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3" r:id="rId9"/>
    <p:sldId id="261" r:id="rId10"/>
    <p:sldId id="264" r:id="rId11"/>
    <p:sldId id="284" r:id="rId12"/>
    <p:sldId id="292" r:id="rId13"/>
    <p:sldId id="265" r:id="rId14"/>
    <p:sldId id="294" r:id="rId15"/>
    <p:sldId id="295" r:id="rId16"/>
    <p:sldId id="296" r:id="rId17"/>
    <p:sldId id="286" r:id="rId18"/>
    <p:sldId id="293" r:id="rId19"/>
    <p:sldId id="27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-185195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1344978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4840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844556" y="2481611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71092" y="283376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344978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574093" y="4228496"/>
            <a:ext cx="1130238" cy="11302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574093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185195" y="5404454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66017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517229" y="5808598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625707" y="3733966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371916" y="4306414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921862" y="3754016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779290" y="3536976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533870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79289" y="156746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77690" y="2609215"/>
            <a:ext cx="4873625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altLang="zh-CN" sz="4400" b="1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4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迷城逃亡 项目简介</a:t>
            </a:r>
            <a:endParaRPr lang="zh-CN" altLang="en-US" sz="4400" b="1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489893" y="405456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489893" y="4229222"/>
            <a:ext cx="43188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SE2018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春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G08 </a:t>
            </a:r>
            <a:r>
              <a:rPr lang="zh-CN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小组作品</a:t>
            </a:r>
            <a:endParaRPr lang="zh-CN" altLang="en-US" sz="1400" dirty="0" err="1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项目甘特图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825625" y="5871845"/>
            <a:ext cx="4373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详见附件：SE2018春-G08-甘特图-v1.0.2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1965960"/>
            <a:ext cx="7332345" cy="337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011680" y="5684520"/>
            <a:ext cx="3746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详见附件：SE2018春-G08-wbsv1.0.2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0" y="2504440"/>
            <a:ext cx="6924040" cy="2049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22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362920" y="101336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34141" y="2729563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78990" y="1441616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52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48514" y="2863152"/>
            <a:ext cx="1130238" cy="11302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42882" y="4503322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99471" y="432522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29760" y="4912256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963153" y="4570166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41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487187" y="1314986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526405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1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2205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5021" y="286315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434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23621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090028" y="351714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230995" y="307561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985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239793" y="2096793"/>
            <a:ext cx="2664414" cy="2664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17226" y="4954389"/>
            <a:ext cx="55095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22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362920" y="101336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34141" y="2729563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78990" y="1441616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52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48514" y="2863152"/>
            <a:ext cx="1130238" cy="11302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42882" y="4503322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99471" y="432522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29760" y="4912256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963153" y="4570166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41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487187" y="1314986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526405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1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2205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5021" y="286315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434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23621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090028" y="351714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230995" y="307561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985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239793" y="2096793"/>
            <a:ext cx="2664414" cy="2664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17226" y="4954389"/>
            <a:ext cx="55095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小组会议及小组评价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小组会议记录文稿及照片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011680" y="1757680"/>
            <a:ext cx="3746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）第二周会议记录（第三稿）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）第三周会议记录（第二</a:t>
            </a:r>
            <a:r>
              <a:rPr lang="zh-CN" altLang="en-US"/>
              <a:t>稿）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6095" y="3459480"/>
            <a:ext cx="2921635" cy="22275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40" y="3451860"/>
            <a:ext cx="1675765" cy="22352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446655" y="2955290"/>
            <a:ext cx="170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第二周会议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436995" y="2955290"/>
            <a:ext cx="139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第三周会议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小组里程碑评审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11680" y="1389380"/>
            <a:ext cx="34207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组长：吴子乔</a:t>
            </a:r>
            <a:endParaRPr lang="zh-CN" altLang="en-US"/>
          </a:p>
          <a:p>
            <a:r>
              <a:rPr lang="zh-CN" altLang="en-US">
                <a:sym typeface="+mn-ea"/>
              </a:rPr>
              <a:t>负责：可行性分析报告，需求分析报告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项目计划部分及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。相关</a:t>
            </a:r>
            <a:r>
              <a:rPr lang="en-US" altLang="zh-CN">
                <a:sym typeface="+mn-ea"/>
              </a:rPr>
              <a:t>word</a:t>
            </a:r>
            <a:r>
              <a:rPr lang="zh-CN" altLang="en-US">
                <a:sym typeface="+mn-ea"/>
              </a:rPr>
              <a:t>文档检查修改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评分：</a:t>
            </a:r>
            <a:r>
              <a:rPr lang="en-US" altLang="zh-CN">
                <a:sym typeface="+mn-ea"/>
              </a:rPr>
              <a:t>4.8/5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011680" y="3078480"/>
            <a:ext cx="33032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组员：石梦韬</a:t>
            </a:r>
            <a:endParaRPr lang="zh-CN" altLang="en-US"/>
          </a:p>
          <a:p>
            <a:r>
              <a:rPr lang="zh-CN" altLang="en-US">
                <a:sym typeface="+mn-ea"/>
              </a:rPr>
              <a:t>负责：项目计划部分及组员分工甘特图绘制，小组会议记录整理。相关</a:t>
            </a:r>
            <a:r>
              <a:rPr lang="en-US" altLang="zh-CN">
                <a:sym typeface="+mn-ea"/>
              </a:rPr>
              <a:t>word</a:t>
            </a:r>
            <a:r>
              <a:rPr lang="zh-CN" altLang="en-US">
                <a:sym typeface="+mn-ea"/>
              </a:rPr>
              <a:t>文档及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检查修改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评分：</a:t>
            </a:r>
            <a:r>
              <a:rPr lang="en-US" altLang="zh-CN">
                <a:sym typeface="+mn-ea"/>
              </a:rPr>
              <a:t>4.8/5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668645" y="3078480"/>
            <a:ext cx="31845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组员：陈栩</a:t>
            </a:r>
            <a:endParaRPr lang="zh-CN" altLang="en-US"/>
          </a:p>
          <a:p>
            <a:r>
              <a:rPr lang="zh-CN" altLang="en-US">
                <a:sym typeface="+mn-ea"/>
              </a:rPr>
              <a:t>负责：项目计划部分，人员结构图，人员分配图，项目计划</a:t>
            </a:r>
            <a:r>
              <a:rPr lang="en-US" altLang="zh-CN">
                <a:sym typeface="+mn-ea"/>
              </a:rPr>
              <a:t>WBS</a:t>
            </a:r>
            <a:r>
              <a:rPr lang="zh-CN" altLang="en-US">
                <a:sym typeface="+mn-ea"/>
              </a:rPr>
              <a:t>结构。相关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的整理和修改。对整体作业做检查。</a:t>
            </a:r>
            <a:endParaRPr lang="zh-CN" altLang="en-US"/>
          </a:p>
          <a:p>
            <a:r>
              <a:rPr lang="zh-CN" altLang="en-US"/>
              <a:t>评分：</a:t>
            </a:r>
            <a:r>
              <a:rPr lang="en-US" altLang="zh-CN"/>
              <a:t>4.8/5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22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362920" y="101336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34141" y="2729563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78990" y="1441616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52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48514" y="2863152"/>
            <a:ext cx="1130238" cy="11302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42882" y="4503322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99471" y="432522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29760" y="4912256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963153" y="4570166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41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487187" y="1314986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526405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1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2205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5021" y="286315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434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23621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090028" y="351714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230995" y="307561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985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239793" y="2096793"/>
            <a:ext cx="2664414" cy="2664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17226" y="4954389"/>
            <a:ext cx="55095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参考资料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11680" y="1227455"/>
            <a:ext cx="592963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[1]	游戏《迷宫深处》开发者介绍及游戏内容</a:t>
            </a:r>
            <a:endParaRPr lang="zh-CN" altLang="en-US"/>
          </a:p>
          <a:p>
            <a:r>
              <a:rPr lang="zh-CN" altLang="en-US"/>
              <a:t>https://tieba.baidu.com/p/5366126268?red_tag=1516710533&amp;traceid=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[2]	unity社区论坛2D游戏制作技术简单举例</a:t>
            </a:r>
            <a:endParaRPr lang="zh-CN" altLang="en-US"/>
          </a:p>
          <a:p>
            <a:r>
              <a:rPr lang="zh-CN" altLang="en-US"/>
              <a:t>http://forum.china.unity3d.com/thread-13546-1-1.html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[3]	unity社区学习资料及unity开发教程</a:t>
            </a:r>
            <a:endParaRPr lang="zh-CN" altLang="en-US"/>
          </a:p>
          <a:p>
            <a:r>
              <a:rPr lang="zh-CN" altLang="en-US"/>
              <a:t>http://forum.china.unity3d.com/forum.php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[4] 网易云课堂相关课程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[5]	张海藩、牟永敏.《软件工程导论》-6版 北京：清华大学出版社，2013（2018.1重印）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[6] 陈洪、任科、李华杰.《游戏专业概论》 北京：清华大学出版社，2010.1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3425142" y="-685187"/>
            <a:ext cx="6781080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879814" y="2512764"/>
            <a:ext cx="3456298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  <a:endParaRPr lang="en-US" altLang="zh-CN" sz="6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79814" y="3588902"/>
            <a:ext cx="2060308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-317486" y="525424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918375" y="6403893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2634780" y="5935311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3544862" y="6645914"/>
            <a:ext cx="1947513" cy="19475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673722" y="3977992"/>
            <a:ext cx="2606873" cy="260687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597356" y="4762428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5111336" y="6243400"/>
            <a:ext cx="1130238" cy="113023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5492375" y="5524708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6467705" y="6582878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7029048" y="4862025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8105401" y="5474419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4384154" y="5671012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4956602" y="6497251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4314946" y="6858047"/>
            <a:ext cx="334678" cy="334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4187164" y="50898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5566639" y="5089877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89967" y="3205212"/>
            <a:ext cx="1656813" cy="16568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0"/>
            <a:ext cx="9144000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474751" y="2013971"/>
            <a:ext cx="544058" cy="5440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179206" y="1779094"/>
            <a:ext cx="544058" cy="5440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012270" y="2132951"/>
            <a:ext cx="544058" cy="5440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1950" y="1264920"/>
            <a:ext cx="336169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游戏类型及玩法介绍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9470" y="2098040"/>
            <a:ext cx="16148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项目计划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34615" y="2558415"/>
            <a:ext cx="1789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可行性分析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432061" y="846914"/>
            <a:ext cx="544058" cy="544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616336" y="1391109"/>
            <a:ext cx="544058" cy="54405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48550" y="1620520"/>
            <a:ext cx="1474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参考资料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880995" y="332105"/>
            <a:ext cx="3646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项目甘特图及WBS结构</a:t>
            </a: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697185" y="2098026"/>
            <a:ext cx="544058" cy="54405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566410" y="2849245"/>
            <a:ext cx="3240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小组会议及小组评价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22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362920" y="101336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34141" y="2729563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78990" y="1441616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52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48514" y="2863152"/>
            <a:ext cx="1130238" cy="11302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42882" y="4503322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99471" y="432522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29760" y="4912256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963153" y="4570166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41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487187" y="1314986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526405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1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2205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5021" y="286315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434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23621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090028" y="351714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230995" y="307561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985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239793" y="2096793"/>
            <a:ext cx="2664414" cy="2664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17226" y="4954389"/>
            <a:ext cx="55095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游戏类型及玩法介绍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游戏类型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011680" y="1668780"/>
            <a:ext cx="354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  <a:sym typeface="+mn-ea"/>
              </a:rPr>
              <a:t>本游戏为像素卡通风格如图所示：</a:t>
            </a:r>
            <a:r>
              <a:rPr lang="zh-CN" altLang="en-US">
                <a:latin typeface="文鼎行楷碑体_B" panose="04020800000000000000" charset="-122"/>
                <a:ea typeface="文鼎行楷碑体_B" panose="04020800000000000000" charset="-122"/>
              </a:rPr>
              <a:t>	</a:t>
            </a:r>
            <a:endParaRPr lang="zh-CN" altLang="en-US"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pic>
        <p:nvPicPr>
          <p:cNvPr id="18" name="图片 17" descr="GI0JRH`U8I341P928P~S}V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4980" y="2223770"/>
            <a:ext cx="2865120" cy="179768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011680" y="4218305"/>
            <a:ext cx="283337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  <a:sym typeface="+mn-ea"/>
              </a:rPr>
              <a:t>定义类型为迷宫类捉迷藏手游，类似风格如图所示：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1" name="图片 20" descr="4R5L@OVFAYVBZMM{`7FJ0V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80" y="4718685"/>
            <a:ext cx="3055620" cy="1640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67505" y="-546505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玩法介绍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>
            <a:grpSpLocks noChangeAspect="1"/>
          </p:cNvGrpSpPr>
          <p:nvPr/>
        </p:nvGrpSpPr>
        <p:grpSpPr>
          <a:xfrm>
            <a:off x="446347" y="4427072"/>
            <a:ext cx="783941" cy="1800000"/>
            <a:chOff x="7080250" y="3319463"/>
            <a:chExt cx="284162" cy="65246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Freeform 241"/>
            <p:cNvSpPr/>
            <p:nvPr/>
          </p:nvSpPr>
          <p:spPr bwMode="auto">
            <a:xfrm>
              <a:off x="7080250" y="3476625"/>
              <a:ext cx="71437" cy="268287"/>
            </a:xfrm>
            <a:custGeom>
              <a:avLst/>
              <a:gdLst>
                <a:gd name="T0" fmla="*/ 29 w 45"/>
                <a:gd name="T1" fmla="*/ 154 h 169"/>
                <a:gd name="T2" fmla="*/ 29 w 45"/>
                <a:gd name="T3" fmla="*/ 154 h 169"/>
                <a:gd name="T4" fmla="*/ 27 w 45"/>
                <a:gd name="T5" fmla="*/ 160 h 169"/>
                <a:gd name="T6" fmla="*/ 24 w 45"/>
                <a:gd name="T7" fmla="*/ 165 h 169"/>
                <a:gd name="T8" fmla="*/ 19 w 45"/>
                <a:gd name="T9" fmla="*/ 168 h 169"/>
                <a:gd name="T10" fmla="*/ 15 w 45"/>
                <a:gd name="T11" fmla="*/ 169 h 169"/>
                <a:gd name="T12" fmla="*/ 15 w 45"/>
                <a:gd name="T13" fmla="*/ 169 h 169"/>
                <a:gd name="T14" fmla="*/ 9 w 45"/>
                <a:gd name="T15" fmla="*/ 168 h 169"/>
                <a:gd name="T16" fmla="*/ 4 w 45"/>
                <a:gd name="T17" fmla="*/ 165 h 169"/>
                <a:gd name="T18" fmla="*/ 1 w 45"/>
                <a:gd name="T19" fmla="*/ 160 h 169"/>
                <a:gd name="T20" fmla="*/ 0 w 45"/>
                <a:gd name="T21" fmla="*/ 154 h 169"/>
                <a:gd name="T22" fmla="*/ 16 w 45"/>
                <a:gd name="T23" fmla="*/ 14 h 169"/>
                <a:gd name="T24" fmla="*/ 16 w 45"/>
                <a:gd name="T25" fmla="*/ 14 h 169"/>
                <a:gd name="T26" fmla="*/ 18 w 45"/>
                <a:gd name="T27" fmla="*/ 8 h 169"/>
                <a:gd name="T28" fmla="*/ 21 w 45"/>
                <a:gd name="T29" fmla="*/ 3 h 169"/>
                <a:gd name="T30" fmla="*/ 26 w 45"/>
                <a:gd name="T31" fmla="*/ 0 h 169"/>
                <a:gd name="T32" fmla="*/ 32 w 45"/>
                <a:gd name="T33" fmla="*/ 0 h 169"/>
                <a:gd name="T34" fmla="*/ 32 w 45"/>
                <a:gd name="T35" fmla="*/ 0 h 169"/>
                <a:gd name="T36" fmla="*/ 36 w 45"/>
                <a:gd name="T37" fmla="*/ 0 h 169"/>
                <a:gd name="T38" fmla="*/ 41 w 45"/>
                <a:gd name="T39" fmla="*/ 3 h 169"/>
                <a:gd name="T40" fmla="*/ 44 w 45"/>
                <a:gd name="T41" fmla="*/ 8 h 169"/>
                <a:gd name="T42" fmla="*/ 45 w 45"/>
                <a:gd name="T43" fmla="*/ 14 h 169"/>
                <a:gd name="T44" fmla="*/ 29 w 45"/>
                <a:gd name="T45" fmla="*/ 15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169">
                  <a:moveTo>
                    <a:pt x="29" y="154"/>
                  </a:moveTo>
                  <a:lnTo>
                    <a:pt x="29" y="154"/>
                  </a:lnTo>
                  <a:lnTo>
                    <a:pt x="27" y="160"/>
                  </a:lnTo>
                  <a:lnTo>
                    <a:pt x="24" y="165"/>
                  </a:lnTo>
                  <a:lnTo>
                    <a:pt x="19" y="168"/>
                  </a:lnTo>
                  <a:lnTo>
                    <a:pt x="15" y="169"/>
                  </a:lnTo>
                  <a:lnTo>
                    <a:pt x="15" y="169"/>
                  </a:lnTo>
                  <a:lnTo>
                    <a:pt x="9" y="168"/>
                  </a:lnTo>
                  <a:lnTo>
                    <a:pt x="4" y="165"/>
                  </a:lnTo>
                  <a:lnTo>
                    <a:pt x="1" y="160"/>
                  </a:lnTo>
                  <a:lnTo>
                    <a:pt x="0" y="15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8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41" y="3"/>
                  </a:lnTo>
                  <a:lnTo>
                    <a:pt x="44" y="8"/>
                  </a:lnTo>
                  <a:lnTo>
                    <a:pt x="45" y="14"/>
                  </a:lnTo>
                  <a:lnTo>
                    <a:pt x="29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42"/>
            <p:cNvSpPr/>
            <p:nvPr/>
          </p:nvSpPr>
          <p:spPr bwMode="auto">
            <a:xfrm>
              <a:off x="7292975" y="3476625"/>
              <a:ext cx="71437" cy="268287"/>
            </a:xfrm>
            <a:custGeom>
              <a:avLst/>
              <a:gdLst>
                <a:gd name="T0" fmla="*/ 45 w 45"/>
                <a:gd name="T1" fmla="*/ 154 h 169"/>
                <a:gd name="T2" fmla="*/ 45 w 45"/>
                <a:gd name="T3" fmla="*/ 154 h 169"/>
                <a:gd name="T4" fmla="*/ 44 w 45"/>
                <a:gd name="T5" fmla="*/ 160 h 169"/>
                <a:gd name="T6" fmla="*/ 41 w 45"/>
                <a:gd name="T7" fmla="*/ 165 h 169"/>
                <a:gd name="T8" fmla="*/ 36 w 45"/>
                <a:gd name="T9" fmla="*/ 168 h 169"/>
                <a:gd name="T10" fmla="*/ 30 w 45"/>
                <a:gd name="T11" fmla="*/ 169 h 169"/>
                <a:gd name="T12" fmla="*/ 30 w 45"/>
                <a:gd name="T13" fmla="*/ 169 h 169"/>
                <a:gd name="T14" fmla="*/ 24 w 45"/>
                <a:gd name="T15" fmla="*/ 168 h 169"/>
                <a:gd name="T16" fmla="*/ 20 w 45"/>
                <a:gd name="T17" fmla="*/ 165 h 169"/>
                <a:gd name="T18" fmla="*/ 17 w 45"/>
                <a:gd name="T19" fmla="*/ 160 h 169"/>
                <a:gd name="T20" fmla="*/ 17 w 45"/>
                <a:gd name="T21" fmla="*/ 154 h 169"/>
                <a:gd name="T22" fmla="*/ 0 w 45"/>
                <a:gd name="T23" fmla="*/ 14 h 169"/>
                <a:gd name="T24" fmla="*/ 0 w 45"/>
                <a:gd name="T25" fmla="*/ 14 h 169"/>
                <a:gd name="T26" fmla="*/ 1 w 45"/>
                <a:gd name="T27" fmla="*/ 8 h 169"/>
                <a:gd name="T28" fmla="*/ 4 w 45"/>
                <a:gd name="T29" fmla="*/ 3 h 169"/>
                <a:gd name="T30" fmla="*/ 9 w 45"/>
                <a:gd name="T31" fmla="*/ 0 h 169"/>
                <a:gd name="T32" fmla="*/ 13 w 45"/>
                <a:gd name="T33" fmla="*/ 0 h 169"/>
                <a:gd name="T34" fmla="*/ 13 w 45"/>
                <a:gd name="T35" fmla="*/ 0 h 169"/>
                <a:gd name="T36" fmla="*/ 20 w 45"/>
                <a:gd name="T37" fmla="*/ 0 h 169"/>
                <a:gd name="T38" fmla="*/ 24 w 45"/>
                <a:gd name="T39" fmla="*/ 3 h 169"/>
                <a:gd name="T40" fmla="*/ 27 w 45"/>
                <a:gd name="T41" fmla="*/ 8 h 169"/>
                <a:gd name="T42" fmla="*/ 29 w 45"/>
                <a:gd name="T43" fmla="*/ 14 h 169"/>
                <a:gd name="T44" fmla="*/ 45 w 45"/>
                <a:gd name="T45" fmla="*/ 15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169">
                  <a:moveTo>
                    <a:pt x="45" y="154"/>
                  </a:moveTo>
                  <a:lnTo>
                    <a:pt x="45" y="154"/>
                  </a:lnTo>
                  <a:lnTo>
                    <a:pt x="44" y="160"/>
                  </a:lnTo>
                  <a:lnTo>
                    <a:pt x="41" y="165"/>
                  </a:lnTo>
                  <a:lnTo>
                    <a:pt x="36" y="168"/>
                  </a:lnTo>
                  <a:lnTo>
                    <a:pt x="30" y="169"/>
                  </a:lnTo>
                  <a:lnTo>
                    <a:pt x="30" y="169"/>
                  </a:lnTo>
                  <a:lnTo>
                    <a:pt x="24" y="168"/>
                  </a:lnTo>
                  <a:lnTo>
                    <a:pt x="20" y="165"/>
                  </a:lnTo>
                  <a:lnTo>
                    <a:pt x="17" y="160"/>
                  </a:lnTo>
                  <a:lnTo>
                    <a:pt x="17" y="15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24" y="3"/>
                  </a:lnTo>
                  <a:lnTo>
                    <a:pt x="27" y="8"/>
                  </a:lnTo>
                  <a:lnTo>
                    <a:pt x="29" y="14"/>
                  </a:lnTo>
                  <a:lnTo>
                    <a:pt x="4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43"/>
            <p:cNvSpPr/>
            <p:nvPr/>
          </p:nvSpPr>
          <p:spPr bwMode="auto">
            <a:xfrm>
              <a:off x="7154863" y="3319463"/>
              <a:ext cx="134937" cy="134937"/>
            </a:xfrm>
            <a:custGeom>
              <a:avLst/>
              <a:gdLst>
                <a:gd name="T0" fmla="*/ 43 w 85"/>
                <a:gd name="T1" fmla="*/ 85 h 85"/>
                <a:gd name="T2" fmla="*/ 43 w 85"/>
                <a:gd name="T3" fmla="*/ 85 h 85"/>
                <a:gd name="T4" fmla="*/ 50 w 85"/>
                <a:gd name="T5" fmla="*/ 84 h 85"/>
                <a:gd name="T6" fmla="*/ 59 w 85"/>
                <a:gd name="T7" fmla="*/ 82 h 85"/>
                <a:gd name="T8" fmla="*/ 65 w 85"/>
                <a:gd name="T9" fmla="*/ 78 h 85"/>
                <a:gd name="T10" fmla="*/ 72 w 85"/>
                <a:gd name="T11" fmla="*/ 73 h 85"/>
                <a:gd name="T12" fmla="*/ 78 w 85"/>
                <a:gd name="T13" fmla="*/ 66 h 85"/>
                <a:gd name="T14" fmla="*/ 81 w 85"/>
                <a:gd name="T15" fmla="*/ 59 h 85"/>
                <a:gd name="T16" fmla="*/ 84 w 85"/>
                <a:gd name="T17" fmla="*/ 50 h 85"/>
                <a:gd name="T18" fmla="*/ 85 w 85"/>
                <a:gd name="T19" fmla="*/ 43 h 85"/>
                <a:gd name="T20" fmla="*/ 85 w 85"/>
                <a:gd name="T21" fmla="*/ 43 h 85"/>
                <a:gd name="T22" fmla="*/ 84 w 85"/>
                <a:gd name="T23" fmla="*/ 34 h 85"/>
                <a:gd name="T24" fmla="*/ 81 w 85"/>
                <a:gd name="T25" fmla="*/ 26 h 85"/>
                <a:gd name="T26" fmla="*/ 78 w 85"/>
                <a:gd name="T27" fmla="*/ 18 h 85"/>
                <a:gd name="T28" fmla="*/ 72 w 85"/>
                <a:gd name="T29" fmla="*/ 12 h 85"/>
                <a:gd name="T30" fmla="*/ 65 w 85"/>
                <a:gd name="T31" fmla="*/ 8 h 85"/>
                <a:gd name="T32" fmla="*/ 59 w 85"/>
                <a:gd name="T33" fmla="*/ 3 h 85"/>
                <a:gd name="T34" fmla="*/ 50 w 85"/>
                <a:gd name="T35" fmla="*/ 0 h 85"/>
                <a:gd name="T36" fmla="*/ 43 w 85"/>
                <a:gd name="T37" fmla="*/ 0 h 85"/>
                <a:gd name="T38" fmla="*/ 43 w 85"/>
                <a:gd name="T39" fmla="*/ 0 h 85"/>
                <a:gd name="T40" fmla="*/ 33 w 85"/>
                <a:gd name="T41" fmla="*/ 0 h 85"/>
                <a:gd name="T42" fmla="*/ 26 w 85"/>
                <a:gd name="T43" fmla="*/ 3 h 85"/>
                <a:gd name="T44" fmla="*/ 18 w 85"/>
                <a:gd name="T45" fmla="*/ 8 h 85"/>
                <a:gd name="T46" fmla="*/ 12 w 85"/>
                <a:gd name="T47" fmla="*/ 12 h 85"/>
                <a:gd name="T48" fmla="*/ 6 w 85"/>
                <a:gd name="T49" fmla="*/ 18 h 85"/>
                <a:gd name="T50" fmla="*/ 3 w 85"/>
                <a:gd name="T51" fmla="*/ 26 h 85"/>
                <a:gd name="T52" fmla="*/ 0 w 85"/>
                <a:gd name="T53" fmla="*/ 34 h 85"/>
                <a:gd name="T54" fmla="*/ 0 w 85"/>
                <a:gd name="T55" fmla="*/ 43 h 85"/>
                <a:gd name="T56" fmla="*/ 0 w 85"/>
                <a:gd name="T57" fmla="*/ 43 h 85"/>
                <a:gd name="T58" fmla="*/ 0 w 85"/>
                <a:gd name="T59" fmla="*/ 50 h 85"/>
                <a:gd name="T60" fmla="*/ 3 w 85"/>
                <a:gd name="T61" fmla="*/ 59 h 85"/>
                <a:gd name="T62" fmla="*/ 6 w 85"/>
                <a:gd name="T63" fmla="*/ 66 h 85"/>
                <a:gd name="T64" fmla="*/ 12 w 85"/>
                <a:gd name="T65" fmla="*/ 73 h 85"/>
                <a:gd name="T66" fmla="*/ 18 w 85"/>
                <a:gd name="T67" fmla="*/ 78 h 85"/>
                <a:gd name="T68" fmla="*/ 26 w 85"/>
                <a:gd name="T69" fmla="*/ 82 h 85"/>
                <a:gd name="T70" fmla="*/ 33 w 85"/>
                <a:gd name="T71" fmla="*/ 84 h 85"/>
                <a:gd name="T72" fmla="*/ 43 w 85"/>
                <a:gd name="T73" fmla="*/ 85 h 85"/>
                <a:gd name="T74" fmla="*/ 43 w 85"/>
                <a:gd name="T7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5" h="85">
                  <a:moveTo>
                    <a:pt x="43" y="85"/>
                  </a:moveTo>
                  <a:lnTo>
                    <a:pt x="43" y="85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78"/>
                  </a:lnTo>
                  <a:lnTo>
                    <a:pt x="72" y="73"/>
                  </a:lnTo>
                  <a:lnTo>
                    <a:pt x="78" y="66"/>
                  </a:lnTo>
                  <a:lnTo>
                    <a:pt x="81" y="59"/>
                  </a:lnTo>
                  <a:lnTo>
                    <a:pt x="84" y="50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4" y="34"/>
                  </a:lnTo>
                  <a:lnTo>
                    <a:pt x="81" y="26"/>
                  </a:lnTo>
                  <a:lnTo>
                    <a:pt x="78" y="18"/>
                  </a:lnTo>
                  <a:lnTo>
                    <a:pt x="72" y="12"/>
                  </a:lnTo>
                  <a:lnTo>
                    <a:pt x="65" y="8"/>
                  </a:lnTo>
                  <a:lnTo>
                    <a:pt x="59" y="3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3" y="0"/>
                  </a:lnTo>
                  <a:lnTo>
                    <a:pt x="26" y="3"/>
                  </a:lnTo>
                  <a:lnTo>
                    <a:pt x="18" y="8"/>
                  </a:lnTo>
                  <a:lnTo>
                    <a:pt x="12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3" y="59"/>
                  </a:lnTo>
                  <a:lnTo>
                    <a:pt x="6" y="66"/>
                  </a:lnTo>
                  <a:lnTo>
                    <a:pt x="12" y="73"/>
                  </a:lnTo>
                  <a:lnTo>
                    <a:pt x="18" y="78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3" y="85"/>
                  </a:lnTo>
                  <a:lnTo>
                    <a:pt x="43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4"/>
            <p:cNvSpPr/>
            <p:nvPr/>
          </p:nvSpPr>
          <p:spPr bwMode="auto">
            <a:xfrm>
              <a:off x="7146925" y="3673475"/>
              <a:ext cx="63500" cy="298450"/>
            </a:xfrm>
            <a:custGeom>
              <a:avLst/>
              <a:gdLst>
                <a:gd name="T0" fmla="*/ 40 w 40"/>
                <a:gd name="T1" fmla="*/ 169 h 188"/>
                <a:gd name="T2" fmla="*/ 40 w 40"/>
                <a:gd name="T3" fmla="*/ 169 h 188"/>
                <a:gd name="T4" fmla="*/ 38 w 40"/>
                <a:gd name="T5" fmla="*/ 176 h 188"/>
                <a:gd name="T6" fmla="*/ 34 w 40"/>
                <a:gd name="T7" fmla="*/ 182 h 188"/>
                <a:gd name="T8" fmla="*/ 28 w 40"/>
                <a:gd name="T9" fmla="*/ 187 h 188"/>
                <a:gd name="T10" fmla="*/ 20 w 40"/>
                <a:gd name="T11" fmla="*/ 188 h 188"/>
                <a:gd name="T12" fmla="*/ 20 w 40"/>
                <a:gd name="T13" fmla="*/ 188 h 188"/>
                <a:gd name="T14" fmla="*/ 12 w 40"/>
                <a:gd name="T15" fmla="*/ 187 h 188"/>
                <a:gd name="T16" fmla="*/ 5 w 40"/>
                <a:gd name="T17" fmla="*/ 182 h 188"/>
                <a:gd name="T18" fmla="*/ 2 w 40"/>
                <a:gd name="T19" fmla="*/ 176 h 188"/>
                <a:gd name="T20" fmla="*/ 0 w 40"/>
                <a:gd name="T21" fmla="*/ 169 h 188"/>
                <a:gd name="T22" fmla="*/ 0 w 40"/>
                <a:gd name="T23" fmla="*/ 19 h 188"/>
                <a:gd name="T24" fmla="*/ 0 w 40"/>
                <a:gd name="T25" fmla="*/ 19 h 188"/>
                <a:gd name="T26" fmla="*/ 2 w 40"/>
                <a:gd name="T27" fmla="*/ 12 h 188"/>
                <a:gd name="T28" fmla="*/ 5 w 40"/>
                <a:gd name="T29" fmla="*/ 6 h 188"/>
                <a:gd name="T30" fmla="*/ 12 w 40"/>
                <a:gd name="T31" fmla="*/ 1 h 188"/>
                <a:gd name="T32" fmla="*/ 20 w 40"/>
                <a:gd name="T33" fmla="*/ 0 h 188"/>
                <a:gd name="T34" fmla="*/ 20 w 40"/>
                <a:gd name="T35" fmla="*/ 0 h 188"/>
                <a:gd name="T36" fmla="*/ 28 w 40"/>
                <a:gd name="T37" fmla="*/ 1 h 188"/>
                <a:gd name="T38" fmla="*/ 34 w 40"/>
                <a:gd name="T39" fmla="*/ 6 h 188"/>
                <a:gd name="T40" fmla="*/ 38 w 40"/>
                <a:gd name="T41" fmla="*/ 12 h 188"/>
                <a:gd name="T42" fmla="*/ 40 w 40"/>
                <a:gd name="T43" fmla="*/ 19 h 188"/>
                <a:gd name="T44" fmla="*/ 40 w 40"/>
                <a:gd name="T45" fmla="*/ 16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188">
                  <a:moveTo>
                    <a:pt x="40" y="169"/>
                  </a:moveTo>
                  <a:lnTo>
                    <a:pt x="40" y="169"/>
                  </a:lnTo>
                  <a:lnTo>
                    <a:pt x="38" y="176"/>
                  </a:lnTo>
                  <a:lnTo>
                    <a:pt x="34" y="182"/>
                  </a:lnTo>
                  <a:lnTo>
                    <a:pt x="28" y="187"/>
                  </a:lnTo>
                  <a:lnTo>
                    <a:pt x="20" y="188"/>
                  </a:lnTo>
                  <a:lnTo>
                    <a:pt x="20" y="188"/>
                  </a:lnTo>
                  <a:lnTo>
                    <a:pt x="12" y="187"/>
                  </a:lnTo>
                  <a:lnTo>
                    <a:pt x="5" y="182"/>
                  </a:lnTo>
                  <a:lnTo>
                    <a:pt x="2" y="176"/>
                  </a:lnTo>
                  <a:lnTo>
                    <a:pt x="0" y="16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5" y="6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1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40" y="19"/>
                  </a:lnTo>
                  <a:lnTo>
                    <a:pt x="40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45"/>
            <p:cNvSpPr/>
            <p:nvPr/>
          </p:nvSpPr>
          <p:spPr bwMode="auto">
            <a:xfrm>
              <a:off x="7234238" y="3673475"/>
              <a:ext cx="63500" cy="298450"/>
            </a:xfrm>
            <a:custGeom>
              <a:avLst/>
              <a:gdLst>
                <a:gd name="T0" fmla="*/ 40 w 40"/>
                <a:gd name="T1" fmla="*/ 169 h 188"/>
                <a:gd name="T2" fmla="*/ 40 w 40"/>
                <a:gd name="T3" fmla="*/ 169 h 188"/>
                <a:gd name="T4" fmla="*/ 38 w 40"/>
                <a:gd name="T5" fmla="*/ 176 h 188"/>
                <a:gd name="T6" fmla="*/ 34 w 40"/>
                <a:gd name="T7" fmla="*/ 182 h 188"/>
                <a:gd name="T8" fmla="*/ 28 w 40"/>
                <a:gd name="T9" fmla="*/ 187 h 188"/>
                <a:gd name="T10" fmla="*/ 20 w 40"/>
                <a:gd name="T11" fmla="*/ 188 h 188"/>
                <a:gd name="T12" fmla="*/ 20 w 40"/>
                <a:gd name="T13" fmla="*/ 188 h 188"/>
                <a:gd name="T14" fmla="*/ 12 w 40"/>
                <a:gd name="T15" fmla="*/ 187 h 188"/>
                <a:gd name="T16" fmla="*/ 6 w 40"/>
                <a:gd name="T17" fmla="*/ 182 h 188"/>
                <a:gd name="T18" fmla="*/ 2 w 40"/>
                <a:gd name="T19" fmla="*/ 176 h 188"/>
                <a:gd name="T20" fmla="*/ 0 w 40"/>
                <a:gd name="T21" fmla="*/ 169 h 188"/>
                <a:gd name="T22" fmla="*/ 0 w 40"/>
                <a:gd name="T23" fmla="*/ 19 h 188"/>
                <a:gd name="T24" fmla="*/ 0 w 40"/>
                <a:gd name="T25" fmla="*/ 19 h 188"/>
                <a:gd name="T26" fmla="*/ 2 w 40"/>
                <a:gd name="T27" fmla="*/ 12 h 188"/>
                <a:gd name="T28" fmla="*/ 6 w 40"/>
                <a:gd name="T29" fmla="*/ 6 h 188"/>
                <a:gd name="T30" fmla="*/ 12 w 40"/>
                <a:gd name="T31" fmla="*/ 1 h 188"/>
                <a:gd name="T32" fmla="*/ 20 w 40"/>
                <a:gd name="T33" fmla="*/ 0 h 188"/>
                <a:gd name="T34" fmla="*/ 20 w 40"/>
                <a:gd name="T35" fmla="*/ 0 h 188"/>
                <a:gd name="T36" fmla="*/ 28 w 40"/>
                <a:gd name="T37" fmla="*/ 1 h 188"/>
                <a:gd name="T38" fmla="*/ 34 w 40"/>
                <a:gd name="T39" fmla="*/ 6 h 188"/>
                <a:gd name="T40" fmla="*/ 38 w 40"/>
                <a:gd name="T41" fmla="*/ 12 h 188"/>
                <a:gd name="T42" fmla="*/ 40 w 40"/>
                <a:gd name="T43" fmla="*/ 19 h 188"/>
                <a:gd name="T44" fmla="*/ 40 w 40"/>
                <a:gd name="T45" fmla="*/ 16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188">
                  <a:moveTo>
                    <a:pt x="40" y="169"/>
                  </a:moveTo>
                  <a:lnTo>
                    <a:pt x="40" y="169"/>
                  </a:lnTo>
                  <a:lnTo>
                    <a:pt x="38" y="176"/>
                  </a:lnTo>
                  <a:lnTo>
                    <a:pt x="34" y="182"/>
                  </a:lnTo>
                  <a:lnTo>
                    <a:pt x="28" y="187"/>
                  </a:lnTo>
                  <a:lnTo>
                    <a:pt x="20" y="188"/>
                  </a:lnTo>
                  <a:lnTo>
                    <a:pt x="20" y="188"/>
                  </a:lnTo>
                  <a:lnTo>
                    <a:pt x="12" y="187"/>
                  </a:lnTo>
                  <a:lnTo>
                    <a:pt x="6" y="182"/>
                  </a:lnTo>
                  <a:lnTo>
                    <a:pt x="2" y="176"/>
                  </a:lnTo>
                  <a:lnTo>
                    <a:pt x="0" y="16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1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40" y="19"/>
                  </a:lnTo>
                  <a:lnTo>
                    <a:pt x="40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6"/>
            <p:cNvSpPr/>
            <p:nvPr/>
          </p:nvSpPr>
          <p:spPr bwMode="auto">
            <a:xfrm>
              <a:off x="7108825" y="3459163"/>
              <a:ext cx="227012" cy="257175"/>
            </a:xfrm>
            <a:custGeom>
              <a:avLst/>
              <a:gdLst>
                <a:gd name="T0" fmla="*/ 122 w 143"/>
                <a:gd name="T1" fmla="*/ 138 h 162"/>
                <a:gd name="T2" fmla="*/ 122 w 143"/>
                <a:gd name="T3" fmla="*/ 138 h 162"/>
                <a:gd name="T4" fmla="*/ 120 w 143"/>
                <a:gd name="T5" fmla="*/ 145 h 162"/>
                <a:gd name="T6" fmla="*/ 117 w 143"/>
                <a:gd name="T7" fmla="*/ 151 h 162"/>
                <a:gd name="T8" fmla="*/ 114 w 143"/>
                <a:gd name="T9" fmla="*/ 156 h 162"/>
                <a:gd name="T10" fmla="*/ 110 w 143"/>
                <a:gd name="T11" fmla="*/ 159 h 162"/>
                <a:gd name="T12" fmla="*/ 104 w 143"/>
                <a:gd name="T13" fmla="*/ 160 h 162"/>
                <a:gd name="T14" fmla="*/ 96 w 143"/>
                <a:gd name="T15" fmla="*/ 162 h 162"/>
                <a:gd name="T16" fmla="*/ 81 w 143"/>
                <a:gd name="T17" fmla="*/ 162 h 162"/>
                <a:gd name="T18" fmla="*/ 62 w 143"/>
                <a:gd name="T19" fmla="*/ 162 h 162"/>
                <a:gd name="T20" fmla="*/ 62 w 143"/>
                <a:gd name="T21" fmla="*/ 162 h 162"/>
                <a:gd name="T22" fmla="*/ 47 w 143"/>
                <a:gd name="T23" fmla="*/ 162 h 162"/>
                <a:gd name="T24" fmla="*/ 40 w 143"/>
                <a:gd name="T25" fmla="*/ 160 h 162"/>
                <a:gd name="T26" fmla="*/ 33 w 143"/>
                <a:gd name="T27" fmla="*/ 159 h 162"/>
                <a:gd name="T28" fmla="*/ 29 w 143"/>
                <a:gd name="T29" fmla="*/ 156 h 162"/>
                <a:gd name="T30" fmla="*/ 24 w 143"/>
                <a:gd name="T31" fmla="*/ 151 h 162"/>
                <a:gd name="T32" fmla="*/ 23 w 143"/>
                <a:gd name="T33" fmla="*/ 145 h 162"/>
                <a:gd name="T34" fmla="*/ 21 w 143"/>
                <a:gd name="T35" fmla="*/ 138 h 162"/>
                <a:gd name="T36" fmla="*/ 21 w 143"/>
                <a:gd name="T37" fmla="*/ 42 h 162"/>
                <a:gd name="T38" fmla="*/ 21 w 143"/>
                <a:gd name="T39" fmla="*/ 42 h 162"/>
                <a:gd name="T40" fmla="*/ 12 w 143"/>
                <a:gd name="T41" fmla="*/ 35 h 162"/>
                <a:gd name="T42" fmla="*/ 6 w 143"/>
                <a:gd name="T43" fmla="*/ 31 h 162"/>
                <a:gd name="T44" fmla="*/ 1 w 143"/>
                <a:gd name="T45" fmla="*/ 26 h 162"/>
                <a:gd name="T46" fmla="*/ 0 w 143"/>
                <a:gd name="T47" fmla="*/ 22 h 162"/>
                <a:gd name="T48" fmla="*/ 0 w 143"/>
                <a:gd name="T49" fmla="*/ 19 h 162"/>
                <a:gd name="T50" fmla="*/ 3 w 143"/>
                <a:gd name="T51" fmla="*/ 14 h 162"/>
                <a:gd name="T52" fmla="*/ 6 w 143"/>
                <a:gd name="T53" fmla="*/ 11 h 162"/>
                <a:gd name="T54" fmla="*/ 12 w 143"/>
                <a:gd name="T55" fmla="*/ 10 h 162"/>
                <a:gd name="T56" fmla="*/ 24 w 143"/>
                <a:gd name="T57" fmla="*/ 5 h 162"/>
                <a:gd name="T58" fmla="*/ 38 w 143"/>
                <a:gd name="T59" fmla="*/ 2 h 162"/>
                <a:gd name="T60" fmla="*/ 62 w 143"/>
                <a:gd name="T61" fmla="*/ 0 h 162"/>
                <a:gd name="T62" fmla="*/ 81 w 143"/>
                <a:gd name="T63" fmla="*/ 0 h 162"/>
                <a:gd name="T64" fmla="*/ 81 w 143"/>
                <a:gd name="T65" fmla="*/ 0 h 162"/>
                <a:gd name="T66" fmla="*/ 91 w 143"/>
                <a:gd name="T67" fmla="*/ 0 h 162"/>
                <a:gd name="T68" fmla="*/ 105 w 143"/>
                <a:gd name="T69" fmla="*/ 2 h 162"/>
                <a:gd name="T70" fmla="*/ 119 w 143"/>
                <a:gd name="T71" fmla="*/ 5 h 162"/>
                <a:gd name="T72" fmla="*/ 133 w 143"/>
                <a:gd name="T73" fmla="*/ 10 h 162"/>
                <a:gd name="T74" fmla="*/ 137 w 143"/>
                <a:gd name="T75" fmla="*/ 13 h 162"/>
                <a:gd name="T76" fmla="*/ 140 w 143"/>
                <a:gd name="T77" fmla="*/ 16 h 162"/>
                <a:gd name="T78" fmla="*/ 143 w 143"/>
                <a:gd name="T79" fmla="*/ 19 h 162"/>
                <a:gd name="T80" fmla="*/ 143 w 143"/>
                <a:gd name="T81" fmla="*/ 22 h 162"/>
                <a:gd name="T82" fmla="*/ 142 w 143"/>
                <a:gd name="T83" fmla="*/ 26 h 162"/>
                <a:gd name="T84" fmla="*/ 137 w 143"/>
                <a:gd name="T85" fmla="*/ 31 h 162"/>
                <a:gd name="T86" fmla="*/ 131 w 143"/>
                <a:gd name="T87" fmla="*/ 35 h 162"/>
                <a:gd name="T88" fmla="*/ 122 w 143"/>
                <a:gd name="T89" fmla="*/ 42 h 162"/>
                <a:gd name="T90" fmla="*/ 122 w 143"/>
                <a:gd name="T91" fmla="*/ 13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3" h="162">
                  <a:moveTo>
                    <a:pt x="122" y="138"/>
                  </a:moveTo>
                  <a:lnTo>
                    <a:pt x="122" y="138"/>
                  </a:lnTo>
                  <a:lnTo>
                    <a:pt x="120" y="145"/>
                  </a:lnTo>
                  <a:lnTo>
                    <a:pt x="117" y="151"/>
                  </a:lnTo>
                  <a:lnTo>
                    <a:pt x="114" y="156"/>
                  </a:lnTo>
                  <a:lnTo>
                    <a:pt x="110" y="159"/>
                  </a:lnTo>
                  <a:lnTo>
                    <a:pt x="104" y="160"/>
                  </a:lnTo>
                  <a:lnTo>
                    <a:pt x="96" y="162"/>
                  </a:lnTo>
                  <a:lnTo>
                    <a:pt x="81" y="162"/>
                  </a:lnTo>
                  <a:lnTo>
                    <a:pt x="62" y="162"/>
                  </a:lnTo>
                  <a:lnTo>
                    <a:pt x="62" y="162"/>
                  </a:lnTo>
                  <a:lnTo>
                    <a:pt x="47" y="162"/>
                  </a:lnTo>
                  <a:lnTo>
                    <a:pt x="40" y="160"/>
                  </a:lnTo>
                  <a:lnTo>
                    <a:pt x="33" y="159"/>
                  </a:lnTo>
                  <a:lnTo>
                    <a:pt x="29" y="156"/>
                  </a:lnTo>
                  <a:lnTo>
                    <a:pt x="24" y="151"/>
                  </a:lnTo>
                  <a:lnTo>
                    <a:pt x="23" y="145"/>
                  </a:lnTo>
                  <a:lnTo>
                    <a:pt x="21" y="1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2" y="35"/>
                  </a:lnTo>
                  <a:lnTo>
                    <a:pt x="6" y="31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6" y="11"/>
                  </a:lnTo>
                  <a:lnTo>
                    <a:pt x="12" y="10"/>
                  </a:lnTo>
                  <a:lnTo>
                    <a:pt x="24" y="5"/>
                  </a:lnTo>
                  <a:lnTo>
                    <a:pt x="38" y="2"/>
                  </a:lnTo>
                  <a:lnTo>
                    <a:pt x="62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91" y="0"/>
                  </a:lnTo>
                  <a:lnTo>
                    <a:pt x="105" y="2"/>
                  </a:lnTo>
                  <a:lnTo>
                    <a:pt x="119" y="5"/>
                  </a:lnTo>
                  <a:lnTo>
                    <a:pt x="133" y="10"/>
                  </a:lnTo>
                  <a:lnTo>
                    <a:pt x="137" y="13"/>
                  </a:lnTo>
                  <a:lnTo>
                    <a:pt x="140" y="16"/>
                  </a:lnTo>
                  <a:lnTo>
                    <a:pt x="143" y="19"/>
                  </a:lnTo>
                  <a:lnTo>
                    <a:pt x="143" y="22"/>
                  </a:lnTo>
                  <a:lnTo>
                    <a:pt x="142" y="26"/>
                  </a:lnTo>
                  <a:lnTo>
                    <a:pt x="137" y="31"/>
                  </a:lnTo>
                  <a:lnTo>
                    <a:pt x="131" y="35"/>
                  </a:lnTo>
                  <a:lnTo>
                    <a:pt x="122" y="42"/>
                  </a:lnTo>
                  <a:lnTo>
                    <a:pt x="122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2011680" y="1427480"/>
            <a:ext cx="3500755" cy="2538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  <a:sym typeface="+mn-ea"/>
              </a:rPr>
              <a:t>游戏开始便生成如图所示的迷宫（比这个复杂），且游戏分为两个主要角色狼人（捉人）与人类（逃跑），在游戏开始时，两者一起出生在一个封闭的黑暗迷宫内，两者出生位置随机。</a:t>
            </a:r>
            <a:endParaRPr lang="zh-CN" altLang="en-US" spc="100">
              <a:solidFill>
                <a:schemeClr val="tx1"/>
              </a:solidFill>
              <a:uFillTx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1151197" y="4427072"/>
            <a:ext cx="783941" cy="1800000"/>
            <a:chOff x="7080250" y="3319463"/>
            <a:chExt cx="284162" cy="65246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2" name="Freeform 241"/>
            <p:cNvSpPr/>
            <p:nvPr/>
          </p:nvSpPr>
          <p:spPr bwMode="auto">
            <a:xfrm>
              <a:off x="7080250" y="3476625"/>
              <a:ext cx="71437" cy="268287"/>
            </a:xfrm>
            <a:custGeom>
              <a:avLst/>
              <a:gdLst>
                <a:gd name="T0" fmla="*/ 29 w 45"/>
                <a:gd name="T1" fmla="*/ 154 h 169"/>
                <a:gd name="T2" fmla="*/ 29 w 45"/>
                <a:gd name="T3" fmla="*/ 154 h 169"/>
                <a:gd name="T4" fmla="*/ 27 w 45"/>
                <a:gd name="T5" fmla="*/ 160 h 169"/>
                <a:gd name="T6" fmla="*/ 24 w 45"/>
                <a:gd name="T7" fmla="*/ 165 h 169"/>
                <a:gd name="T8" fmla="*/ 19 w 45"/>
                <a:gd name="T9" fmla="*/ 168 h 169"/>
                <a:gd name="T10" fmla="*/ 15 w 45"/>
                <a:gd name="T11" fmla="*/ 169 h 169"/>
                <a:gd name="T12" fmla="*/ 15 w 45"/>
                <a:gd name="T13" fmla="*/ 169 h 169"/>
                <a:gd name="T14" fmla="*/ 9 w 45"/>
                <a:gd name="T15" fmla="*/ 168 h 169"/>
                <a:gd name="T16" fmla="*/ 4 w 45"/>
                <a:gd name="T17" fmla="*/ 165 h 169"/>
                <a:gd name="T18" fmla="*/ 1 w 45"/>
                <a:gd name="T19" fmla="*/ 160 h 169"/>
                <a:gd name="T20" fmla="*/ 0 w 45"/>
                <a:gd name="T21" fmla="*/ 154 h 169"/>
                <a:gd name="T22" fmla="*/ 16 w 45"/>
                <a:gd name="T23" fmla="*/ 14 h 169"/>
                <a:gd name="T24" fmla="*/ 16 w 45"/>
                <a:gd name="T25" fmla="*/ 14 h 169"/>
                <a:gd name="T26" fmla="*/ 18 w 45"/>
                <a:gd name="T27" fmla="*/ 8 h 169"/>
                <a:gd name="T28" fmla="*/ 21 w 45"/>
                <a:gd name="T29" fmla="*/ 3 h 169"/>
                <a:gd name="T30" fmla="*/ 26 w 45"/>
                <a:gd name="T31" fmla="*/ 0 h 169"/>
                <a:gd name="T32" fmla="*/ 32 w 45"/>
                <a:gd name="T33" fmla="*/ 0 h 169"/>
                <a:gd name="T34" fmla="*/ 32 w 45"/>
                <a:gd name="T35" fmla="*/ 0 h 169"/>
                <a:gd name="T36" fmla="*/ 36 w 45"/>
                <a:gd name="T37" fmla="*/ 0 h 169"/>
                <a:gd name="T38" fmla="*/ 41 w 45"/>
                <a:gd name="T39" fmla="*/ 3 h 169"/>
                <a:gd name="T40" fmla="*/ 44 w 45"/>
                <a:gd name="T41" fmla="*/ 8 h 169"/>
                <a:gd name="T42" fmla="*/ 45 w 45"/>
                <a:gd name="T43" fmla="*/ 14 h 169"/>
                <a:gd name="T44" fmla="*/ 29 w 45"/>
                <a:gd name="T45" fmla="*/ 15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169">
                  <a:moveTo>
                    <a:pt x="29" y="154"/>
                  </a:moveTo>
                  <a:lnTo>
                    <a:pt x="29" y="154"/>
                  </a:lnTo>
                  <a:lnTo>
                    <a:pt x="27" y="160"/>
                  </a:lnTo>
                  <a:lnTo>
                    <a:pt x="24" y="165"/>
                  </a:lnTo>
                  <a:lnTo>
                    <a:pt x="19" y="168"/>
                  </a:lnTo>
                  <a:lnTo>
                    <a:pt x="15" y="169"/>
                  </a:lnTo>
                  <a:lnTo>
                    <a:pt x="15" y="169"/>
                  </a:lnTo>
                  <a:lnTo>
                    <a:pt x="9" y="168"/>
                  </a:lnTo>
                  <a:lnTo>
                    <a:pt x="4" y="165"/>
                  </a:lnTo>
                  <a:lnTo>
                    <a:pt x="1" y="160"/>
                  </a:lnTo>
                  <a:lnTo>
                    <a:pt x="0" y="15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8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41" y="3"/>
                  </a:lnTo>
                  <a:lnTo>
                    <a:pt x="44" y="8"/>
                  </a:lnTo>
                  <a:lnTo>
                    <a:pt x="45" y="14"/>
                  </a:lnTo>
                  <a:lnTo>
                    <a:pt x="29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Freeform 242"/>
            <p:cNvSpPr/>
            <p:nvPr/>
          </p:nvSpPr>
          <p:spPr bwMode="auto">
            <a:xfrm>
              <a:off x="7292975" y="3476625"/>
              <a:ext cx="71437" cy="268287"/>
            </a:xfrm>
            <a:custGeom>
              <a:avLst/>
              <a:gdLst>
                <a:gd name="T0" fmla="*/ 45 w 45"/>
                <a:gd name="T1" fmla="*/ 154 h 169"/>
                <a:gd name="T2" fmla="*/ 45 w 45"/>
                <a:gd name="T3" fmla="*/ 154 h 169"/>
                <a:gd name="T4" fmla="*/ 44 w 45"/>
                <a:gd name="T5" fmla="*/ 160 h 169"/>
                <a:gd name="T6" fmla="*/ 41 w 45"/>
                <a:gd name="T7" fmla="*/ 165 h 169"/>
                <a:gd name="T8" fmla="*/ 36 w 45"/>
                <a:gd name="T9" fmla="*/ 168 h 169"/>
                <a:gd name="T10" fmla="*/ 30 w 45"/>
                <a:gd name="T11" fmla="*/ 169 h 169"/>
                <a:gd name="T12" fmla="*/ 30 w 45"/>
                <a:gd name="T13" fmla="*/ 169 h 169"/>
                <a:gd name="T14" fmla="*/ 24 w 45"/>
                <a:gd name="T15" fmla="*/ 168 h 169"/>
                <a:gd name="T16" fmla="*/ 20 w 45"/>
                <a:gd name="T17" fmla="*/ 165 h 169"/>
                <a:gd name="T18" fmla="*/ 17 w 45"/>
                <a:gd name="T19" fmla="*/ 160 h 169"/>
                <a:gd name="T20" fmla="*/ 17 w 45"/>
                <a:gd name="T21" fmla="*/ 154 h 169"/>
                <a:gd name="T22" fmla="*/ 0 w 45"/>
                <a:gd name="T23" fmla="*/ 14 h 169"/>
                <a:gd name="T24" fmla="*/ 0 w 45"/>
                <a:gd name="T25" fmla="*/ 14 h 169"/>
                <a:gd name="T26" fmla="*/ 1 w 45"/>
                <a:gd name="T27" fmla="*/ 8 h 169"/>
                <a:gd name="T28" fmla="*/ 4 w 45"/>
                <a:gd name="T29" fmla="*/ 3 h 169"/>
                <a:gd name="T30" fmla="*/ 9 w 45"/>
                <a:gd name="T31" fmla="*/ 0 h 169"/>
                <a:gd name="T32" fmla="*/ 13 w 45"/>
                <a:gd name="T33" fmla="*/ 0 h 169"/>
                <a:gd name="T34" fmla="*/ 13 w 45"/>
                <a:gd name="T35" fmla="*/ 0 h 169"/>
                <a:gd name="T36" fmla="*/ 20 w 45"/>
                <a:gd name="T37" fmla="*/ 0 h 169"/>
                <a:gd name="T38" fmla="*/ 24 w 45"/>
                <a:gd name="T39" fmla="*/ 3 h 169"/>
                <a:gd name="T40" fmla="*/ 27 w 45"/>
                <a:gd name="T41" fmla="*/ 8 h 169"/>
                <a:gd name="T42" fmla="*/ 29 w 45"/>
                <a:gd name="T43" fmla="*/ 14 h 169"/>
                <a:gd name="T44" fmla="*/ 45 w 45"/>
                <a:gd name="T45" fmla="*/ 15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169">
                  <a:moveTo>
                    <a:pt x="45" y="154"/>
                  </a:moveTo>
                  <a:lnTo>
                    <a:pt x="45" y="154"/>
                  </a:lnTo>
                  <a:lnTo>
                    <a:pt x="44" y="160"/>
                  </a:lnTo>
                  <a:lnTo>
                    <a:pt x="41" y="165"/>
                  </a:lnTo>
                  <a:lnTo>
                    <a:pt x="36" y="168"/>
                  </a:lnTo>
                  <a:lnTo>
                    <a:pt x="30" y="169"/>
                  </a:lnTo>
                  <a:lnTo>
                    <a:pt x="30" y="169"/>
                  </a:lnTo>
                  <a:lnTo>
                    <a:pt x="24" y="168"/>
                  </a:lnTo>
                  <a:lnTo>
                    <a:pt x="20" y="165"/>
                  </a:lnTo>
                  <a:lnTo>
                    <a:pt x="17" y="160"/>
                  </a:lnTo>
                  <a:lnTo>
                    <a:pt x="17" y="15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24" y="3"/>
                  </a:lnTo>
                  <a:lnTo>
                    <a:pt x="27" y="8"/>
                  </a:lnTo>
                  <a:lnTo>
                    <a:pt x="29" y="14"/>
                  </a:lnTo>
                  <a:lnTo>
                    <a:pt x="4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Freeform 243"/>
            <p:cNvSpPr/>
            <p:nvPr/>
          </p:nvSpPr>
          <p:spPr bwMode="auto">
            <a:xfrm>
              <a:off x="7154863" y="3319463"/>
              <a:ext cx="134937" cy="134937"/>
            </a:xfrm>
            <a:custGeom>
              <a:avLst/>
              <a:gdLst>
                <a:gd name="T0" fmla="*/ 43 w 85"/>
                <a:gd name="T1" fmla="*/ 85 h 85"/>
                <a:gd name="T2" fmla="*/ 43 w 85"/>
                <a:gd name="T3" fmla="*/ 85 h 85"/>
                <a:gd name="T4" fmla="*/ 50 w 85"/>
                <a:gd name="T5" fmla="*/ 84 h 85"/>
                <a:gd name="T6" fmla="*/ 59 w 85"/>
                <a:gd name="T7" fmla="*/ 82 h 85"/>
                <a:gd name="T8" fmla="*/ 65 w 85"/>
                <a:gd name="T9" fmla="*/ 78 h 85"/>
                <a:gd name="T10" fmla="*/ 72 w 85"/>
                <a:gd name="T11" fmla="*/ 73 h 85"/>
                <a:gd name="T12" fmla="*/ 78 w 85"/>
                <a:gd name="T13" fmla="*/ 66 h 85"/>
                <a:gd name="T14" fmla="*/ 81 w 85"/>
                <a:gd name="T15" fmla="*/ 59 h 85"/>
                <a:gd name="T16" fmla="*/ 84 w 85"/>
                <a:gd name="T17" fmla="*/ 50 h 85"/>
                <a:gd name="T18" fmla="*/ 85 w 85"/>
                <a:gd name="T19" fmla="*/ 43 h 85"/>
                <a:gd name="T20" fmla="*/ 85 w 85"/>
                <a:gd name="T21" fmla="*/ 43 h 85"/>
                <a:gd name="T22" fmla="*/ 84 w 85"/>
                <a:gd name="T23" fmla="*/ 34 h 85"/>
                <a:gd name="T24" fmla="*/ 81 w 85"/>
                <a:gd name="T25" fmla="*/ 26 h 85"/>
                <a:gd name="T26" fmla="*/ 78 w 85"/>
                <a:gd name="T27" fmla="*/ 18 h 85"/>
                <a:gd name="T28" fmla="*/ 72 w 85"/>
                <a:gd name="T29" fmla="*/ 12 h 85"/>
                <a:gd name="T30" fmla="*/ 65 w 85"/>
                <a:gd name="T31" fmla="*/ 8 h 85"/>
                <a:gd name="T32" fmla="*/ 59 w 85"/>
                <a:gd name="T33" fmla="*/ 3 h 85"/>
                <a:gd name="T34" fmla="*/ 50 w 85"/>
                <a:gd name="T35" fmla="*/ 0 h 85"/>
                <a:gd name="T36" fmla="*/ 43 w 85"/>
                <a:gd name="T37" fmla="*/ 0 h 85"/>
                <a:gd name="T38" fmla="*/ 43 w 85"/>
                <a:gd name="T39" fmla="*/ 0 h 85"/>
                <a:gd name="T40" fmla="*/ 33 w 85"/>
                <a:gd name="T41" fmla="*/ 0 h 85"/>
                <a:gd name="T42" fmla="*/ 26 w 85"/>
                <a:gd name="T43" fmla="*/ 3 h 85"/>
                <a:gd name="T44" fmla="*/ 18 w 85"/>
                <a:gd name="T45" fmla="*/ 8 h 85"/>
                <a:gd name="T46" fmla="*/ 12 w 85"/>
                <a:gd name="T47" fmla="*/ 12 h 85"/>
                <a:gd name="T48" fmla="*/ 6 w 85"/>
                <a:gd name="T49" fmla="*/ 18 h 85"/>
                <a:gd name="T50" fmla="*/ 3 w 85"/>
                <a:gd name="T51" fmla="*/ 26 h 85"/>
                <a:gd name="T52" fmla="*/ 0 w 85"/>
                <a:gd name="T53" fmla="*/ 34 h 85"/>
                <a:gd name="T54" fmla="*/ 0 w 85"/>
                <a:gd name="T55" fmla="*/ 43 h 85"/>
                <a:gd name="T56" fmla="*/ 0 w 85"/>
                <a:gd name="T57" fmla="*/ 43 h 85"/>
                <a:gd name="T58" fmla="*/ 0 w 85"/>
                <a:gd name="T59" fmla="*/ 50 h 85"/>
                <a:gd name="T60" fmla="*/ 3 w 85"/>
                <a:gd name="T61" fmla="*/ 59 h 85"/>
                <a:gd name="T62" fmla="*/ 6 w 85"/>
                <a:gd name="T63" fmla="*/ 66 h 85"/>
                <a:gd name="T64" fmla="*/ 12 w 85"/>
                <a:gd name="T65" fmla="*/ 73 h 85"/>
                <a:gd name="T66" fmla="*/ 18 w 85"/>
                <a:gd name="T67" fmla="*/ 78 h 85"/>
                <a:gd name="T68" fmla="*/ 26 w 85"/>
                <a:gd name="T69" fmla="*/ 82 h 85"/>
                <a:gd name="T70" fmla="*/ 33 w 85"/>
                <a:gd name="T71" fmla="*/ 84 h 85"/>
                <a:gd name="T72" fmla="*/ 43 w 85"/>
                <a:gd name="T73" fmla="*/ 85 h 85"/>
                <a:gd name="T74" fmla="*/ 43 w 85"/>
                <a:gd name="T7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5" h="85">
                  <a:moveTo>
                    <a:pt x="43" y="85"/>
                  </a:moveTo>
                  <a:lnTo>
                    <a:pt x="43" y="85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78"/>
                  </a:lnTo>
                  <a:lnTo>
                    <a:pt x="72" y="73"/>
                  </a:lnTo>
                  <a:lnTo>
                    <a:pt x="78" y="66"/>
                  </a:lnTo>
                  <a:lnTo>
                    <a:pt x="81" y="59"/>
                  </a:lnTo>
                  <a:lnTo>
                    <a:pt x="84" y="50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4" y="34"/>
                  </a:lnTo>
                  <a:lnTo>
                    <a:pt x="81" y="26"/>
                  </a:lnTo>
                  <a:lnTo>
                    <a:pt x="78" y="18"/>
                  </a:lnTo>
                  <a:lnTo>
                    <a:pt x="72" y="12"/>
                  </a:lnTo>
                  <a:lnTo>
                    <a:pt x="65" y="8"/>
                  </a:lnTo>
                  <a:lnTo>
                    <a:pt x="59" y="3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3" y="0"/>
                  </a:lnTo>
                  <a:lnTo>
                    <a:pt x="26" y="3"/>
                  </a:lnTo>
                  <a:lnTo>
                    <a:pt x="18" y="8"/>
                  </a:lnTo>
                  <a:lnTo>
                    <a:pt x="12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3" y="59"/>
                  </a:lnTo>
                  <a:lnTo>
                    <a:pt x="6" y="66"/>
                  </a:lnTo>
                  <a:lnTo>
                    <a:pt x="12" y="73"/>
                  </a:lnTo>
                  <a:lnTo>
                    <a:pt x="18" y="78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3" y="85"/>
                  </a:lnTo>
                  <a:lnTo>
                    <a:pt x="43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Freeform 244"/>
            <p:cNvSpPr/>
            <p:nvPr/>
          </p:nvSpPr>
          <p:spPr bwMode="auto">
            <a:xfrm>
              <a:off x="7146925" y="3673475"/>
              <a:ext cx="63500" cy="298450"/>
            </a:xfrm>
            <a:custGeom>
              <a:avLst/>
              <a:gdLst>
                <a:gd name="T0" fmla="*/ 40 w 40"/>
                <a:gd name="T1" fmla="*/ 169 h 188"/>
                <a:gd name="T2" fmla="*/ 40 w 40"/>
                <a:gd name="T3" fmla="*/ 169 h 188"/>
                <a:gd name="T4" fmla="*/ 38 w 40"/>
                <a:gd name="T5" fmla="*/ 176 h 188"/>
                <a:gd name="T6" fmla="*/ 34 w 40"/>
                <a:gd name="T7" fmla="*/ 182 h 188"/>
                <a:gd name="T8" fmla="*/ 28 w 40"/>
                <a:gd name="T9" fmla="*/ 187 h 188"/>
                <a:gd name="T10" fmla="*/ 20 w 40"/>
                <a:gd name="T11" fmla="*/ 188 h 188"/>
                <a:gd name="T12" fmla="*/ 20 w 40"/>
                <a:gd name="T13" fmla="*/ 188 h 188"/>
                <a:gd name="T14" fmla="*/ 12 w 40"/>
                <a:gd name="T15" fmla="*/ 187 h 188"/>
                <a:gd name="T16" fmla="*/ 5 w 40"/>
                <a:gd name="T17" fmla="*/ 182 h 188"/>
                <a:gd name="T18" fmla="*/ 2 w 40"/>
                <a:gd name="T19" fmla="*/ 176 h 188"/>
                <a:gd name="T20" fmla="*/ 0 w 40"/>
                <a:gd name="T21" fmla="*/ 169 h 188"/>
                <a:gd name="T22" fmla="*/ 0 w 40"/>
                <a:gd name="T23" fmla="*/ 19 h 188"/>
                <a:gd name="T24" fmla="*/ 0 w 40"/>
                <a:gd name="T25" fmla="*/ 19 h 188"/>
                <a:gd name="T26" fmla="*/ 2 w 40"/>
                <a:gd name="T27" fmla="*/ 12 h 188"/>
                <a:gd name="T28" fmla="*/ 5 w 40"/>
                <a:gd name="T29" fmla="*/ 6 h 188"/>
                <a:gd name="T30" fmla="*/ 12 w 40"/>
                <a:gd name="T31" fmla="*/ 1 h 188"/>
                <a:gd name="T32" fmla="*/ 20 w 40"/>
                <a:gd name="T33" fmla="*/ 0 h 188"/>
                <a:gd name="T34" fmla="*/ 20 w 40"/>
                <a:gd name="T35" fmla="*/ 0 h 188"/>
                <a:gd name="T36" fmla="*/ 28 w 40"/>
                <a:gd name="T37" fmla="*/ 1 h 188"/>
                <a:gd name="T38" fmla="*/ 34 w 40"/>
                <a:gd name="T39" fmla="*/ 6 h 188"/>
                <a:gd name="T40" fmla="*/ 38 w 40"/>
                <a:gd name="T41" fmla="*/ 12 h 188"/>
                <a:gd name="T42" fmla="*/ 40 w 40"/>
                <a:gd name="T43" fmla="*/ 19 h 188"/>
                <a:gd name="T44" fmla="*/ 40 w 40"/>
                <a:gd name="T45" fmla="*/ 16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188">
                  <a:moveTo>
                    <a:pt x="40" y="169"/>
                  </a:moveTo>
                  <a:lnTo>
                    <a:pt x="40" y="169"/>
                  </a:lnTo>
                  <a:lnTo>
                    <a:pt x="38" y="176"/>
                  </a:lnTo>
                  <a:lnTo>
                    <a:pt x="34" y="182"/>
                  </a:lnTo>
                  <a:lnTo>
                    <a:pt x="28" y="187"/>
                  </a:lnTo>
                  <a:lnTo>
                    <a:pt x="20" y="188"/>
                  </a:lnTo>
                  <a:lnTo>
                    <a:pt x="20" y="188"/>
                  </a:lnTo>
                  <a:lnTo>
                    <a:pt x="12" y="187"/>
                  </a:lnTo>
                  <a:lnTo>
                    <a:pt x="5" y="182"/>
                  </a:lnTo>
                  <a:lnTo>
                    <a:pt x="2" y="176"/>
                  </a:lnTo>
                  <a:lnTo>
                    <a:pt x="0" y="16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5" y="6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1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40" y="19"/>
                  </a:lnTo>
                  <a:lnTo>
                    <a:pt x="40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" name="Freeform 245"/>
            <p:cNvSpPr/>
            <p:nvPr/>
          </p:nvSpPr>
          <p:spPr bwMode="auto">
            <a:xfrm>
              <a:off x="7234238" y="3673475"/>
              <a:ext cx="63500" cy="298450"/>
            </a:xfrm>
            <a:custGeom>
              <a:avLst/>
              <a:gdLst>
                <a:gd name="T0" fmla="*/ 40 w 40"/>
                <a:gd name="T1" fmla="*/ 169 h 188"/>
                <a:gd name="T2" fmla="*/ 40 w 40"/>
                <a:gd name="T3" fmla="*/ 169 h 188"/>
                <a:gd name="T4" fmla="*/ 38 w 40"/>
                <a:gd name="T5" fmla="*/ 176 h 188"/>
                <a:gd name="T6" fmla="*/ 34 w 40"/>
                <a:gd name="T7" fmla="*/ 182 h 188"/>
                <a:gd name="T8" fmla="*/ 28 w 40"/>
                <a:gd name="T9" fmla="*/ 187 h 188"/>
                <a:gd name="T10" fmla="*/ 20 w 40"/>
                <a:gd name="T11" fmla="*/ 188 h 188"/>
                <a:gd name="T12" fmla="*/ 20 w 40"/>
                <a:gd name="T13" fmla="*/ 188 h 188"/>
                <a:gd name="T14" fmla="*/ 12 w 40"/>
                <a:gd name="T15" fmla="*/ 187 h 188"/>
                <a:gd name="T16" fmla="*/ 6 w 40"/>
                <a:gd name="T17" fmla="*/ 182 h 188"/>
                <a:gd name="T18" fmla="*/ 2 w 40"/>
                <a:gd name="T19" fmla="*/ 176 h 188"/>
                <a:gd name="T20" fmla="*/ 0 w 40"/>
                <a:gd name="T21" fmla="*/ 169 h 188"/>
                <a:gd name="T22" fmla="*/ 0 w 40"/>
                <a:gd name="T23" fmla="*/ 19 h 188"/>
                <a:gd name="T24" fmla="*/ 0 w 40"/>
                <a:gd name="T25" fmla="*/ 19 h 188"/>
                <a:gd name="T26" fmla="*/ 2 w 40"/>
                <a:gd name="T27" fmla="*/ 12 h 188"/>
                <a:gd name="T28" fmla="*/ 6 w 40"/>
                <a:gd name="T29" fmla="*/ 6 h 188"/>
                <a:gd name="T30" fmla="*/ 12 w 40"/>
                <a:gd name="T31" fmla="*/ 1 h 188"/>
                <a:gd name="T32" fmla="*/ 20 w 40"/>
                <a:gd name="T33" fmla="*/ 0 h 188"/>
                <a:gd name="T34" fmla="*/ 20 w 40"/>
                <a:gd name="T35" fmla="*/ 0 h 188"/>
                <a:gd name="T36" fmla="*/ 28 w 40"/>
                <a:gd name="T37" fmla="*/ 1 h 188"/>
                <a:gd name="T38" fmla="*/ 34 w 40"/>
                <a:gd name="T39" fmla="*/ 6 h 188"/>
                <a:gd name="T40" fmla="*/ 38 w 40"/>
                <a:gd name="T41" fmla="*/ 12 h 188"/>
                <a:gd name="T42" fmla="*/ 40 w 40"/>
                <a:gd name="T43" fmla="*/ 19 h 188"/>
                <a:gd name="T44" fmla="*/ 40 w 40"/>
                <a:gd name="T45" fmla="*/ 16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188">
                  <a:moveTo>
                    <a:pt x="40" y="169"/>
                  </a:moveTo>
                  <a:lnTo>
                    <a:pt x="40" y="169"/>
                  </a:lnTo>
                  <a:lnTo>
                    <a:pt x="38" y="176"/>
                  </a:lnTo>
                  <a:lnTo>
                    <a:pt x="34" y="182"/>
                  </a:lnTo>
                  <a:lnTo>
                    <a:pt x="28" y="187"/>
                  </a:lnTo>
                  <a:lnTo>
                    <a:pt x="20" y="188"/>
                  </a:lnTo>
                  <a:lnTo>
                    <a:pt x="20" y="188"/>
                  </a:lnTo>
                  <a:lnTo>
                    <a:pt x="12" y="187"/>
                  </a:lnTo>
                  <a:lnTo>
                    <a:pt x="6" y="182"/>
                  </a:lnTo>
                  <a:lnTo>
                    <a:pt x="2" y="176"/>
                  </a:lnTo>
                  <a:lnTo>
                    <a:pt x="0" y="16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1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40" y="19"/>
                  </a:lnTo>
                  <a:lnTo>
                    <a:pt x="40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" name="Freeform 246"/>
            <p:cNvSpPr/>
            <p:nvPr/>
          </p:nvSpPr>
          <p:spPr bwMode="auto">
            <a:xfrm>
              <a:off x="7108825" y="3459163"/>
              <a:ext cx="227012" cy="257175"/>
            </a:xfrm>
            <a:custGeom>
              <a:avLst/>
              <a:gdLst>
                <a:gd name="T0" fmla="*/ 122 w 143"/>
                <a:gd name="T1" fmla="*/ 138 h 162"/>
                <a:gd name="T2" fmla="*/ 122 w 143"/>
                <a:gd name="T3" fmla="*/ 138 h 162"/>
                <a:gd name="T4" fmla="*/ 120 w 143"/>
                <a:gd name="T5" fmla="*/ 145 h 162"/>
                <a:gd name="T6" fmla="*/ 117 w 143"/>
                <a:gd name="T7" fmla="*/ 151 h 162"/>
                <a:gd name="T8" fmla="*/ 114 w 143"/>
                <a:gd name="T9" fmla="*/ 156 h 162"/>
                <a:gd name="T10" fmla="*/ 110 w 143"/>
                <a:gd name="T11" fmla="*/ 159 h 162"/>
                <a:gd name="T12" fmla="*/ 104 w 143"/>
                <a:gd name="T13" fmla="*/ 160 h 162"/>
                <a:gd name="T14" fmla="*/ 96 w 143"/>
                <a:gd name="T15" fmla="*/ 162 h 162"/>
                <a:gd name="T16" fmla="*/ 81 w 143"/>
                <a:gd name="T17" fmla="*/ 162 h 162"/>
                <a:gd name="T18" fmla="*/ 62 w 143"/>
                <a:gd name="T19" fmla="*/ 162 h 162"/>
                <a:gd name="T20" fmla="*/ 62 w 143"/>
                <a:gd name="T21" fmla="*/ 162 h 162"/>
                <a:gd name="T22" fmla="*/ 47 w 143"/>
                <a:gd name="T23" fmla="*/ 162 h 162"/>
                <a:gd name="T24" fmla="*/ 40 w 143"/>
                <a:gd name="T25" fmla="*/ 160 h 162"/>
                <a:gd name="T26" fmla="*/ 33 w 143"/>
                <a:gd name="T27" fmla="*/ 159 h 162"/>
                <a:gd name="T28" fmla="*/ 29 w 143"/>
                <a:gd name="T29" fmla="*/ 156 h 162"/>
                <a:gd name="T30" fmla="*/ 24 w 143"/>
                <a:gd name="T31" fmla="*/ 151 h 162"/>
                <a:gd name="T32" fmla="*/ 23 w 143"/>
                <a:gd name="T33" fmla="*/ 145 h 162"/>
                <a:gd name="T34" fmla="*/ 21 w 143"/>
                <a:gd name="T35" fmla="*/ 138 h 162"/>
                <a:gd name="T36" fmla="*/ 21 w 143"/>
                <a:gd name="T37" fmla="*/ 42 h 162"/>
                <a:gd name="T38" fmla="*/ 21 w 143"/>
                <a:gd name="T39" fmla="*/ 42 h 162"/>
                <a:gd name="T40" fmla="*/ 12 w 143"/>
                <a:gd name="T41" fmla="*/ 35 h 162"/>
                <a:gd name="T42" fmla="*/ 6 w 143"/>
                <a:gd name="T43" fmla="*/ 31 h 162"/>
                <a:gd name="T44" fmla="*/ 1 w 143"/>
                <a:gd name="T45" fmla="*/ 26 h 162"/>
                <a:gd name="T46" fmla="*/ 0 w 143"/>
                <a:gd name="T47" fmla="*/ 22 h 162"/>
                <a:gd name="T48" fmla="*/ 0 w 143"/>
                <a:gd name="T49" fmla="*/ 19 h 162"/>
                <a:gd name="T50" fmla="*/ 3 w 143"/>
                <a:gd name="T51" fmla="*/ 14 h 162"/>
                <a:gd name="T52" fmla="*/ 6 w 143"/>
                <a:gd name="T53" fmla="*/ 11 h 162"/>
                <a:gd name="T54" fmla="*/ 12 w 143"/>
                <a:gd name="T55" fmla="*/ 10 h 162"/>
                <a:gd name="T56" fmla="*/ 24 w 143"/>
                <a:gd name="T57" fmla="*/ 5 h 162"/>
                <a:gd name="T58" fmla="*/ 38 w 143"/>
                <a:gd name="T59" fmla="*/ 2 h 162"/>
                <a:gd name="T60" fmla="*/ 62 w 143"/>
                <a:gd name="T61" fmla="*/ 0 h 162"/>
                <a:gd name="T62" fmla="*/ 81 w 143"/>
                <a:gd name="T63" fmla="*/ 0 h 162"/>
                <a:gd name="T64" fmla="*/ 81 w 143"/>
                <a:gd name="T65" fmla="*/ 0 h 162"/>
                <a:gd name="T66" fmla="*/ 91 w 143"/>
                <a:gd name="T67" fmla="*/ 0 h 162"/>
                <a:gd name="T68" fmla="*/ 105 w 143"/>
                <a:gd name="T69" fmla="*/ 2 h 162"/>
                <a:gd name="T70" fmla="*/ 119 w 143"/>
                <a:gd name="T71" fmla="*/ 5 h 162"/>
                <a:gd name="T72" fmla="*/ 133 w 143"/>
                <a:gd name="T73" fmla="*/ 10 h 162"/>
                <a:gd name="T74" fmla="*/ 137 w 143"/>
                <a:gd name="T75" fmla="*/ 13 h 162"/>
                <a:gd name="T76" fmla="*/ 140 w 143"/>
                <a:gd name="T77" fmla="*/ 16 h 162"/>
                <a:gd name="T78" fmla="*/ 143 w 143"/>
                <a:gd name="T79" fmla="*/ 19 h 162"/>
                <a:gd name="T80" fmla="*/ 143 w 143"/>
                <a:gd name="T81" fmla="*/ 22 h 162"/>
                <a:gd name="T82" fmla="*/ 142 w 143"/>
                <a:gd name="T83" fmla="*/ 26 h 162"/>
                <a:gd name="T84" fmla="*/ 137 w 143"/>
                <a:gd name="T85" fmla="*/ 31 h 162"/>
                <a:gd name="T86" fmla="*/ 131 w 143"/>
                <a:gd name="T87" fmla="*/ 35 h 162"/>
                <a:gd name="T88" fmla="*/ 122 w 143"/>
                <a:gd name="T89" fmla="*/ 42 h 162"/>
                <a:gd name="T90" fmla="*/ 122 w 143"/>
                <a:gd name="T91" fmla="*/ 13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3" h="162">
                  <a:moveTo>
                    <a:pt x="122" y="138"/>
                  </a:moveTo>
                  <a:lnTo>
                    <a:pt x="122" y="138"/>
                  </a:lnTo>
                  <a:lnTo>
                    <a:pt x="120" y="145"/>
                  </a:lnTo>
                  <a:lnTo>
                    <a:pt x="117" y="151"/>
                  </a:lnTo>
                  <a:lnTo>
                    <a:pt x="114" y="156"/>
                  </a:lnTo>
                  <a:lnTo>
                    <a:pt x="110" y="159"/>
                  </a:lnTo>
                  <a:lnTo>
                    <a:pt x="104" y="160"/>
                  </a:lnTo>
                  <a:lnTo>
                    <a:pt x="96" y="162"/>
                  </a:lnTo>
                  <a:lnTo>
                    <a:pt x="81" y="162"/>
                  </a:lnTo>
                  <a:lnTo>
                    <a:pt x="62" y="162"/>
                  </a:lnTo>
                  <a:lnTo>
                    <a:pt x="62" y="162"/>
                  </a:lnTo>
                  <a:lnTo>
                    <a:pt x="47" y="162"/>
                  </a:lnTo>
                  <a:lnTo>
                    <a:pt x="40" y="160"/>
                  </a:lnTo>
                  <a:lnTo>
                    <a:pt x="33" y="159"/>
                  </a:lnTo>
                  <a:lnTo>
                    <a:pt x="29" y="156"/>
                  </a:lnTo>
                  <a:lnTo>
                    <a:pt x="24" y="151"/>
                  </a:lnTo>
                  <a:lnTo>
                    <a:pt x="23" y="145"/>
                  </a:lnTo>
                  <a:lnTo>
                    <a:pt x="21" y="1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2" y="35"/>
                  </a:lnTo>
                  <a:lnTo>
                    <a:pt x="6" y="31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6" y="11"/>
                  </a:lnTo>
                  <a:lnTo>
                    <a:pt x="12" y="10"/>
                  </a:lnTo>
                  <a:lnTo>
                    <a:pt x="24" y="5"/>
                  </a:lnTo>
                  <a:lnTo>
                    <a:pt x="38" y="2"/>
                  </a:lnTo>
                  <a:lnTo>
                    <a:pt x="62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91" y="0"/>
                  </a:lnTo>
                  <a:lnTo>
                    <a:pt x="105" y="2"/>
                  </a:lnTo>
                  <a:lnTo>
                    <a:pt x="119" y="5"/>
                  </a:lnTo>
                  <a:lnTo>
                    <a:pt x="133" y="10"/>
                  </a:lnTo>
                  <a:lnTo>
                    <a:pt x="137" y="13"/>
                  </a:lnTo>
                  <a:lnTo>
                    <a:pt x="140" y="16"/>
                  </a:lnTo>
                  <a:lnTo>
                    <a:pt x="143" y="19"/>
                  </a:lnTo>
                  <a:lnTo>
                    <a:pt x="143" y="22"/>
                  </a:lnTo>
                  <a:lnTo>
                    <a:pt x="142" y="26"/>
                  </a:lnTo>
                  <a:lnTo>
                    <a:pt x="137" y="31"/>
                  </a:lnTo>
                  <a:lnTo>
                    <a:pt x="131" y="35"/>
                  </a:lnTo>
                  <a:lnTo>
                    <a:pt x="122" y="42"/>
                  </a:lnTo>
                  <a:lnTo>
                    <a:pt x="122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28" name="图片 27" descr="Z_BB6(T7LQ_429]OH%BAQI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8175" y="3254375"/>
            <a:ext cx="2148840" cy="2346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玩法介绍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11680" y="1435100"/>
            <a:ext cx="3623945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uFillTx/>
                <a:cs typeface="Arial" panose="020B0604020202020204" pitchFamily="34" charset="0"/>
                <a:sym typeface="+mn-ea"/>
              </a:rPr>
              <a:t>游戏场景分为天黑与天亮，在天亮时双方能互知对方位置（天亮时间很短为1秒左右），到了天黑时，双方只能可视自己附近一点距离（如右图所示），天黑时双方可行动。在天黑行动均为人类先行，狼人后行，每人都有一定体力，同时可以通过消耗体力进行一些行动（在迷宫中行走，制作陷阱，制作诱饵等）。</a:t>
            </a:r>
            <a:endParaRPr lang="en-US" altLang="zh-CN" sz="1400" spc="150" dirty="0" err="1" smtClean="0">
              <a:solidFill>
                <a:schemeClr val="tx1">
                  <a:lumMod val="50000"/>
                  <a:lumOff val="50000"/>
                </a:schemeClr>
              </a:solidFill>
              <a:uFillTx/>
              <a:latin typeface="+mn-ea"/>
              <a:cs typeface="Arial" panose="020B0604020202020204" pitchFamily="34" charset="0"/>
              <a:sym typeface="+mn-ea"/>
            </a:endParaRPr>
          </a:p>
          <a:p>
            <a:endParaRPr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8" name="图片 17" descr="QH]`R21C{~1W@L0SA[2A@W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320" y="3773170"/>
            <a:ext cx="3688715" cy="2301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22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362920" y="101336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34141" y="2729563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78990" y="1441616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52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48514" y="2863152"/>
            <a:ext cx="1130238" cy="11302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42882" y="4503322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99471" y="432522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29760" y="4912256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963153" y="4570166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41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487187" y="1314986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526405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1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2205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5021" y="286315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434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23621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090028" y="351714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230995" y="307561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985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239793" y="2096793"/>
            <a:ext cx="2664414" cy="2664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17226" y="4912479"/>
            <a:ext cx="55095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可行性分析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544010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446655" y="804428"/>
            <a:ext cx="589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011680" y="332767"/>
            <a:ext cx="590550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9271" y="351892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项目可行性分析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011680" y="979805"/>
            <a:ext cx="34118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</a:rPr>
              <a:t>一：引言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1.1 编写目的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1.2 项目背景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1.3 参考资料</a:t>
            </a:r>
            <a:endParaRPr lang="zh-CN" altLang="en-US">
              <a:latin typeface="+mn-ea"/>
            </a:endParaRPr>
          </a:p>
          <a:p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二：可行性分析的前提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2.1 要求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2.2 条件、假定和限制</a:t>
            </a:r>
            <a:endParaRPr lang="zh-CN" altLang="en-US">
              <a:latin typeface="+mn-ea"/>
            </a:endParaRPr>
          </a:p>
          <a:p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三：技术可行性分析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3.1 对游戏的简要描述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3.2 技术可行性评价</a:t>
            </a:r>
            <a:endParaRPr lang="zh-CN" altLang="en-US">
              <a:latin typeface="+mn-ea"/>
            </a:endParaRPr>
          </a:p>
          <a:p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四：经济可行性分析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4.1 决定可行性的主要因素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4.2 敏感性分析</a:t>
            </a:r>
            <a:endParaRPr lang="zh-CN" altLang="en-US">
              <a:latin typeface="+mn-ea"/>
            </a:endParaRPr>
          </a:p>
          <a:p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五：操作可行性分析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5.1 处理流程分析</a:t>
            </a:r>
            <a:endParaRPr lang="zh-CN" altLang="en-US">
              <a:latin typeface="+mn-ea"/>
            </a:endParaRPr>
          </a:p>
          <a:p>
            <a:r>
              <a:rPr lang="zh-CN" altLang="en-US">
                <a:latin typeface="+mn-ea"/>
              </a:rPr>
              <a:t>5.2 系统实现分析</a:t>
            </a:r>
            <a:endParaRPr lang="zh-CN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22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362920" y="101336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34141" y="2729563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78990" y="1441616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52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48514" y="2863152"/>
            <a:ext cx="1130238" cy="11302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42882" y="4503322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99471" y="432522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29760" y="4912256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963153" y="4570166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41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487187" y="1314986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526405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1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2205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5021" y="286315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434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23621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090028" y="351714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230995" y="307561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985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239793" y="2096793"/>
            <a:ext cx="2664414" cy="2664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17226" y="4954389"/>
            <a:ext cx="55095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项目甘特图及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WBS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1196</Words>
  <Application>WPS 演示</Application>
  <PresentationFormat>全屏显示(4:3)</PresentationFormat>
  <Paragraphs>154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Times New Roman</vt:lpstr>
      <vt:lpstr>文鼎行楷碑体_B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http://momodasucai.taobao.com/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MOMODASUCAI; http://momodasucai.taobao.com/</dc:creator>
  <cp:lastModifiedBy>Bonjour</cp:lastModifiedBy>
  <cp:revision>112</cp:revision>
  <dcterms:created xsi:type="dcterms:W3CDTF">2015-01-07T12:23:00Z</dcterms:created>
  <dcterms:modified xsi:type="dcterms:W3CDTF">2018-03-29T04:16:52Z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