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15">
  <p:sldMasterIdLst>
    <p:sldMasterId id="2147483648" r:id="rId1"/>
  </p:sldMasterIdLst>
  <p:sldIdLst>
    <p:sldId id="256" r:id="rId2"/>
    <p:sldId id="257" r:id="rId3"/>
    <p:sldId id="262" r:id="rId4"/>
    <p:sldId id="258" r:id="rId5"/>
    <p:sldId id="259" r:id="rId6"/>
    <p:sldId id="263" r:id="rId7"/>
    <p:sldId id="261" r:id="rId8"/>
    <p:sldId id="297" r:id="rId9"/>
    <p:sldId id="298" r:id="rId10"/>
    <p:sldId id="299" r:id="rId11"/>
    <p:sldId id="304" r:id="rId12"/>
    <p:sldId id="305" r:id="rId13"/>
    <p:sldId id="264" r:id="rId14"/>
    <p:sldId id="284" r:id="rId15"/>
    <p:sldId id="292" r:id="rId16"/>
    <p:sldId id="300" r:id="rId17"/>
    <p:sldId id="301" r:id="rId18"/>
    <p:sldId id="302" r:id="rId19"/>
    <p:sldId id="265" r:id="rId20"/>
    <p:sldId id="303" r:id="rId21"/>
    <p:sldId id="294" r:id="rId22"/>
    <p:sldId id="295" r:id="rId23"/>
    <p:sldId id="296" r:id="rId24"/>
    <p:sldId id="286" r:id="rId25"/>
    <p:sldId id="293" r:id="rId26"/>
    <p:sldId id="278"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1349"/>
    <a:srgbClr val="FFFB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8" d="100"/>
          <a:sy n="108" d="100"/>
        </p:scale>
        <p:origin x="1704" y="126"/>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t>2018/4/23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t>2018/4/23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t>2018/4/23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t>2018/4/23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E2F20FC-145E-4034-86AC-8B4FEA629A51}" type="datetimeFigureOut">
              <a:rPr lang="zh-CN" altLang="en-US" smtClean="0"/>
              <a:t>2018/4/23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E2F20FC-145E-4034-86AC-8B4FEA629A51}" type="datetimeFigureOut">
              <a:rPr lang="zh-CN" altLang="en-US" smtClean="0"/>
              <a:t>2018/4/23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E2F20FC-145E-4034-86AC-8B4FEA629A51}" type="datetimeFigureOut">
              <a:rPr lang="zh-CN" altLang="en-US" smtClean="0"/>
              <a:t>2018/4/23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E2F20FC-145E-4034-86AC-8B4FEA629A51}" type="datetimeFigureOut">
              <a:rPr lang="zh-CN" altLang="en-US" smtClean="0"/>
              <a:t>2018/4/23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F20FC-145E-4034-86AC-8B4FEA629A51}" type="datetimeFigureOut">
              <a:rPr lang="zh-CN" altLang="en-US" smtClean="0"/>
              <a:t>2018/4/23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2F20FC-145E-4034-86AC-8B4FEA629A51}" type="datetimeFigureOut">
              <a:rPr lang="zh-CN" altLang="en-US" smtClean="0"/>
              <a:t>2018/4/23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2F20FC-145E-4034-86AC-8B4FEA629A51}" type="datetimeFigureOut">
              <a:rPr lang="zh-CN" altLang="en-US" smtClean="0"/>
              <a:t>2018/4/23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F20FC-145E-4034-86AC-8B4FEA629A51}" type="datetimeFigureOut">
              <a:rPr lang="zh-CN" altLang="en-US" smtClean="0"/>
              <a:t>2018/4/23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917A1-3B14-48C2-8A2E-F3CB7EC4523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SE2018&#26149;-G08-&#23454;&#20307;&#32852;&#31995;&#22270;.vsdx"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SE2018&#26149;-G08-&#31995;&#32479;&#27969;&#31243;&#22270;.png"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SE2018&#26149;-G08-&#39034;&#24207;&#22270;.vsdx" TargetMode="Externa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hyperlink" Target="SE2018&#26149;-G08-&#29366;&#24577;&#22270;.vsdx"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hyperlink" Target="SE2018&#26149;-G08-&#28216;&#25103;&#30028;&#38754;.rp" TargetMode="Externa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SE2018&#26149;-G08-&#29976;&#29305;&#22270;.mpp"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SE2018&#26149;-G08-&#31532;&#19971;&#21608;&#20250;&#35758;&#35760;&#24405;.docx" TargetMode="External"/><Relationship Id="rId2" Type="http://schemas.openxmlformats.org/officeDocument/2006/relationships/hyperlink" Target="SE2018&#26149;-G08-&#31532;&#20845;&#21608;&#20250;&#35758;&#35760;&#24405;.docx" TargetMode="External"/><Relationship Id="rId1" Type="http://schemas.openxmlformats.org/officeDocument/2006/relationships/slideLayout" Target="../slideLayouts/slideLayout7.xml"/><Relationship Id="rId5" Type="http://schemas.openxmlformats.org/officeDocument/2006/relationships/image" Target="../media/image18.jpg"/><Relationship Id="rId4" Type="http://schemas.openxmlformats.org/officeDocument/2006/relationships/image" Target="../media/image1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74093" y="4429124"/>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85195" y="5404454"/>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66017" y="5533920"/>
            <a:ext cx="1894088" cy="1894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517229" y="5808598"/>
            <a:ext cx="1894088" cy="1894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377690" y="2609215"/>
            <a:ext cx="4873625" cy="1446550"/>
          </a:xfrm>
          <a:prstGeom prst="rect">
            <a:avLst/>
          </a:prstGeom>
        </p:spPr>
        <p:txBody>
          <a:bodyPr wrap="square">
            <a:spAutoFit/>
          </a:bodyPr>
          <a:lstStyle/>
          <a:p>
            <a:pPr>
              <a:spcAft>
                <a:spcPts val="0"/>
              </a:spcAft>
            </a:pPr>
            <a:endParaRPr lang="en-US" altLang="zh-CN" sz="4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spcAft>
                <a:spcPts val="0"/>
              </a:spcAft>
            </a:pPr>
            <a:r>
              <a:rPr lang="zh-CN" altLang="en-US" sz="4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迷城逃亡 需求分析</a:t>
            </a:r>
          </a:p>
        </p:txBody>
      </p:sp>
      <p:cxnSp>
        <p:nvCxnSpPr>
          <p:cNvPr id="25" name="直接连接符 24"/>
          <p:cNvCxnSpPr/>
          <p:nvPr/>
        </p:nvCxnSpPr>
        <p:spPr>
          <a:xfrm>
            <a:off x="4489893" y="4054567"/>
            <a:ext cx="465410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489893" y="4229222"/>
            <a:ext cx="4318827" cy="306705"/>
          </a:xfrm>
          <a:prstGeom prst="rect">
            <a:avLst/>
          </a:prstGeom>
          <a:noFill/>
        </p:spPr>
        <p:txBody>
          <a:bodyPr wrap="square" rtlCol="0">
            <a:spAutoFit/>
          </a:bodyPr>
          <a:lstStyle/>
          <a:p>
            <a:r>
              <a:rPr lang="en-US" altLang="zh-CN" sz="1400" dirty="0" err="1">
                <a:solidFill>
                  <a:schemeClr val="tx1">
                    <a:lumMod val="50000"/>
                    <a:lumOff val="50000"/>
                  </a:schemeClr>
                </a:solidFill>
                <a:cs typeface="Arial" panose="020B0604020202020204" pitchFamily="34" charset="0"/>
              </a:rPr>
              <a:t>SE2018</a:t>
            </a:r>
            <a:r>
              <a:rPr lang="zh-CN" altLang="en-US" sz="1400" dirty="0" err="1">
                <a:solidFill>
                  <a:schemeClr val="tx1">
                    <a:lumMod val="50000"/>
                    <a:lumOff val="50000"/>
                  </a:schemeClr>
                </a:solidFill>
                <a:cs typeface="Arial" panose="020B0604020202020204" pitchFamily="34" charset="0"/>
              </a:rPr>
              <a:t>春 </a:t>
            </a:r>
            <a:r>
              <a:rPr lang="en-US" altLang="zh-CN" sz="1400" dirty="0" err="1">
                <a:solidFill>
                  <a:schemeClr val="tx1">
                    <a:lumMod val="50000"/>
                    <a:lumOff val="50000"/>
                  </a:schemeClr>
                </a:solidFill>
                <a:cs typeface="Arial" panose="020B0604020202020204" pitchFamily="34" charset="0"/>
              </a:rPr>
              <a:t>G08 </a:t>
            </a:r>
            <a:r>
              <a:rPr lang="zh-CN" altLang="en-US" sz="1400" dirty="0" err="1">
                <a:solidFill>
                  <a:schemeClr val="tx1">
                    <a:lumMod val="50000"/>
                    <a:lumOff val="50000"/>
                  </a:schemeClr>
                </a:solidFill>
                <a:cs typeface="Arial" panose="020B0604020202020204" pitchFamily="34" charset="0"/>
              </a:rPr>
              <a:t>小组作品</a:t>
            </a:r>
          </a:p>
        </p:txBody>
      </p:sp>
      <p:pic>
        <p:nvPicPr>
          <p:cNvPr id="24" name="图片 23" descr="微信图片_20180330200431">
            <a:extLst>
              <a:ext uri="{FF2B5EF4-FFF2-40B4-BE49-F238E27FC236}">
                <a16:creationId xmlns:a16="http://schemas.microsoft.com/office/drawing/2014/main" id="{319316F1-BB23-4A6F-847D-273D7EB273FF}"/>
              </a:ext>
            </a:extLst>
          </p:cNvPr>
          <p:cNvPicPr/>
          <p:nvPr/>
        </p:nvPicPr>
        <p:blipFill>
          <a:blip r:embed="rId2"/>
          <a:stretch>
            <a:fillRect/>
          </a:stretch>
        </p:blipFill>
        <p:spPr>
          <a:xfrm>
            <a:off x="6096961" y="828514"/>
            <a:ext cx="2111137" cy="191675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randombar(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1000" fill="hold"/>
                                        <p:tgtEl>
                                          <p:spTgt spid="23"/>
                                        </p:tgtEl>
                                        <p:attrNameLst>
                                          <p:attrName>ppt_w</p:attrName>
                                        </p:attrNameLst>
                                      </p:cBhvr>
                                      <p:tavLst>
                                        <p:tav tm="0">
                                          <p:val>
                                            <p:fltVal val="0"/>
                                          </p:val>
                                        </p:tav>
                                        <p:tav tm="100000">
                                          <p:val>
                                            <p:strVal val="#ppt_w"/>
                                          </p:val>
                                        </p:tav>
                                      </p:tavLst>
                                    </p:anim>
                                    <p:anim calcmode="lin" valueType="num">
                                      <p:cBhvr>
                                        <p:cTn id="13" dur="1000" fill="hold"/>
                                        <p:tgtEl>
                                          <p:spTgt spid="23"/>
                                        </p:tgtEl>
                                        <p:attrNameLst>
                                          <p:attrName>ppt_h</p:attrName>
                                        </p:attrNameLst>
                                      </p:cBhvr>
                                      <p:tavLst>
                                        <p:tav tm="0">
                                          <p:val>
                                            <p:fltVal val="0"/>
                                          </p:val>
                                        </p:tav>
                                        <p:tav tm="100000">
                                          <p:val>
                                            <p:strVal val="#ppt_h"/>
                                          </p:val>
                                        </p:tav>
                                      </p:tavLst>
                                    </p:anim>
                                    <p:anim calcmode="lin" valueType="num">
                                      <p:cBhvr>
                                        <p:cTn id="14" dur="1000" fill="hold"/>
                                        <p:tgtEl>
                                          <p:spTgt spid="23"/>
                                        </p:tgtEl>
                                        <p:attrNameLst>
                                          <p:attrName>style.rotation</p:attrName>
                                        </p:attrNameLst>
                                      </p:cBhvr>
                                      <p:tavLst>
                                        <p:tav tm="0">
                                          <p:val>
                                            <p:fltVal val="90"/>
                                          </p:val>
                                        </p:tav>
                                        <p:tav tm="100000">
                                          <p:val>
                                            <p:fltVal val="0"/>
                                          </p:val>
                                        </p:tav>
                                      </p:tavLst>
                                    </p:anim>
                                    <p:animEffect transition="in" filter="fade">
                                      <p:cBhvr>
                                        <p:cTn id="15" dur="1000"/>
                                        <p:tgtEl>
                                          <p:spTgt spid="23"/>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 calcmode="lin" valueType="num">
                                      <p:cBhvr>
                                        <p:cTn id="20" dur="1000" fill="hold"/>
                                        <p:tgtEl>
                                          <p:spTgt spid="26"/>
                                        </p:tgtEl>
                                        <p:attrNameLst>
                                          <p:attrName>style.rotation</p:attrName>
                                        </p:attrNameLst>
                                      </p:cBhvr>
                                      <p:tavLst>
                                        <p:tav tm="0">
                                          <p:val>
                                            <p:fltVal val="90"/>
                                          </p:val>
                                        </p:tav>
                                        <p:tav tm="100000">
                                          <p:val>
                                            <p:fltVal val="0"/>
                                          </p:val>
                                        </p:tav>
                                      </p:tavLst>
                                    </p:anim>
                                    <p:animEffect transition="in" filter="fade">
                                      <p:cBhvr>
                                        <p:cTn id="21"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4</a:t>
            </a:r>
          </a:p>
        </p:txBody>
      </p:sp>
      <p:sp>
        <p:nvSpPr>
          <p:cNvPr id="19" name="矩形 18"/>
          <p:cNvSpPr/>
          <p:nvPr/>
        </p:nvSpPr>
        <p:spPr>
          <a:xfrm>
            <a:off x="3059271" y="351892"/>
            <a:ext cx="4690556" cy="461665"/>
          </a:xfrm>
          <a:prstGeom prst="rect">
            <a:avLst/>
          </a:prstGeom>
        </p:spPr>
        <p:txBody>
          <a:bodyPr wrap="square">
            <a:spAutoFit/>
          </a:bodyPr>
          <a:lstStyle/>
          <a:p>
            <a:r>
              <a:rPr lang="zh-CN" altLang="zh-CN" sz="2400" b="1" dirty="0">
                <a:solidFill>
                  <a:schemeClr val="tx1">
                    <a:lumMod val="75000"/>
                    <a:lumOff val="25000"/>
                  </a:schemeClr>
                </a:solidFill>
                <a:latin typeface="微软雅黑" panose="020B0503020204020204" pitchFamily="34" charset="-122"/>
                <a:ea typeface="微软雅黑" panose="020B0503020204020204" pitchFamily="34" charset="-122"/>
              </a:rPr>
              <a:t>数据管理需求</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8" name="表格 17">
            <a:extLst>
              <a:ext uri="{FF2B5EF4-FFF2-40B4-BE49-F238E27FC236}">
                <a16:creationId xmlns:a16="http://schemas.microsoft.com/office/drawing/2014/main" id="{0A0F5467-3473-4647-AC7C-44F5B86E22FC}"/>
              </a:ext>
            </a:extLst>
          </p:cNvPr>
          <p:cNvGraphicFramePr>
            <a:graphicFrameLocks noGrp="1"/>
          </p:cNvGraphicFramePr>
          <p:nvPr>
            <p:extLst>
              <p:ext uri="{D42A27DB-BD31-4B8C-83A1-F6EECF244321}">
                <p14:modId xmlns:p14="http://schemas.microsoft.com/office/powerpoint/2010/main" val="3392745091"/>
              </p:ext>
            </p:extLst>
          </p:nvPr>
        </p:nvGraphicFramePr>
        <p:xfrm>
          <a:off x="1612882" y="1081853"/>
          <a:ext cx="5267325" cy="1066800"/>
        </p:xfrm>
        <a:graphic>
          <a:graphicData uri="http://schemas.openxmlformats.org/drawingml/2006/table">
            <a:tbl>
              <a:tblPr firstRow="1" firstCol="1" bandRow="1">
                <a:tableStyleId>{5C22544A-7EE6-4342-B048-85BDC9FD1C3A}</a:tableStyleId>
              </a:tblPr>
              <a:tblGrid>
                <a:gridCol w="987306">
                  <a:extLst>
                    <a:ext uri="{9D8B030D-6E8A-4147-A177-3AD203B41FA5}">
                      <a16:colId xmlns:a16="http://schemas.microsoft.com/office/drawing/2014/main" val="1118927340"/>
                    </a:ext>
                  </a:extLst>
                </a:gridCol>
                <a:gridCol w="1349847">
                  <a:extLst>
                    <a:ext uri="{9D8B030D-6E8A-4147-A177-3AD203B41FA5}">
                      <a16:colId xmlns:a16="http://schemas.microsoft.com/office/drawing/2014/main" val="1624955732"/>
                    </a:ext>
                  </a:extLst>
                </a:gridCol>
                <a:gridCol w="1570801">
                  <a:extLst>
                    <a:ext uri="{9D8B030D-6E8A-4147-A177-3AD203B41FA5}">
                      <a16:colId xmlns:a16="http://schemas.microsoft.com/office/drawing/2014/main" val="2620854201"/>
                    </a:ext>
                  </a:extLst>
                </a:gridCol>
                <a:gridCol w="679368">
                  <a:extLst>
                    <a:ext uri="{9D8B030D-6E8A-4147-A177-3AD203B41FA5}">
                      <a16:colId xmlns:a16="http://schemas.microsoft.com/office/drawing/2014/main" val="312227561"/>
                    </a:ext>
                  </a:extLst>
                </a:gridCol>
                <a:gridCol w="680003">
                  <a:extLst>
                    <a:ext uri="{9D8B030D-6E8A-4147-A177-3AD203B41FA5}">
                      <a16:colId xmlns:a16="http://schemas.microsoft.com/office/drawing/2014/main" val="3212640736"/>
                    </a:ext>
                  </a:extLst>
                </a:gridCol>
              </a:tblGrid>
              <a:tr h="0">
                <a:tc>
                  <a:txBody>
                    <a:bodyPr/>
                    <a:lstStyle/>
                    <a:p>
                      <a:pPr algn="just">
                        <a:spcAft>
                          <a:spcPts val="0"/>
                        </a:spcAft>
                      </a:pPr>
                      <a:r>
                        <a:rPr lang="zh-CN" sz="1000" kern="0">
                          <a:effectLst/>
                        </a:rPr>
                        <a:t>数据元素</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描述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数据构成或者数据类型</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数据长度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位置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96822774"/>
                  </a:ext>
                </a:extLst>
              </a:tr>
              <a:tr h="0">
                <a:tc>
                  <a:txBody>
                    <a:bodyPr/>
                    <a:lstStyle/>
                    <a:p>
                      <a:pPr algn="just">
                        <a:spcAft>
                          <a:spcPts val="0"/>
                        </a:spcAft>
                      </a:pPr>
                      <a:r>
                        <a:rPr lang="zh-CN" sz="1000" kern="0">
                          <a:effectLst/>
                        </a:rPr>
                        <a:t>登录界面框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dirty="0">
                          <a:effectLst/>
                        </a:rPr>
                        <a:t>玩家登录已经注册好后的账号进入游戏</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登录账号</a:t>
                      </a:r>
                      <a:endParaRPr lang="zh-CN" sz="1200" kern="100">
                        <a:effectLst/>
                      </a:endParaRPr>
                    </a:p>
                    <a:p>
                      <a:pPr algn="just">
                        <a:spcAft>
                          <a:spcPts val="0"/>
                        </a:spcAft>
                      </a:pPr>
                      <a:r>
                        <a:rPr lang="en-US" sz="1000" kern="0">
                          <a:effectLst/>
                        </a:rPr>
                        <a:t>+</a:t>
                      </a:r>
                      <a:r>
                        <a:rPr lang="zh-CN" sz="1000" kern="0">
                          <a:effectLst/>
                        </a:rPr>
                        <a:t>登录密码</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73689393"/>
                  </a:ext>
                </a:extLst>
              </a:tr>
              <a:tr h="0">
                <a:tc>
                  <a:txBody>
                    <a:bodyPr/>
                    <a:lstStyle/>
                    <a:p>
                      <a:pPr algn="just">
                        <a:spcAft>
                          <a:spcPts val="0"/>
                        </a:spcAft>
                      </a:pPr>
                      <a:r>
                        <a:rPr lang="zh-CN" sz="1000" kern="0">
                          <a:effectLst/>
                        </a:rPr>
                        <a:t>登录账号</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每个人账号登陆的唯一标识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整数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10194030"/>
                  </a:ext>
                </a:extLst>
              </a:tr>
              <a:tr h="0">
                <a:tc>
                  <a:txBody>
                    <a:bodyPr/>
                    <a:lstStyle/>
                    <a:p>
                      <a:pPr algn="just">
                        <a:spcAft>
                          <a:spcPts val="0"/>
                        </a:spcAft>
                      </a:pPr>
                      <a:r>
                        <a:rPr lang="zh-CN" sz="1000" kern="0">
                          <a:effectLst/>
                        </a:rPr>
                        <a:t>登录密码</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每个人账号登陆的唯一标识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字符串</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&gt;=6</a:t>
                      </a:r>
                      <a:endParaRPr lang="zh-CN" sz="1200" kern="100">
                        <a:effectLst/>
                      </a:endParaRPr>
                    </a:p>
                    <a:p>
                      <a:pPr algn="just">
                        <a:spcAft>
                          <a:spcPts val="0"/>
                        </a:spcAft>
                      </a:pPr>
                      <a:r>
                        <a:rPr lang="en-US" sz="1000" kern="0">
                          <a:effectLst/>
                        </a:rPr>
                        <a:t>&lt;=20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91238126"/>
                  </a:ext>
                </a:extLst>
              </a:tr>
            </a:tbl>
          </a:graphicData>
        </a:graphic>
      </p:graphicFrame>
      <p:graphicFrame>
        <p:nvGraphicFramePr>
          <p:cNvPr id="32" name="表格 31">
            <a:extLst>
              <a:ext uri="{FF2B5EF4-FFF2-40B4-BE49-F238E27FC236}">
                <a16:creationId xmlns:a16="http://schemas.microsoft.com/office/drawing/2014/main" id="{207EBABA-8618-4069-ADF9-8C1E7FEE8052}"/>
              </a:ext>
            </a:extLst>
          </p:cNvPr>
          <p:cNvGraphicFramePr>
            <a:graphicFrameLocks noGrp="1"/>
          </p:cNvGraphicFramePr>
          <p:nvPr>
            <p:extLst>
              <p:ext uri="{D42A27DB-BD31-4B8C-83A1-F6EECF244321}">
                <p14:modId xmlns:p14="http://schemas.microsoft.com/office/powerpoint/2010/main" val="1096419925"/>
              </p:ext>
            </p:extLst>
          </p:nvPr>
        </p:nvGraphicFramePr>
        <p:xfrm>
          <a:off x="1612881" y="2234106"/>
          <a:ext cx="5267325" cy="1676400"/>
        </p:xfrm>
        <a:graphic>
          <a:graphicData uri="http://schemas.openxmlformats.org/drawingml/2006/table">
            <a:tbl>
              <a:tblPr firstRow="1" firstCol="1" bandRow="1">
                <a:tableStyleId>{5C22544A-7EE6-4342-B048-85BDC9FD1C3A}</a:tableStyleId>
              </a:tblPr>
              <a:tblGrid>
                <a:gridCol w="987306">
                  <a:extLst>
                    <a:ext uri="{9D8B030D-6E8A-4147-A177-3AD203B41FA5}">
                      <a16:colId xmlns:a16="http://schemas.microsoft.com/office/drawing/2014/main" val="1432843714"/>
                    </a:ext>
                  </a:extLst>
                </a:gridCol>
                <a:gridCol w="1349847">
                  <a:extLst>
                    <a:ext uri="{9D8B030D-6E8A-4147-A177-3AD203B41FA5}">
                      <a16:colId xmlns:a16="http://schemas.microsoft.com/office/drawing/2014/main" val="2138270849"/>
                    </a:ext>
                  </a:extLst>
                </a:gridCol>
                <a:gridCol w="1570801">
                  <a:extLst>
                    <a:ext uri="{9D8B030D-6E8A-4147-A177-3AD203B41FA5}">
                      <a16:colId xmlns:a16="http://schemas.microsoft.com/office/drawing/2014/main" val="1775169816"/>
                    </a:ext>
                  </a:extLst>
                </a:gridCol>
                <a:gridCol w="679368">
                  <a:extLst>
                    <a:ext uri="{9D8B030D-6E8A-4147-A177-3AD203B41FA5}">
                      <a16:colId xmlns:a16="http://schemas.microsoft.com/office/drawing/2014/main" val="1886601952"/>
                    </a:ext>
                  </a:extLst>
                </a:gridCol>
                <a:gridCol w="680003">
                  <a:extLst>
                    <a:ext uri="{9D8B030D-6E8A-4147-A177-3AD203B41FA5}">
                      <a16:colId xmlns:a16="http://schemas.microsoft.com/office/drawing/2014/main" val="2157551875"/>
                    </a:ext>
                  </a:extLst>
                </a:gridCol>
              </a:tblGrid>
              <a:tr h="0">
                <a:tc>
                  <a:txBody>
                    <a:bodyPr/>
                    <a:lstStyle/>
                    <a:p>
                      <a:pPr algn="just">
                        <a:spcAft>
                          <a:spcPts val="0"/>
                        </a:spcAft>
                      </a:pPr>
                      <a:r>
                        <a:rPr lang="zh-CN" sz="1000" kern="0">
                          <a:effectLst/>
                        </a:rPr>
                        <a:t>数据元素</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描述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数据构成或者数据类型</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数据长度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位置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09601229"/>
                  </a:ext>
                </a:extLst>
              </a:tr>
              <a:tr h="0">
                <a:tc>
                  <a:txBody>
                    <a:bodyPr/>
                    <a:lstStyle/>
                    <a:p>
                      <a:pPr algn="just">
                        <a:spcAft>
                          <a:spcPts val="0"/>
                        </a:spcAft>
                      </a:pPr>
                      <a:r>
                        <a:rPr lang="zh-CN" sz="1000" kern="0">
                          <a:effectLst/>
                        </a:rPr>
                        <a:t>注册界面框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dirty="0">
                          <a:effectLst/>
                        </a:rPr>
                        <a:t>玩家没有账号需要通过该界面申请一个账号</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注册用户名</a:t>
                      </a:r>
                      <a:endParaRPr lang="zh-CN" sz="1200" kern="100">
                        <a:effectLst/>
                      </a:endParaRPr>
                    </a:p>
                    <a:p>
                      <a:pPr algn="just">
                        <a:spcAft>
                          <a:spcPts val="0"/>
                        </a:spcAft>
                      </a:pPr>
                      <a:r>
                        <a:rPr lang="en-US" sz="1000" kern="0">
                          <a:effectLst/>
                        </a:rPr>
                        <a:t>+</a:t>
                      </a:r>
                      <a:r>
                        <a:rPr lang="zh-CN" sz="1000" kern="0">
                          <a:effectLst/>
                        </a:rPr>
                        <a:t>注册密码</a:t>
                      </a:r>
                      <a:endParaRPr lang="zh-CN" sz="1200" kern="100">
                        <a:effectLst/>
                      </a:endParaRPr>
                    </a:p>
                    <a:p>
                      <a:pPr algn="just">
                        <a:spcAft>
                          <a:spcPts val="0"/>
                        </a:spcAft>
                      </a:pPr>
                      <a:r>
                        <a:rPr lang="en-US" sz="1000" kern="0">
                          <a:effectLst/>
                        </a:rPr>
                        <a:t>+</a:t>
                      </a:r>
                      <a:r>
                        <a:rPr lang="zh-CN" sz="1000" kern="0">
                          <a:effectLst/>
                        </a:rPr>
                        <a:t>密码确认</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41026687"/>
                  </a:ext>
                </a:extLst>
              </a:tr>
              <a:tr h="0">
                <a:tc>
                  <a:txBody>
                    <a:bodyPr/>
                    <a:lstStyle/>
                    <a:p>
                      <a:pPr algn="just">
                        <a:spcAft>
                          <a:spcPts val="0"/>
                        </a:spcAft>
                      </a:pPr>
                      <a:r>
                        <a:rPr lang="zh-CN" sz="1000" kern="0">
                          <a:effectLst/>
                        </a:rPr>
                        <a:t>注册用户名</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dirty="0">
                          <a:effectLst/>
                        </a:rPr>
                        <a:t>字符串</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&gt;=6</a:t>
                      </a:r>
                      <a:endParaRPr lang="zh-CN" sz="1200" kern="100">
                        <a:effectLst/>
                      </a:endParaRPr>
                    </a:p>
                    <a:p>
                      <a:pPr algn="just">
                        <a:spcAft>
                          <a:spcPts val="0"/>
                        </a:spcAft>
                      </a:pPr>
                      <a:r>
                        <a:rPr lang="en-US" sz="1000" kern="0">
                          <a:effectLst/>
                        </a:rPr>
                        <a:t>&lt;=20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79950035"/>
                  </a:ext>
                </a:extLst>
              </a:tr>
              <a:tr h="0">
                <a:tc>
                  <a:txBody>
                    <a:bodyPr/>
                    <a:lstStyle/>
                    <a:p>
                      <a:pPr algn="just">
                        <a:spcAft>
                          <a:spcPts val="0"/>
                        </a:spcAft>
                      </a:pPr>
                      <a:r>
                        <a:rPr lang="zh-CN" sz="1000" kern="0">
                          <a:effectLst/>
                        </a:rPr>
                        <a:t>注册密码</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每个人账号注册的唯一标识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字符串</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&gt;=6</a:t>
                      </a:r>
                      <a:endParaRPr lang="zh-CN" sz="1200" kern="100">
                        <a:effectLst/>
                      </a:endParaRPr>
                    </a:p>
                    <a:p>
                      <a:pPr algn="just">
                        <a:spcAft>
                          <a:spcPts val="0"/>
                        </a:spcAft>
                      </a:pPr>
                      <a:r>
                        <a:rPr lang="en-US" sz="1000" kern="0">
                          <a:effectLst/>
                        </a:rPr>
                        <a:t>&lt;=20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72157884"/>
                  </a:ext>
                </a:extLst>
              </a:tr>
              <a:tr h="259080">
                <a:tc>
                  <a:txBody>
                    <a:bodyPr/>
                    <a:lstStyle/>
                    <a:p>
                      <a:pPr algn="just">
                        <a:spcAft>
                          <a:spcPts val="0"/>
                        </a:spcAft>
                      </a:pPr>
                      <a:r>
                        <a:rPr lang="zh-CN" sz="1000" kern="0">
                          <a:effectLst/>
                        </a:rPr>
                        <a:t>注册密码确认</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每个人账号注册的唯一标识，和注册密码的元素值必须相同</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字符串</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&gt;=6</a:t>
                      </a:r>
                      <a:endParaRPr lang="zh-CN" sz="1200" kern="100">
                        <a:effectLst/>
                      </a:endParaRPr>
                    </a:p>
                    <a:p>
                      <a:pPr algn="just">
                        <a:spcAft>
                          <a:spcPts val="0"/>
                        </a:spcAft>
                      </a:pPr>
                      <a:r>
                        <a:rPr lang="en-US" sz="1000" kern="0">
                          <a:effectLst/>
                        </a:rPr>
                        <a:t>&lt;=20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01728481"/>
                  </a:ext>
                </a:extLst>
              </a:tr>
            </a:tbl>
          </a:graphicData>
        </a:graphic>
      </p:graphicFrame>
      <p:sp>
        <p:nvSpPr>
          <p:cNvPr id="33" name="文本框 32">
            <a:extLst>
              <a:ext uri="{FF2B5EF4-FFF2-40B4-BE49-F238E27FC236}">
                <a16:creationId xmlns:a16="http://schemas.microsoft.com/office/drawing/2014/main" id="{3099564C-96C9-4D53-A436-FF9F1B4FF05E}"/>
              </a:ext>
            </a:extLst>
          </p:cNvPr>
          <p:cNvSpPr txBox="1"/>
          <p:nvPr/>
        </p:nvSpPr>
        <p:spPr>
          <a:xfrm>
            <a:off x="6880204" y="6473587"/>
            <a:ext cx="2415506" cy="261610"/>
          </a:xfrm>
          <a:prstGeom prst="rect">
            <a:avLst/>
          </a:prstGeom>
          <a:noFill/>
        </p:spPr>
        <p:txBody>
          <a:bodyPr wrap="square" rtlCol="0">
            <a:spAutoFit/>
          </a:bodyPr>
          <a:lstStyle/>
          <a:p>
            <a:r>
              <a:rPr lang="zh-CN" altLang="en-US" sz="1100" b="1" dirty="0">
                <a:solidFill>
                  <a:srgbClr val="C00000"/>
                </a:solidFill>
              </a:rPr>
              <a:t>详细见</a:t>
            </a:r>
            <a:r>
              <a:rPr lang="en-US" altLang="zh-CN" sz="1100" b="1" dirty="0">
                <a:solidFill>
                  <a:srgbClr val="C00000"/>
                </a:solidFill>
              </a:rPr>
              <a:t>SE2018</a:t>
            </a:r>
            <a:r>
              <a:rPr lang="zh-CN" altLang="en-US" sz="1100" b="1" dirty="0">
                <a:solidFill>
                  <a:srgbClr val="C00000"/>
                </a:solidFill>
              </a:rPr>
              <a:t>春</a:t>
            </a:r>
            <a:r>
              <a:rPr lang="en-US" altLang="zh-CN" sz="1100" b="1" dirty="0">
                <a:solidFill>
                  <a:srgbClr val="C00000"/>
                </a:solidFill>
              </a:rPr>
              <a:t>-G08-</a:t>
            </a:r>
            <a:r>
              <a:rPr lang="zh-CN" altLang="en-US" sz="1100" b="1" dirty="0">
                <a:solidFill>
                  <a:srgbClr val="C00000"/>
                </a:solidFill>
              </a:rPr>
              <a:t>需求分析文档</a:t>
            </a:r>
          </a:p>
        </p:txBody>
      </p:sp>
      <p:graphicFrame>
        <p:nvGraphicFramePr>
          <p:cNvPr id="40" name="表格 39">
            <a:extLst>
              <a:ext uri="{FF2B5EF4-FFF2-40B4-BE49-F238E27FC236}">
                <a16:creationId xmlns:a16="http://schemas.microsoft.com/office/drawing/2014/main" id="{50662E24-29A0-4E41-B960-D3B8C3C787DA}"/>
              </a:ext>
            </a:extLst>
          </p:cNvPr>
          <p:cNvGraphicFramePr>
            <a:graphicFrameLocks noGrp="1"/>
          </p:cNvGraphicFramePr>
          <p:nvPr>
            <p:extLst>
              <p:ext uri="{D42A27DB-BD31-4B8C-83A1-F6EECF244321}">
                <p14:modId xmlns:p14="http://schemas.microsoft.com/office/powerpoint/2010/main" val="2323248912"/>
              </p:ext>
            </p:extLst>
          </p:nvPr>
        </p:nvGraphicFramePr>
        <p:xfrm>
          <a:off x="1612879" y="4028459"/>
          <a:ext cx="5267325" cy="1066800"/>
        </p:xfrm>
        <a:graphic>
          <a:graphicData uri="http://schemas.openxmlformats.org/drawingml/2006/table">
            <a:tbl>
              <a:tblPr firstRow="1" firstCol="1" bandRow="1">
                <a:tableStyleId>{5C22544A-7EE6-4342-B048-85BDC9FD1C3A}</a:tableStyleId>
              </a:tblPr>
              <a:tblGrid>
                <a:gridCol w="987306">
                  <a:extLst>
                    <a:ext uri="{9D8B030D-6E8A-4147-A177-3AD203B41FA5}">
                      <a16:colId xmlns:a16="http://schemas.microsoft.com/office/drawing/2014/main" val="1752439905"/>
                    </a:ext>
                  </a:extLst>
                </a:gridCol>
                <a:gridCol w="1349847">
                  <a:extLst>
                    <a:ext uri="{9D8B030D-6E8A-4147-A177-3AD203B41FA5}">
                      <a16:colId xmlns:a16="http://schemas.microsoft.com/office/drawing/2014/main" val="2836335863"/>
                    </a:ext>
                  </a:extLst>
                </a:gridCol>
                <a:gridCol w="1570801">
                  <a:extLst>
                    <a:ext uri="{9D8B030D-6E8A-4147-A177-3AD203B41FA5}">
                      <a16:colId xmlns:a16="http://schemas.microsoft.com/office/drawing/2014/main" val="464154088"/>
                    </a:ext>
                  </a:extLst>
                </a:gridCol>
                <a:gridCol w="679368">
                  <a:extLst>
                    <a:ext uri="{9D8B030D-6E8A-4147-A177-3AD203B41FA5}">
                      <a16:colId xmlns:a16="http://schemas.microsoft.com/office/drawing/2014/main" val="150309197"/>
                    </a:ext>
                  </a:extLst>
                </a:gridCol>
                <a:gridCol w="680003">
                  <a:extLst>
                    <a:ext uri="{9D8B030D-6E8A-4147-A177-3AD203B41FA5}">
                      <a16:colId xmlns:a16="http://schemas.microsoft.com/office/drawing/2014/main" val="2651237253"/>
                    </a:ext>
                  </a:extLst>
                </a:gridCol>
              </a:tblGrid>
              <a:tr h="0">
                <a:tc>
                  <a:txBody>
                    <a:bodyPr/>
                    <a:lstStyle/>
                    <a:p>
                      <a:pPr algn="just">
                        <a:spcAft>
                          <a:spcPts val="0"/>
                        </a:spcAft>
                      </a:pPr>
                      <a:r>
                        <a:rPr lang="zh-CN" sz="1000" kern="0">
                          <a:effectLst/>
                        </a:rPr>
                        <a:t>数据元素</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描述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数据构成或者数据类型</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数据长度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位置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29820395"/>
                  </a:ext>
                </a:extLst>
              </a:tr>
              <a:tr h="0">
                <a:tc>
                  <a:txBody>
                    <a:bodyPr/>
                    <a:lstStyle/>
                    <a:p>
                      <a:pPr algn="just">
                        <a:spcAft>
                          <a:spcPts val="0"/>
                        </a:spcAft>
                      </a:pPr>
                      <a:r>
                        <a:rPr lang="zh-CN" sz="1000" kern="0">
                          <a:effectLst/>
                        </a:rPr>
                        <a:t>注册成功框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该框提示了用户注册成功的信息</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注册账号</a:t>
                      </a:r>
                      <a:endParaRPr lang="zh-CN" sz="1200" kern="100">
                        <a:effectLst/>
                      </a:endParaRPr>
                    </a:p>
                    <a:p>
                      <a:pPr algn="just">
                        <a:spcAft>
                          <a:spcPts val="0"/>
                        </a:spcAft>
                      </a:pPr>
                      <a:r>
                        <a:rPr lang="en-US" sz="1000" kern="0">
                          <a:effectLst/>
                        </a:rPr>
                        <a:t>+</a:t>
                      </a:r>
                      <a:r>
                        <a:rPr lang="zh-CN" sz="1000" kern="0">
                          <a:effectLst/>
                        </a:rPr>
                        <a:t>注册密码</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7120361"/>
                  </a:ext>
                </a:extLst>
              </a:tr>
              <a:tr h="0">
                <a:tc>
                  <a:txBody>
                    <a:bodyPr/>
                    <a:lstStyle/>
                    <a:p>
                      <a:pPr algn="just">
                        <a:spcAft>
                          <a:spcPts val="0"/>
                        </a:spcAft>
                      </a:pPr>
                      <a:r>
                        <a:rPr lang="zh-CN" sz="1000" kern="0">
                          <a:effectLst/>
                        </a:rPr>
                        <a:t>注册账号</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每个人账号注册的唯一标识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整数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15144954"/>
                  </a:ext>
                </a:extLst>
              </a:tr>
              <a:tr h="0">
                <a:tc>
                  <a:txBody>
                    <a:bodyPr/>
                    <a:lstStyle/>
                    <a:p>
                      <a:pPr algn="just">
                        <a:spcAft>
                          <a:spcPts val="0"/>
                        </a:spcAft>
                      </a:pPr>
                      <a:r>
                        <a:rPr lang="zh-CN" sz="1000" kern="0">
                          <a:effectLst/>
                        </a:rPr>
                        <a:t>注册密码</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每个人账号注册的唯一标识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字符串</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&gt;=6</a:t>
                      </a:r>
                      <a:endParaRPr lang="zh-CN" sz="1200" kern="100">
                        <a:effectLst/>
                      </a:endParaRPr>
                    </a:p>
                    <a:p>
                      <a:pPr algn="just">
                        <a:spcAft>
                          <a:spcPts val="0"/>
                        </a:spcAft>
                      </a:pPr>
                      <a:r>
                        <a:rPr lang="en-US" sz="1000" kern="0">
                          <a:effectLst/>
                        </a:rPr>
                        <a:t>&lt;=20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67698095"/>
                  </a:ext>
                </a:extLst>
              </a:tr>
            </a:tbl>
          </a:graphicData>
        </a:graphic>
      </p:graphicFrame>
      <p:graphicFrame>
        <p:nvGraphicFramePr>
          <p:cNvPr id="41" name="表格 40">
            <a:extLst>
              <a:ext uri="{FF2B5EF4-FFF2-40B4-BE49-F238E27FC236}">
                <a16:creationId xmlns:a16="http://schemas.microsoft.com/office/drawing/2014/main" id="{EE103CF9-9416-40F6-A2E9-3DE198A0FB96}"/>
              </a:ext>
            </a:extLst>
          </p:cNvPr>
          <p:cNvGraphicFramePr>
            <a:graphicFrameLocks noGrp="1"/>
          </p:cNvGraphicFramePr>
          <p:nvPr>
            <p:extLst>
              <p:ext uri="{D42A27DB-BD31-4B8C-83A1-F6EECF244321}">
                <p14:modId xmlns:p14="http://schemas.microsoft.com/office/powerpoint/2010/main" val="419030512"/>
              </p:ext>
            </p:extLst>
          </p:nvPr>
        </p:nvGraphicFramePr>
        <p:xfrm>
          <a:off x="1612879" y="5211197"/>
          <a:ext cx="5267325" cy="1524000"/>
        </p:xfrm>
        <a:graphic>
          <a:graphicData uri="http://schemas.openxmlformats.org/drawingml/2006/table">
            <a:tbl>
              <a:tblPr firstRow="1" firstCol="1" bandRow="1">
                <a:tableStyleId>{5C22544A-7EE6-4342-B048-85BDC9FD1C3A}</a:tableStyleId>
              </a:tblPr>
              <a:tblGrid>
                <a:gridCol w="987306">
                  <a:extLst>
                    <a:ext uri="{9D8B030D-6E8A-4147-A177-3AD203B41FA5}">
                      <a16:colId xmlns:a16="http://schemas.microsoft.com/office/drawing/2014/main" val="2412341418"/>
                    </a:ext>
                  </a:extLst>
                </a:gridCol>
                <a:gridCol w="1349847">
                  <a:extLst>
                    <a:ext uri="{9D8B030D-6E8A-4147-A177-3AD203B41FA5}">
                      <a16:colId xmlns:a16="http://schemas.microsoft.com/office/drawing/2014/main" val="3193900847"/>
                    </a:ext>
                  </a:extLst>
                </a:gridCol>
                <a:gridCol w="1570801">
                  <a:extLst>
                    <a:ext uri="{9D8B030D-6E8A-4147-A177-3AD203B41FA5}">
                      <a16:colId xmlns:a16="http://schemas.microsoft.com/office/drawing/2014/main" val="952209042"/>
                    </a:ext>
                  </a:extLst>
                </a:gridCol>
                <a:gridCol w="679368">
                  <a:extLst>
                    <a:ext uri="{9D8B030D-6E8A-4147-A177-3AD203B41FA5}">
                      <a16:colId xmlns:a16="http://schemas.microsoft.com/office/drawing/2014/main" val="356870707"/>
                    </a:ext>
                  </a:extLst>
                </a:gridCol>
                <a:gridCol w="680003">
                  <a:extLst>
                    <a:ext uri="{9D8B030D-6E8A-4147-A177-3AD203B41FA5}">
                      <a16:colId xmlns:a16="http://schemas.microsoft.com/office/drawing/2014/main" val="2080188850"/>
                    </a:ext>
                  </a:extLst>
                </a:gridCol>
              </a:tblGrid>
              <a:tr h="0">
                <a:tc>
                  <a:txBody>
                    <a:bodyPr/>
                    <a:lstStyle/>
                    <a:p>
                      <a:pPr algn="just">
                        <a:spcAft>
                          <a:spcPts val="0"/>
                        </a:spcAft>
                      </a:pPr>
                      <a:r>
                        <a:rPr lang="zh-CN" sz="1000" kern="0">
                          <a:effectLst/>
                        </a:rPr>
                        <a:t>数据元素</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描述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数据构成或者数据类型</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数据长度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位置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60515595"/>
                  </a:ext>
                </a:extLst>
              </a:tr>
              <a:tr h="0">
                <a:tc>
                  <a:txBody>
                    <a:bodyPr/>
                    <a:lstStyle/>
                    <a:p>
                      <a:pPr algn="just">
                        <a:spcAft>
                          <a:spcPts val="0"/>
                        </a:spcAft>
                      </a:pPr>
                      <a:r>
                        <a:rPr lang="zh-CN" sz="1000" kern="0">
                          <a:effectLst/>
                        </a:rPr>
                        <a:t>密码重置框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该框用于用户密码的重置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重置账号</a:t>
                      </a:r>
                      <a:endParaRPr lang="zh-CN" sz="1200" kern="100">
                        <a:effectLst/>
                      </a:endParaRPr>
                    </a:p>
                    <a:p>
                      <a:pPr algn="just">
                        <a:spcAft>
                          <a:spcPts val="0"/>
                        </a:spcAft>
                      </a:pPr>
                      <a:r>
                        <a:rPr lang="en-US" sz="1000" kern="0">
                          <a:effectLst/>
                        </a:rPr>
                        <a:t>+</a:t>
                      </a:r>
                      <a:r>
                        <a:rPr lang="zh-CN" sz="1000" kern="0">
                          <a:effectLst/>
                        </a:rPr>
                        <a:t>重置密码</a:t>
                      </a:r>
                      <a:endParaRPr lang="zh-CN" sz="1200" kern="100">
                        <a:effectLst/>
                      </a:endParaRPr>
                    </a:p>
                    <a:p>
                      <a:pPr algn="just">
                        <a:spcAft>
                          <a:spcPts val="0"/>
                        </a:spcAft>
                      </a:pPr>
                      <a:r>
                        <a:rPr lang="en-US" sz="1000" kern="0">
                          <a:effectLst/>
                        </a:rPr>
                        <a:t>+</a:t>
                      </a:r>
                      <a:r>
                        <a:rPr lang="zh-CN" sz="1000" kern="0">
                          <a:effectLst/>
                        </a:rPr>
                        <a:t>重置密码确认</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31523116"/>
                  </a:ext>
                </a:extLst>
              </a:tr>
              <a:tr h="0">
                <a:tc>
                  <a:txBody>
                    <a:bodyPr/>
                    <a:lstStyle/>
                    <a:p>
                      <a:pPr algn="just">
                        <a:spcAft>
                          <a:spcPts val="0"/>
                        </a:spcAft>
                      </a:pPr>
                      <a:r>
                        <a:rPr lang="zh-CN" sz="1000" kern="0">
                          <a:effectLst/>
                        </a:rPr>
                        <a:t>重置账号</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每个人账号密码重置的唯一标识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整数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05715115"/>
                  </a:ext>
                </a:extLst>
              </a:tr>
              <a:tr h="0">
                <a:tc>
                  <a:txBody>
                    <a:bodyPr/>
                    <a:lstStyle/>
                    <a:p>
                      <a:pPr algn="just">
                        <a:spcAft>
                          <a:spcPts val="0"/>
                        </a:spcAft>
                      </a:pPr>
                      <a:r>
                        <a:rPr lang="zh-CN" sz="1000" kern="0">
                          <a:effectLst/>
                        </a:rPr>
                        <a:t>重置密码</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玩家密码重置后的默认密码</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字符串</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&gt;=6</a:t>
                      </a:r>
                      <a:endParaRPr lang="zh-CN" sz="1200" kern="100">
                        <a:effectLst/>
                      </a:endParaRPr>
                    </a:p>
                    <a:p>
                      <a:pPr algn="just">
                        <a:spcAft>
                          <a:spcPts val="0"/>
                        </a:spcAft>
                      </a:pPr>
                      <a:r>
                        <a:rPr lang="en-US" sz="1000" kern="0">
                          <a:effectLst/>
                        </a:rPr>
                        <a:t>&lt;=20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41966605"/>
                  </a:ext>
                </a:extLst>
              </a:tr>
              <a:tr h="259080">
                <a:tc>
                  <a:txBody>
                    <a:bodyPr/>
                    <a:lstStyle/>
                    <a:p>
                      <a:pPr algn="just">
                        <a:spcAft>
                          <a:spcPts val="0"/>
                        </a:spcAft>
                      </a:pPr>
                      <a:r>
                        <a:rPr lang="zh-CN" sz="1000" kern="0">
                          <a:effectLst/>
                        </a:rPr>
                        <a:t>重置密码确认</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玩家密码重置后的默认密码</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字符串</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&gt;=6</a:t>
                      </a:r>
                      <a:endParaRPr lang="zh-CN" sz="1200" kern="100">
                        <a:effectLst/>
                      </a:endParaRPr>
                    </a:p>
                    <a:p>
                      <a:pPr algn="just">
                        <a:spcAft>
                          <a:spcPts val="0"/>
                        </a:spcAft>
                      </a:pPr>
                      <a:r>
                        <a:rPr lang="en-US" sz="1000" kern="0">
                          <a:effectLst/>
                        </a:rPr>
                        <a:t>&lt;=20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20752070"/>
                  </a:ext>
                </a:extLst>
              </a:tr>
            </a:tbl>
          </a:graphicData>
        </a:graphic>
      </p:graphicFrame>
    </p:spTree>
    <p:extLst>
      <p:ext uri="{BB962C8B-B14F-4D97-AF65-F5344CB8AC3E}">
        <p14:creationId xmlns:p14="http://schemas.microsoft.com/office/powerpoint/2010/main" val="302533162"/>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randombar(horizontal)">
                                          <p:cBhvr>
                                            <p:cTn id="13" dur="500"/>
                                            <p:tgtEl>
                                              <p:spTgt spid="18"/>
                                            </p:tgtEl>
                                          </p:cBhvr>
                                        </p:animEffect>
                                      </p:childTnLst>
                                    </p:cTn>
                                  </p:par>
                                  <p:par>
                                    <p:cTn id="14" presetID="14" presetClass="entr" presetSubtype="1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randombar(horizontal)">
                                          <p:cBhvr>
                                            <p:cTn id="16" dur="500"/>
                                            <p:tgtEl>
                                              <p:spTgt spid="32"/>
                                            </p:tgtEl>
                                          </p:cBhvr>
                                        </p:animEffect>
                                      </p:childTnLst>
                                    </p:cTn>
                                  </p:par>
                                  <p:par>
                                    <p:cTn id="17" presetID="14" presetClass="entr" presetSubtype="1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randombar(horizontal)">
                                          <p:cBhvr>
                                            <p:cTn id="19" dur="500"/>
                                            <p:tgtEl>
                                              <p:spTgt spid="40"/>
                                            </p:tgtEl>
                                          </p:cBhvr>
                                        </p:animEffect>
                                      </p:childTnLst>
                                    </p:cTn>
                                  </p:par>
                                  <p:par>
                                    <p:cTn id="20" presetID="14" presetClass="entr" presetSubtype="10" fill="hold"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randombar(horizontal)">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down)">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randombar(horizontal)">
                                          <p:cBhvr>
                                            <p:cTn id="13" dur="500"/>
                                            <p:tgtEl>
                                              <p:spTgt spid="18"/>
                                            </p:tgtEl>
                                          </p:cBhvr>
                                        </p:animEffect>
                                      </p:childTnLst>
                                    </p:cTn>
                                  </p:par>
                                  <p:par>
                                    <p:cTn id="14" presetID="14" presetClass="entr" presetSubtype="1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randombar(horizontal)">
                                          <p:cBhvr>
                                            <p:cTn id="16" dur="500"/>
                                            <p:tgtEl>
                                              <p:spTgt spid="32"/>
                                            </p:tgtEl>
                                          </p:cBhvr>
                                        </p:animEffect>
                                      </p:childTnLst>
                                    </p:cTn>
                                  </p:par>
                                  <p:par>
                                    <p:cTn id="17" presetID="14" presetClass="entr" presetSubtype="1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randombar(horizontal)">
                                          <p:cBhvr>
                                            <p:cTn id="19" dur="500"/>
                                            <p:tgtEl>
                                              <p:spTgt spid="40"/>
                                            </p:tgtEl>
                                          </p:cBhvr>
                                        </p:animEffect>
                                      </p:childTnLst>
                                    </p:cTn>
                                  </p:par>
                                  <p:par>
                                    <p:cTn id="20" presetID="14" presetClass="entr" presetSubtype="10" fill="hold"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randombar(horizontal)">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down)">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3"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5</a:t>
            </a: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出错处理需求</a:t>
            </a:r>
          </a:p>
        </p:txBody>
      </p:sp>
      <p:graphicFrame>
        <p:nvGraphicFramePr>
          <p:cNvPr id="18" name="表格 17">
            <a:extLst>
              <a:ext uri="{FF2B5EF4-FFF2-40B4-BE49-F238E27FC236}">
                <a16:creationId xmlns:a16="http://schemas.microsoft.com/office/drawing/2014/main" id="{897B2FCD-AEDB-4821-BC54-C85F5663B64E}"/>
              </a:ext>
            </a:extLst>
          </p:cNvPr>
          <p:cNvGraphicFramePr>
            <a:graphicFrameLocks noGrp="1"/>
          </p:cNvGraphicFramePr>
          <p:nvPr>
            <p:extLst>
              <p:ext uri="{D42A27DB-BD31-4B8C-83A1-F6EECF244321}">
                <p14:modId xmlns:p14="http://schemas.microsoft.com/office/powerpoint/2010/main" val="2887653782"/>
              </p:ext>
            </p:extLst>
          </p:nvPr>
        </p:nvGraphicFramePr>
        <p:xfrm>
          <a:off x="1699465" y="1342605"/>
          <a:ext cx="5859641" cy="4385971"/>
        </p:xfrm>
        <a:graphic>
          <a:graphicData uri="http://schemas.openxmlformats.org/drawingml/2006/table">
            <a:tbl>
              <a:tblPr firstRow="1" firstCol="1" bandRow="1">
                <a:tableStyleId>{5C22544A-7EE6-4342-B048-85BDC9FD1C3A}</a:tableStyleId>
              </a:tblPr>
              <a:tblGrid>
                <a:gridCol w="2135654">
                  <a:extLst>
                    <a:ext uri="{9D8B030D-6E8A-4147-A177-3AD203B41FA5}">
                      <a16:colId xmlns:a16="http://schemas.microsoft.com/office/drawing/2014/main" val="3806167844"/>
                    </a:ext>
                  </a:extLst>
                </a:gridCol>
                <a:gridCol w="2578462">
                  <a:extLst>
                    <a:ext uri="{9D8B030D-6E8A-4147-A177-3AD203B41FA5}">
                      <a16:colId xmlns:a16="http://schemas.microsoft.com/office/drawing/2014/main" val="549059052"/>
                    </a:ext>
                  </a:extLst>
                </a:gridCol>
                <a:gridCol w="1145525">
                  <a:extLst>
                    <a:ext uri="{9D8B030D-6E8A-4147-A177-3AD203B41FA5}">
                      <a16:colId xmlns:a16="http://schemas.microsoft.com/office/drawing/2014/main" val="3519366172"/>
                    </a:ext>
                  </a:extLst>
                </a:gridCol>
              </a:tblGrid>
              <a:tr h="181306">
                <a:tc>
                  <a:txBody>
                    <a:bodyPr/>
                    <a:lstStyle/>
                    <a:p>
                      <a:pPr algn="just">
                        <a:spcAft>
                          <a:spcPts val="0"/>
                        </a:spcAft>
                      </a:pPr>
                      <a:r>
                        <a:rPr lang="zh-CN" sz="1200" kern="100">
                          <a:effectLst/>
                        </a:rPr>
                        <a:t>异常数据流</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tc>
                  <a:txBody>
                    <a:bodyPr/>
                    <a:lstStyle/>
                    <a:p>
                      <a:pPr algn="just">
                        <a:spcAft>
                          <a:spcPts val="0"/>
                        </a:spcAft>
                      </a:pPr>
                      <a:r>
                        <a:rPr lang="zh-CN" sz="1200" kern="100">
                          <a:effectLst/>
                        </a:rPr>
                        <a:t>处理步骤</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tc>
                  <a:txBody>
                    <a:bodyPr/>
                    <a:lstStyle/>
                    <a:p>
                      <a:pPr algn="just">
                        <a:spcAft>
                          <a:spcPts val="0"/>
                        </a:spcAft>
                      </a:pPr>
                      <a:r>
                        <a:rPr lang="zh-CN" sz="1200" kern="100">
                          <a:effectLst/>
                        </a:rPr>
                        <a:t>备注</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extLst>
                  <a:ext uri="{0D108BD9-81ED-4DB2-BD59-A6C34878D82A}">
                    <a16:rowId xmlns:a16="http://schemas.microsoft.com/office/drawing/2014/main" val="2003866981"/>
                  </a:ext>
                </a:extLst>
              </a:tr>
              <a:tr h="362611">
                <a:tc>
                  <a:txBody>
                    <a:bodyPr/>
                    <a:lstStyle/>
                    <a:p>
                      <a:pPr algn="just">
                        <a:spcAft>
                          <a:spcPts val="0"/>
                        </a:spcAft>
                      </a:pPr>
                      <a:r>
                        <a:rPr lang="zh-CN" sz="1200" kern="100">
                          <a:effectLst/>
                        </a:rPr>
                        <a:t>用户输入的账号信息数据库中已经存在</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tc>
                  <a:txBody>
                    <a:bodyPr/>
                    <a:lstStyle/>
                    <a:p>
                      <a:pPr algn="just">
                        <a:spcAft>
                          <a:spcPts val="0"/>
                        </a:spcAft>
                      </a:pPr>
                      <a:r>
                        <a:rPr lang="zh-CN" sz="1200" kern="100">
                          <a:effectLst/>
                        </a:rPr>
                        <a:t>系统提示“此账号名已存在，请再输入新的账号名”</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tc>
                  <a:txBody>
                    <a:bodyPr/>
                    <a:lstStyle/>
                    <a:p>
                      <a:pPr algn="just">
                        <a:spcAft>
                          <a:spcPts val="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extLst>
                  <a:ext uri="{0D108BD9-81ED-4DB2-BD59-A6C34878D82A}">
                    <a16:rowId xmlns:a16="http://schemas.microsoft.com/office/drawing/2014/main" val="1978750340"/>
                  </a:ext>
                </a:extLst>
              </a:tr>
              <a:tr h="362611">
                <a:tc>
                  <a:txBody>
                    <a:bodyPr/>
                    <a:lstStyle/>
                    <a:p>
                      <a:pPr algn="just">
                        <a:spcAft>
                          <a:spcPts val="0"/>
                        </a:spcAft>
                      </a:pPr>
                      <a:r>
                        <a:rPr lang="zh-CN" sz="1200" kern="100">
                          <a:effectLst/>
                        </a:rPr>
                        <a:t>用户输入的账号信息数据库中不存在</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tc>
                  <a:txBody>
                    <a:bodyPr/>
                    <a:lstStyle/>
                    <a:p>
                      <a:pPr algn="just">
                        <a:spcAft>
                          <a:spcPts val="0"/>
                        </a:spcAft>
                      </a:pPr>
                      <a:r>
                        <a:rPr lang="zh-CN" sz="1200" kern="100">
                          <a:effectLst/>
                        </a:rPr>
                        <a:t>系统提示“此用户不存在，先注册”</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tc>
                  <a:txBody>
                    <a:bodyPr/>
                    <a:lstStyle/>
                    <a:p>
                      <a:pPr algn="just">
                        <a:spcAft>
                          <a:spcPts val="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extLst>
                  <a:ext uri="{0D108BD9-81ED-4DB2-BD59-A6C34878D82A}">
                    <a16:rowId xmlns:a16="http://schemas.microsoft.com/office/drawing/2014/main" val="2950939718"/>
                  </a:ext>
                </a:extLst>
              </a:tr>
              <a:tr h="362611">
                <a:tc>
                  <a:txBody>
                    <a:bodyPr/>
                    <a:lstStyle/>
                    <a:p>
                      <a:pPr algn="just">
                        <a:spcAft>
                          <a:spcPts val="0"/>
                        </a:spcAft>
                      </a:pPr>
                      <a:r>
                        <a:rPr lang="zh-CN" sz="1200" kern="100">
                          <a:effectLst/>
                        </a:rPr>
                        <a:t>用户输入的密码有误</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tc>
                  <a:txBody>
                    <a:bodyPr/>
                    <a:lstStyle/>
                    <a:p>
                      <a:pPr algn="just">
                        <a:spcAft>
                          <a:spcPts val="0"/>
                        </a:spcAft>
                      </a:pPr>
                      <a:r>
                        <a:rPr lang="zh-CN" sz="1200" kern="100">
                          <a:effectLst/>
                        </a:rPr>
                        <a:t>系统提示“登录信息有误，请重新输入”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tc>
                  <a:txBody>
                    <a:bodyPr/>
                    <a:lstStyle/>
                    <a:p>
                      <a:pPr algn="just">
                        <a:spcAft>
                          <a:spcPts val="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extLst>
                  <a:ext uri="{0D108BD9-81ED-4DB2-BD59-A6C34878D82A}">
                    <a16:rowId xmlns:a16="http://schemas.microsoft.com/office/drawing/2014/main" val="3007467193"/>
                  </a:ext>
                </a:extLst>
              </a:tr>
              <a:tr h="181306">
                <a:tc>
                  <a:txBody>
                    <a:bodyPr/>
                    <a:lstStyle/>
                    <a:p>
                      <a:pPr algn="just">
                        <a:spcAft>
                          <a:spcPts val="0"/>
                        </a:spcAft>
                      </a:pPr>
                      <a:r>
                        <a:rPr lang="zh-CN" sz="1200" kern="100">
                          <a:effectLst/>
                        </a:rPr>
                        <a:t>用户取消登录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tc>
                  <a:txBody>
                    <a:bodyPr/>
                    <a:lstStyle/>
                    <a:p>
                      <a:pPr algn="just">
                        <a:spcAft>
                          <a:spcPts val="0"/>
                        </a:spcAft>
                      </a:pPr>
                      <a:r>
                        <a:rPr lang="zh-CN" sz="1200" kern="100">
                          <a:effectLst/>
                        </a:rPr>
                        <a:t>退出登录界面</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tc>
                  <a:txBody>
                    <a:bodyPr/>
                    <a:lstStyle/>
                    <a:p>
                      <a:pPr algn="just">
                        <a:spcAft>
                          <a:spcPts val="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extLst>
                  <a:ext uri="{0D108BD9-81ED-4DB2-BD59-A6C34878D82A}">
                    <a16:rowId xmlns:a16="http://schemas.microsoft.com/office/drawing/2014/main" val="2304309434"/>
                  </a:ext>
                </a:extLst>
              </a:tr>
              <a:tr h="362611">
                <a:tc>
                  <a:txBody>
                    <a:bodyPr/>
                    <a:lstStyle/>
                    <a:p>
                      <a:pPr algn="just">
                        <a:spcAft>
                          <a:spcPts val="0"/>
                        </a:spcAft>
                      </a:pPr>
                      <a:r>
                        <a:rPr lang="zh-CN" sz="1200" kern="100">
                          <a:effectLst/>
                        </a:rPr>
                        <a:t>用户在输入密码的时候忘记密码</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tc>
                  <a:txBody>
                    <a:bodyPr/>
                    <a:lstStyle/>
                    <a:p>
                      <a:pPr algn="just">
                        <a:spcAft>
                          <a:spcPts val="0"/>
                        </a:spcAft>
                      </a:pPr>
                      <a:r>
                        <a:rPr lang="zh-CN" sz="1200" kern="100">
                          <a:effectLst/>
                        </a:rPr>
                        <a:t>提示用户点击“忘记密码”栏，跳转到重置密码的界面</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tc>
                  <a:txBody>
                    <a:bodyPr/>
                    <a:lstStyle/>
                    <a:p>
                      <a:pPr algn="just">
                        <a:spcAft>
                          <a:spcPts val="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extLst>
                  <a:ext uri="{0D108BD9-81ED-4DB2-BD59-A6C34878D82A}">
                    <a16:rowId xmlns:a16="http://schemas.microsoft.com/office/drawing/2014/main" val="211968696"/>
                  </a:ext>
                </a:extLst>
              </a:tr>
              <a:tr h="362611">
                <a:tc>
                  <a:txBody>
                    <a:bodyPr/>
                    <a:lstStyle/>
                    <a:p>
                      <a:pPr algn="just">
                        <a:spcAft>
                          <a:spcPts val="0"/>
                        </a:spcAft>
                      </a:pPr>
                      <a:r>
                        <a:rPr lang="zh-CN" sz="1200" kern="100">
                          <a:effectLst/>
                        </a:rPr>
                        <a:t>用户在没有注册账号时</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tc>
                  <a:txBody>
                    <a:bodyPr/>
                    <a:lstStyle/>
                    <a:p>
                      <a:pPr algn="just">
                        <a:spcAft>
                          <a:spcPts val="0"/>
                        </a:spcAft>
                      </a:pPr>
                      <a:r>
                        <a:rPr lang="zh-CN" sz="1200" kern="100">
                          <a:effectLst/>
                        </a:rPr>
                        <a:t>提示用户点击“注册账号”栏，跳转到注册界面</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tc>
                  <a:txBody>
                    <a:bodyPr/>
                    <a:lstStyle/>
                    <a:p>
                      <a:pPr algn="just">
                        <a:spcAft>
                          <a:spcPts val="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extLst>
                  <a:ext uri="{0D108BD9-81ED-4DB2-BD59-A6C34878D82A}">
                    <a16:rowId xmlns:a16="http://schemas.microsoft.com/office/drawing/2014/main" val="886281073"/>
                  </a:ext>
                </a:extLst>
              </a:tr>
              <a:tr h="362611">
                <a:tc>
                  <a:txBody>
                    <a:bodyPr/>
                    <a:lstStyle/>
                    <a:p>
                      <a:pPr algn="just">
                        <a:spcAft>
                          <a:spcPts val="0"/>
                        </a:spcAft>
                      </a:pPr>
                      <a:r>
                        <a:rPr lang="zh-CN" sz="1200" kern="100">
                          <a:effectLst/>
                        </a:rPr>
                        <a:t>用户输入密码长度大于规定的长度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tc>
                  <a:txBody>
                    <a:bodyPr/>
                    <a:lstStyle/>
                    <a:p>
                      <a:pPr algn="just">
                        <a:spcAft>
                          <a:spcPts val="0"/>
                        </a:spcAft>
                      </a:pPr>
                      <a:r>
                        <a:rPr lang="zh-CN" sz="1200" kern="100">
                          <a:effectLst/>
                        </a:rPr>
                        <a:t>跳出“密码长度为</a:t>
                      </a:r>
                      <a:r>
                        <a:rPr lang="en-US" sz="1200" kern="100">
                          <a:effectLst/>
                        </a:rPr>
                        <a:t>6-18</a:t>
                      </a:r>
                      <a:r>
                        <a:rPr lang="zh-CN" sz="1200" kern="100">
                          <a:effectLst/>
                        </a:rPr>
                        <a:t>位”提示</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tc>
                  <a:txBody>
                    <a:bodyPr/>
                    <a:lstStyle/>
                    <a:p>
                      <a:pPr algn="just">
                        <a:spcAft>
                          <a:spcPts val="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extLst>
                  <a:ext uri="{0D108BD9-81ED-4DB2-BD59-A6C34878D82A}">
                    <a16:rowId xmlns:a16="http://schemas.microsoft.com/office/drawing/2014/main" val="4168468509"/>
                  </a:ext>
                </a:extLst>
              </a:tr>
              <a:tr h="362611">
                <a:tc>
                  <a:txBody>
                    <a:bodyPr/>
                    <a:lstStyle/>
                    <a:p>
                      <a:pPr algn="just">
                        <a:spcAft>
                          <a:spcPts val="0"/>
                        </a:spcAft>
                      </a:pPr>
                      <a:r>
                        <a:rPr lang="zh-CN" sz="1200" kern="100">
                          <a:effectLst/>
                        </a:rPr>
                        <a:t>用户</a:t>
                      </a:r>
                      <a:r>
                        <a:rPr lang="en-US" sz="1200" kern="100">
                          <a:effectLst/>
                        </a:rPr>
                        <a:t>2</a:t>
                      </a:r>
                      <a:r>
                        <a:rPr lang="zh-CN" sz="1200" kern="100">
                          <a:effectLst/>
                        </a:rPr>
                        <a:t>次输入的密码不一致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tc>
                  <a:txBody>
                    <a:bodyPr/>
                    <a:lstStyle/>
                    <a:p>
                      <a:pPr algn="just">
                        <a:spcAft>
                          <a:spcPts val="0"/>
                        </a:spcAft>
                      </a:pPr>
                      <a:r>
                        <a:rPr lang="zh-CN" sz="1200" kern="100">
                          <a:effectLst/>
                        </a:rPr>
                        <a:t>提示“</a:t>
                      </a:r>
                      <a:r>
                        <a:rPr lang="en-US" sz="1200" kern="100">
                          <a:effectLst/>
                        </a:rPr>
                        <a:t>2</a:t>
                      </a:r>
                      <a:r>
                        <a:rPr lang="zh-CN" sz="1200" kern="100">
                          <a:effectLst/>
                        </a:rPr>
                        <a:t>次密码输入不一致，重新输入”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tc>
                  <a:txBody>
                    <a:bodyPr/>
                    <a:lstStyle/>
                    <a:p>
                      <a:pPr algn="just">
                        <a:spcAft>
                          <a:spcPts val="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extLst>
                  <a:ext uri="{0D108BD9-81ED-4DB2-BD59-A6C34878D82A}">
                    <a16:rowId xmlns:a16="http://schemas.microsoft.com/office/drawing/2014/main" val="480571733"/>
                  </a:ext>
                </a:extLst>
              </a:tr>
              <a:tr h="362611">
                <a:tc>
                  <a:txBody>
                    <a:bodyPr/>
                    <a:lstStyle/>
                    <a:p>
                      <a:pPr algn="just">
                        <a:spcAft>
                          <a:spcPts val="0"/>
                        </a:spcAft>
                      </a:pPr>
                      <a:r>
                        <a:rPr lang="zh-CN" sz="1200" kern="100" dirty="0">
                          <a:effectLst/>
                        </a:rPr>
                        <a:t>用户输入密码格式不规范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tc>
                  <a:txBody>
                    <a:bodyPr/>
                    <a:lstStyle/>
                    <a:p>
                      <a:pPr algn="just">
                        <a:spcAft>
                          <a:spcPts val="0"/>
                        </a:spcAft>
                      </a:pPr>
                      <a:r>
                        <a:rPr lang="zh-CN" sz="1200" kern="100">
                          <a:effectLst/>
                        </a:rPr>
                        <a:t>提示““密码仅由数字，下划线，大小写字母构成”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tc>
                  <a:txBody>
                    <a:bodyPr/>
                    <a:lstStyle/>
                    <a:p>
                      <a:pPr algn="just">
                        <a:spcAft>
                          <a:spcPts val="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extLst>
                  <a:ext uri="{0D108BD9-81ED-4DB2-BD59-A6C34878D82A}">
                    <a16:rowId xmlns:a16="http://schemas.microsoft.com/office/drawing/2014/main" val="3441640770"/>
                  </a:ext>
                </a:extLst>
              </a:tr>
              <a:tr h="181306">
                <a:tc>
                  <a:txBody>
                    <a:bodyPr/>
                    <a:lstStyle/>
                    <a:p>
                      <a:pPr algn="just">
                        <a:spcAft>
                          <a:spcPts val="0"/>
                        </a:spcAft>
                      </a:pPr>
                      <a:r>
                        <a:rPr lang="zh-CN" sz="1200" kern="100">
                          <a:effectLst/>
                        </a:rPr>
                        <a:t>用户中断密码修改操作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tc>
                  <a:txBody>
                    <a:bodyPr/>
                    <a:lstStyle/>
                    <a:p>
                      <a:pPr algn="just">
                        <a:spcAft>
                          <a:spcPts val="0"/>
                        </a:spcAft>
                      </a:pPr>
                      <a:r>
                        <a:rPr lang="zh-CN" sz="1200" kern="100">
                          <a:effectLst/>
                        </a:rPr>
                        <a:t>则单击叉叉返回</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tc>
                  <a:txBody>
                    <a:bodyPr/>
                    <a:lstStyle/>
                    <a:p>
                      <a:pPr algn="just">
                        <a:spcAft>
                          <a:spcPts val="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extLst>
                  <a:ext uri="{0D108BD9-81ED-4DB2-BD59-A6C34878D82A}">
                    <a16:rowId xmlns:a16="http://schemas.microsoft.com/office/drawing/2014/main" val="28219897"/>
                  </a:ext>
                </a:extLst>
              </a:tr>
              <a:tr h="181306">
                <a:tc>
                  <a:txBody>
                    <a:bodyPr/>
                    <a:lstStyle/>
                    <a:p>
                      <a:pPr algn="just">
                        <a:spcAft>
                          <a:spcPts val="0"/>
                        </a:spcAft>
                      </a:pPr>
                      <a:r>
                        <a:rPr lang="zh-CN" sz="1200" kern="100">
                          <a:effectLst/>
                        </a:rPr>
                        <a:t>用户进入游戏后便马上退出</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tc>
                  <a:txBody>
                    <a:bodyPr/>
                    <a:lstStyle/>
                    <a:p>
                      <a:pPr algn="just">
                        <a:spcAft>
                          <a:spcPts val="0"/>
                        </a:spcAft>
                      </a:pPr>
                      <a:r>
                        <a:rPr lang="zh-CN" sz="1200" kern="100">
                          <a:effectLst/>
                        </a:rPr>
                        <a:t>不进行排行榜生成及上传操作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tc>
                  <a:txBody>
                    <a:bodyPr/>
                    <a:lstStyle/>
                    <a:p>
                      <a:pPr algn="just">
                        <a:spcAft>
                          <a:spcPts val="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extLst>
                  <a:ext uri="{0D108BD9-81ED-4DB2-BD59-A6C34878D82A}">
                    <a16:rowId xmlns:a16="http://schemas.microsoft.com/office/drawing/2014/main" val="962551049"/>
                  </a:ext>
                </a:extLst>
              </a:tr>
              <a:tr h="362611">
                <a:tc>
                  <a:txBody>
                    <a:bodyPr/>
                    <a:lstStyle/>
                    <a:p>
                      <a:pPr algn="just">
                        <a:spcAft>
                          <a:spcPts val="0"/>
                        </a:spcAft>
                      </a:pPr>
                      <a:r>
                        <a:rPr lang="zh-CN" sz="1200" kern="100">
                          <a:effectLst/>
                        </a:rPr>
                        <a:t>用户进入游戏后出现卡机现象</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tc>
                  <a:txBody>
                    <a:bodyPr/>
                    <a:lstStyle/>
                    <a:p>
                      <a:pPr algn="just">
                        <a:spcAft>
                          <a:spcPts val="0"/>
                        </a:spcAft>
                      </a:pPr>
                      <a:r>
                        <a:rPr lang="zh-CN" sz="1200" kern="100">
                          <a:effectLst/>
                        </a:rPr>
                        <a:t>由用户进行强制关闭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tc>
                  <a:txBody>
                    <a:bodyPr/>
                    <a:lstStyle/>
                    <a:p>
                      <a:pPr algn="just">
                        <a:spcAft>
                          <a:spcPts val="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extLst>
                  <a:ext uri="{0D108BD9-81ED-4DB2-BD59-A6C34878D82A}">
                    <a16:rowId xmlns:a16="http://schemas.microsoft.com/office/drawing/2014/main" val="2926777304"/>
                  </a:ext>
                </a:extLst>
              </a:tr>
              <a:tr h="362611">
                <a:tc>
                  <a:txBody>
                    <a:bodyPr/>
                    <a:lstStyle/>
                    <a:p>
                      <a:pPr algn="just">
                        <a:spcAft>
                          <a:spcPts val="0"/>
                        </a:spcAft>
                      </a:pPr>
                      <a:r>
                        <a:rPr lang="zh-CN" sz="1200" kern="100">
                          <a:effectLst/>
                        </a:rPr>
                        <a:t>用户在游戏结束并还没生成排行榜时便马上退出</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tc>
                  <a:txBody>
                    <a:bodyPr/>
                    <a:lstStyle/>
                    <a:p>
                      <a:pPr algn="just">
                        <a:spcAft>
                          <a:spcPts val="0"/>
                        </a:spcAft>
                      </a:pPr>
                      <a:r>
                        <a:rPr lang="zh-CN" sz="1200" kern="100">
                          <a:effectLst/>
                        </a:rPr>
                        <a:t>不进行排行榜上传，用户分数不导入数据库</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tc>
                  <a:txBody>
                    <a:bodyPr/>
                    <a:lstStyle/>
                    <a:p>
                      <a:pPr algn="just">
                        <a:spcAft>
                          <a:spcPts val="0"/>
                        </a:spcAft>
                      </a:pPr>
                      <a:r>
                        <a:rPr lang="en-US" sz="1200" kern="100" dirty="0">
                          <a:effectLst/>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7990" marR="67990" marT="0" marB="0"/>
                </a:tc>
                <a:extLst>
                  <a:ext uri="{0D108BD9-81ED-4DB2-BD59-A6C34878D82A}">
                    <a16:rowId xmlns:a16="http://schemas.microsoft.com/office/drawing/2014/main" val="2653640519"/>
                  </a:ext>
                </a:extLst>
              </a:tr>
            </a:tbl>
          </a:graphicData>
        </a:graphic>
      </p:graphicFrame>
      <p:sp>
        <p:nvSpPr>
          <p:cNvPr id="21" name="矩形 20">
            <a:extLst>
              <a:ext uri="{FF2B5EF4-FFF2-40B4-BE49-F238E27FC236}">
                <a16:creationId xmlns:a16="http://schemas.microsoft.com/office/drawing/2014/main" id="{53C804C4-4A54-4A8B-9799-10865004868A}"/>
              </a:ext>
            </a:extLst>
          </p:cNvPr>
          <p:cNvSpPr/>
          <p:nvPr/>
        </p:nvSpPr>
        <p:spPr>
          <a:xfrm>
            <a:off x="1294757" y="1006437"/>
            <a:ext cx="2238555" cy="338554"/>
          </a:xfrm>
          <a:prstGeom prst="rect">
            <a:avLst/>
          </a:prstGeom>
        </p:spPr>
        <p:txBody>
          <a:bodyPr wrap="square">
            <a:spAutoFit/>
          </a:bodyPr>
          <a:lstStyle/>
          <a:p>
            <a:r>
              <a:rPr lang="zh-CN" altLang="zh-CN" sz="1600" kern="100" dirty="0">
                <a:latin typeface="Calibri" panose="020F0502020204030204" pitchFamily="34" charset="0"/>
                <a:cs typeface="Times New Roman" panose="02020603050405020304" pitchFamily="18" charset="0"/>
              </a:rPr>
              <a:t>（</a:t>
            </a:r>
            <a:r>
              <a:rPr lang="en-US" altLang="zh-CN" sz="1600" kern="100" dirty="0">
                <a:latin typeface="Calibri" panose="020F0502020204030204" pitchFamily="34" charset="0"/>
                <a:cs typeface="Times New Roman" panose="02020603050405020304" pitchFamily="18" charset="0"/>
              </a:rPr>
              <a:t>1</a:t>
            </a:r>
            <a:r>
              <a:rPr lang="zh-CN" altLang="zh-CN" sz="1600" kern="100" dirty="0">
                <a:latin typeface="Calibri" panose="020F0502020204030204" pitchFamily="34" charset="0"/>
                <a:cs typeface="Times New Roman" panose="02020603050405020304" pitchFamily="18" charset="0"/>
              </a:rPr>
              <a:t>）软件出错处理</a:t>
            </a:r>
            <a:endParaRPr lang="zh-CN" altLang="en-US" sz="1600" dirty="0"/>
          </a:p>
        </p:txBody>
      </p:sp>
      <p:sp>
        <p:nvSpPr>
          <p:cNvPr id="25" name="矩形 24">
            <a:extLst>
              <a:ext uri="{FF2B5EF4-FFF2-40B4-BE49-F238E27FC236}">
                <a16:creationId xmlns:a16="http://schemas.microsoft.com/office/drawing/2014/main" id="{600E05D3-49AD-41ED-A22F-C4C1DA3E5E4D}"/>
              </a:ext>
            </a:extLst>
          </p:cNvPr>
          <p:cNvSpPr/>
          <p:nvPr/>
        </p:nvSpPr>
        <p:spPr>
          <a:xfrm>
            <a:off x="1294757" y="5843415"/>
            <a:ext cx="6801678" cy="769441"/>
          </a:xfrm>
          <a:prstGeom prst="rect">
            <a:avLst/>
          </a:prstGeom>
        </p:spPr>
        <p:txBody>
          <a:bodyPr wrap="square">
            <a:spAutoFit/>
          </a:bodyPr>
          <a:lstStyle/>
          <a:p>
            <a:pPr algn="just">
              <a:spcAft>
                <a:spcPts val="0"/>
              </a:spcAft>
            </a:pPr>
            <a:r>
              <a:rPr lang="zh-CN" altLang="en-US" sz="1600" kern="100" dirty="0">
                <a:latin typeface="Calibri" panose="020F0502020204030204" pitchFamily="34" charset="0"/>
                <a:cs typeface="Times New Roman" panose="02020603050405020304" pitchFamily="18" charset="0"/>
              </a:rPr>
              <a:t>（</a:t>
            </a:r>
            <a:r>
              <a:rPr lang="en-US" altLang="zh-CN" sz="1600" kern="100" dirty="0">
                <a:latin typeface="Calibri" panose="020F0502020204030204" pitchFamily="34" charset="0"/>
                <a:cs typeface="Times New Roman" panose="02020603050405020304" pitchFamily="18" charset="0"/>
              </a:rPr>
              <a:t>2</a:t>
            </a:r>
            <a:r>
              <a:rPr lang="zh-CN" altLang="zh-CN" sz="1600" kern="100" dirty="0">
                <a:latin typeface="Calibri" panose="020F0502020204030204" pitchFamily="34" charset="0"/>
                <a:cs typeface="Times New Roman" panose="02020603050405020304" pitchFamily="18" charset="0"/>
              </a:rPr>
              <a:t>）硬件出错处理</a:t>
            </a:r>
          </a:p>
          <a:p>
            <a:pPr indent="266700" algn="just">
              <a:spcAft>
                <a:spcPts val="0"/>
              </a:spcAft>
            </a:pPr>
            <a:r>
              <a:rPr lang="zh-CN" altLang="zh-CN" sz="1400" kern="100" dirty="0">
                <a:latin typeface="Calibri" panose="020F0502020204030204" pitchFamily="34" charset="0"/>
                <a:cs typeface="Times New Roman" panose="02020603050405020304" pitchFamily="18" charset="0"/>
              </a:rPr>
              <a:t>（一）如用户硬件达不到要求，则游戏运行失败，自动关闭游戏</a:t>
            </a:r>
          </a:p>
          <a:p>
            <a:pPr indent="266700" algn="just">
              <a:spcAft>
                <a:spcPts val="0"/>
              </a:spcAft>
            </a:pPr>
            <a:r>
              <a:rPr lang="zh-CN" altLang="zh-CN" sz="1400" kern="100" dirty="0">
                <a:latin typeface="Calibri" panose="020F0502020204030204" pitchFamily="34" charset="0"/>
                <a:cs typeface="Times New Roman" panose="02020603050405020304" pitchFamily="18" charset="0"/>
              </a:rPr>
              <a:t>（二）用户其他硬件出错则由用户自己处理（比如强制关闭游戏等）</a:t>
            </a:r>
          </a:p>
        </p:txBody>
      </p:sp>
    </p:spTree>
    <p:extLst>
      <p:ext uri="{BB962C8B-B14F-4D97-AF65-F5344CB8AC3E}">
        <p14:creationId xmlns:p14="http://schemas.microsoft.com/office/powerpoint/2010/main" val="3668986892"/>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heel(1)">
                                          <p:cBhvr>
                                            <p:cTn id="13" dur="2000"/>
                                            <p:tgtEl>
                                              <p:spTgt spid="21"/>
                                            </p:tgtEl>
                                          </p:cBhvr>
                                        </p:animEffect>
                                      </p:childTnLst>
                                    </p:cTn>
                                  </p:par>
                                  <p:par>
                                    <p:cTn id="14" presetID="21"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heel(1)">
                                          <p:cBhvr>
                                            <p:cTn id="16" dur="20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heel(1)">
                                          <p:cBhvr>
                                            <p:cTn id="21"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heel(1)">
                                          <p:cBhvr>
                                            <p:cTn id="13" dur="2000"/>
                                            <p:tgtEl>
                                              <p:spTgt spid="21"/>
                                            </p:tgtEl>
                                          </p:cBhvr>
                                        </p:animEffect>
                                      </p:childTnLst>
                                    </p:cTn>
                                  </p:par>
                                  <p:par>
                                    <p:cTn id="14" presetID="21"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heel(1)">
                                          <p:cBhvr>
                                            <p:cTn id="16" dur="20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heel(1)">
                                          <p:cBhvr>
                                            <p:cTn id="21"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5"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6</a:t>
            </a: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其他专门要求</a:t>
            </a:r>
          </a:p>
        </p:txBody>
      </p:sp>
      <p:graphicFrame>
        <p:nvGraphicFramePr>
          <p:cNvPr id="26" name="表格 25">
            <a:extLst>
              <a:ext uri="{FF2B5EF4-FFF2-40B4-BE49-F238E27FC236}">
                <a16:creationId xmlns:a16="http://schemas.microsoft.com/office/drawing/2014/main" id="{2A1CFABB-B8BF-4093-9595-03D14E6AC0B9}"/>
              </a:ext>
            </a:extLst>
          </p:cNvPr>
          <p:cNvGraphicFramePr>
            <a:graphicFrameLocks noGrp="1"/>
          </p:cNvGraphicFramePr>
          <p:nvPr>
            <p:extLst>
              <p:ext uri="{D42A27DB-BD31-4B8C-83A1-F6EECF244321}">
                <p14:modId xmlns:p14="http://schemas.microsoft.com/office/powerpoint/2010/main" val="2249767090"/>
              </p:ext>
            </p:extLst>
          </p:nvPr>
        </p:nvGraphicFramePr>
        <p:xfrm>
          <a:off x="1612881" y="1900418"/>
          <a:ext cx="5410201" cy="548640"/>
        </p:xfrm>
        <a:graphic>
          <a:graphicData uri="http://schemas.openxmlformats.org/drawingml/2006/table">
            <a:tbl>
              <a:tblPr firstRow="1" firstCol="1" bandRow="1">
                <a:tableStyleId>{5C22544A-7EE6-4342-B048-85BDC9FD1C3A}</a:tableStyleId>
              </a:tblPr>
              <a:tblGrid>
                <a:gridCol w="1799579">
                  <a:extLst>
                    <a:ext uri="{9D8B030D-6E8A-4147-A177-3AD203B41FA5}">
                      <a16:colId xmlns:a16="http://schemas.microsoft.com/office/drawing/2014/main" val="2373238913"/>
                    </a:ext>
                  </a:extLst>
                </a:gridCol>
                <a:gridCol w="1807010">
                  <a:extLst>
                    <a:ext uri="{9D8B030D-6E8A-4147-A177-3AD203B41FA5}">
                      <a16:colId xmlns:a16="http://schemas.microsoft.com/office/drawing/2014/main" val="152720125"/>
                    </a:ext>
                  </a:extLst>
                </a:gridCol>
                <a:gridCol w="1803612">
                  <a:extLst>
                    <a:ext uri="{9D8B030D-6E8A-4147-A177-3AD203B41FA5}">
                      <a16:colId xmlns:a16="http://schemas.microsoft.com/office/drawing/2014/main" val="1543356167"/>
                    </a:ext>
                  </a:extLst>
                </a:gridCol>
              </a:tblGrid>
              <a:tr h="0">
                <a:tc>
                  <a:txBody>
                    <a:bodyPr/>
                    <a:lstStyle/>
                    <a:p>
                      <a:pPr algn="just">
                        <a:spcAft>
                          <a:spcPts val="0"/>
                        </a:spcAft>
                      </a:pPr>
                      <a:r>
                        <a:rPr lang="zh-CN" sz="1200" kern="100">
                          <a:effectLst/>
                        </a:rPr>
                        <a:t>异常流</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异常出现频率上限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备注</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13634359"/>
                  </a:ext>
                </a:extLst>
              </a:tr>
              <a:tr h="0">
                <a:tc>
                  <a:txBody>
                    <a:bodyPr/>
                    <a:lstStyle/>
                    <a:p>
                      <a:pPr algn="just">
                        <a:spcAft>
                          <a:spcPts val="0"/>
                        </a:spcAft>
                      </a:pPr>
                      <a:r>
                        <a:rPr lang="zh-CN" sz="1200" kern="100">
                          <a:effectLst/>
                        </a:rPr>
                        <a:t>用户分数上传数据库出错</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&lt;=1%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55440675"/>
                  </a:ext>
                </a:extLst>
              </a:tr>
            </a:tbl>
          </a:graphicData>
        </a:graphic>
      </p:graphicFrame>
      <p:graphicFrame>
        <p:nvGraphicFramePr>
          <p:cNvPr id="27" name="表格 26">
            <a:extLst>
              <a:ext uri="{FF2B5EF4-FFF2-40B4-BE49-F238E27FC236}">
                <a16:creationId xmlns:a16="http://schemas.microsoft.com/office/drawing/2014/main" id="{032CAF1B-7368-4049-A125-617F403785ED}"/>
              </a:ext>
            </a:extLst>
          </p:cNvPr>
          <p:cNvGraphicFramePr>
            <a:graphicFrameLocks noGrp="1"/>
          </p:cNvGraphicFramePr>
          <p:nvPr>
            <p:extLst>
              <p:ext uri="{D42A27DB-BD31-4B8C-83A1-F6EECF244321}">
                <p14:modId xmlns:p14="http://schemas.microsoft.com/office/powerpoint/2010/main" val="1755486848"/>
              </p:ext>
            </p:extLst>
          </p:nvPr>
        </p:nvGraphicFramePr>
        <p:xfrm>
          <a:off x="1612882" y="3362167"/>
          <a:ext cx="5410200" cy="365760"/>
        </p:xfrm>
        <a:graphic>
          <a:graphicData uri="http://schemas.openxmlformats.org/drawingml/2006/table">
            <a:tbl>
              <a:tblPr firstRow="1" firstCol="1" bandRow="1">
                <a:tableStyleId>{5C22544A-7EE6-4342-B048-85BDC9FD1C3A}</a:tableStyleId>
              </a:tblPr>
              <a:tblGrid>
                <a:gridCol w="2705100">
                  <a:extLst>
                    <a:ext uri="{9D8B030D-6E8A-4147-A177-3AD203B41FA5}">
                      <a16:colId xmlns:a16="http://schemas.microsoft.com/office/drawing/2014/main" val="505718244"/>
                    </a:ext>
                  </a:extLst>
                </a:gridCol>
                <a:gridCol w="2705100">
                  <a:extLst>
                    <a:ext uri="{9D8B030D-6E8A-4147-A177-3AD203B41FA5}">
                      <a16:colId xmlns:a16="http://schemas.microsoft.com/office/drawing/2014/main" val="1884745221"/>
                    </a:ext>
                  </a:extLst>
                </a:gridCol>
              </a:tblGrid>
              <a:tr h="0">
                <a:tc>
                  <a:txBody>
                    <a:bodyPr/>
                    <a:lstStyle/>
                    <a:p>
                      <a:pPr algn="just">
                        <a:spcAft>
                          <a:spcPts val="0"/>
                        </a:spcAft>
                      </a:pPr>
                      <a:r>
                        <a:rPr lang="zh-CN" sz="1200" kern="100">
                          <a:effectLst/>
                        </a:rPr>
                        <a:t>要求</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备注</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1784576"/>
                  </a:ext>
                </a:extLst>
              </a:tr>
              <a:tr h="0">
                <a:tc>
                  <a:txBody>
                    <a:bodyPr/>
                    <a:lstStyle/>
                    <a:p>
                      <a:pPr algn="just">
                        <a:spcAft>
                          <a:spcPts val="0"/>
                        </a:spcAft>
                      </a:pPr>
                      <a:r>
                        <a:rPr lang="zh-CN" sz="1200" kern="100">
                          <a:effectLst/>
                        </a:rPr>
                        <a:t>不强制用户进行分数上传</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81201878"/>
                  </a:ext>
                </a:extLst>
              </a:tr>
            </a:tbl>
          </a:graphicData>
        </a:graphic>
      </p:graphicFrame>
      <p:graphicFrame>
        <p:nvGraphicFramePr>
          <p:cNvPr id="28" name="表格 27">
            <a:extLst>
              <a:ext uri="{FF2B5EF4-FFF2-40B4-BE49-F238E27FC236}">
                <a16:creationId xmlns:a16="http://schemas.microsoft.com/office/drawing/2014/main" id="{54141100-4E97-4D52-8DE0-FAC5BC2CE581}"/>
              </a:ext>
            </a:extLst>
          </p:cNvPr>
          <p:cNvGraphicFramePr>
            <a:graphicFrameLocks noGrp="1"/>
          </p:cNvGraphicFramePr>
          <p:nvPr>
            <p:extLst>
              <p:ext uri="{D42A27DB-BD31-4B8C-83A1-F6EECF244321}">
                <p14:modId xmlns:p14="http://schemas.microsoft.com/office/powerpoint/2010/main" val="3780125593"/>
              </p:ext>
            </p:extLst>
          </p:nvPr>
        </p:nvGraphicFramePr>
        <p:xfrm>
          <a:off x="4397880" y="1389259"/>
          <a:ext cx="4290903" cy="4572000"/>
        </p:xfrm>
        <a:graphic>
          <a:graphicData uri="http://schemas.openxmlformats.org/drawingml/2006/table">
            <a:tbl>
              <a:tblPr firstRow="1" firstCol="1" bandRow="1">
                <a:tableStyleId>{5C22544A-7EE6-4342-B048-85BDC9FD1C3A}</a:tableStyleId>
              </a:tblPr>
              <a:tblGrid>
                <a:gridCol w="1429965">
                  <a:extLst>
                    <a:ext uri="{9D8B030D-6E8A-4147-A177-3AD203B41FA5}">
                      <a16:colId xmlns:a16="http://schemas.microsoft.com/office/drawing/2014/main" val="3288485508"/>
                    </a:ext>
                  </a:extLst>
                </a:gridCol>
                <a:gridCol w="1430469">
                  <a:extLst>
                    <a:ext uri="{9D8B030D-6E8A-4147-A177-3AD203B41FA5}">
                      <a16:colId xmlns:a16="http://schemas.microsoft.com/office/drawing/2014/main" val="4200936897"/>
                    </a:ext>
                  </a:extLst>
                </a:gridCol>
                <a:gridCol w="1430469">
                  <a:extLst>
                    <a:ext uri="{9D8B030D-6E8A-4147-A177-3AD203B41FA5}">
                      <a16:colId xmlns:a16="http://schemas.microsoft.com/office/drawing/2014/main" val="2217822612"/>
                    </a:ext>
                  </a:extLst>
                </a:gridCol>
              </a:tblGrid>
              <a:tr h="115876">
                <a:tc>
                  <a:txBody>
                    <a:bodyPr/>
                    <a:lstStyle/>
                    <a:p>
                      <a:pPr algn="just">
                        <a:spcAft>
                          <a:spcPts val="0"/>
                        </a:spcAft>
                      </a:pPr>
                      <a:r>
                        <a:rPr lang="zh-CN" sz="1000" kern="100">
                          <a:effectLst/>
                        </a:rPr>
                        <a:t>需求</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54392" marR="54392" marT="0" marB="0"/>
                </a:tc>
                <a:tc>
                  <a:txBody>
                    <a:bodyPr/>
                    <a:lstStyle/>
                    <a:p>
                      <a:pPr algn="just">
                        <a:spcAft>
                          <a:spcPts val="0"/>
                        </a:spcAft>
                      </a:pPr>
                      <a:r>
                        <a:rPr lang="zh-CN" sz="1000" kern="100">
                          <a:effectLst/>
                        </a:rPr>
                        <a:t>分析</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54392" marR="54392" marT="0" marB="0"/>
                </a:tc>
                <a:tc>
                  <a:txBody>
                    <a:bodyPr/>
                    <a:lstStyle/>
                    <a:p>
                      <a:pPr algn="just">
                        <a:spcAft>
                          <a:spcPts val="0"/>
                        </a:spcAft>
                      </a:pPr>
                      <a:r>
                        <a:rPr lang="zh-CN" sz="1000" kern="100">
                          <a:effectLst/>
                        </a:rPr>
                        <a:t>备注</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54392" marR="54392" marT="0" marB="0"/>
                </a:tc>
                <a:extLst>
                  <a:ext uri="{0D108BD9-81ED-4DB2-BD59-A6C34878D82A}">
                    <a16:rowId xmlns:a16="http://schemas.microsoft.com/office/drawing/2014/main" val="3862093594"/>
                  </a:ext>
                </a:extLst>
              </a:tr>
              <a:tr h="1015312">
                <a:tc>
                  <a:txBody>
                    <a:bodyPr/>
                    <a:lstStyle/>
                    <a:p>
                      <a:pPr algn="just">
                        <a:spcAft>
                          <a:spcPts val="0"/>
                        </a:spcAft>
                      </a:pPr>
                      <a:r>
                        <a:rPr lang="zh-CN" sz="1000" kern="100">
                          <a:effectLst/>
                        </a:rPr>
                        <a:t>安全保密性</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54392" marR="54392" marT="0" marB="0"/>
                </a:tc>
                <a:tc>
                  <a:txBody>
                    <a:bodyPr/>
                    <a:lstStyle/>
                    <a:p>
                      <a:pPr algn="just">
                        <a:spcAft>
                          <a:spcPts val="0"/>
                        </a:spcAft>
                      </a:pPr>
                      <a:r>
                        <a:rPr lang="zh-CN" sz="1000" kern="100" dirty="0">
                          <a:effectLst/>
                        </a:rPr>
                        <a:t>由于现对于用户账号的安全性保证很低，对于任何人只要知道用户账号就可修改密码，考虑到用户的安全保密性需求，将来可增加用户密保验证等安全保密措施</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392" marR="54392" marT="0" marB="0"/>
                </a:tc>
                <a:tc>
                  <a:txBody>
                    <a:bodyPr/>
                    <a:lstStyle/>
                    <a:p>
                      <a:pPr algn="just">
                        <a:spcAft>
                          <a:spcPts val="0"/>
                        </a:spcAft>
                      </a:pPr>
                      <a:r>
                        <a:rPr lang="en-US" sz="1000" kern="100" dirty="0">
                          <a:effectLst/>
                        </a:rPr>
                        <a:t> </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392" marR="54392" marT="0" marB="0"/>
                </a:tc>
                <a:extLst>
                  <a:ext uri="{0D108BD9-81ED-4DB2-BD59-A6C34878D82A}">
                    <a16:rowId xmlns:a16="http://schemas.microsoft.com/office/drawing/2014/main" val="124801736"/>
                  </a:ext>
                </a:extLst>
              </a:tr>
              <a:tr h="1160357">
                <a:tc>
                  <a:txBody>
                    <a:bodyPr/>
                    <a:lstStyle/>
                    <a:p>
                      <a:pPr algn="just">
                        <a:spcAft>
                          <a:spcPts val="0"/>
                        </a:spcAft>
                      </a:pPr>
                      <a:r>
                        <a:rPr lang="zh-CN" sz="1000" kern="100">
                          <a:effectLst/>
                        </a:rPr>
                        <a:t>运行环境可转换性</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54392" marR="54392" marT="0" marB="0"/>
                </a:tc>
                <a:tc>
                  <a:txBody>
                    <a:bodyPr/>
                    <a:lstStyle/>
                    <a:p>
                      <a:pPr algn="just">
                        <a:spcAft>
                          <a:spcPts val="0"/>
                        </a:spcAft>
                      </a:pPr>
                      <a:r>
                        <a:rPr lang="zh-CN" sz="1000" kern="100" dirty="0">
                          <a:effectLst/>
                        </a:rPr>
                        <a:t>考虑到手机端两大市场，</a:t>
                      </a:r>
                      <a:r>
                        <a:rPr lang="en-US" sz="1000" kern="100" dirty="0">
                          <a:effectLst/>
                        </a:rPr>
                        <a:t>android</a:t>
                      </a:r>
                      <a:r>
                        <a:rPr lang="zh-CN" sz="1000" kern="100" dirty="0">
                          <a:effectLst/>
                        </a:rPr>
                        <a:t>与</a:t>
                      </a:r>
                      <a:r>
                        <a:rPr lang="en-US" sz="1000" kern="100" dirty="0" err="1">
                          <a:effectLst/>
                        </a:rPr>
                        <a:t>ios</a:t>
                      </a:r>
                      <a:r>
                        <a:rPr lang="en-US" sz="1000" kern="100" dirty="0">
                          <a:effectLst/>
                        </a:rPr>
                        <a:t>,</a:t>
                      </a:r>
                      <a:r>
                        <a:rPr lang="zh-CN" sz="1000" kern="100" dirty="0">
                          <a:effectLst/>
                        </a:rPr>
                        <a:t>单单选择</a:t>
                      </a:r>
                      <a:r>
                        <a:rPr lang="en-US" sz="1000" kern="100" dirty="0">
                          <a:effectLst/>
                        </a:rPr>
                        <a:t>android</a:t>
                      </a:r>
                      <a:r>
                        <a:rPr lang="zh-CN" sz="1000" kern="100" dirty="0">
                          <a:effectLst/>
                        </a:rPr>
                        <a:t>平台会丢失大半的用户资源，同时在将来微信小游戏的端口开放可能是一个对于运行环境可转换的一个有利条件。</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392" marR="54392" marT="0" marB="0"/>
                </a:tc>
                <a:tc>
                  <a:txBody>
                    <a:bodyPr/>
                    <a:lstStyle/>
                    <a:p>
                      <a:pPr algn="just">
                        <a:spcAft>
                          <a:spcPts val="0"/>
                        </a:spcAft>
                      </a:pPr>
                      <a:r>
                        <a:rPr lang="en-US" sz="1000" kern="100">
                          <a:effectLst/>
                        </a:rPr>
                        <a:t> </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54392" marR="54392" marT="0" marB="0"/>
                </a:tc>
                <a:extLst>
                  <a:ext uri="{0D108BD9-81ED-4DB2-BD59-A6C34878D82A}">
                    <a16:rowId xmlns:a16="http://schemas.microsoft.com/office/drawing/2014/main" val="883730698"/>
                  </a:ext>
                </a:extLst>
              </a:tr>
              <a:tr h="725223">
                <a:tc>
                  <a:txBody>
                    <a:bodyPr/>
                    <a:lstStyle/>
                    <a:p>
                      <a:pPr algn="just">
                        <a:spcAft>
                          <a:spcPts val="0"/>
                        </a:spcAft>
                      </a:pPr>
                      <a:r>
                        <a:rPr lang="zh-CN" sz="1000" kern="100">
                          <a:effectLst/>
                        </a:rPr>
                        <a:t>维护性</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54392" marR="54392" marT="0" marB="0"/>
                </a:tc>
                <a:tc>
                  <a:txBody>
                    <a:bodyPr/>
                    <a:lstStyle/>
                    <a:p>
                      <a:pPr algn="just">
                        <a:spcAft>
                          <a:spcPts val="0"/>
                        </a:spcAft>
                      </a:pPr>
                      <a:r>
                        <a:rPr lang="zh-CN" sz="1000" kern="100">
                          <a:effectLst/>
                        </a:rPr>
                        <a:t>由于数据库保存的是用户的账号与密码以及用户的分数及排行榜信息，所以数据库的维护非常重要。</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54392" marR="54392" marT="0" marB="0"/>
                </a:tc>
                <a:tc>
                  <a:txBody>
                    <a:bodyPr/>
                    <a:lstStyle/>
                    <a:p>
                      <a:pPr algn="just">
                        <a:spcAft>
                          <a:spcPts val="0"/>
                        </a:spcAft>
                      </a:pPr>
                      <a:r>
                        <a:rPr lang="en-US" sz="1000" kern="100">
                          <a:effectLst/>
                        </a:rPr>
                        <a:t> </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54392" marR="54392" marT="0" marB="0"/>
                </a:tc>
                <a:extLst>
                  <a:ext uri="{0D108BD9-81ED-4DB2-BD59-A6C34878D82A}">
                    <a16:rowId xmlns:a16="http://schemas.microsoft.com/office/drawing/2014/main" val="2323435769"/>
                  </a:ext>
                </a:extLst>
              </a:tr>
              <a:tr h="1305401">
                <a:tc>
                  <a:txBody>
                    <a:bodyPr/>
                    <a:lstStyle/>
                    <a:p>
                      <a:pPr algn="just">
                        <a:spcAft>
                          <a:spcPts val="0"/>
                        </a:spcAft>
                      </a:pPr>
                      <a:r>
                        <a:rPr lang="zh-CN" sz="1000" kern="100" dirty="0">
                          <a:effectLst/>
                        </a:rPr>
                        <a:t>联网性</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392" marR="54392" marT="0" marB="0"/>
                </a:tc>
                <a:tc>
                  <a:txBody>
                    <a:bodyPr/>
                    <a:lstStyle/>
                    <a:p>
                      <a:pPr algn="just">
                        <a:spcAft>
                          <a:spcPts val="0"/>
                        </a:spcAft>
                      </a:pPr>
                      <a:r>
                        <a:rPr lang="zh-CN" sz="1000" kern="100">
                          <a:effectLst/>
                        </a:rPr>
                        <a:t>联网不仅能增添游戏的可玩性，同时对于游戏本身的交互也有很大的帮助，但是现由于开发人员技术原因，达不到两用户联网交互的功能，现保留此需求，在将来开发人员技术到位时，将此类需求实现。</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54392" marR="54392" marT="0" marB="0"/>
                </a:tc>
                <a:tc>
                  <a:txBody>
                    <a:bodyPr/>
                    <a:lstStyle/>
                    <a:p>
                      <a:pPr algn="just">
                        <a:spcAft>
                          <a:spcPts val="0"/>
                        </a:spcAft>
                      </a:pPr>
                      <a:r>
                        <a:rPr lang="en-US" sz="1000" kern="100" dirty="0">
                          <a:effectLst/>
                        </a:rPr>
                        <a:t> </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392" marR="54392" marT="0" marB="0"/>
                </a:tc>
                <a:extLst>
                  <a:ext uri="{0D108BD9-81ED-4DB2-BD59-A6C34878D82A}">
                    <a16:rowId xmlns:a16="http://schemas.microsoft.com/office/drawing/2014/main" val="2111845996"/>
                  </a:ext>
                </a:extLst>
              </a:tr>
            </a:tbl>
          </a:graphicData>
        </a:graphic>
      </p:graphicFrame>
      <p:sp>
        <p:nvSpPr>
          <p:cNvPr id="29" name="矩形 28">
            <a:extLst>
              <a:ext uri="{FF2B5EF4-FFF2-40B4-BE49-F238E27FC236}">
                <a16:creationId xmlns:a16="http://schemas.microsoft.com/office/drawing/2014/main" id="{BC082805-629B-441A-A89E-02C988441E91}"/>
              </a:ext>
            </a:extLst>
          </p:cNvPr>
          <p:cNvSpPr/>
          <p:nvPr/>
        </p:nvSpPr>
        <p:spPr>
          <a:xfrm>
            <a:off x="1406135" y="1472921"/>
            <a:ext cx="1532792" cy="307777"/>
          </a:xfrm>
          <a:prstGeom prst="rect">
            <a:avLst/>
          </a:prstGeom>
        </p:spPr>
        <p:txBody>
          <a:bodyPr wrap="none">
            <a:spAutoFit/>
          </a:bodyPr>
          <a:lstStyle/>
          <a:p>
            <a:r>
              <a:rPr lang="zh-CN" altLang="en-US" sz="1400" kern="100" dirty="0">
                <a:latin typeface="Calibri" panose="020F0502020204030204" pitchFamily="34" charset="0"/>
                <a:cs typeface="Times New Roman" panose="02020603050405020304" pitchFamily="18" charset="0"/>
              </a:rPr>
              <a:t>（</a:t>
            </a:r>
            <a:r>
              <a:rPr lang="en-US" altLang="zh-CN" sz="1400" kern="100" dirty="0">
                <a:latin typeface="Calibri" panose="020F0502020204030204" pitchFamily="34" charset="0"/>
                <a:cs typeface="Times New Roman" panose="02020603050405020304" pitchFamily="18" charset="0"/>
              </a:rPr>
              <a:t>1</a:t>
            </a:r>
            <a:r>
              <a:rPr lang="zh-CN" altLang="en-US" sz="1400" kern="100" dirty="0">
                <a:latin typeface="Calibri" panose="020F0502020204030204" pitchFamily="34" charset="0"/>
                <a:cs typeface="Times New Roman" panose="02020603050405020304" pitchFamily="18" charset="0"/>
              </a:rPr>
              <a:t>）</a:t>
            </a:r>
            <a:r>
              <a:rPr lang="zh-CN" altLang="zh-CN" sz="1400" kern="100" dirty="0">
                <a:latin typeface="Calibri" panose="020F0502020204030204" pitchFamily="34" charset="0"/>
                <a:cs typeface="Times New Roman" panose="02020603050405020304" pitchFamily="18" charset="0"/>
              </a:rPr>
              <a:t>可靠性需求</a:t>
            </a:r>
            <a:endParaRPr lang="zh-CN" altLang="en-US" sz="1400" dirty="0"/>
          </a:p>
        </p:txBody>
      </p:sp>
      <p:sp>
        <p:nvSpPr>
          <p:cNvPr id="30" name="矩形 29">
            <a:extLst>
              <a:ext uri="{FF2B5EF4-FFF2-40B4-BE49-F238E27FC236}">
                <a16:creationId xmlns:a16="http://schemas.microsoft.com/office/drawing/2014/main" id="{B915F1E9-A251-4E3B-8EF0-E86D45F11D17}"/>
              </a:ext>
            </a:extLst>
          </p:cNvPr>
          <p:cNvSpPr/>
          <p:nvPr/>
        </p:nvSpPr>
        <p:spPr>
          <a:xfrm>
            <a:off x="1387251" y="2830994"/>
            <a:ext cx="1353256" cy="307777"/>
          </a:xfrm>
          <a:prstGeom prst="rect">
            <a:avLst/>
          </a:prstGeom>
        </p:spPr>
        <p:txBody>
          <a:bodyPr wrap="none">
            <a:spAutoFit/>
          </a:bodyPr>
          <a:lstStyle/>
          <a:p>
            <a:r>
              <a:rPr lang="zh-CN" altLang="en-US" sz="1400" kern="100" dirty="0">
                <a:latin typeface="Calibri" panose="020F0502020204030204" pitchFamily="34" charset="0"/>
                <a:cs typeface="Times New Roman" panose="02020603050405020304" pitchFamily="18" charset="0"/>
              </a:rPr>
              <a:t>（</a:t>
            </a:r>
            <a:r>
              <a:rPr lang="en-US" altLang="zh-CN" sz="1400" kern="100" dirty="0">
                <a:latin typeface="Calibri" panose="020F0502020204030204" pitchFamily="34" charset="0"/>
                <a:cs typeface="Times New Roman" panose="02020603050405020304" pitchFamily="18" charset="0"/>
              </a:rPr>
              <a:t>2</a:t>
            </a:r>
            <a:r>
              <a:rPr lang="zh-CN" altLang="en-US" sz="1400" kern="100" dirty="0">
                <a:latin typeface="Calibri" panose="020F0502020204030204" pitchFamily="34" charset="0"/>
                <a:cs typeface="Times New Roman" panose="02020603050405020304" pitchFamily="18" charset="0"/>
              </a:rPr>
              <a:t>）</a:t>
            </a:r>
            <a:r>
              <a:rPr lang="zh-CN" altLang="zh-CN" sz="1400" kern="100" dirty="0">
                <a:latin typeface="Calibri" panose="020F0502020204030204" pitchFamily="34" charset="0"/>
                <a:cs typeface="Times New Roman" panose="02020603050405020304" pitchFamily="18" charset="0"/>
              </a:rPr>
              <a:t>逆向需求</a:t>
            </a:r>
            <a:endParaRPr lang="zh-CN" altLang="en-US" sz="1400" dirty="0"/>
          </a:p>
        </p:txBody>
      </p:sp>
      <p:sp>
        <p:nvSpPr>
          <p:cNvPr id="31" name="矩形 30">
            <a:extLst>
              <a:ext uri="{FF2B5EF4-FFF2-40B4-BE49-F238E27FC236}">
                <a16:creationId xmlns:a16="http://schemas.microsoft.com/office/drawing/2014/main" id="{503485D9-564C-4072-ABA4-A6B459467A46}"/>
              </a:ext>
            </a:extLst>
          </p:cNvPr>
          <p:cNvSpPr/>
          <p:nvPr/>
        </p:nvSpPr>
        <p:spPr>
          <a:xfrm>
            <a:off x="1387251" y="4078578"/>
            <a:ext cx="2250937" cy="307777"/>
          </a:xfrm>
          <a:prstGeom prst="rect">
            <a:avLst/>
          </a:prstGeom>
        </p:spPr>
        <p:txBody>
          <a:bodyPr wrap="none">
            <a:spAutoFit/>
          </a:bodyPr>
          <a:lstStyle/>
          <a:p>
            <a:r>
              <a:rPr lang="zh-CN" altLang="en-US" sz="1400" kern="100" dirty="0">
                <a:latin typeface="Calibri" panose="020F0502020204030204" pitchFamily="34" charset="0"/>
                <a:cs typeface="Times New Roman" panose="02020603050405020304" pitchFamily="18" charset="0"/>
              </a:rPr>
              <a:t>（</a:t>
            </a:r>
            <a:r>
              <a:rPr lang="en-US" altLang="zh-CN" sz="1400" kern="100" dirty="0">
                <a:latin typeface="Calibri" panose="020F0502020204030204" pitchFamily="34" charset="0"/>
                <a:cs typeface="Times New Roman" panose="02020603050405020304" pitchFamily="18" charset="0"/>
              </a:rPr>
              <a:t>3</a:t>
            </a:r>
            <a:r>
              <a:rPr lang="zh-CN" altLang="en-US" sz="1400" kern="100" dirty="0">
                <a:latin typeface="Calibri" panose="020F0502020204030204" pitchFamily="34" charset="0"/>
                <a:cs typeface="Times New Roman" panose="02020603050405020304" pitchFamily="18" charset="0"/>
              </a:rPr>
              <a:t>）</a:t>
            </a:r>
            <a:r>
              <a:rPr lang="zh-CN" altLang="zh-CN" sz="1400" kern="100" dirty="0">
                <a:latin typeface="Calibri" panose="020F0502020204030204" pitchFamily="34" charset="0"/>
                <a:cs typeface="Times New Roman" panose="02020603050405020304" pitchFamily="18" charset="0"/>
              </a:rPr>
              <a:t>将来可能提出的需求</a:t>
            </a:r>
            <a:endParaRPr lang="zh-CN" altLang="en-US" sz="1400" dirty="0"/>
          </a:p>
        </p:txBody>
      </p:sp>
    </p:spTree>
    <p:extLst>
      <p:ext uri="{BB962C8B-B14F-4D97-AF65-F5344CB8AC3E}">
        <p14:creationId xmlns:p14="http://schemas.microsoft.com/office/powerpoint/2010/main" val="3005743343"/>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down)">
                                          <p:cBhvr>
                                            <p:cTn id="13" dur="500"/>
                                            <p:tgtEl>
                                              <p:spTgt spid="29"/>
                                            </p:tgtEl>
                                          </p:cBhvr>
                                        </p:animEffect>
                                      </p:childTnLst>
                                    </p:cTn>
                                  </p:par>
                                  <p:par>
                                    <p:cTn id="14" presetID="22" presetClass="entr" presetSubtype="4"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down)">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down)">
                                          <p:cBhvr>
                                            <p:cTn id="21" dur="500"/>
                                            <p:tgtEl>
                                              <p:spTgt spid="30"/>
                                            </p:tgtEl>
                                          </p:cBhvr>
                                        </p:animEffect>
                                      </p:childTnLst>
                                    </p:cTn>
                                  </p:par>
                                  <p:par>
                                    <p:cTn id="22" presetID="22" presetClass="entr" presetSubtype="4"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down)">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down)">
                                          <p:cBhvr>
                                            <p:cTn id="29" dur="500"/>
                                            <p:tgtEl>
                                              <p:spTgt spid="31"/>
                                            </p:tgtEl>
                                          </p:cBhvr>
                                        </p:animEffect>
                                      </p:childTnLst>
                                    </p:cTn>
                                  </p:par>
                                  <p:par>
                                    <p:cTn id="30" presetID="22" presetClass="entr" presetSubtype="4"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9" grpId="0"/>
          <p:bldP spid="30" grpId="0"/>
          <p:bldP spid="3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down)">
                                          <p:cBhvr>
                                            <p:cTn id="13" dur="500"/>
                                            <p:tgtEl>
                                              <p:spTgt spid="29"/>
                                            </p:tgtEl>
                                          </p:cBhvr>
                                        </p:animEffect>
                                      </p:childTnLst>
                                    </p:cTn>
                                  </p:par>
                                  <p:par>
                                    <p:cTn id="14" presetID="22" presetClass="entr" presetSubtype="4"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down)">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down)">
                                          <p:cBhvr>
                                            <p:cTn id="21" dur="500"/>
                                            <p:tgtEl>
                                              <p:spTgt spid="30"/>
                                            </p:tgtEl>
                                          </p:cBhvr>
                                        </p:animEffect>
                                      </p:childTnLst>
                                    </p:cTn>
                                  </p:par>
                                  <p:par>
                                    <p:cTn id="22" presetID="22" presetClass="entr" presetSubtype="4"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down)">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down)">
                                          <p:cBhvr>
                                            <p:cTn id="29" dur="500"/>
                                            <p:tgtEl>
                                              <p:spTgt spid="31"/>
                                            </p:tgtEl>
                                          </p:cBhvr>
                                        </p:animEffect>
                                      </p:childTnLst>
                                    </p:cTn>
                                  </p:par>
                                  <p:par>
                                    <p:cTn id="30" presetID="22" presetClass="entr" presetSubtype="4"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9" grpId="0"/>
          <p:bldP spid="30" grpId="0"/>
          <p:bldP spid="31"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522703" y="8457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362920" y="1013364"/>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734141" y="2729563"/>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478990" y="144161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052876" y="47305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848514" y="2863152"/>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342882" y="4503322"/>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199471" y="432522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629760" y="491225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963153" y="457016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241768" y="607469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487187" y="131498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526405" y="235214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1587" y="3104117"/>
            <a:ext cx="446864"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12205" y="245795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5021" y="2863152"/>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434568" y="3534632"/>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823621" y="107699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090028" y="351714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230995" y="307561"/>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985575" y="1687036"/>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239793" y="2096793"/>
            <a:ext cx="2664414" cy="2664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3</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1583493" y="4926849"/>
            <a:ext cx="6731970" cy="584775"/>
          </a:xfrm>
          <a:prstGeom prst="rect">
            <a:avLst/>
          </a:prstGeom>
        </p:spPr>
        <p:txBody>
          <a:bodyPr wrap="square">
            <a:spAutoFit/>
          </a:bodyPr>
          <a:lstStyle/>
          <a:p>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流程图</a:t>
            </a: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顺序图</a:t>
            </a: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状态图</a:t>
            </a: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,UI</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界面</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p>
        </p:txBody>
      </p:sp>
      <p:sp>
        <p:nvSpPr>
          <p:cNvPr id="19" name="矩形 18"/>
          <p:cNvSpPr/>
          <p:nvPr/>
        </p:nvSpPr>
        <p:spPr>
          <a:xfrm>
            <a:off x="3059271" y="351892"/>
            <a:ext cx="4690556" cy="460375"/>
          </a:xfrm>
          <a:prstGeom prst="rect">
            <a:avLst/>
          </a:prstGeom>
        </p:spPr>
        <p:txBody>
          <a:bodyPr wrap="square">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ER</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图</a:t>
            </a:r>
          </a:p>
        </p:txBody>
      </p:sp>
      <p:pic>
        <p:nvPicPr>
          <p:cNvPr id="18" name="图片 17">
            <a:extLst>
              <a:ext uri="{FF2B5EF4-FFF2-40B4-BE49-F238E27FC236}">
                <a16:creationId xmlns:a16="http://schemas.microsoft.com/office/drawing/2014/main" id="{C48CFA5A-27D9-4230-8BB8-DC9F12AB241F}"/>
              </a:ext>
            </a:extLst>
          </p:cNvPr>
          <p:cNvPicPr>
            <a:picLocks noChangeAspect="1"/>
          </p:cNvPicPr>
          <p:nvPr/>
        </p:nvPicPr>
        <p:blipFill>
          <a:blip r:embed="rId2"/>
          <a:stretch>
            <a:fillRect/>
          </a:stretch>
        </p:blipFill>
        <p:spPr>
          <a:xfrm>
            <a:off x="1089624" y="1435507"/>
            <a:ext cx="7439487" cy="4659678"/>
          </a:xfrm>
          <a:prstGeom prst="rect">
            <a:avLst/>
          </a:prstGeom>
        </p:spPr>
      </p:pic>
      <p:sp>
        <p:nvSpPr>
          <p:cNvPr id="23" name="文本框 22">
            <a:hlinkClick r:id="rId3" action="ppaction://hlinkfile"/>
            <a:extLst>
              <a:ext uri="{FF2B5EF4-FFF2-40B4-BE49-F238E27FC236}">
                <a16:creationId xmlns:a16="http://schemas.microsoft.com/office/drawing/2014/main" id="{88C05C7C-E562-41CF-BBB4-7DEEE21A5BD4}"/>
              </a:ext>
            </a:extLst>
          </p:cNvPr>
          <p:cNvSpPr txBox="1"/>
          <p:nvPr/>
        </p:nvSpPr>
        <p:spPr>
          <a:xfrm>
            <a:off x="6422614" y="6369904"/>
            <a:ext cx="2459115" cy="276999"/>
          </a:xfrm>
          <a:prstGeom prst="rect">
            <a:avLst/>
          </a:prstGeom>
          <a:noFill/>
        </p:spPr>
        <p:txBody>
          <a:bodyPr wrap="square" rtlCol="0">
            <a:spAutoFit/>
          </a:bodyPr>
          <a:lstStyle/>
          <a:p>
            <a:r>
              <a:rPr lang="zh-CN" altLang="en-US" sz="1200" b="1" dirty="0">
                <a:solidFill>
                  <a:srgbClr val="C00000"/>
                </a:solidFill>
              </a:rPr>
              <a:t>详情见</a:t>
            </a:r>
            <a:r>
              <a:rPr lang="en-US" altLang="zh-CN" sz="1200" b="1" dirty="0">
                <a:solidFill>
                  <a:srgbClr val="C00000"/>
                </a:solidFill>
              </a:rPr>
              <a:t>SE2018</a:t>
            </a:r>
            <a:r>
              <a:rPr lang="zh-CN" altLang="en-US" sz="1200" b="1" dirty="0">
                <a:solidFill>
                  <a:srgbClr val="C00000"/>
                </a:solidFill>
              </a:rPr>
              <a:t>春</a:t>
            </a:r>
            <a:r>
              <a:rPr lang="en-US" altLang="zh-CN" sz="1200" b="1" dirty="0">
                <a:solidFill>
                  <a:srgbClr val="C00000"/>
                </a:solidFill>
              </a:rPr>
              <a:t>-G08-</a:t>
            </a:r>
            <a:r>
              <a:rPr lang="zh-CN" altLang="en-US" sz="1200" b="1" dirty="0">
                <a:solidFill>
                  <a:srgbClr val="C00000"/>
                </a:solidFill>
              </a:rPr>
              <a:t>实体联系图</a:t>
            </a: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ppt_x"/>
                                              </p:val>
                                            </p:tav>
                                            <p:tav tm="100000">
                                              <p:val>
                                                <p:strVal val="#ppt_x"/>
                                              </p:val>
                                            </p:tav>
                                          </p:tavLst>
                                        </p:anim>
                                        <p:anim calcmode="lin" valueType="num">
                                          <p:cBhvr additive="base">
                                            <p:cTn id="1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ppt_x"/>
                                              </p:val>
                                            </p:tav>
                                            <p:tav tm="100000">
                                              <p:val>
                                                <p:strVal val="#ppt_x"/>
                                              </p:val>
                                            </p:tav>
                                          </p:tavLst>
                                        </p:anim>
                                        <p:anim calcmode="lin" valueType="num">
                                          <p:cBhvr additive="base">
                                            <p:cTn id="1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2</a:t>
            </a: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流程图</a:t>
            </a:r>
          </a:p>
        </p:txBody>
      </p:sp>
      <p:pic>
        <p:nvPicPr>
          <p:cNvPr id="20" name="图片 19">
            <a:extLst>
              <a:ext uri="{FF2B5EF4-FFF2-40B4-BE49-F238E27FC236}">
                <a16:creationId xmlns:a16="http://schemas.microsoft.com/office/drawing/2014/main" id="{3568DAA1-4929-42AF-93C7-CB352B06003B}"/>
              </a:ext>
            </a:extLst>
          </p:cNvPr>
          <p:cNvPicPr>
            <a:picLocks noChangeAspect="1"/>
          </p:cNvPicPr>
          <p:nvPr/>
        </p:nvPicPr>
        <p:blipFill>
          <a:blip r:embed="rId2"/>
          <a:stretch>
            <a:fillRect/>
          </a:stretch>
        </p:blipFill>
        <p:spPr>
          <a:xfrm>
            <a:off x="249983" y="2152906"/>
            <a:ext cx="1126061" cy="4258151"/>
          </a:xfrm>
          <a:prstGeom prst="rect">
            <a:avLst/>
          </a:prstGeom>
        </p:spPr>
      </p:pic>
      <p:pic>
        <p:nvPicPr>
          <p:cNvPr id="21" name="图片 20">
            <a:extLst>
              <a:ext uri="{FF2B5EF4-FFF2-40B4-BE49-F238E27FC236}">
                <a16:creationId xmlns:a16="http://schemas.microsoft.com/office/drawing/2014/main" id="{18D7EECB-2896-4E74-A82D-E660FA037037}"/>
              </a:ext>
            </a:extLst>
          </p:cNvPr>
          <p:cNvPicPr>
            <a:picLocks noChangeAspect="1"/>
          </p:cNvPicPr>
          <p:nvPr/>
        </p:nvPicPr>
        <p:blipFill>
          <a:blip r:embed="rId3"/>
          <a:stretch>
            <a:fillRect/>
          </a:stretch>
        </p:blipFill>
        <p:spPr>
          <a:xfrm>
            <a:off x="1825059" y="2152906"/>
            <a:ext cx="963792" cy="4189079"/>
          </a:xfrm>
          <a:prstGeom prst="rect">
            <a:avLst/>
          </a:prstGeom>
        </p:spPr>
      </p:pic>
      <p:pic>
        <p:nvPicPr>
          <p:cNvPr id="22" name="图片 21">
            <a:extLst>
              <a:ext uri="{FF2B5EF4-FFF2-40B4-BE49-F238E27FC236}">
                <a16:creationId xmlns:a16="http://schemas.microsoft.com/office/drawing/2014/main" id="{F0C4142D-FE2F-49B1-8C90-4FAFF44A48A9}"/>
              </a:ext>
            </a:extLst>
          </p:cNvPr>
          <p:cNvPicPr>
            <a:picLocks noChangeAspect="1"/>
          </p:cNvPicPr>
          <p:nvPr/>
        </p:nvPicPr>
        <p:blipFill>
          <a:blip r:embed="rId4"/>
          <a:stretch>
            <a:fillRect/>
          </a:stretch>
        </p:blipFill>
        <p:spPr>
          <a:xfrm>
            <a:off x="3237866" y="2405849"/>
            <a:ext cx="1362360" cy="3550651"/>
          </a:xfrm>
          <a:prstGeom prst="rect">
            <a:avLst/>
          </a:prstGeom>
        </p:spPr>
      </p:pic>
      <p:pic>
        <p:nvPicPr>
          <p:cNvPr id="23" name="图片 22">
            <a:extLst>
              <a:ext uri="{FF2B5EF4-FFF2-40B4-BE49-F238E27FC236}">
                <a16:creationId xmlns:a16="http://schemas.microsoft.com/office/drawing/2014/main" id="{A4553389-C251-4CD4-9DF0-D455B3AD5AFD}"/>
              </a:ext>
            </a:extLst>
          </p:cNvPr>
          <p:cNvPicPr>
            <a:picLocks noChangeAspect="1"/>
          </p:cNvPicPr>
          <p:nvPr/>
        </p:nvPicPr>
        <p:blipFill>
          <a:blip r:embed="rId5"/>
          <a:stretch>
            <a:fillRect/>
          </a:stretch>
        </p:blipFill>
        <p:spPr>
          <a:xfrm>
            <a:off x="4919563" y="2086634"/>
            <a:ext cx="2513448" cy="4189080"/>
          </a:xfrm>
          <a:prstGeom prst="rect">
            <a:avLst/>
          </a:prstGeom>
        </p:spPr>
      </p:pic>
      <p:pic>
        <p:nvPicPr>
          <p:cNvPr id="24" name="图片 23">
            <a:extLst>
              <a:ext uri="{FF2B5EF4-FFF2-40B4-BE49-F238E27FC236}">
                <a16:creationId xmlns:a16="http://schemas.microsoft.com/office/drawing/2014/main" id="{DB578367-C04F-49D9-80A8-00383862CD10}"/>
              </a:ext>
            </a:extLst>
          </p:cNvPr>
          <p:cNvPicPr>
            <a:picLocks noChangeAspect="1"/>
          </p:cNvPicPr>
          <p:nvPr/>
        </p:nvPicPr>
        <p:blipFill>
          <a:blip r:embed="rId6"/>
          <a:stretch>
            <a:fillRect/>
          </a:stretch>
        </p:blipFill>
        <p:spPr>
          <a:xfrm>
            <a:off x="7752349" y="2187440"/>
            <a:ext cx="1369077" cy="4189080"/>
          </a:xfrm>
          <a:prstGeom prst="rect">
            <a:avLst/>
          </a:prstGeom>
        </p:spPr>
      </p:pic>
      <p:sp>
        <p:nvSpPr>
          <p:cNvPr id="25" name="文本框 24">
            <a:hlinkClick r:id="rId7" action="ppaction://hlinkfile"/>
            <a:extLst>
              <a:ext uri="{FF2B5EF4-FFF2-40B4-BE49-F238E27FC236}">
                <a16:creationId xmlns:a16="http://schemas.microsoft.com/office/drawing/2014/main" id="{B2F80CCA-6161-4D17-AC4F-8B21D3AFCCC1}"/>
              </a:ext>
            </a:extLst>
          </p:cNvPr>
          <p:cNvSpPr txBox="1"/>
          <p:nvPr/>
        </p:nvSpPr>
        <p:spPr>
          <a:xfrm>
            <a:off x="6520269" y="1365273"/>
            <a:ext cx="2459115" cy="276999"/>
          </a:xfrm>
          <a:prstGeom prst="rect">
            <a:avLst/>
          </a:prstGeom>
          <a:noFill/>
        </p:spPr>
        <p:txBody>
          <a:bodyPr wrap="square" rtlCol="0">
            <a:spAutoFit/>
          </a:bodyPr>
          <a:lstStyle/>
          <a:p>
            <a:r>
              <a:rPr lang="zh-CN" altLang="en-US" sz="1200" b="1" dirty="0">
                <a:solidFill>
                  <a:srgbClr val="C00000"/>
                </a:solidFill>
              </a:rPr>
              <a:t>详情见</a:t>
            </a:r>
            <a:r>
              <a:rPr lang="en-US" altLang="zh-CN" sz="1200" b="1" dirty="0">
                <a:solidFill>
                  <a:srgbClr val="C00000"/>
                </a:solidFill>
              </a:rPr>
              <a:t>SE2018</a:t>
            </a:r>
            <a:r>
              <a:rPr lang="zh-CN" altLang="en-US" sz="1200" b="1" dirty="0">
                <a:solidFill>
                  <a:srgbClr val="C00000"/>
                </a:solidFill>
              </a:rPr>
              <a:t>春</a:t>
            </a:r>
            <a:r>
              <a:rPr lang="en-US" altLang="zh-CN" sz="1200" b="1" dirty="0">
                <a:solidFill>
                  <a:srgbClr val="C00000"/>
                </a:solidFill>
              </a:rPr>
              <a:t>-G08-</a:t>
            </a:r>
            <a:r>
              <a:rPr lang="zh-CN" altLang="en-US" sz="1200" b="1" dirty="0">
                <a:solidFill>
                  <a:srgbClr val="C00000"/>
                </a:solidFill>
              </a:rPr>
              <a:t>系统流程图</a:t>
            </a:r>
          </a:p>
        </p:txBody>
      </p:sp>
      <p:sp>
        <p:nvSpPr>
          <p:cNvPr id="26" name="矩形 25">
            <a:extLst>
              <a:ext uri="{FF2B5EF4-FFF2-40B4-BE49-F238E27FC236}">
                <a16:creationId xmlns:a16="http://schemas.microsoft.com/office/drawing/2014/main" id="{B828C048-B267-4971-82E5-9751C10765F9}"/>
              </a:ext>
            </a:extLst>
          </p:cNvPr>
          <p:cNvSpPr/>
          <p:nvPr/>
        </p:nvSpPr>
        <p:spPr>
          <a:xfrm>
            <a:off x="129647" y="6559825"/>
            <a:ext cx="2262158" cy="246221"/>
          </a:xfrm>
          <a:prstGeom prst="rect">
            <a:avLst/>
          </a:prstGeom>
        </p:spPr>
        <p:txBody>
          <a:bodyPr wrap="square">
            <a:spAutoFit/>
          </a:bodyPr>
          <a:lstStyle/>
          <a:p>
            <a:r>
              <a:rPr lang="zh-CN" altLang="zh-CN" sz="1000" kern="100" dirty="0">
                <a:latin typeface="Calibri" panose="020F0502020204030204" pitchFamily="34" charset="0"/>
                <a:cs typeface="Times New Roman" panose="02020603050405020304" pitchFamily="18" charset="0"/>
              </a:rPr>
              <a:t>用户注册账户流程图</a:t>
            </a:r>
            <a:endParaRPr lang="zh-CN" altLang="en-US" sz="1000" dirty="0"/>
          </a:p>
        </p:txBody>
      </p:sp>
      <p:sp>
        <p:nvSpPr>
          <p:cNvPr id="27" name="矩形 26">
            <a:extLst>
              <a:ext uri="{FF2B5EF4-FFF2-40B4-BE49-F238E27FC236}">
                <a16:creationId xmlns:a16="http://schemas.microsoft.com/office/drawing/2014/main" id="{1E667D27-1A09-4303-8987-28008E485FE4}"/>
              </a:ext>
            </a:extLst>
          </p:cNvPr>
          <p:cNvSpPr/>
          <p:nvPr/>
        </p:nvSpPr>
        <p:spPr>
          <a:xfrm>
            <a:off x="1825059" y="6562477"/>
            <a:ext cx="1082348" cy="246221"/>
          </a:xfrm>
          <a:prstGeom prst="rect">
            <a:avLst/>
          </a:prstGeom>
        </p:spPr>
        <p:txBody>
          <a:bodyPr wrap="none">
            <a:spAutoFit/>
          </a:bodyPr>
          <a:lstStyle/>
          <a:p>
            <a:r>
              <a:rPr lang="zh-CN" altLang="zh-CN" sz="1000" kern="100" dirty="0">
                <a:latin typeface="Calibri" panose="020F0502020204030204" pitchFamily="34" charset="0"/>
                <a:cs typeface="Times New Roman" panose="02020603050405020304" pitchFamily="18" charset="0"/>
              </a:rPr>
              <a:t>用户登陆流程图</a:t>
            </a:r>
            <a:endParaRPr lang="zh-CN" altLang="en-US" sz="1000" dirty="0"/>
          </a:p>
        </p:txBody>
      </p:sp>
      <p:sp>
        <p:nvSpPr>
          <p:cNvPr id="28" name="矩形 27">
            <a:extLst>
              <a:ext uri="{FF2B5EF4-FFF2-40B4-BE49-F238E27FC236}">
                <a16:creationId xmlns:a16="http://schemas.microsoft.com/office/drawing/2014/main" id="{4B22B536-C10C-4AD9-B585-CD5395791C04}"/>
              </a:ext>
            </a:extLst>
          </p:cNvPr>
          <p:cNvSpPr/>
          <p:nvPr/>
        </p:nvSpPr>
        <p:spPr>
          <a:xfrm>
            <a:off x="3200836" y="6559825"/>
            <a:ext cx="1595309" cy="246221"/>
          </a:xfrm>
          <a:prstGeom prst="rect">
            <a:avLst/>
          </a:prstGeom>
        </p:spPr>
        <p:txBody>
          <a:bodyPr wrap="none">
            <a:spAutoFit/>
          </a:bodyPr>
          <a:lstStyle/>
          <a:p>
            <a:r>
              <a:rPr lang="zh-CN" altLang="zh-CN" sz="1000" kern="100" dirty="0">
                <a:latin typeface="Calibri" panose="020F0502020204030204" pitchFamily="34" charset="0"/>
                <a:cs typeface="Times New Roman" panose="02020603050405020304" pitchFamily="18" charset="0"/>
              </a:rPr>
              <a:t>用户忘记密码操作流程图</a:t>
            </a:r>
            <a:endParaRPr lang="zh-CN" altLang="en-US" sz="1000" dirty="0"/>
          </a:p>
        </p:txBody>
      </p:sp>
      <p:sp>
        <p:nvSpPr>
          <p:cNvPr id="29" name="矩形 28">
            <a:extLst>
              <a:ext uri="{FF2B5EF4-FFF2-40B4-BE49-F238E27FC236}">
                <a16:creationId xmlns:a16="http://schemas.microsoft.com/office/drawing/2014/main" id="{37018B4B-872F-4286-8F88-1A6E4BFD7B65}"/>
              </a:ext>
            </a:extLst>
          </p:cNvPr>
          <p:cNvSpPr/>
          <p:nvPr/>
        </p:nvSpPr>
        <p:spPr>
          <a:xfrm>
            <a:off x="5156888" y="6562746"/>
            <a:ext cx="1595309" cy="246221"/>
          </a:xfrm>
          <a:prstGeom prst="rect">
            <a:avLst/>
          </a:prstGeom>
        </p:spPr>
        <p:txBody>
          <a:bodyPr wrap="none">
            <a:spAutoFit/>
          </a:bodyPr>
          <a:lstStyle/>
          <a:p>
            <a:r>
              <a:rPr lang="zh-CN" altLang="zh-CN" sz="1000" kern="100" dirty="0">
                <a:latin typeface="Calibri" panose="020F0502020204030204" pitchFamily="34" charset="0"/>
                <a:cs typeface="Times New Roman" panose="02020603050405020304" pitchFamily="18" charset="0"/>
              </a:rPr>
              <a:t>用户游戏人物选择流程图</a:t>
            </a:r>
            <a:endParaRPr lang="zh-CN" altLang="en-US" sz="1000" dirty="0"/>
          </a:p>
        </p:txBody>
      </p:sp>
      <p:sp>
        <p:nvSpPr>
          <p:cNvPr id="30" name="矩形 29">
            <a:extLst>
              <a:ext uri="{FF2B5EF4-FFF2-40B4-BE49-F238E27FC236}">
                <a16:creationId xmlns:a16="http://schemas.microsoft.com/office/drawing/2014/main" id="{E1C42E12-9817-47E6-A832-162FA81D3889}"/>
              </a:ext>
            </a:extLst>
          </p:cNvPr>
          <p:cNvSpPr/>
          <p:nvPr/>
        </p:nvSpPr>
        <p:spPr>
          <a:xfrm>
            <a:off x="7706404" y="6559824"/>
            <a:ext cx="1338828" cy="246221"/>
          </a:xfrm>
          <a:prstGeom prst="rect">
            <a:avLst/>
          </a:prstGeom>
        </p:spPr>
        <p:txBody>
          <a:bodyPr wrap="none">
            <a:spAutoFit/>
          </a:bodyPr>
          <a:lstStyle/>
          <a:p>
            <a:r>
              <a:rPr lang="zh-CN" altLang="zh-CN" sz="1000" kern="100" dirty="0">
                <a:latin typeface="Calibri" panose="020F0502020204030204" pitchFamily="34" charset="0"/>
                <a:cs typeface="Times New Roman" panose="02020603050405020304" pitchFamily="18" charset="0"/>
              </a:rPr>
              <a:t>玩家操作人物流程图</a:t>
            </a:r>
            <a:endParaRPr lang="zh-CN" altLang="en-US" sz="1000" dirty="0"/>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ppt_x"/>
                                              </p:val>
                                            </p:tav>
                                            <p:tav tm="100000">
                                              <p:val>
                                                <p:strVal val="#ppt_x"/>
                                              </p:val>
                                            </p:tav>
                                          </p:tavLst>
                                        </p:anim>
                                        <p:anim calcmode="lin" valueType="num">
                                          <p:cBhvr additive="base">
                                            <p:cTn id="34" dur="500" fill="hold"/>
                                            <p:tgtEl>
                                              <p:spTgt spid="2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additive="base">
                                            <p:cTn id="53" dur="500" fill="hold"/>
                                            <p:tgtEl>
                                              <p:spTgt spid="24"/>
                                            </p:tgtEl>
                                            <p:attrNameLst>
                                              <p:attrName>ppt_x</p:attrName>
                                            </p:attrNameLst>
                                          </p:cBhvr>
                                          <p:tavLst>
                                            <p:tav tm="0">
                                              <p:val>
                                                <p:strVal val="#ppt_x"/>
                                              </p:val>
                                            </p:tav>
                                            <p:tav tm="100000">
                                              <p:val>
                                                <p:strVal val="#ppt_x"/>
                                              </p:val>
                                            </p:tav>
                                          </p:tavLst>
                                        </p:anim>
                                        <p:anim calcmode="lin" valueType="num">
                                          <p:cBhvr additive="base">
                                            <p:cTn id="54" dur="500" fill="hold"/>
                                            <p:tgtEl>
                                              <p:spTgt spid="2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additive="base">
                                            <p:cTn id="57" dur="500" fill="hold"/>
                                            <p:tgtEl>
                                              <p:spTgt spid="30"/>
                                            </p:tgtEl>
                                            <p:attrNameLst>
                                              <p:attrName>ppt_x</p:attrName>
                                            </p:attrNameLst>
                                          </p:cBhvr>
                                          <p:tavLst>
                                            <p:tav tm="0">
                                              <p:val>
                                                <p:strVal val="#ppt_x"/>
                                              </p:val>
                                            </p:tav>
                                            <p:tav tm="100000">
                                              <p:val>
                                                <p:strVal val="#ppt_x"/>
                                              </p:val>
                                            </p:tav>
                                          </p:tavLst>
                                        </p:anim>
                                        <p:anim calcmode="lin" valueType="num">
                                          <p:cBhvr additive="base">
                                            <p:cTn id="5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fill="hold"/>
                                            <p:tgtEl>
                                              <p:spTgt spid="25"/>
                                            </p:tgtEl>
                                            <p:attrNameLst>
                                              <p:attrName>ppt_x</p:attrName>
                                            </p:attrNameLst>
                                          </p:cBhvr>
                                          <p:tavLst>
                                            <p:tav tm="0">
                                              <p:val>
                                                <p:strVal val="#ppt_x"/>
                                              </p:val>
                                            </p:tav>
                                            <p:tav tm="100000">
                                              <p:val>
                                                <p:strVal val="#ppt_x"/>
                                              </p:val>
                                            </p:tav>
                                          </p:tavLst>
                                        </p:anim>
                                        <p:anim calcmode="lin" valueType="num">
                                          <p:cBhvr additive="base">
                                            <p:cTn id="6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5" grpId="0"/>
          <p:bldP spid="26" grpId="0"/>
          <p:bldP spid="27" grpId="0"/>
          <p:bldP spid="28" grpId="0"/>
          <p:bldP spid="29" grpId="0"/>
          <p:bldP spid="3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ppt_x"/>
                                              </p:val>
                                            </p:tav>
                                            <p:tav tm="100000">
                                              <p:val>
                                                <p:strVal val="#ppt_x"/>
                                              </p:val>
                                            </p:tav>
                                          </p:tavLst>
                                        </p:anim>
                                        <p:anim calcmode="lin" valueType="num">
                                          <p:cBhvr additive="base">
                                            <p:cTn id="34" dur="500" fill="hold"/>
                                            <p:tgtEl>
                                              <p:spTgt spid="2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additive="base">
                                            <p:cTn id="53" dur="500" fill="hold"/>
                                            <p:tgtEl>
                                              <p:spTgt spid="24"/>
                                            </p:tgtEl>
                                            <p:attrNameLst>
                                              <p:attrName>ppt_x</p:attrName>
                                            </p:attrNameLst>
                                          </p:cBhvr>
                                          <p:tavLst>
                                            <p:tav tm="0">
                                              <p:val>
                                                <p:strVal val="#ppt_x"/>
                                              </p:val>
                                            </p:tav>
                                            <p:tav tm="100000">
                                              <p:val>
                                                <p:strVal val="#ppt_x"/>
                                              </p:val>
                                            </p:tav>
                                          </p:tavLst>
                                        </p:anim>
                                        <p:anim calcmode="lin" valueType="num">
                                          <p:cBhvr additive="base">
                                            <p:cTn id="54" dur="500" fill="hold"/>
                                            <p:tgtEl>
                                              <p:spTgt spid="2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additive="base">
                                            <p:cTn id="57" dur="500" fill="hold"/>
                                            <p:tgtEl>
                                              <p:spTgt spid="30"/>
                                            </p:tgtEl>
                                            <p:attrNameLst>
                                              <p:attrName>ppt_x</p:attrName>
                                            </p:attrNameLst>
                                          </p:cBhvr>
                                          <p:tavLst>
                                            <p:tav tm="0">
                                              <p:val>
                                                <p:strVal val="#ppt_x"/>
                                              </p:val>
                                            </p:tav>
                                            <p:tav tm="100000">
                                              <p:val>
                                                <p:strVal val="#ppt_x"/>
                                              </p:val>
                                            </p:tav>
                                          </p:tavLst>
                                        </p:anim>
                                        <p:anim calcmode="lin" valueType="num">
                                          <p:cBhvr additive="base">
                                            <p:cTn id="5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fill="hold"/>
                                            <p:tgtEl>
                                              <p:spTgt spid="25"/>
                                            </p:tgtEl>
                                            <p:attrNameLst>
                                              <p:attrName>ppt_x</p:attrName>
                                            </p:attrNameLst>
                                          </p:cBhvr>
                                          <p:tavLst>
                                            <p:tav tm="0">
                                              <p:val>
                                                <p:strVal val="#ppt_x"/>
                                              </p:val>
                                            </p:tav>
                                            <p:tav tm="100000">
                                              <p:val>
                                                <p:strVal val="#ppt_x"/>
                                              </p:val>
                                            </p:tav>
                                          </p:tavLst>
                                        </p:anim>
                                        <p:anim calcmode="lin" valueType="num">
                                          <p:cBhvr additive="base">
                                            <p:cTn id="6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5" grpId="0"/>
          <p:bldP spid="26" grpId="0"/>
          <p:bldP spid="27" grpId="0"/>
          <p:bldP spid="28" grpId="0"/>
          <p:bldP spid="29" grpId="0"/>
          <p:bldP spid="30"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3</a:t>
            </a: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顺序图</a:t>
            </a:r>
          </a:p>
        </p:txBody>
      </p:sp>
      <p:sp>
        <p:nvSpPr>
          <p:cNvPr id="25" name="文本框 24">
            <a:hlinkClick r:id="rId2" action="ppaction://hlinkfile"/>
            <a:extLst>
              <a:ext uri="{FF2B5EF4-FFF2-40B4-BE49-F238E27FC236}">
                <a16:creationId xmlns:a16="http://schemas.microsoft.com/office/drawing/2014/main" id="{B2F80CCA-6161-4D17-AC4F-8B21D3AFCCC1}"/>
              </a:ext>
            </a:extLst>
          </p:cNvPr>
          <p:cNvSpPr txBox="1"/>
          <p:nvPr/>
        </p:nvSpPr>
        <p:spPr>
          <a:xfrm>
            <a:off x="6684885" y="6506108"/>
            <a:ext cx="2459115" cy="276999"/>
          </a:xfrm>
          <a:prstGeom prst="rect">
            <a:avLst/>
          </a:prstGeom>
          <a:noFill/>
        </p:spPr>
        <p:txBody>
          <a:bodyPr wrap="square" rtlCol="0">
            <a:spAutoFit/>
          </a:bodyPr>
          <a:lstStyle/>
          <a:p>
            <a:r>
              <a:rPr lang="zh-CN" altLang="en-US" sz="1200" b="1" dirty="0">
                <a:solidFill>
                  <a:srgbClr val="C00000"/>
                </a:solidFill>
              </a:rPr>
              <a:t>详情见</a:t>
            </a:r>
            <a:r>
              <a:rPr lang="en-US" altLang="zh-CN" sz="1200" b="1" dirty="0">
                <a:solidFill>
                  <a:srgbClr val="C00000"/>
                </a:solidFill>
              </a:rPr>
              <a:t>SE2018</a:t>
            </a:r>
            <a:r>
              <a:rPr lang="zh-CN" altLang="en-US" sz="1200" b="1" dirty="0">
                <a:solidFill>
                  <a:srgbClr val="C00000"/>
                </a:solidFill>
              </a:rPr>
              <a:t>春</a:t>
            </a:r>
            <a:r>
              <a:rPr lang="en-US" altLang="zh-CN" sz="1200" b="1" dirty="0">
                <a:solidFill>
                  <a:srgbClr val="C00000"/>
                </a:solidFill>
              </a:rPr>
              <a:t>-G08-</a:t>
            </a:r>
            <a:r>
              <a:rPr lang="zh-CN" altLang="en-US" sz="1200" b="1" dirty="0">
                <a:solidFill>
                  <a:srgbClr val="C00000"/>
                </a:solidFill>
              </a:rPr>
              <a:t>顺序图</a:t>
            </a:r>
          </a:p>
        </p:txBody>
      </p:sp>
      <p:pic>
        <p:nvPicPr>
          <p:cNvPr id="18" name="图片 17">
            <a:extLst>
              <a:ext uri="{FF2B5EF4-FFF2-40B4-BE49-F238E27FC236}">
                <a16:creationId xmlns:a16="http://schemas.microsoft.com/office/drawing/2014/main" id="{A0F38BEB-6582-4041-8396-C48E6DFE2766}"/>
              </a:ext>
            </a:extLst>
          </p:cNvPr>
          <p:cNvPicPr>
            <a:picLocks noChangeAspect="1"/>
          </p:cNvPicPr>
          <p:nvPr/>
        </p:nvPicPr>
        <p:blipFill>
          <a:blip r:embed="rId3"/>
          <a:stretch>
            <a:fillRect/>
          </a:stretch>
        </p:blipFill>
        <p:spPr>
          <a:xfrm>
            <a:off x="194164" y="1326063"/>
            <a:ext cx="3268220" cy="2843351"/>
          </a:xfrm>
          <a:prstGeom prst="rect">
            <a:avLst/>
          </a:prstGeom>
        </p:spPr>
      </p:pic>
      <p:pic>
        <p:nvPicPr>
          <p:cNvPr id="26" name="图片 25">
            <a:extLst>
              <a:ext uri="{FF2B5EF4-FFF2-40B4-BE49-F238E27FC236}">
                <a16:creationId xmlns:a16="http://schemas.microsoft.com/office/drawing/2014/main" id="{5E38769A-741A-4B76-8F69-CBD102761BEA}"/>
              </a:ext>
            </a:extLst>
          </p:cNvPr>
          <p:cNvPicPr>
            <a:picLocks noChangeAspect="1"/>
          </p:cNvPicPr>
          <p:nvPr/>
        </p:nvPicPr>
        <p:blipFill>
          <a:blip r:embed="rId4"/>
          <a:stretch>
            <a:fillRect/>
          </a:stretch>
        </p:blipFill>
        <p:spPr>
          <a:xfrm>
            <a:off x="5559541" y="1313646"/>
            <a:ext cx="3488416" cy="2788563"/>
          </a:xfrm>
          <a:prstGeom prst="rect">
            <a:avLst/>
          </a:prstGeom>
        </p:spPr>
      </p:pic>
      <p:pic>
        <p:nvPicPr>
          <p:cNvPr id="27" name="图片 26">
            <a:extLst>
              <a:ext uri="{FF2B5EF4-FFF2-40B4-BE49-F238E27FC236}">
                <a16:creationId xmlns:a16="http://schemas.microsoft.com/office/drawing/2014/main" id="{563B4C95-FCFD-4D00-81AF-A2E024A11E05}"/>
              </a:ext>
            </a:extLst>
          </p:cNvPr>
          <p:cNvPicPr>
            <a:picLocks noChangeAspect="1"/>
          </p:cNvPicPr>
          <p:nvPr/>
        </p:nvPicPr>
        <p:blipFill>
          <a:blip r:embed="rId5"/>
          <a:stretch>
            <a:fillRect/>
          </a:stretch>
        </p:blipFill>
        <p:spPr>
          <a:xfrm>
            <a:off x="2602230" y="3527419"/>
            <a:ext cx="3295784" cy="3040190"/>
          </a:xfrm>
          <a:prstGeom prst="rect">
            <a:avLst/>
          </a:prstGeom>
        </p:spPr>
      </p:pic>
      <p:sp>
        <p:nvSpPr>
          <p:cNvPr id="28" name="文本框 27">
            <a:extLst>
              <a:ext uri="{FF2B5EF4-FFF2-40B4-BE49-F238E27FC236}">
                <a16:creationId xmlns:a16="http://schemas.microsoft.com/office/drawing/2014/main" id="{94420A3D-743D-4AFE-8E3E-C8A7486159CA}"/>
              </a:ext>
            </a:extLst>
          </p:cNvPr>
          <p:cNvSpPr txBox="1"/>
          <p:nvPr/>
        </p:nvSpPr>
        <p:spPr>
          <a:xfrm>
            <a:off x="426225" y="4349960"/>
            <a:ext cx="1669002" cy="246221"/>
          </a:xfrm>
          <a:prstGeom prst="rect">
            <a:avLst/>
          </a:prstGeom>
          <a:noFill/>
        </p:spPr>
        <p:txBody>
          <a:bodyPr wrap="square" rtlCol="0">
            <a:spAutoFit/>
          </a:bodyPr>
          <a:lstStyle/>
          <a:p>
            <a:r>
              <a:rPr lang="zh-CN" altLang="en-US" sz="1000" dirty="0"/>
              <a:t>注册用例图</a:t>
            </a:r>
          </a:p>
        </p:txBody>
      </p:sp>
      <p:sp>
        <p:nvSpPr>
          <p:cNvPr id="29" name="文本框 28">
            <a:extLst>
              <a:ext uri="{FF2B5EF4-FFF2-40B4-BE49-F238E27FC236}">
                <a16:creationId xmlns:a16="http://schemas.microsoft.com/office/drawing/2014/main" id="{F13192F5-A48A-4F44-BC6D-17704D8E2BBE}"/>
              </a:ext>
            </a:extLst>
          </p:cNvPr>
          <p:cNvSpPr txBox="1"/>
          <p:nvPr/>
        </p:nvSpPr>
        <p:spPr>
          <a:xfrm>
            <a:off x="6245440" y="4488315"/>
            <a:ext cx="1669002" cy="246221"/>
          </a:xfrm>
          <a:prstGeom prst="rect">
            <a:avLst/>
          </a:prstGeom>
          <a:noFill/>
        </p:spPr>
        <p:txBody>
          <a:bodyPr wrap="square" rtlCol="0">
            <a:spAutoFit/>
          </a:bodyPr>
          <a:lstStyle/>
          <a:p>
            <a:r>
              <a:rPr lang="zh-CN" altLang="en-US" sz="1000" dirty="0"/>
              <a:t>选择角色用例图</a:t>
            </a:r>
          </a:p>
        </p:txBody>
      </p:sp>
      <p:sp>
        <p:nvSpPr>
          <p:cNvPr id="30" name="文本框 29">
            <a:extLst>
              <a:ext uri="{FF2B5EF4-FFF2-40B4-BE49-F238E27FC236}">
                <a16:creationId xmlns:a16="http://schemas.microsoft.com/office/drawing/2014/main" id="{165C4BF1-1A40-4162-AFF8-2CEF4D1B683A}"/>
              </a:ext>
            </a:extLst>
          </p:cNvPr>
          <p:cNvSpPr txBox="1"/>
          <p:nvPr/>
        </p:nvSpPr>
        <p:spPr>
          <a:xfrm>
            <a:off x="3877808" y="6572701"/>
            <a:ext cx="1669002" cy="246221"/>
          </a:xfrm>
          <a:prstGeom prst="rect">
            <a:avLst/>
          </a:prstGeom>
          <a:noFill/>
        </p:spPr>
        <p:txBody>
          <a:bodyPr wrap="square" rtlCol="0">
            <a:spAutoFit/>
          </a:bodyPr>
          <a:lstStyle/>
          <a:p>
            <a:r>
              <a:rPr lang="zh-CN" altLang="en-US" sz="1000" dirty="0"/>
              <a:t>玩家行走用例图</a:t>
            </a:r>
          </a:p>
        </p:txBody>
      </p:sp>
    </p:spTree>
    <p:extLst>
      <p:ext uri="{BB962C8B-B14F-4D97-AF65-F5344CB8AC3E}">
        <p14:creationId xmlns:p14="http://schemas.microsoft.com/office/powerpoint/2010/main" val="178315329"/>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down)">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down)">
                                          <p:cBhvr>
                                            <p:cTn id="21" dur="500"/>
                                            <p:tgtEl>
                                              <p:spTgt spid="2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down)">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down)">
                                          <p:cBhvr>
                                            <p:cTn id="29" dur="500"/>
                                            <p:tgtEl>
                                              <p:spTgt spid="2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down)">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5" grpId="0"/>
          <p:bldP spid="28" grpId="0"/>
          <p:bldP spid="29" grpId="0"/>
          <p:bldP spid="3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down)">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down)">
                                          <p:cBhvr>
                                            <p:cTn id="21" dur="500"/>
                                            <p:tgtEl>
                                              <p:spTgt spid="2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down)">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down)">
                                          <p:cBhvr>
                                            <p:cTn id="29" dur="500"/>
                                            <p:tgtEl>
                                              <p:spTgt spid="2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down)">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5" grpId="0"/>
          <p:bldP spid="28" grpId="0"/>
          <p:bldP spid="29" grpId="0"/>
          <p:bldP spid="30"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4</a:t>
            </a: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状态图</a:t>
            </a:r>
          </a:p>
        </p:txBody>
      </p:sp>
      <p:pic>
        <p:nvPicPr>
          <p:cNvPr id="20" name="图片 19">
            <a:extLst>
              <a:ext uri="{FF2B5EF4-FFF2-40B4-BE49-F238E27FC236}">
                <a16:creationId xmlns:a16="http://schemas.microsoft.com/office/drawing/2014/main" id="{682CBF77-FCA5-4DF9-89A9-00BD40C8B201}"/>
              </a:ext>
            </a:extLst>
          </p:cNvPr>
          <p:cNvPicPr>
            <a:picLocks noChangeAspect="1"/>
          </p:cNvPicPr>
          <p:nvPr/>
        </p:nvPicPr>
        <p:blipFill>
          <a:blip r:embed="rId2"/>
          <a:stretch>
            <a:fillRect/>
          </a:stretch>
        </p:blipFill>
        <p:spPr>
          <a:xfrm>
            <a:off x="1729316" y="1435507"/>
            <a:ext cx="6470870" cy="4802824"/>
          </a:xfrm>
          <a:prstGeom prst="rect">
            <a:avLst/>
          </a:prstGeom>
        </p:spPr>
      </p:pic>
      <p:sp>
        <p:nvSpPr>
          <p:cNvPr id="24" name="文本框 23">
            <a:hlinkClick r:id="rId3" action="ppaction://hlinkfile"/>
            <a:extLst>
              <a:ext uri="{FF2B5EF4-FFF2-40B4-BE49-F238E27FC236}">
                <a16:creationId xmlns:a16="http://schemas.microsoft.com/office/drawing/2014/main" id="{390A1DC6-5A84-4555-93E7-CE9667641CBB}"/>
              </a:ext>
            </a:extLst>
          </p:cNvPr>
          <p:cNvSpPr txBox="1"/>
          <p:nvPr/>
        </p:nvSpPr>
        <p:spPr>
          <a:xfrm>
            <a:off x="6684885" y="6506108"/>
            <a:ext cx="2459115" cy="276999"/>
          </a:xfrm>
          <a:prstGeom prst="rect">
            <a:avLst/>
          </a:prstGeom>
          <a:noFill/>
        </p:spPr>
        <p:txBody>
          <a:bodyPr wrap="square" rtlCol="0">
            <a:spAutoFit/>
          </a:bodyPr>
          <a:lstStyle/>
          <a:p>
            <a:r>
              <a:rPr lang="zh-CN" altLang="en-US" sz="1200" b="1" dirty="0">
                <a:solidFill>
                  <a:srgbClr val="C00000"/>
                </a:solidFill>
              </a:rPr>
              <a:t>详情见</a:t>
            </a:r>
            <a:r>
              <a:rPr lang="en-US" altLang="zh-CN" sz="1200" b="1" dirty="0">
                <a:solidFill>
                  <a:srgbClr val="C00000"/>
                </a:solidFill>
              </a:rPr>
              <a:t>SE2018</a:t>
            </a:r>
            <a:r>
              <a:rPr lang="zh-CN" altLang="en-US" sz="1200" b="1" dirty="0">
                <a:solidFill>
                  <a:srgbClr val="C00000"/>
                </a:solidFill>
              </a:rPr>
              <a:t>春</a:t>
            </a:r>
            <a:r>
              <a:rPr lang="en-US" altLang="zh-CN" sz="1200" b="1" dirty="0">
                <a:solidFill>
                  <a:srgbClr val="C00000"/>
                </a:solidFill>
              </a:rPr>
              <a:t>-G08-</a:t>
            </a:r>
            <a:r>
              <a:rPr lang="zh-CN" altLang="en-US" sz="1200" b="1" dirty="0">
                <a:solidFill>
                  <a:srgbClr val="C00000"/>
                </a:solidFill>
              </a:rPr>
              <a:t>状态图</a:t>
            </a:r>
          </a:p>
        </p:txBody>
      </p:sp>
    </p:spTree>
    <p:extLst>
      <p:ext uri="{BB962C8B-B14F-4D97-AF65-F5344CB8AC3E}">
        <p14:creationId xmlns:p14="http://schemas.microsoft.com/office/powerpoint/2010/main" val="2867346445"/>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down)">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down)">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down)">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down)">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4"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5</a:t>
            </a:r>
          </a:p>
        </p:txBody>
      </p:sp>
      <p:sp>
        <p:nvSpPr>
          <p:cNvPr id="19" name="矩形 18"/>
          <p:cNvSpPr/>
          <p:nvPr/>
        </p:nvSpPr>
        <p:spPr>
          <a:xfrm>
            <a:off x="3059271" y="351892"/>
            <a:ext cx="4690556" cy="460375"/>
          </a:xfrm>
          <a:prstGeom prst="rect">
            <a:avLst/>
          </a:prstGeom>
        </p:spPr>
        <p:txBody>
          <a:bodyPr wrap="square">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UI</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界面</a:t>
            </a:r>
          </a:p>
        </p:txBody>
      </p:sp>
      <p:pic>
        <p:nvPicPr>
          <p:cNvPr id="21" name="图片 20">
            <a:extLst>
              <a:ext uri="{FF2B5EF4-FFF2-40B4-BE49-F238E27FC236}">
                <a16:creationId xmlns:a16="http://schemas.microsoft.com/office/drawing/2014/main" id="{AFCA04A3-2107-4724-B2D4-44D10677CAF8}"/>
              </a:ext>
            </a:extLst>
          </p:cNvPr>
          <p:cNvPicPr/>
          <p:nvPr/>
        </p:nvPicPr>
        <p:blipFill>
          <a:blip r:embed="rId2"/>
          <a:stretch>
            <a:fillRect/>
          </a:stretch>
        </p:blipFill>
        <p:spPr>
          <a:xfrm>
            <a:off x="126667" y="1107580"/>
            <a:ext cx="4243696" cy="2120016"/>
          </a:xfrm>
          <a:prstGeom prst="rect">
            <a:avLst/>
          </a:prstGeom>
          <a:noFill/>
          <a:ln w="9525">
            <a:noFill/>
          </a:ln>
        </p:spPr>
      </p:pic>
      <p:pic>
        <p:nvPicPr>
          <p:cNvPr id="22" name="图片 21">
            <a:extLst>
              <a:ext uri="{FF2B5EF4-FFF2-40B4-BE49-F238E27FC236}">
                <a16:creationId xmlns:a16="http://schemas.microsoft.com/office/drawing/2014/main" id="{3129A16E-84FD-41A5-83F4-68E5509DE250}"/>
              </a:ext>
            </a:extLst>
          </p:cNvPr>
          <p:cNvPicPr/>
          <p:nvPr/>
        </p:nvPicPr>
        <p:blipFill>
          <a:blip r:embed="rId3"/>
          <a:stretch>
            <a:fillRect/>
          </a:stretch>
        </p:blipFill>
        <p:spPr>
          <a:xfrm>
            <a:off x="4848615" y="1081092"/>
            <a:ext cx="4243696" cy="2120016"/>
          </a:xfrm>
          <a:prstGeom prst="rect">
            <a:avLst/>
          </a:prstGeom>
          <a:noFill/>
          <a:ln w="9525">
            <a:noFill/>
          </a:ln>
        </p:spPr>
      </p:pic>
      <p:pic>
        <p:nvPicPr>
          <p:cNvPr id="23" name="图片 22">
            <a:extLst>
              <a:ext uri="{FF2B5EF4-FFF2-40B4-BE49-F238E27FC236}">
                <a16:creationId xmlns:a16="http://schemas.microsoft.com/office/drawing/2014/main" id="{3A38F4F5-5590-4E01-AD0B-EC203A2D7C5E}"/>
              </a:ext>
            </a:extLst>
          </p:cNvPr>
          <p:cNvPicPr/>
          <p:nvPr/>
        </p:nvPicPr>
        <p:blipFill>
          <a:blip r:embed="rId4"/>
          <a:stretch>
            <a:fillRect/>
          </a:stretch>
        </p:blipFill>
        <p:spPr>
          <a:xfrm>
            <a:off x="126666" y="4061083"/>
            <a:ext cx="4243697" cy="2120016"/>
          </a:xfrm>
          <a:prstGeom prst="rect">
            <a:avLst/>
          </a:prstGeom>
          <a:noFill/>
          <a:ln w="9525">
            <a:noFill/>
          </a:ln>
        </p:spPr>
      </p:pic>
      <p:pic>
        <p:nvPicPr>
          <p:cNvPr id="24" name="图片 23">
            <a:extLst>
              <a:ext uri="{FF2B5EF4-FFF2-40B4-BE49-F238E27FC236}">
                <a16:creationId xmlns:a16="http://schemas.microsoft.com/office/drawing/2014/main" id="{9A897DD4-C0B8-4D23-BA0A-05E72CD67EA6}"/>
              </a:ext>
            </a:extLst>
          </p:cNvPr>
          <p:cNvPicPr/>
          <p:nvPr/>
        </p:nvPicPr>
        <p:blipFill>
          <a:blip r:embed="rId5"/>
          <a:stretch>
            <a:fillRect/>
          </a:stretch>
        </p:blipFill>
        <p:spPr>
          <a:xfrm>
            <a:off x="4848615" y="4061082"/>
            <a:ext cx="4243696" cy="2120017"/>
          </a:xfrm>
          <a:prstGeom prst="rect">
            <a:avLst/>
          </a:prstGeom>
          <a:noFill/>
          <a:ln w="9525">
            <a:noFill/>
          </a:ln>
        </p:spPr>
      </p:pic>
      <p:sp>
        <p:nvSpPr>
          <p:cNvPr id="25" name="文本框 24">
            <a:hlinkClick r:id="rId6" action="ppaction://hlinkfile"/>
            <a:extLst>
              <a:ext uri="{FF2B5EF4-FFF2-40B4-BE49-F238E27FC236}">
                <a16:creationId xmlns:a16="http://schemas.microsoft.com/office/drawing/2014/main" id="{A58B0A4F-2D8D-4BD0-934C-4EC157BFF541}"/>
              </a:ext>
            </a:extLst>
          </p:cNvPr>
          <p:cNvSpPr txBox="1"/>
          <p:nvPr/>
        </p:nvSpPr>
        <p:spPr>
          <a:xfrm>
            <a:off x="6294365" y="524829"/>
            <a:ext cx="2610035" cy="276999"/>
          </a:xfrm>
          <a:prstGeom prst="rect">
            <a:avLst/>
          </a:prstGeom>
          <a:noFill/>
        </p:spPr>
        <p:txBody>
          <a:bodyPr wrap="square" rtlCol="0">
            <a:spAutoFit/>
          </a:bodyPr>
          <a:lstStyle/>
          <a:p>
            <a:r>
              <a:rPr lang="zh-CN" altLang="en-US" sz="1200" b="1" dirty="0">
                <a:solidFill>
                  <a:srgbClr val="C00000"/>
                </a:solidFill>
              </a:rPr>
              <a:t>详情见</a:t>
            </a:r>
            <a:r>
              <a:rPr lang="en-US" altLang="zh-CN" sz="1200" b="1" dirty="0">
                <a:solidFill>
                  <a:srgbClr val="C00000"/>
                </a:solidFill>
              </a:rPr>
              <a:t>SE2018</a:t>
            </a:r>
            <a:r>
              <a:rPr lang="zh-CN" altLang="en-US" sz="1200" b="1" dirty="0">
                <a:solidFill>
                  <a:srgbClr val="C00000"/>
                </a:solidFill>
              </a:rPr>
              <a:t>春</a:t>
            </a:r>
            <a:r>
              <a:rPr lang="en-US" altLang="zh-CN" sz="1200" b="1" dirty="0">
                <a:solidFill>
                  <a:srgbClr val="C00000"/>
                </a:solidFill>
              </a:rPr>
              <a:t>-G08-</a:t>
            </a:r>
            <a:r>
              <a:rPr lang="zh-CN" altLang="en-US" sz="1200" b="1" dirty="0">
                <a:solidFill>
                  <a:srgbClr val="C00000"/>
                </a:solidFill>
              </a:rPr>
              <a:t>游戏界面</a:t>
            </a:r>
          </a:p>
        </p:txBody>
      </p:sp>
      <p:sp>
        <p:nvSpPr>
          <p:cNvPr id="26" name="文本框 25">
            <a:extLst>
              <a:ext uri="{FF2B5EF4-FFF2-40B4-BE49-F238E27FC236}">
                <a16:creationId xmlns:a16="http://schemas.microsoft.com/office/drawing/2014/main" id="{EBE32D8B-2352-44CA-8558-756637659A12}"/>
              </a:ext>
            </a:extLst>
          </p:cNvPr>
          <p:cNvSpPr txBox="1"/>
          <p:nvPr/>
        </p:nvSpPr>
        <p:spPr>
          <a:xfrm>
            <a:off x="1433499" y="3446721"/>
            <a:ext cx="1669002" cy="246221"/>
          </a:xfrm>
          <a:prstGeom prst="rect">
            <a:avLst/>
          </a:prstGeom>
          <a:noFill/>
        </p:spPr>
        <p:txBody>
          <a:bodyPr wrap="square" rtlCol="0">
            <a:spAutoFit/>
          </a:bodyPr>
          <a:lstStyle/>
          <a:p>
            <a:r>
              <a:rPr lang="zh-CN" altLang="en-US" sz="1000" dirty="0"/>
              <a:t>加载界面</a:t>
            </a:r>
          </a:p>
        </p:txBody>
      </p:sp>
      <p:sp>
        <p:nvSpPr>
          <p:cNvPr id="27" name="文本框 26">
            <a:extLst>
              <a:ext uri="{FF2B5EF4-FFF2-40B4-BE49-F238E27FC236}">
                <a16:creationId xmlns:a16="http://schemas.microsoft.com/office/drawing/2014/main" id="{6A4AE358-EAB0-4BCE-A972-BB075D31F1A1}"/>
              </a:ext>
            </a:extLst>
          </p:cNvPr>
          <p:cNvSpPr txBox="1"/>
          <p:nvPr/>
        </p:nvSpPr>
        <p:spPr>
          <a:xfrm>
            <a:off x="6294365" y="3446721"/>
            <a:ext cx="1669002" cy="246221"/>
          </a:xfrm>
          <a:prstGeom prst="rect">
            <a:avLst/>
          </a:prstGeom>
          <a:noFill/>
        </p:spPr>
        <p:txBody>
          <a:bodyPr wrap="square" rtlCol="0">
            <a:spAutoFit/>
          </a:bodyPr>
          <a:lstStyle/>
          <a:p>
            <a:r>
              <a:rPr lang="zh-CN" altLang="en-US" sz="1000" dirty="0"/>
              <a:t>登陆界面</a:t>
            </a:r>
          </a:p>
        </p:txBody>
      </p:sp>
      <p:sp>
        <p:nvSpPr>
          <p:cNvPr id="28" name="文本框 27">
            <a:extLst>
              <a:ext uri="{FF2B5EF4-FFF2-40B4-BE49-F238E27FC236}">
                <a16:creationId xmlns:a16="http://schemas.microsoft.com/office/drawing/2014/main" id="{E77FE950-3CD3-40FB-8FED-DCC2BF894804}"/>
              </a:ext>
            </a:extLst>
          </p:cNvPr>
          <p:cNvSpPr txBox="1"/>
          <p:nvPr/>
        </p:nvSpPr>
        <p:spPr>
          <a:xfrm>
            <a:off x="1387251" y="6382997"/>
            <a:ext cx="1669002" cy="246221"/>
          </a:xfrm>
          <a:prstGeom prst="rect">
            <a:avLst/>
          </a:prstGeom>
          <a:noFill/>
        </p:spPr>
        <p:txBody>
          <a:bodyPr wrap="square" rtlCol="0">
            <a:spAutoFit/>
          </a:bodyPr>
          <a:lstStyle/>
          <a:p>
            <a:r>
              <a:rPr lang="zh-CN" altLang="en-US" sz="1000" dirty="0"/>
              <a:t>注册界面</a:t>
            </a:r>
          </a:p>
        </p:txBody>
      </p:sp>
      <p:sp>
        <p:nvSpPr>
          <p:cNvPr id="29" name="文本框 28">
            <a:extLst>
              <a:ext uri="{FF2B5EF4-FFF2-40B4-BE49-F238E27FC236}">
                <a16:creationId xmlns:a16="http://schemas.microsoft.com/office/drawing/2014/main" id="{684D8526-856A-43B4-8226-4A74EE1BDB70}"/>
              </a:ext>
            </a:extLst>
          </p:cNvPr>
          <p:cNvSpPr txBox="1"/>
          <p:nvPr/>
        </p:nvSpPr>
        <p:spPr>
          <a:xfrm>
            <a:off x="6498552" y="6426128"/>
            <a:ext cx="1669002" cy="246221"/>
          </a:xfrm>
          <a:prstGeom prst="rect">
            <a:avLst/>
          </a:prstGeom>
          <a:noFill/>
        </p:spPr>
        <p:txBody>
          <a:bodyPr wrap="square" rtlCol="0">
            <a:spAutoFit/>
          </a:bodyPr>
          <a:lstStyle/>
          <a:p>
            <a:r>
              <a:rPr lang="zh-CN" altLang="en-US" sz="1000" dirty="0"/>
              <a:t>注册成功界面</a:t>
            </a:r>
          </a:p>
        </p:txBody>
      </p:sp>
    </p:spTree>
    <p:extLst>
      <p:ext uri="{BB962C8B-B14F-4D97-AF65-F5344CB8AC3E}">
        <p14:creationId xmlns:p14="http://schemas.microsoft.com/office/powerpoint/2010/main" val="1054015112"/>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arn(inVertical)">
                                          <p:cBhvr>
                                            <p:cTn id="13" dur="500"/>
                                            <p:tgtEl>
                                              <p:spTgt spid="21"/>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arn(inVertical)">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down)">
                                          <p:cBhvr>
                                            <p:cTn id="21" dur="500"/>
                                            <p:tgtEl>
                                              <p:spTgt spid="27"/>
                                            </p:tgtEl>
                                          </p:cBhvr>
                                        </p:animEffect>
                                      </p:childTnLst>
                                    </p:cTn>
                                  </p:par>
                                  <p:par>
                                    <p:cTn id="22" presetID="22" presetClass="entr" presetSubtype="4"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down)">
                                          <p:cBhvr>
                                            <p:cTn id="29" dur="500"/>
                                            <p:tgtEl>
                                              <p:spTgt spid="28"/>
                                            </p:tgtEl>
                                          </p:cBhvr>
                                        </p:animEffect>
                                      </p:childTnLst>
                                    </p:cTn>
                                  </p:par>
                                  <p:par>
                                    <p:cTn id="30" presetID="22" presetClass="entr" presetSubtype="4"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par>
                                    <p:cTn id="38" presetID="22" presetClass="entr" presetSubtype="4"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down)">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down)">
                                          <p:cBhvr>
                                            <p:cTn id="4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5" grpId="0"/>
          <p:bldP spid="26" grpId="0"/>
          <p:bldP spid="27" grpId="0"/>
          <p:bldP spid="28" grpId="0"/>
          <p:bldP spid="2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arn(inVertical)">
                                          <p:cBhvr>
                                            <p:cTn id="13" dur="500"/>
                                            <p:tgtEl>
                                              <p:spTgt spid="21"/>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arn(inVertical)">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down)">
                                          <p:cBhvr>
                                            <p:cTn id="21" dur="500"/>
                                            <p:tgtEl>
                                              <p:spTgt spid="27"/>
                                            </p:tgtEl>
                                          </p:cBhvr>
                                        </p:animEffect>
                                      </p:childTnLst>
                                    </p:cTn>
                                  </p:par>
                                  <p:par>
                                    <p:cTn id="22" presetID="22" presetClass="entr" presetSubtype="4"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down)">
                                          <p:cBhvr>
                                            <p:cTn id="29" dur="500"/>
                                            <p:tgtEl>
                                              <p:spTgt spid="28"/>
                                            </p:tgtEl>
                                          </p:cBhvr>
                                        </p:animEffect>
                                      </p:childTnLst>
                                    </p:cTn>
                                  </p:par>
                                  <p:par>
                                    <p:cTn id="30" presetID="22" presetClass="entr" presetSubtype="4"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par>
                                    <p:cTn id="38" presetID="22" presetClass="entr" presetSubtype="4"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down)">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down)">
                                          <p:cBhvr>
                                            <p:cTn id="4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5" grpId="0"/>
          <p:bldP spid="26" grpId="0"/>
          <p:bldP spid="27" grpId="0"/>
          <p:bldP spid="28" grpId="0"/>
          <p:bldP spid="29"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522703" y="8457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362920" y="1013364"/>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734141" y="2729563"/>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478990" y="144161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052876" y="47305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848514" y="2863152"/>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342882" y="4503322"/>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199471" y="432522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629760" y="491225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963153" y="457016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241768" y="607469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487187" y="131498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526405" y="235214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1587" y="3104117"/>
            <a:ext cx="446864"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12205" y="245795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5021" y="2863152"/>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434568" y="3534632"/>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823621" y="107699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090028" y="351714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230995" y="307561"/>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985575" y="1687036"/>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239793" y="2096793"/>
            <a:ext cx="2664414" cy="2664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4</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1817226" y="4954389"/>
            <a:ext cx="5509550" cy="583565"/>
          </a:xfrm>
          <a:prstGeom prst="rect">
            <a:avLst/>
          </a:prstGeom>
        </p:spPr>
        <p:txBody>
          <a:bodyPr wrap="square">
            <a:spAutoFit/>
          </a:bodyPr>
          <a:lstStyle/>
          <a:p>
            <a:pPr algn="ctr"/>
            <a:r>
              <a:rPr lang="en-US" altLang="zh-CN" sz="3200" b="1" dirty="0" err="1">
                <a:solidFill>
                  <a:schemeClr val="tx1">
                    <a:lumMod val="75000"/>
                    <a:lumOff val="25000"/>
                  </a:schemeClr>
                </a:solidFill>
                <a:latin typeface="微软雅黑" panose="020B0503020204020204" pitchFamily="34" charset="-122"/>
                <a:ea typeface="微软雅黑" panose="020B0503020204020204" pitchFamily="34" charset="-122"/>
              </a:rPr>
              <a:t>Ganntt</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图更新</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rot="16200000">
            <a:off x="-317486" y="525424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rot="16200000">
            <a:off x="918375" y="6403893"/>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rot="16200000">
            <a:off x="2634780" y="5935311"/>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16200000">
            <a:off x="3544862" y="6645914"/>
            <a:ext cx="1947513" cy="194751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6200000">
            <a:off x="673722" y="3977992"/>
            <a:ext cx="2606873" cy="260687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200000">
            <a:off x="-597356" y="4762428"/>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16200000">
            <a:off x="5111336" y="6243400"/>
            <a:ext cx="1130238" cy="113023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6200000">
            <a:off x="5492375" y="5524708"/>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6200000">
            <a:off x="6467705" y="6582878"/>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6200000">
            <a:off x="7029048" y="4862025"/>
            <a:ext cx="1894088" cy="189408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6200000">
            <a:off x="8105401" y="5474419"/>
            <a:ext cx="1894088" cy="189408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6200000">
            <a:off x="4384154" y="5671012"/>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6200000">
            <a:off x="4956602" y="6497251"/>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6200000">
            <a:off x="4314946" y="6858047"/>
            <a:ext cx="334678" cy="3346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6200000">
            <a:off x="4187164" y="5089877"/>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6200000">
            <a:off x="5566639" y="5089877"/>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16200000">
            <a:off x="89967" y="3205212"/>
            <a:ext cx="1656813" cy="165681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0" y="1142810"/>
            <a:ext cx="9144000" cy="1415219"/>
          </a:xfrm>
          <a:custGeom>
            <a:avLst/>
            <a:gdLst>
              <a:gd name="connsiteX0" fmla="*/ 0 w 9144000"/>
              <a:gd name="connsiteY0" fmla="*/ 472630 h 1415219"/>
              <a:gd name="connsiteX1" fmla="*/ 2712720 w 9144000"/>
              <a:gd name="connsiteY1" fmla="*/ 1295590 h 1415219"/>
              <a:gd name="connsiteX2" fmla="*/ 4632960 w 9144000"/>
              <a:gd name="connsiteY2" fmla="*/ 190 h 1415219"/>
              <a:gd name="connsiteX3" fmla="*/ 7299960 w 9144000"/>
              <a:gd name="connsiteY3" fmla="*/ 1402270 h 1415219"/>
              <a:gd name="connsiteX4" fmla="*/ 9144000 w 9144000"/>
              <a:gd name="connsiteY4" fmla="*/ 579310 h 1415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415219">
                <a:moveTo>
                  <a:pt x="0" y="472630"/>
                </a:moveTo>
                <a:cubicBezTo>
                  <a:pt x="970280" y="923480"/>
                  <a:pt x="1940560" y="1374330"/>
                  <a:pt x="2712720" y="1295590"/>
                </a:cubicBezTo>
                <a:cubicBezTo>
                  <a:pt x="3484880" y="1216850"/>
                  <a:pt x="3868420" y="-17590"/>
                  <a:pt x="4632960" y="190"/>
                </a:cubicBezTo>
                <a:cubicBezTo>
                  <a:pt x="5397500" y="17970"/>
                  <a:pt x="6548120" y="1305750"/>
                  <a:pt x="7299960" y="1402270"/>
                </a:cubicBezTo>
                <a:cubicBezTo>
                  <a:pt x="8051800" y="1498790"/>
                  <a:pt x="8597900" y="1039050"/>
                  <a:pt x="9144000" y="579310"/>
                </a:cubicBezTo>
              </a:path>
            </a:pathLst>
          </a:cu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474751" y="2013971"/>
            <a:ext cx="544058" cy="5440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179206" y="1779094"/>
            <a:ext cx="544058" cy="54405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012270" y="2132951"/>
            <a:ext cx="544058" cy="54405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342390" y="1548606"/>
            <a:ext cx="3361690"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引言</a:t>
            </a:r>
          </a:p>
        </p:txBody>
      </p:sp>
      <p:sp>
        <p:nvSpPr>
          <p:cNvPr id="27" name="矩形 26"/>
          <p:cNvSpPr/>
          <p:nvPr/>
        </p:nvSpPr>
        <p:spPr>
          <a:xfrm>
            <a:off x="4649470" y="2098040"/>
            <a:ext cx="1982149" cy="461665"/>
          </a:xfrm>
          <a:prstGeom prst="rect">
            <a:avLst/>
          </a:prstGeom>
        </p:spPr>
        <p:txBody>
          <a:bodyPr wrap="square">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Gantt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图更新</a:t>
            </a:r>
          </a:p>
        </p:txBody>
      </p:sp>
      <p:sp>
        <p:nvSpPr>
          <p:cNvPr id="33" name="文本框 32"/>
          <p:cNvSpPr txBox="1"/>
          <p:nvPr/>
        </p:nvSpPr>
        <p:spPr>
          <a:xfrm>
            <a:off x="2366013" y="2558029"/>
            <a:ext cx="2339670"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需求分析的任务</a:t>
            </a:r>
          </a:p>
        </p:txBody>
      </p:sp>
      <p:sp>
        <p:nvSpPr>
          <p:cNvPr id="34" name="椭圆 33"/>
          <p:cNvSpPr/>
          <p:nvPr/>
        </p:nvSpPr>
        <p:spPr>
          <a:xfrm>
            <a:off x="4432061" y="846914"/>
            <a:ext cx="544058" cy="5440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616336" y="1391109"/>
            <a:ext cx="544058" cy="5440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7448550" y="1620520"/>
            <a:ext cx="1474470" cy="46037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参考资料</a:t>
            </a:r>
            <a:endParaRPr lang="zh-CN" altLang="en-US" dirty="0"/>
          </a:p>
        </p:txBody>
      </p:sp>
      <p:sp>
        <p:nvSpPr>
          <p:cNvPr id="37" name="文本框 36"/>
          <p:cNvSpPr txBox="1"/>
          <p:nvPr/>
        </p:nvSpPr>
        <p:spPr>
          <a:xfrm>
            <a:off x="2649475" y="446128"/>
            <a:ext cx="5105093"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流程图</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顺序图</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状态图</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,UI</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界面</a:t>
            </a:r>
          </a:p>
        </p:txBody>
      </p:sp>
      <p:sp>
        <p:nvSpPr>
          <p:cNvPr id="38" name="椭圆 37"/>
          <p:cNvSpPr/>
          <p:nvPr/>
        </p:nvSpPr>
        <p:spPr>
          <a:xfrm>
            <a:off x="6697185" y="2098026"/>
            <a:ext cx="544058" cy="54405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5566410" y="2849245"/>
            <a:ext cx="3240405" cy="460375"/>
          </a:xfrm>
          <a:prstGeom prst="rect">
            <a:avLst/>
          </a:prstGeom>
          <a:noFill/>
        </p:spPr>
        <p:txBody>
          <a:bodyPr wrap="squar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小组会议及小组评价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3"/>
                                        </p:tgtEl>
                                        <p:attrNameLst>
                                          <p:attrName>style.visibility</p:attrName>
                                        </p:attrNameLst>
                                      </p:cBhvr>
                                      <p:to>
                                        <p:strVal val="visible"/>
                                      </p:to>
                                    </p:set>
                                    <p:anim calcmode="lin" valueType="num">
                                      <p:cBhvr additive="base">
                                        <p:cTn id="14" dur="500" fill="hold"/>
                                        <p:tgtEl>
                                          <p:spTgt spid="33"/>
                                        </p:tgtEl>
                                        <p:attrNameLst>
                                          <p:attrName>ppt_x</p:attrName>
                                        </p:attrNameLst>
                                      </p:cBhvr>
                                      <p:tavLst>
                                        <p:tav tm="0">
                                          <p:val>
                                            <p:strVal val="#ppt_x"/>
                                          </p:val>
                                        </p:tav>
                                        <p:tav tm="100000">
                                          <p:val>
                                            <p:strVal val="#ppt_x"/>
                                          </p:val>
                                        </p:tav>
                                      </p:tavLst>
                                    </p:anim>
                                    <p:anim calcmode="lin" valueType="num">
                                      <p:cBhvr additive="base">
                                        <p:cTn id="1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additive="base">
                                        <p:cTn id="20" dur="500" fill="hold"/>
                                        <p:tgtEl>
                                          <p:spTgt spid="37"/>
                                        </p:tgtEl>
                                        <p:attrNameLst>
                                          <p:attrName>ppt_x</p:attrName>
                                        </p:attrNameLst>
                                      </p:cBhvr>
                                      <p:tavLst>
                                        <p:tav tm="0">
                                          <p:val>
                                            <p:strVal val="#ppt_x"/>
                                          </p:val>
                                        </p:tav>
                                        <p:tav tm="100000">
                                          <p:val>
                                            <p:strVal val="#ppt_x"/>
                                          </p:val>
                                        </p:tav>
                                      </p:tavLst>
                                    </p:anim>
                                    <p:anim calcmode="lin" valueType="num">
                                      <p:cBhvr additive="base">
                                        <p:cTn id="21"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fill="hold"/>
                                        <p:tgtEl>
                                          <p:spTgt spid="27"/>
                                        </p:tgtEl>
                                        <p:attrNameLst>
                                          <p:attrName>ppt_x</p:attrName>
                                        </p:attrNameLst>
                                      </p:cBhvr>
                                      <p:tavLst>
                                        <p:tav tm="0">
                                          <p:val>
                                            <p:strVal val="#ppt_x"/>
                                          </p:val>
                                        </p:tav>
                                        <p:tav tm="100000">
                                          <p:val>
                                            <p:strVal val="#ppt_x"/>
                                          </p:val>
                                        </p:tav>
                                      </p:tavLst>
                                    </p:anim>
                                    <p:anim calcmode="lin" valueType="num">
                                      <p:cBhvr additive="base">
                                        <p:cTn id="2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ppt_x"/>
                                          </p:val>
                                        </p:tav>
                                        <p:tav tm="100000">
                                          <p:val>
                                            <p:strVal val="#ppt_x"/>
                                          </p:val>
                                        </p:tav>
                                      </p:tavLst>
                                    </p:anim>
                                    <p:anim calcmode="lin" valueType="num">
                                      <p:cBhvr additive="base">
                                        <p:cTn id="33"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anim calcmode="lin" valueType="num">
                                      <p:cBhvr additive="base">
                                        <p:cTn id="38" dur="500" fill="hold"/>
                                        <p:tgtEl>
                                          <p:spTgt spid="36"/>
                                        </p:tgtEl>
                                        <p:attrNameLst>
                                          <p:attrName>ppt_x</p:attrName>
                                        </p:attrNameLst>
                                      </p:cBhvr>
                                      <p:tavLst>
                                        <p:tav tm="0">
                                          <p:val>
                                            <p:strVal val="#ppt_x"/>
                                          </p:val>
                                        </p:tav>
                                        <p:tav tm="100000">
                                          <p:val>
                                            <p:strVal val="#ppt_x"/>
                                          </p:val>
                                        </p:tav>
                                      </p:tavLst>
                                    </p:anim>
                                    <p:anim calcmode="lin" valueType="num">
                                      <p:cBhvr additive="base">
                                        <p:cTn id="39"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33" grpId="0"/>
      <p:bldP spid="36" grpId="0"/>
      <p:bldP spid="37" grpId="0"/>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050137" y="312274"/>
            <a:ext cx="4690556" cy="584775"/>
          </a:xfrm>
          <a:prstGeom prst="rect">
            <a:avLst/>
          </a:prstGeom>
        </p:spPr>
        <p:txBody>
          <a:bodyPr wrap="square">
            <a:spAutoFit/>
          </a:bodyPr>
          <a:lstStyle/>
          <a:p>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Gantt </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图更新</a:t>
            </a:r>
          </a:p>
        </p:txBody>
      </p:sp>
      <p:sp>
        <p:nvSpPr>
          <p:cNvPr id="25" name="文本框 24">
            <a:hlinkClick r:id="rId2" action="ppaction://hlinkfile"/>
            <a:extLst>
              <a:ext uri="{FF2B5EF4-FFF2-40B4-BE49-F238E27FC236}">
                <a16:creationId xmlns:a16="http://schemas.microsoft.com/office/drawing/2014/main" id="{A58B0A4F-2D8D-4BD0-934C-4EC157BFF541}"/>
              </a:ext>
            </a:extLst>
          </p:cNvPr>
          <p:cNvSpPr txBox="1"/>
          <p:nvPr/>
        </p:nvSpPr>
        <p:spPr>
          <a:xfrm>
            <a:off x="6533965" y="6506108"/>
            <a:ext cx="2610035" cy="276999"/>
          </a:xfrm>
          <a:prstGeom prst="rect">
            <a:avLst/>
          </a:prstGeom>
          <a:noFill/>
        </p:spPr>
        <p:txBody>
          <a:bodyPr wrap="square" rtlCol="0">
            <a:spAutoFit/>
          </a:bodyPr>
          <a:lstStyle/>
          <a:p>
            <a:r>
              <a:rPr lang="zh-CN" altLang="en-US" sz="1200" b="1" dirty="0">
                <a:solidFill>
                  <a:srgbClr val="C00000"/>
                </a:solidFill>
              </a:rPr>
              <a:t>详情见</a:t>
            </a:r>
            <a:r>
              <a:rPr lang="en-US" altLang="zh-CN" sz="1200" b="1" dirty="0">
                <a:solidFill>
                  <a:srgbClr val="C00000"/>
                </a:solidFill>
              </a:rPr>
              <a:t>SE2018</a:t>
            </a:r>
            <a:r>
              <a:rPr lang="zh-CN" altLang="en-US" sz="1200" b="1" dirty="0">
                <a:solidFill>
                  <a:srgbClr val="C00000"/>
                </a:solidFill>
              </a:rPr>
              <a:t>春</a:t>
            </a:r>
            <a:r>
              <a:rPr lang="en-US" altLang="zh-CN" sz="1200" b="1" dirty="0">
                <a:solidFill>
                  <a:srgbClr val="C00000"/>
                </a:solidFill>
              </a:rPr>
              <a:t>-G08-Gantt</a:t>
            </a:r>
            <a:r>
              <a:rPr lang="zh-CN" altLang="en-US" sz="1200" b="1" dirty="0">
                <a:solidFill>
                  <a:srgbClr val="C00000"/>
                </a:solidFill>
              </a:rPr>
              <a:t>图</a:t>
            </a:r>
          </a:p>
        </p:txBody>
      </p:sp>
      <p:pic>
        <p:nvPicPr>
          <p:cNvPr id="20" name="图片 19">
            <a:extLst>
              <a:ext uri="{FF2B5EF4-FFF2-40B4-BE49-F238E27FC236}">
                <a16:creationId xmlns:a16="http://schemas.microsoft.com/office/drawing/2014/main" id="{6C6FE49F-CDA5-421D-A186-9E1AD29958A7}"/>
              </a:ext>
            </a:extLst>
          </p:cNvPr>
          <p:cNvPicPr>
            <a:picLocks noChangeAspect="1"/>
          </p:cNvPicPr>
          <p:nvPr/>
        </p:nvPicPr>
        <p:blipFill>
          <a:blip r:embed="rId3"/>
          <a:stretch>
            <a:fillRect/>
          </a:stretch>
        </p:blipFill>
        <p:spPr>
          <a:xfrm>
            <a:off x="942975" y="1487831"/>
            <a:ext cx="7117949" cy="4442445"/>
          </a:xfrm>
          <a:prstGeom prst="rect">
            <a:avLst/>
          </a:prstGeom>
        </p:spPr>
      </p:pic>
    </p:spTree>
    <p:extLst>
      <p:ext uri="{BB962C8B-B14F-4D97-AF65-F5344CB8AC3E}">
        <p14:creationId xmlns:p14="http://schemas.microsoft.com/office/powerpoint/2010/main" val="2267802814"/>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circle(in)">
                                          <p:cBhvr>
                                            <p:cTn id="13" dur="20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circle(in)">
                                          <p:cBhvr>
                                            <p:cTn id="18"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circle(in)">
                                          <p:cBhvr>
                                            <p:cTn id="13" dur="20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circle(in)">
                                          <p:cBhvr>
                                            <p:cTn id="18"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5"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522703" y="8457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362920" y="1013364"/>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734141" y="2729563"/>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478990" y="144161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052876" y="47305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848514" y="2863152"/>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342882" y="4503322"/>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199471" y="432522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629760" y="491225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963153" y="457016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241768" y="607469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487187" y="131498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526405" y="235214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1587" y="3104117"/>
            <a:ext cx="446864"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12205" y="245795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5021" y="2863152"/>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434568" y="3534632"/>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823621" y="107699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090028" y="351714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230995" y="307561"/>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985575" y="1687036"/>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239793" y="2096793"/>
            <a:ext cx="2664414" cy="2664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5</a:t>
            </a:r>
          </a:p>
        </p:txBody>
      </p:sp>
      <p:sp>
        <p:nvSpPr>
          <p:cNvPr id="24" name="矩形 23"/>
          <p:cNvSpPr/>
          <p:nvPr/>
        </p:nvSpPr>
        <p:spPr>
          <a:xfrm>
            <a:off x="1817226" y="4954389"/>
            <a:ext cx="5509550" cy="583565"/>
          </a:xfrm>
          <a:prstGeom prst="rect">
            <a:avLst/>
          </a:prstGeom>
        </p:spPr>
        <p:txBody>
          <a:bodyPr wrap="square">
            <a:spAutoFit/>
          </a:bodyPr>
          <a:lstStyle/>
          <a:p>
            <a:pPr algn="ct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小组会议及小组评价</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36000">
                                          <p:cBhvr additive="base">
                                            <p:cTn id="7" dur="500" fill="hold"/>
                                            <p:tgtEl>
                                              <p:spTgt spid="2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小组会议记录文稿及照片</a:t>
            </a:r>
          </a:p>
        </p:txBody>
      </p:sp>
      <p:sp>
        <p:nvSpPr>
          <p:cNvPr id="44" name="文本框 43"/>
          <p:cNvSpPr txBox="1"/>
          <p:nvPr/>
        </p:nvSpPr>
        <p:spPr>
          <a:xfrm>
            <a:off x="2011680" y="1757680"/>
            <a:ext cx="3746500" cy="922020"/>
          </a:xfrm>
          <a:prstGeom prst="rect">
            <a:avLst/>
          </a:prstGeom>
          <a:noFill/>
        </p:spPr>
        <p:txBody>
          <a:bodyPr wrap="square" rtlCol="0">
            <a:spAutoFit/>
          </a:bodyPr>
          <a:lstStyle/>
          <a:p>
            <a:r>
              <a:rPr lang="zh-CN" altLang="en-US" dirty="0"/>
              <a:t>（</a:t>
            </a:r>
            <a:r>
              <a:rPr lang="en-US" altLang="zh-CN" dirty="0"/>
              <a:t>1</a:t>
            </a:r>
            <a:r>
              <a:rPr lang="zh-CN" altLang="en-US" dirty="0"/>
              <a:t>）</a:t>
            </a:r>
            <a:r>
              <a:rPr lang="zh-CN" altLang="en-US" dirty="0">
                <a:hlinkClick r:id="rId2" action="ppaction://hlinkfile"/>
              </a:rPr>
              <a:t>第六周会议记录</a:t>
            </a:r>
            <a:r>
              <a:rPr lang="zh-CN" altLang="en-US" dirty="0"/>
              <a:t>（第二稿）</a:t>
            </a:r>
          </a:p>
          <a:p>
            <a:endParaRPr lang="zh-CN" altLang="en-US" dirty="0"/>
          </a:p>
          <a:p>
            <a:r>
              <a:rPr lang="zh-CN" altLang="en-US" dirty="0"/>
              <a:t>（</a:t>
            </a:r>
            <a:r>
              <a:rPr lang="en-US" altLang="zh-CN" dirty="0"/>
              <a:t>2</a:t>
            </a:r>
            <a:r>
              <a:rPr lang="zh-CN" altLang="en-US" dirty="0"/>
              <a:t>）</a:t>
            </a:r>
            <a:r>
              <a:rPr lang="zh-CN" altLang="en-US" dirty="0">
                <a:hlinkClick r:id="rId3" action="ppaction://hlinkfile"/>
              </a:rPr>
              <a:t>第七周会议记录</a:t>
            </a:r>
            <a:r>
              <a:rPr lang="zh-CN" altLang="en-US" dirty="0"/>
              <a:t>（第一稿）</a:t>
            </a:r>
          </a:p>
        </p:txBody>
      </p:sp>
      <p:sp>
        <p:nvSpPr>
          <p:cNvPr id="22" name="文本框 21"/>
          <p:cNvSpPr txBox="1"/>
          <p:nvPr/>
        </p:nvSpPr>
        <p:spPr>
          <a:xfrm>
            <a:off x="2446655" y="2955290"/>
            <a:ext cx="1702435" cy="368300"/>
          </a:xfrm>
          <a:prstGeom prst="rect">
            <a:avLst/>
          </a:prstGeom>
          <a:noFill/>
        </p:spPr>
        <p:txBody>
          <a:bodyPr wrap="square" rtlCol="0">
            <a:spAutoFit/>
          </a:bodyPr>
          <a:lstStyle/>
          <a:p>
            <a:r>
              <a:rPr lang="zh-CN" altLang="en-US" dirty="0"/>
              <a:t>第六周会议</a:t>
            </a:r>
          </a:p>
        </p:txBody>
      </p:sp>
      <p:sp>
        <p:nvSpPr>
          <p:cNvPr id="23" name="文本框 22"/>
          <p:cNvSpPr txBox="1"/>
          <p:nvPr/>
        </p:nvSpPr>
        <p:spPr>
          <a:xfrm>
            <a:off x="6436995" y="2955290"/>
            <a:ext cx="1392555" cy="368300"/>
          </a:xfrm>
          <a:prstGeom prst="rect">
            <a:avLst/>
          </a:prstGeom>
          <a:noFill/>
        </p:spPr>
        <p:txBody>
          <a:bodyPr wrap="square" rtlCol="0">
            <a:spAutoFit/>
          </a:bodyPr>
          <a:lstStyle/>
          <a:p>
            <a:r>
              <a:rPr lang="zh-CN" altLang="en-US" dirty="0"/>
              <a:t>第七周会议</a:t>
            </a:r>
          </a:p>
        </p:txBody>
      </p:sp>
      <p:pic>
        <p:nvPicPr>
          <p:cNvPr id="25" name="图片 24">
            <a:extLst>
              <a:ext uri="{FF2B5EF4-FFF2-40B4-BE49-F238E27FC236}">
                <a16:creationId xmlns:a16="http://schemas.microsoft.com/office/drawing/2014/main" id="{8A8B6C18-ADA1-45A8-9B65-22DEAE545A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30789" y="3563505"/>
            <a:ext cx="3357914" cy="2518436"/>
          </a:xfrm>
          <a:prstGeom prst="rect">
            <a:avLst/>
          </a:prstGeom>
        </p:spPr>
      </p:pic>
      <p:pic>
        <p:nvPicPr>
          <p:cNvPr id="27" name="图片 26">
            <a:extLst>
              <a:ext uri="{FF2B5EF4-FFF2-40B4-BE49-F238E27FC236}">
                <a16:creationId xmlns:a16="http://schemas.microsoft.com/office/drawing/2014/main" id="{C3909B78-EA82-40EE-B8BD-716C876355A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42971" y="3599180"/>
            <a:ext cx="3746500" cy="2518436"/>
          </a:xfrm>
          <a:prstGeom prst="rect">
            <a:avLst/>
          </a:prstGeom>
        </p:spPr>
      </p:pic>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2</a:t>
            </a: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小组里程碑评审</a:t>
            </a:r>
          </a:p>
        </p:txBody>
      </p:sp>
      <p:sp>
        <p:nvSpPr>
          <p:cNvPr id="20" name="文本框 19"/>
          <p:cNvSpPr txBox="1"/>
          <p:nvPr/>
        </p:nvSpPr>
        <p:spPr>
          <a:xfrm>
            <a:off x="2011680" y="1389380"/>
            <a:ext cx="3420745" cy="1754326"/>
          </a:xfrm>
          <a:prstGeom prst="rect">
            <a:avLst/>
          </a:prstGeom>
          <a:noFill/>
        </p:spPr>
        <p:txBody>
          <a:bodyPr wrap="square" rtlCol="0">
            <a:spAutoFit/>
          </a:bodyPr>
          <a:lstStyle/>
          <a:p>
            <a:r>
              <a:rPr lang="zh-CN" altLang="en-US" dirty="0">
                <a:sym typeface="+mn-ea"/>
              </a:rPr>
              <a:t>组长：吴子乔</a:t>
            </a:r>
            <a:endParaRPr lang="zh-CN" altLang="en-US" dirty="0"/>
          </a:p>
          <a:p>
            <a:r>
              <a:rPr lang="zh-CN" altLang="en-US" dirty="0">
                <a:sym typeface="+mn-ea"/>
              </a:rPr>
              <a:t>负责：需求分析报告和数据字典的整合，相关</a:t>
            </a:r>
            <a:r>
              <a:rPr lang="en-US" altLang="zh-CN" dirty="0">
                <a:sym typeface="+mn-ea"/>
              </a:rPr>
              <a:t>word</a:t>
            </a:r>
            <a:r>
              <a:rPr lang="zh-CN" altLang="en-US" dirty="0">
                <a:sym typeface="+mn-ea"/>
              </a:rPr>
              <a:t>文档检查修改整合。</a:t>
            </a:r>
          </a:p>
          <a:p>
            <a:r>
              <a:rPr lang="zh-CN" altLang="en-US" dirty="0">
                <a:sym typeface="+mn-ea"/>
              </a:rPr>
              <a:t>评分：</a:t>
            </a:r>
            <a:r>
              <a:rPr lang="en-US" altLang="zh-CN" dirty="0">
                <a:sym typeface="+mn-ea"/>
              </a:rPr>
              <a:t>4.8/5</a:t>
            </a:r>
          </a:p>
          <a:p>
            <a:endParaRPr lang="zh-CN" altLang="en-US" dirty="0"/>
          </a:p>
        </p:txBody>
      </p:sp>
      <p:sp>
        <p:nvSpPr>
          <p:cNvPr id="21" name="文本框 20"/>
          <p:cNvSpPr txBox="1"/>
          <p:nvPr/>
        </p:nvSpPr>
        <p:spPr>
          <a:xfrm>
            <a:off x="2011680" y="3078480"/>
            <a:ext cx="3303270" cy="1754326"/>
          </a:xfrm>
          <a:prstGeom prst="rect">
            <a:avLst/>
          </a:prstGeom>
          <a:noFill/>
        </p:spPr>
        <p:txBody>
          <a:bodyPr wrap="square" rtlCol="0">
            <a:spAutoFit/>
          </a:bodyPr>
          <a:lstStyle/>
          <a:p>
            <a:r>
              <a:rPr lang="zh-CN" altLang="en-US" dirty="0">
                <a:sym typeface="+mn-ea"/>
              </a:rPr>
              <a:t>组员：石梦韬</a:t>
            </a:r>
            <a:endParaRPr lang="zh-CN" altLang="en-US" dirty="0"/>
          </a:p>
          <a:p>
            <a:r>
              <a:rPr lang="zh-CN" altLang="en-US" dirty="0">
                <a:sym typeface="+mn-ea"/>
              </a:rPr>
              <a:t>负责：</a:t>
            </a:r>
            <a:r>
              <a:rPr lang="en-US" altLang="zh-CN" dirty="0">
                <a:sym typeface="+mn-ea"/>
              </a:rPr>
              <a:t>UI</a:t>
            </a:r>
            <a:r>
              <a:rPr lang="zh-CN" altLang="en-US" dirty="0">
                <a:sym typeface="+mn-ea"/>
              </a:rPr>
              <a:t>界面原型的制作以及甘特图更新，小组会议记录整理。</a:t>
            </a:r>
          </a:p>
          <a:p>
            <a:r>
              <a:rPr lang="zh-CN" altLang="en-US" dirty="0">
                <a:sym typeface="+mn-ea"/>
              </a:rPr>
              <a:t>评分：</a:t>
            </a:r>
            <a:r>
              <a:rPr lang="en-US" altLang="zh-CN" dirty="0">
                <a:sym typeface="+mn-ea"/>
              </a:rPr>
              <a:t>4.9/5</a:t>
            </a:r>
            <a:endParaRPr lang="zh-CN" altLang="en-US" dirty="0">
              <a:sym typeface="+mn-ea"/>
            </a:endParaRPr>
          </a:p>
          <a:p>
            <a:endParaRPr lang="zh-CN" altLang="en-US" dirty="0"/>
          </a:p>
        </p:txBody>
      </p:sp>
      <p:sp>
        <p:nvSpPr>
          <p:cNvPr id="22" name="文本框 21"/>
          <p:cNvSpPr txBox="1"/>
          <p:nvPr/>
        </p:nvSpPr>
        <p:spPr>
          <a:xfrm>
            <a:off x="5668645" y="3078480"/>
            <a:ext cx="3184525" cy="1477328"/>
          </a:xfrm>
          <a:prstGeom prst="rect">
            <a:avLst/>
          </a:prstGeom>
          <a:noFill/>
        </p:spPr>
        <p:txBody>
          <a:bodyPr wrap="square" rtlCol="0">
            <a:spAutoFit/>
          </a:bodyPr>
          <a:lstStyle/>
          <a:p>
            <a:r>
              <a:rPr lang="zh-CN" altLang="en-US" dirty="0">
                <a:sym typeface="+mn-ea"/>
              </a:rPr>
              <a:t>组员：陈栩</a:t>
            </a:r>
            <a:endParaRPr lang="zh-CN" altLang="en-US" dirty="0"/>
          </a:p>
          <a:p>
            <a:r>
              <a:rPr lang="zh-CN" altLang="en-US" dirty="0">
                <a:sym typeface="+mn-ea"/>
              </a:rPr>
              <a:t>负责：各类流程图的制作，需求分析</a:t>
            </a:r>
            <a:r>
              <a:rPr lang="en-US" altLang="zh-CN" dirty="0">
                <a:sym typeface="+mn-ea"/>
              </a:rPr>
              <a:t>ppt</a:t>
            </a:r>
            <a:r>
              <a:rPr lang="zh-CN" altLang="en-US" dirty="0">
                <a:sym typeface="+mn-ea"/>
              </a:rPr>
              <a:t>的制作，可行性分析报告，项目计划的部分修改。</a:t>
            </a:r>
            <a:endParaRPr lang="en-US" altLang="zh-CN" dirty="0">
              <a:sym typeface="+mn-ea"/>
            </a:endParaRPr>
          </a:p>
          <a:p>
            <a:r>
              <a:rPr lang="zh-CN" altLang="en-US" dirty="0"/>
              <a:t>评分：</a:t>
            </a:r>
            <a:r>
              <a:rPr lang="en-US" altLang="zh-CN" dirty="0"/>
              <a:t>4.8/5</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522703" y="8457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362920" y="1013364"/>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734141" y="2729563"/>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478990" y="144161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052876" y="47305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848514" y="2863152"/>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342882" y="4503322"/>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199471" y="432522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629760" y="491225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963153" y="457016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241768" y="607469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487187" y="131498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526405" y="235214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1587" y="3104117"/>
            <a:ext cx="446864"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12205" y="245795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5021" y="2863152"/>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434568" y="3534632"/>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823621" y="107699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090028" y="351714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230995" y="307561"/>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985575" y="1687036"/>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239793" y="2096793"/>
            <a:ext cx="2664414" cy="2664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6</a:t>
            </a:r>
          </a:p>
        </p:txBody>
      </p:sp>
      <p:sp>
        <p:nvSpPr>
          <p:cNvPr id="24" name="矩形 23"/>
          <p:cNvSpPr/>
          <p:nvPr/>
        </p:nvSpPr>
        <p:spPr>
          <a:xfrm>
            <a:off x="1817226" y="4954389"/>
            <a:ext cx="5509550" cy="583565"/>
          </a:xfrm>
          <a:prstGeom prst="rect">
            <a:avLst/>
          </a:prstGeom>
        </p:spPr>
        <p:txBody>
          <a:bodyPr wrap="square">
            <a:spAutoFit/>
          </a:bodyPr>
          <a:lstStyle/>
          <a:p>
            <a:pPr algn="ct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参考资料</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参考资料</a:t>
            </a:r>
          </a:p>
        </p:txBody>
      </p:sp>
      <p:sp>
        <p:nvSpPr>
          <p:cNvPr id="21" name="文本框 20"/>
          <p:cNvSpPr txBox="1"/>
          <p:nvPr/>
        </p:nvSpPr>
        <p:spPr>
          <a:xfrm>
            <a:off x="1088342" y="1005916"/>
            <a:ext cx="7511277" cy="5632311"/>
          </a:xfrm>
          <a:prstGeom prst="rect">
            <a:avLst/>
          </a:prstGeom>
          <a:noFill/>
        </p:spPr>
        <p:txBody>
          <a:bodyPr wrap="square" rtlCol="0">
            <a:spAutoFit/>
          </a:bodyPr>
          <a:lstStyle/>
          <a:p>
            <a:r>
              <a:rPr lang="en-US" altLang="zh-CN" dirty="0"/>
              <a:t>[1]	</a:t>
            </a:r>
            <a:r>
              <a:rPr lang="zh-CN" altLang="zh-CN" dirty="0"/>
              <a:t>游戏《迷宫深处》开发者介绍及游戏内容</a:t>
            </a:r>
            <a:r>
              <a:rPr lang="en-US" altLang="zh-CN" dirty="0"/>
              <a:t> 2018</a:t>
            </a:r>
            <a:r>
              <a:rPr lang="zh-CN" altLang="zh-CN" dirty="0"/>
              <a:t>年</a:t>
            </a:r>
            <a:r>
              <a:rPr lang="en-US" altLang="zh-CN" dirty="0"/>
              <a:t>4</a:t>
            </a:r>
            <a:r>
              <a:rPr lang="zh-CN" altLang="zh-CN" dirty="0"/>
              <a:t>月</a:t>
            </a:r>
            <a:r>
              <a:rPr lang="en-US" altLang="zh-CN" dirty="0"/>
              <a:t>11</a:t>
            </a:r>
            <a:r>
              <a:rPr lang="zh-CN" altLang="zh-CN" dirty="0"/>
              <a:t>日</a:t>
            </a:r>
          </a:p>
          <a:p>
            <a:r>
              <a:rPr lang="en-US" altLang="zh-CN" dirty="0"/>
              <a:t>https://tieba.baidu.com/p/5366126268?red_tag=1516710533&amp;traceid=</a:t>
            </a:r>
          </a:p>
          <a:p>
            <a:endParaRPr lang="zh-CN" altLang="zh-CN" dirty="0"/>
          </a:p>
          <a:p>
            <a:r>
              <a:rPr lang="en-US" altLang="zh-CN" dirty="0"/>
              <a:t>[2]	unity</a:t>
            </a:r>
            <a:r>
              <a:rPr lang="zh-CN" altLang="zh-CN" dirty="0"/>
              <a:t>社区论坛</a:t>
            </a:r>
            <a:r>
              <a:rPr lang="en-US" altLang="zh-CN" dirty="0"/>
              <a:t>2D</a:t>
            </a:r>
            <a:r>
              <a:rPr lang="zh-CN" altLang="zh-CN" dirty="0"/>
              <a:t>游戏制作技术简单举例</a:t>
            </a:r>
            <a:r>
              <a:rPr lang="en-US" altLang="zh-CN" dirty="0"/>
              <a:t> 2018</a:t>
            </a:r>
            <a:r>
              <a:rPr lang="zh-CN" altLang="zh-CN" dirty="0"/>
              <a:t>年</a:t>
            </a:r>
            <a:r>
              <a:rPr lang="en-US" altLang="zh-CN" dirty="0"/>
              <a:t>4</a:t>
            </a:r>
            <a:r>
              <a:rPr lang="zh-CN" altLang="zh-CN" dirty="0"/>
              <a:t>月</a:t>
            </a:r>
            <a:r>
              <a:rPr lang="en-US" altLang="zh-CN" dirty="0"/>
              <a:t>20</a:t>
            </a:r>
            <a:r>
              <a:rPr lang="zh-CN" altLang="zh-CN" dirty="0"/>
              <a:t>日</a:t>
            </a:r>
          </a:p>
          <a:p>
            <a:r>
              <a:rPr lang="en-US" altLang="zh-CN" dirty="0"/>
              <a:t>http://forum.china.unity3d.com/thread-13546-1-1.html</a:t>
            </a:r>
          </a:p>
          <a:p>
            <a:endParaRPr lang="zh-CN" altLang="zh-CN" dirty="0"/>
          </a:p>
          <a:p>
            <a:pPr lvl="0"/>
            <a:r>
              <a:rPr lang="en-US" altLang="zh-CN" dirty="0"/>
              <a:t>[3]	 unity</a:t>
            </a:r>
            <a:r>
              <a:rPr lang="zh-CN" altLang="zh-CN" dirty="0"/>
              <a:t>社区学习资料及</a:t>
            </a:r>
            <a:r>
              <a:rPr lang="en-US" altLang="zh-CN" dirty="0"/>
              <a:t>unity</a:t>
            </a:r>
            <a:r>
              <a:rPr lang="zh-CN" altLang="zh-CN" dirty="0"/>
              <a:t>开发教程</a:t>
            </a:r>
            <a:r>
              <a:rPr lang="en-US" altLang="zh-CN" dirty="0"/>
              <a:t> 2018</a:t>
            </a:r>
            <a:r>
              <a:rPr lang="zh-CN" altLang="zh-CN" dirty="0"/>
              <a:t>年</a:t>
            </a:r>
            <a:r>
              <a:rPr lang="en-US" altLang="zh-CN" dirty="0"/>
              <a:t>4</a:t>
            </a:r>
            <a:r>
              <a:rPr lang="zh-CN" altLang="zh-CN" dirty="0"/>
              <a:t>月</a:t>
            </a:r>
            <a:r>
              <a:rPr lang="en-US" altLang="zh-CN" dirty="0"/>
              <a:t>20</a:t>
            </a:r>
            <a:r>
              <a:rPr lang="zh-CN" altLang="zh-CN" dirty="0"/>
              <a:t>日 </a:t>
            </a:r>
          </a:p>
          <a:p>
            <a:r>
              <a:rPr lang="en-US" altLang="zh-CN" dirty="0"/>
              <a:t>http://forum.china.unity3d.com/forum.php</a:t>
            </a:r>
          </a:p>
          <a:p>
            <a:endParaRPr lang="zh-CN" altLang="zh-CN" dirty="0"/>
          </a:p>
          <a:p>
            <a:pPr lvl="0"/>
            <a:r>
              <a:rPr lang="en-US" altLang="zh-CN" dirty="0"/>
              <a:t>[4]	 CSDN</a:t>
            </a:r>
            <a:r>
              <a:rPr lang="zh-CN" altLang="zh-CN" dirty="0"/>
              <a:t>博客社区</a:t>
            </a:r>
            <a:r>
              <a:rPr lang="en-US" altLang="zh-CN" dirty="0"/>
              <a:t>.</a:t>
            </a:r>
            <a:r>
              <a:rPr lang="zh-CN" altLang="zh-CN" dirty="0"/>
              <a:t>文章</a:t>
            </a:r>
            <a:r>
              <a:rPr lang="en-US" altLang="zh-CN" dirty="0"/>
              <a:t>.</a:t>
            </a:r>
            <a:r>
              <a:rPr lang="zh-CN" altLang="zh-CN" dirty="0"/>
              <a:t>软件工程需求分析文档模板</a:t>
            </a:r>
            <a:r>
              <a:rPr lang="en-US" altLang="zh-CN" dirty="0"/>
              <a:t> 2018</a:t>
            </a:r>
            <a:r>
              <a:rPr lang="zh-CN" altLang="zh-CN" dirty="0"/>
              <a:t>年</a:t>
            </a:r>
            <a:r>
              <a:rPr lang="en-US" altLang="zh-CN" dirty="0"/>
              <a:t>4</a:t>
            </a:r>
            <a:r>
              <a:rPr lang="zh-CN" altLang="zh-CN" dirty="0"/>
              <a:t>月</a:t>
            </a:r>
            <a:r>
              <a:rPr lang="en-US" altLang="zh-CN" dirty="0"/>
              <a:t>21</a:t>
            </a:r>
            <a:r>
              <a:rPr lang="zh-CN" altLang="zh-CN" dirty="0"/>
              <a:t>日</a:t>
            </a:r>
          </a:p>
          <a:p>
            <a:r>
              <a:rPr lang="en-US" altLang="zh-CN" dirty="0"/>
              <a:t>https://blog.csdn.net/jiangcl207504/article/details/5467285</a:t>
            </a:r>
          </a:p>
          <a:p>
            <a:endParaRPr lang="zh-CN" altLang="zh-CN" dirty="0"/>
          </a:p>
          <a:p>
            <a:pPr lvl="0"/>
            <a:r>
              <a:rPr lang="en-US" altLang="zh-CN" dirty="0"/>
              <a:t>[5] 	</a:t>
            </a:r>
            <a:r>
              <a:rPr lang="en-US" altLang="zh-CN" dirty="0" err="1"/>
              <a:t>SiKi</a:t>
            </a:r>
            <a:r>
              <a:rPr lang="zh-CN" altLang="zh-CN" dirty="0"/>
              <a:t>学院</a:t>
            </a:r>
            <a:r>
              <a:rPr lang="en-US" altLang="zh-CN" dirty="0"/>
              <a:t>unity</a:t>
            </a:r>
            <a:r>
              <a:rPr lang="zh-CN" altLang="zh-CN" dirty="0"/>
              <a:t>开发相关课程</a:t>
            </a:r>
            <a:r>
              <a:rPr lang="en-US" altLang="zh-CN" dirty="0"/>
              <a:t> 2018</a:t>
            </a:r>
            <a:r>
              <a:rPr lang="zh-CN" altLang="zh-CN" dirty="0"/>
              <a:t>年</a:t>
            </a:r>
            <a:r>
              <a:rPr lang="en-US" altLang="zh-CN" dirty="0"/>
              <a:t>4</a:t>
            </a:r>
            <a:r>
              <a:rPr lang="zh-CN" altLang="zh-CN" dirty="0"/>
              <a:t>月</a:t>
            </a:r>
            <a:r>
              <a:rPr lang="en-US" altLang="zh-CN" dirty="0"/>
              <a:t>22</a:t>
            </a:r>
            <a:r>
              <a:rPr lang="zh-CN" altLang="zh-CN" dirty="0"/>
              <a:t>日</a:t>
            </a:r>
          </a:p>
          <a:p>
            <a:r>
              <a:rPr lang="en-US" altLang="zh-CN" dirty="0"/>
              <a:t>http://www.sikiedu.com/cloud/search?q=unity%E5%85%A5%E9%97%A8</a:t>
            </a:r>
          </a:p>
          <a:p>
            <a:endParaRPr lang="zh-CN" altLang="zh-CN" dirty="0"/>
          </a:p>
          <a:p>
            <a:r>
              <a:rPr lang="en-US" altLang="zh-CN" dirty="0"/>
              <a:t>[6]	</a:t>
            </a:r>
            <a:r>
              <a:rPr lang="zh-CN" altLang="zh-CN" dirty="0"/>
              <a:t>张海藩、牟永敏</a:t>
            </a:r>
            <a:r>
              <a:rPr lang="en-US" altLang="zh-CN" dirty="0"/>
              <a:t>.</a:t>
            </a:r>
            <a:r>
              <a:rPr lang="zh-CN" altLang="zh-CN" dirty="0"/>
              <a:t>《软件工程导论》</a:t>
            </a:r>
            <a:r>
              <a:rPr lang="en-US" altLang="zh-CN" dirty="0"/>
              <a:t>-6</a:t>
            </a:r>
            <a:r>
              <a:rPr lang="zh-CN" altLang="zh-CN" dirty="0"/>
              <a:t>版 北京：清华大学出版社，</a:t>
            </a:r>
            <a:r>
              <a:rPr lang="en-US" altLang="zh-CN" dirty="0"/>
              <a:t>2013</a:t>
            </a:r>
            <a:r>
              <a:rPr lang="zh-CN" altLang="zh-CN" dirty="0"/>
              <a:t>（</a:t>
            </a:r>
            <a:r>
              <a:rPr lang="en-US" altLang="zh-CN" dirty="0"/>
              <a:t>2018.1</a:t>
            </a:r>
            <a:r>
              <a:rPr lang="zh-CN" altLang="zh-CN" dirty="0"/>
              <a:t>重印）</a:t>
            </a:r>
            <a:endParaRPr lang="en-US" altLang="zh-CN" dirty="0"/>
          </a:p>
          <a:p>
            <a:endParaRPr lang="zh-CN" altLang="zh-CN" dirty="0"/>
          </a:p>
          <a:p>
            <a:r>
              <a:rPr lang="en-US" altLang="zh-CN" dirty="0"/>
              <a:t>[7] </a:t>
            </a:r>
            <a:r>
              <a:rPr lang="zh-CN" altLang="zh-CN" dirty="0"/>
              <a:t>陈洪、任科、李华杰</a:t>
            </a:r>
            <a:r>
              <a:rPr lang="en-US" altLang="zh-CN" dirty="0"/>
              <a:t>.</a:t>
            </a:r>
            <a:r>
              <a:rPr lang="zh-CN" altLang="zh-CN" dirty="0"/>
              <a:t>《游戏专业概论》 北京：清华大学出版社，</a:t>
            </a:r>
            <a:r>
              <a:rPr lang="en-US" altLang="zh-CN" dirty="0"/>
              <a:t>2010.1</a:t>
            </a:r>
            <a:endParaRPr lang="zh-CN" altLang="en-US"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3425142" y="-685187"/>
            <a:ext cx="6781080" cy="8387873"/>
            <a:chOff x="-1344978" y="-685187"/>
            <a:chExt cx="6781080" cy="8387873"/>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429124"/>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85195" y="5404454"/>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666017" y="5533920"/>
              <a:ext cx="1894088" cy="1894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517229" y="5808598"/>
              <a:ext cx="1894088" cy="1894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879814" y="2512764"/>
            <a:ext cx="3456298" cy="1107996"/>
          </a:xfrm>
          <a:prstGeom prst="rect">
            <a:avLst/>
          </a:prstGeom>
          <a:solidFill>
            <a:schemeClr val="accent5"/>
          </a:solidFill>
        </p:spPr>
        <p:txBody>
          <a:bodyPr wrap="square">
            <a:spAutoFit/>
          </a:bodyPr>
          <a:lstStyle/>
          <a:p>
            <a:r>
              <a:rPr lang="en-US" altLang="zh-CN" sz="6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THANK</a:t>
            </a:r>
          </a:p>
        </p:txBody>
      </p:sp>
      <p:sp>
        <p:nvSpPr>
          <p:cNvPr id="21" name="矩形 20"/>
          <p:cNvSpPr/>
          <p:nvPr/>
        </p:nvSpPr>
        <p:spPr>
          <a:xfrm>
            <a:off x="879814" y="3588902"/>
            <a:ext cx="2060308" cy="1107996"/>
          </a:xfrm>
          <a:prstGeom prst="rect">
            <a:avLst/>
          </a:prstGeom>
          <a:solidFill>
            <a:schemeClr val="accent5"/>
          </a:solidFill>
        </p:spPr>
        <p:txBody>
          <a:bodyPr wrap="none">
            <a:spAutoFit/>
          </a:bodyPr>
          <a:lstStyle/>
          <a:p>
            <a:r>
              <a:rPr lang="en-US" altLang="zh-CN" sz="6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YOU</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14:bounceEnd="36000">
                                          <p:cBhvr additive="base">
                                            <p:cTn id="7" dur="500" fill="hold"/>
                                            <p:tgtEl>
                                              <p:spTgt spid="20"/>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522703" y="8457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362920" y="1013364"/>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734141" y="2729563"/>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478990" y="144161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052876" y="47305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848514" y="2863152"/>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342882" y="4503322"/>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199471" y="432522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629760" y="491225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963153" y="457016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241768" y="607469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487187" y="131498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526405" y="235214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1587" y="3104117"/>
            <a:ext cx="446864"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12205" y="245795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5021" y="2863152"/>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434568" y="3534632"/>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823621" y="107699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090028" y="351714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230995" y="307561"/>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985575" y="1687036"/>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239793" y="2096793"/>
            <a:ext cx="2664414" cy="2664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1</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1817226" y="4954389"/>
            <a:ext cx="5509550" cy="583565"/>
          </a:xfrm>
          <a:prstGeom prst="rect">
            <a:avLst/>
          </a:prstGeom>
        </p:spPr>
        <p:txBody>
          <a:bodyPr wrap="square">
            <a:spAutoFit/>
          </a:bodyPr>
          <a:lstStyle/>
          <a:p>
            <a:pPr algn="ct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引言</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endParaRPr lang="zh-CN" altLang="en-US" sz="3600" dirty="0">
              <a:solidFill>
                <a:schemeClr val="tx1">
                  <a:lumMod val="75000"/>
                  <a:lumOff val="25000"/>
                </a:schemeClr>
              </a:solidFill>
            </a:endParaRP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目的</a:t>
            </a:r>
          </a:p>
        </p:txBody>
      </p:sp>
      <p:sp>
        <p:nvSpPr>
          <p:cNvPr id="73" name="文本框 72"/>
          <p:cNvSpPr txBox="1"/>
          <p:nvPr/>
        </p:nvSpPr>
        <p:spPr>
          <a:xfrm>
            <a:off x="1699465" y="2565424"/>
            <a:ext cx="5837563" cy="1200329"/>
          </a:xfrm>
          <a:prstGeom prst="rect">
            <a:avLst/>
          </a:prstGeom>
          <a:noFill/>
        </p:spPr>
        <p:txBody>
          <a:bodyPr wrap="square" rtlCol="0">
            <a:spAutoFit/>
          </a:bodyPr>
          <a:lstStyle/>
          <a:p>
            <a:r>
              <a:rPr lang="zh-CN" altLang="zh-CN" dirty="0"/>
              <a:t>本软件需求规范描述了迷城逃亡</a:t>
            </a:r>
            <a:r>
              <a:rPr lang="en-US" altLang="zh-CN" dirty="0"/>
              <a:t>------</a:t>
            </a:r>
            <a:r>
              <a:rPr lang="zh-CN" altLang="zh-CN" dirty="0"/>
              <a:t>手机</a:t>
            </a:r>
            <a:r>
              <a:rPr lang="en-US" altLang="zh-CN" dirty="0"/>
              <a:t>android</a:t>
            </a:r>
            <a:r>
              <a:rPr lang="zh-CN" altLang="zh-CN" dirty="0"/>
              <a:t>端</a:t>
            </a:r>
            <a:r>
              <a:rPr lang="en-US" altLang="zh-CN" dirty="0"/>
              <a:t>app</a:t>
            </a:r>
            <a:r>
              <a:rPr lang="zh-CN" altLang="zh-CN" dirty="0"/>
              <a:t>功能性和非功能性需求。此文档由项目开发团队和用户代表使用，以实现并检验正确的系统功能。除非另有说明，否则</a:t>
            </a:r>
            <a:r>
              <a:rPr lang="en-US" altLang="zh-CN" dirty="0"/>
              <a:t>1.0</a:t>
            </a:r>
            <a:r>
              <a:rPr lang="zh-CN" altLang="zh-CN" dirty="0"/>
              <a:t>版本中承诺包含这里所规范的所有需求。</a:t>
            </a:r>
            <a:r>
              <a:rPr lang="zh-CN" altLang="en-US" dirty="0">
                <a:latin typeface="文鼎行楷碑体_B" panose="04020800000000000000" charset="-122"/>
                <a:ea typeface="文鼎行楷碑体_B" panose="04020800000000000000" charset="-122"/>
              </a:rPr>
              <a:t>	</a:t>
            </a:r>
          </a:p>
        </p:txBody>
      </p:sp>
      <p:sp>
        <p:nvSpPr>
          <p:cNvPr id="23" name="文本框 22">
            <a:extLst>
              <a:ext uri="{FF2B5EF4-FFF2-40B4-BE49-F238E27FC236}">
                <a16:creationId xmlns:a16="http://schemas.microsoft.com/office/drawing/2014/main" id="{4FD3AAED-AA63-4C8A-8E3E-F111F71C6221}"/>
              </a:ext>
            </a:extLst>
          </p:cNvPr>
          <p:cNvSpPr txBox="1"/>
          <p:nvPr/>
        </p:nvSpPr>
        <p:spPr>
          <a:xfrm>
            <a:off x="6329275" y="5526748"/>
            <a:ext cx="2415506" cy="261610"/>
          </a:xfrm>
          <a:prstGeom prst="rect">
            <a:avLst/>
          </a:prstGeom>
          <a:noFill/>
        </p:spPr>
        <p:txBody>
          <a:bodyPr wrap="square" rtlCol="0">
            <a:spAutoFit/>
          </a:bodyPr>
          <a:lstStyle/>
          <a:p>
            <a:r>
              <a:rPr lang="zh-CN" altLang="en-US" sz="1100" b="1" dirty="0">
                <a:solidFill>
                  <a:srgbClr val="C00000"/>
                </a:solidFill>
              </a:rPr>
              <a:t>详细见</a:t>
            </a:r>
            <a:r>
              <a:rPr lang="en-US" altLang="zh-CN" sz="1100" b="1" dirty="0">
                <a:solidFill>
                  <a:srgbClr val="C00000"/>
                </a:solidFill>
              </a:rPr>
              <a:t>SE2018</a:t>
            </a:r>
            <a:r>
              <a:rPr lang="zh-CN" altLang="en-US" sz="1100" b="1" dirty="0">
                <a:solidFill>
                  <a:srgbClr val="C00000"/>
                </a:solidFill>
              </a:rPr>
              <a:t>春</a:t>
            </a:r>
            <a:r>
              <a:rPr lang="en-US" altLang="zh-CN" sz="1100" b="1" dirty="0">
                <a:solidFill>
                  <a:srgbClr val="C00000"/>
                </a:solidFill>
              </a:rPr>
              <a:t>-G08-</a:t>
            </a:r>
            <a:r>
              <a:rPr lang="zh-CN" altLang="en-US" sz="1100" b="1" dirty="0">
                <a:solidFill>
                  <a:srgbClr val="C00000"/>
                </a:solidFill>
              </a:rPr>
              <a:t>需求分析文档</a:t>
            </a: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wipe(down)">
                                          <p:cBhvr>
                                            <p:cTn id="13" dur="500"/>
                                            <p:tgtEl>
                                              <p:spTgt spid="7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down)">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3" grpId="0"/>
          <p:bldP spid="2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wipe(down)">
                                          <p:cBhvr>
                                            <p:cTn id="13" dur="500"/>
                                            <p:tgtEl>
                                              <p:spTgt spid="7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down)">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3" grpId="0"/>
          <p:bldP spid="23"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67505" y="-546505"/>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2</a:t>
            </a: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背景</a:t>
            </a:r>
          </a:p>
        </p:txBody>
      </p:sp>
      <p:grpSp>
        <p:nvGrpSpPr>
          <p:cNvPr id="20" name="组合 19"/>
          <p:cNvGrpSpPr>
            <a:grpSpLocks noChangeAspect="1"/>
          </p:cNvGrpSpPr>
          <p:nvPr/>
        </p:nvGrpSpPr>
        <p:grpSpPr>
          <a:xfrm>
            <a:off x="446347" y="4427072"/>
            <a:ext cx="783941" cy="1800000"/>
            <a:chOff x="7080250" y="3319463"/>
            <a:chExt cx="284162" cy="652462"/>
          </a:xfrm>
          <a:solidFill>
            <a:schemeClr val="tx1">
              <a:lumMod val="75000"/>
              <a:lumOff val="25000"/>
            </a:schemeClr>
          </a:solidFill>
        </p:grpSpPr>
        <p:sp>
          <p:nvSpPr>
            <p:cNvPr id="21" name="Freeform 241"/>
            <p:cNvSpPr/>
            <p:nvPr/>
          </p:nvSpPr>
          <p:spPr bwMode="auto">
            <a:xfrm>
              <a:off x="7080250" y="3476625"/>
              <a:ext cx="71437" cy="268287"/>
            </a:xfrm>
            <a:custGeom>
              <a:avLst/>
              <a:gdLst>
                <a:gd name="T0" fmla="*/ 29 w 45"/>
                <a:gd name="T1" fmla="*/ 154 h 169"/>
                <a:gd name="T2" fmla="*/ 29 w 45"/>
                <a:gd name="T3" fmla="*/ 154 h 169"/>
                <a:gd name="T4" fmla="*/ 27 w 45"/>
                <a:gd name="T5" fmla="*/ 160 h 169"/>
                <a:gd name="T6" fmla="*/ 24 w 45"/>
                <a:gd name="T7" fmla="*/ 165 h 169"/>
                <a:gd name="T8" fmla="*/ 19 w 45"/>
                <a:gd name="T9" fmla="*/ 168 h 169"/>
                <a:gd name="T10" fmla="*/ 15 w 45"/>
                <a:gd name="T11" fmla="*/ 169 h 169"/>
                <a:gd name="T12" fmla="*/ 15 w 45"/>
                <a:gd name="T13" fmla="*/ 169 h 169"/>
                <a:gd name="T14" fmla="*/ 9 w 45"/>
                <a:gd name="T15" fmla="*/ 168 h 169"/>
                <a:gd name="T16" fmla="*/ 4 w 45"/>
                <a:gd name="T17" fmla="*/ 165 h 169"/>
                <a:gd name="T18" fmla="*/ 1 w 45"/>
                <a:gd name="T19" fmla="*/ 160 h 169"/>
                <a:gd name="T20" fmla="*/ 0 w 45"/>
                <a:gd name="T21" fmla="*/ 154 h 169"/>
                <a:gd name="T22" fmla="*/ 16 w 45"/>
                <a:gd name="T23" fmla="*/ 14 h 169"/>
                <a:gd name="T24" fmla="*/ 16 w 45"/>
                <a:gd name="T25" fmla="*/ 14 h 169"/>
                <a:gd name="T26" fmla="*/ 18 w 45"/>
                <a:gd name="T27" fmla="*/ 8 h 169"/>
                <a:gd name="T28" fmla="*/ 21 w 45"/>
                <a:gd name="T29" fmla="*/ 3 h 169"/>
                <a:gd name="T30" fmla="*/ 26 w 45"/>
                <a:gd name="T31" fmla="*/ 0 h 169"/>
                <a:gd name="T32" fmla="*/ 32 w 45"/>
                <a:gd name="T33" fmla="*/ 0 h 169"/>
                <a:gd name="T34" fmla="*/ 32 w 45"/>
                <a:gd name="T35" fmla="*/ 0 h 169"/>
                <a:gd name="T36" fmla="*/ 36 w 45"/>
                <a:gd name="T37" fmla="*/ 0 h 169"/>
                <a:gd name="T38" fmla="*/ 41 w 45"/>
                <a:gd name="T39" fmla="*/ 3 h 169"/>
                <a:gd name="T40" fmla="*/ 44 w 45"/>
                <a:gd name="T41" fmla="*/ 8 h 169"/>
                <a:gd name="T42" fmla="*/ 45 w 45"/>
                <a:gd name="T43" fmla="*/ 14 h 169"/>
                <a:gd name="T44" fmla="*/ 29 w 45"/>
                <a:gd name="T45" fmla="*/ 15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169">
                  <a:moveTo>
                    <a:pt x="29" y="154"/>
                  </a:moveTo>
                  <a:lnTo>
                    <a:pt x="29" y="154"/>
                  </a:lnTo>
                  <a:lnTo>
                    <a:pt x="27" y="160"/>
                  </a:lnTo>
                  <a:lnTo>
                    <a:pt x="24" y="165"/>
                  </a:lnTo>
                  <a:lnTo>
                    <a:pt x="19" y="168"/>
                  </a:lnTo>
                  <a:lnTo>
                    <a:pt x="15" y="169"/>
                  </a:lnTo>
                  <a:lnTo>
                    <a:pt x="15" y="169"/>
                  </a:lnTo>
                  <a:lnTo>
                    <a:pt x="9" y="168"/>
                  </a:lnTo>
                  <a:lnTo>
                    <a:pt x="4" y="165"/>
                  </a:lnTo>
                  <a:lnTo>
                    <a:pt x="1" y="160"/>
                  </a:lnTo>
                  <a:lnTo>
                    <a:pt x="0" y="154"/>
                  </a:lnTo>
                  <a:lnTo>
                    <a:pt x="16" y="14"/>
                  </a:lnTo>
                  <a:lnTo>
                    <a:pt x="16" y="14"/>
                  </a:lnTo>
                  <a:lnTo>
                    <a:pt x="18" y="8"/>
                  </a:lnTo>
                  <a:lnTo>
                    <a:pt x="21" y="3"/>
                  </a:lnTo>
                  <a:lnTo>
                    <a:pt x="26" y="0"/>
                  </a:lnTo>
                  <a:lnTo>
                    <a:pt x="32" y="0"/>
                  </a:lnTo>
                  <a:lnTo>
                    <a:pt x="32" y="0"/>
                  </a:lnTo>
                  <a:lnTo>
                    <a:pt x="36" y="0"/>
                  </a:lnTo>
                  <a:lnTo>
                    <a:pt x="41" y="3"/>
                  </a:lnTo>
                  <a:lnTo>
                    <a:pt x="44" y="8"/>
                  </a:lnTo>
                  <a:lnTo>
                    <a:pt x="45" y="14"/>
                  </a:lnTo>
                  <a:lnTo>
                    <a:pt x="29"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42"/>
            <p:cNvSpPr/>
            <p:nvPr/>
          </p:nvSpPr>
          <p:spPr bwMode="auto">
            <a:xfrm>
              <a:off x="7292975" y="3476625"/>
              <a:ext cx="71437" cy="268287"/>
            </a:xfrm>
            <a:custGeom>
              <a:avLst/>
              <a:gdLst>
                <a:gd name="T0" fmla="*/ 45 w 45"/>
                <a:gd name="T1" fmla="*/ 154 h 169"/>
                <a:gd name="T2" fmla="*/ 45 w 45"/>
                <a:gd name="T3" fmla="*/ 154 h 169"/>
                <a:gd name="T4" fmla="*/ 44 w 45"/>
                <a:gd name="T5" fmla="*/ 160 h 169"/>
                <a:gd name="T6" fmla="*/ 41 w 45"/>
                <a:gd name="T7" fmla="*/ 165 h 169"/>
                <a:gd name="T8" fmla="*/ 36 w 45"/>
                <a:gd name="T9" fmla="*/ 168 h 169"/>
                <a:gd name="T10" fmla="*/ 30 w 45"/>
                <a:gd name="T11" fmla="*/ 169 h 169"/>
                <a:gd name="T12" fmla="*/ 30 w 45"/>
                <a:gd name="T13" fmla="*/ 169 h 169"/>
                <a:gd name="T14" fmla="*/ 24 w 45"/>
                <a:gd name="T15" fmla="*/ 168 h 169"/>
                <a:gd name="T16" fmla="*/ 20 w 45"/>
                <a:gd name="T17" fmla="*/ 165 h 169"/>
                <a:gd name="T18" fmla="*/ 17 w 45"/>
                <a:gd name="T19" fmla="*/ 160 h 169"/>
                <a:gd name="T20" fmla="*/ 17 w 45"/>
                <a:gd name="T21" fmla="*/ 154 h 169"/>
                <a:gd name="T22" fmla="*/ 0 w 45"/>
                <a:gd name="T23" fmla="*/ 14 h 169"/>
                <a:gd name="T24" fmla="*/ 0 w 45"/>
                <a:gd name="T25" fmla="*/ 14 h 169"/>
                <a:gd name="T26" fmla="*/ 1 w 45"/>
                <a:gd name="T27" fmla="*/ 8 h 169"/>
                <a:gd name="T28" fmla="*/ 4 w 45"/>
                <a:gd name="T29" fmla="*/ 3 h 169"/>
                <a:gd name="T30" fmla="*/ 9 w 45"/>
                <a:gd name="T31" fmla="*/ 0 h 169"/>
                <a:gd name="T32" fmla="*/ 13 w 45"/>
                <a:gd name="T33" fmla="*/ 0 h 169"/>
                <a:gd name="T34" fmla="*/ 13 w 45"/>
                <a:gd name="T35" fmla="*/ 0 h 169"/>
                <a:gd name="T36" fmla="*/ 20 w 45"/>
                <a:gd name="T37" fmla="*/ 0 h 169"/>
                <a:gd name="T38" fmla="*/ 24 w 45"/>
                <a:gd name="T39" fmla="*/ 3 h 169"/>
                <a:gd name="T40" fmla="*/ 27 w 45"/>
                <a:gd name="T41" fmla="*/ 8 h 169"/>
                <a:gd name="T42" fmla="*/ 29 w 45"/>
                <a:gd name="T43" fmla="*/ 14 h 169"/>
                <a:gd name="T44" fmla="*/ 45 w 45"/>
                <a:gd name="T45" fmla="*/ 15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169">
                  <a:moveTo>
                    <a:pt x="45" y="154"/>
                  </a:moveTo>
                  <a:lnTo>
                    <a:pt x="45" y="154"/>
                  </a:lnTo>
                  <a:lnTo>
                    <a:pt x="44" y="160"/>
                  </a:lnTo>
                  <a:lnTo>
                    <a:pt x="41" y="165"/>
                  </a:lnTo>
                  <a:lnTo>
                    <a:pt x="36" y="168"/>
                  </a:lnTo>
                  <a:lnTo>
                    <a:pt x="30" y="169"/>
                  </a:lnTo>
                  <a:lnTo>
                    <a:pt x="30" y="169"/>
                  </a:lnTo>
                  <a:lnTo>
                    <a:pt x="24" y="168"/>
                  </a:lnTo>
                  <a:lnTo>
                    <a:pt x="20" y="165"/>
                  </a:lnTo>
                  <a:lnTo>
                    <a:pt x="17" y="160"/>
                  </a:lnTo>
                  <a:lnTo>
                    <a:pt x="17" y="154"/>
                  </a:lnTo>
                  <a:lnTo>
                    <a:pt x="0" y="14"/>
                  </a:lnTo>
                  <a:lnTo>
                    <a:pt x="0" y="14"/>
                  </a:lnTo>
                  <a:lnTo>
                    <a:pt x="1" y="8"/>
                  </a:lnTo>
                  <a:lnTo>
                    <a:pt x="4" y="3"/>
                  </a:lnTo>
                  <a:lnTo>
                    <a:pt x="9" y="0"/>
                  </a:lnTo>
                  <a:lnTo>
                    <a:pt x="13" y="0"/>
                  </a:lnTo>
                  <a:lnTo>
                    <a:pt x="13" y="0"/>
                  </a:lnTo>
                  <a:lnTo>
                    <a:pt x="20" y="0"/>
                  </a:lnTo>
                  <a:lnTo>
                    <a:pt x="24" y="3"/>
                  </a:lnTo>
                  <a:lnTo>
                    <a:pt x="27" y="8"/>
                  </a:lnTo>
                  <a:lnTo>
                    <a:pt x="29" y="14"/>
                  </a:lnTo>
                  <a:lnTo>
                    <a:pt x="45"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43"/>
            <p:cNvSpPr/>
            <p:nvPr/>
          </p:nvSpPr>
          <p:spPr bwMode="auto">
            <a:xfrm>
              <a:off x="7154863" y="3319463"/>
              <a:ext cx="134937" cy="134937"/>
            </a:xfrm>
            <a:custGeom>
              <a:avLst/>
              <a:gdLst>
                <a:gd name="T0" fmla="*/ 43 w 85"/>
                <a:gd name="T1" fmla="*/ 85 h 85"/>
                <a:gd name="T2" fmla="*/ 43 w 85"/>
                <a:gd name="T3" fmla="*/ 85 h 85"/>
                <a:gd name="T4" fmla="*/ 50 w 85"/>
                <a:gd name="T5" fmla="*/ 84 h 85"/>
                <a:gd name="T6" fmla="*/ 59 w 85"/>
                <a:gd name="T7" fmla="*/ 82 h 85"/>
                <a:gd name="T8" fmla="*/ 65 w 85"/>
                <a:gd name="T9" fmla="*/ 78 h 85"/>
                <a:gd name="T10" fmla="*/ 72 w 85"/>
                <a:gd name="T11" fmla="*/ 73 h 85"/>
                <a:gd name="T12" fmla="*/ 78 w 85"/>
                <a:gd name="T13" fmla="*/ 66 h 85"/>
                <a:gd name="T14" fmla="*/ 81 w 85"/>
                <a:gd name="T15" fmla="*/ 59 h 85"/>
                <a:gd name="T16" fmla="*/ 84 w 85"/>
                <a:gd name="T17" fmla="*/ 50 h 85"/>
                <a:gd name="T18" fmla="*/ 85 w 85"/>
                <a:gd name="T19" fmla="*/ 43 h 85"/>
                <a:gd name="T20" fmla="*/ 85 w 85"/>
                <a:gd name="T21" fmla="*/ 43 h 85"/>
                <a:gd name="T22" fmla="*/ 84 w 85"/>
                <a:gd name="T23" fmla="*/ 34 h 85"/>
                <a:gd name="T24" fmla="*/ 81 w 85"/>
                <a:gd name="T25" fmla="*/ 26 h 85"/>
                <a:gd name="T26" fmla="*/ 78 w 85"/>
                <a:gd name="T27" fmla="*/ 18 h 85"/>
                <a:gd name="T28" fmla="*/ 72 w 85"/>
                <a:gd name="T29" fmla="*/ 12 h 85"/>
                <a:gd name="T30" fmla="*/ 65 w 85"/>
                <a:gd name="T31" fmla="*/ 8 h 85"/>
                <a:gd name="T32" fmla="*/ 59 w 85"/>
                <a:gd name="T33" fmla="*/ 3 h 85"/>
                <a:gd name="T34" fmla="*/ 50 w 85"/>
                <a:gd name="T35" fmla="*/ 0 h 85"/>
                <a:gd name="T36" fmla="*/ 43 w 85"/>
                <a:gd name="T37" fmla="*/ 0 h 85"/>
                <a:gd name="T38" fmla="*/ 43 w 85"/>
                <a:gd name="T39" fmla="*/ 0 h 85"/>
                <a:gd name="T40" fmla="*/ 33 w 85"/>
                <a:gd name="T41" fmla="*/ 0 h 85"/>
                <a:gd name="T42" fmla="*/ 26 w 85"/>
                <a:gd name="T43" fmla="*/ 3 h 85"/>
                <a:gd name="T44" fmla="*/ 18 w 85"/>
                <a:gd name="T45" fmla="*/ 8 h 85"/>
                <a:gd name="T46" fmla="*/ 12 w 85"/>
                <a:gd name="T47" fmla="*/ 12 h 85"/>
                <a:gd name="T48" fmla="*/ 6 w 85"/>
                <a:gd name="T49" fmla="*/ 18 h 85"/>
                <a:gd name="T50" fmla="*/ 3 w 85"/>
                <a:gd name="T51" fmla="*/ 26 h 85"/>
                <a:gd name="T52" fmla="*/ 0 w 85"/>
                <a:gd name="T53" fmla="*/ 34 h 85"/>
                <a:gd name="T54" fmla="*/ 0 w 85"/>
                <a:gd name="T55" fmla="*/ 43 h 85"/>
                <a:gd name="T56" fmla="*/ 0 w 85"/>
                <a:gd name="T57" fmla="*/ 43 h 85"/>
                <a:gd name="T58" fmla="*/ 0 w 85"/>
                <a:gd name="T59" fmla="*/ 50 h 85"/>
                <a:gd name="T60" fmla="*/ 3 w 85"/>
                <a:gd name="T61" fmla="*/ 59 h 85"/>
                <a:gd name="T62" fmla="*/ 6 w 85"/>
                <a:gd name="T63" fmla="*/ 66 h 85"/>
                <a:gd name="T64" fmla="*/ 12 w 85"/>
                <a:gd name="T65" fmla="*/ 73 h 85"/>
                <a:gd name="T66" fmla="*/ 18 w 85"/>
                <a:gd name="T67" fmla="*/ 78 h 85"/>
                <a:gd name="T68" fmla="*/ 26 w 85"/>
                <a:gd name="T69" fmla="*/ 82 h 85"/>
                <a:gd name="T70" fmla="*/ 33 w 85"/>
                <a:gd name="T71" fmla="*/ 84 h 85"/>
                <a:gd name="T72" fmla="*/ 43 w 85"/>
                <a:gd name="T73" fmla="*/ 85 h 85"/>
                <a:gd name="T74" fmla="*/ 43 w 85"/>
                <a:gd name="T75"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5" h="85">
                  <a:moveTo>
                    <a:pt x="43" y="85"/>
                  </a:moveTo>
                  <a:lnTo>
                    <a:pt x="43" y="85"/>
                  </a:lnTo>
                  <a:lnTo>
                    <a:pt x="50" y="84"/>
                  </a:lnTo>
                  <a:lnTo>
                    <a:pt x="59" y="82"/>
                  </a:lnTo>
                  <a:lnTo>
                    <a:pt x="65" y="78"/>
                  </a:lnTo>
                  <a:lnTo>
                    <a:pt x="72" y="73"/>
                  </a:lnTo>
                  <a:lnTo>
                    <a:pt x="78" y="66"/>
                  </a:lnTo>
                  <a:lnTo>
                    <a:pt x="81" y="59"/>
                  </a:lnTo>
                  <a:lnTo>
                    <a:pt x="84" y="50"/>
                  </a:lnTo>
                  <a:lnTo>
                    <a:pt x="85" y="43"/>
                  </a:lnTo>
                  <a:lnTo>
                    <a:pt x="85" y="43"/>
                  </a:lnTo>
                  <a:lnTo>
                    <a:pt x="84" y="34"/>
                  </a:lnTo>
                  <a:lnTo>
                    <a:pt x="81" y="26"/>
                  </a:lnTo>
                  <a:lnTo>
                    <a:pt x="78" y="18"/>
                  </a:lnTo>
                  <a:lnTo>
                    <a:pt x="72" y="12"/>
                  </a:lnTo>
                  <a:lnTo>
                    <a:pt x="65" y="8"/>
                  </a:lnTo>
                  <a:lnTo>
                    <a:pt x="59" y="3"/>
                  </a:lnTo>
                  <a:lnTo>
                    <a:pt x="50" y="0"/>
                  </a:lnTo>
                  <a:lnTo>
                    <a:pt x="43" y="0"/>
                  </a:lnTo>
                  <a:lnTo>
                    <a:pt x="43" y="0"/>
                  </a:lnTo>
                  <a:lnTo>
                    <a:pt x="33" y="0"/>
                  </a:lnTo>
                  <a:lnTo>
                    <a:pt x="26" y="3"/>
                  </a:lnTo>
                  <a:lnTo>
                    <a:pt x="18" y="8"/>
                  </a:lnTo>
                  <a:lnTo>
                    <a:pt x="12" y="12"/>
                  </a:lnTo>
                  <a:lnTo>
                    <a:pt x="6" y="18"/>
                  </a:lnTo>
                  <a:lnTo>
                    <a:pt x="3" y="26"/>
                  </a:lnTo>
                  <a:lnTo>
                    <a:pt x="0" y="34"/>
                  </a:lnTo>
                  <a:lnTo>
                    <a:pt x="0" y="43"/>
                  </a:lnTo>
                  <a:lnTo>
                    <a:pt x="0" y="43"/>
                  </a:lnTo>
                  <a:lnTo>
                    <a:pt x="0" y="50"/>
                  </a:lnTo>
                  <a:lnTo>
                    <a:pt x="3" y="59"/>
                  </a:lnTo>
                  <a:lnTo>
                    <a:pt x="6" y="66"/>
                  </a:lnTo>
                  <a:lnTo>
                    <a:pt x="12" y="73"/>
                  </a:lnTo>
                  <a:lnTo>
                    <a:pt x="18" y="78"/>
                  </a:lnTo>
                  <a:lnTo>
                    <a:pt x="26" y="82"/>
                  </a:lnTo>
                  <a:lnTo>
                    <a:pt x="33" y="84"/>
                  </a:lnTo>
                  <a:lnTo>
                    <a:pt x="43" y="85"/>
                  </a:lnTo>
                  <a:lnTo>
                    <a:pt x="43"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44"/>
            <p:cNvSpPr/>
            <p:nvPr/>
          </p:nvSpPr>
          <p:spPr bwMode="auto">
            <a:xfrm>
              <a:off x="7146925" y="3673475"/>
              <a:ext cx="63500" cy="298450"/>
            </a:xfrm>
            <a:custGeom>
              <a:avLst/>
              <a:gdLst>
                <a:gd name="T0" fmla="*/ 40 w 40"/>
                <a:gd name="T1" fmla="*/ 169 h 188"/>
                <a:gd name="T2" fmla="*/ 40 w 40"/>
                <a:gd name="T3" fmla="*/ 169 h 188"/>
                <a:gd name="T4" fmla="*/ 38 w 40"/>
                <a:gd name="T5" fmla="*/ 176 h 188"/>
                <a:gd name="T6" fmla="*/ 34 w 40"/>
                <a:gd name="T7" fmla="*/ 182 h 188"/>
                <a:gd name="T8" fmla="*/ 28 w 40"/>
                <a:gd name="T9" fmla="*/ 187 h 188"/>
                <a:gd name="T10" fmla="*/ 20 w 40"/>
                <a:gd name="T11" fmla="*/ 188 h 188"/>
                <a:gd name="T12" fmla="*/ 20 w 40"/>
                <a:gd name="T13" fmla="*/ 188 h 188"/>
                <a:gd name="T14" fmla="*/ 12 w 40"/>
                <a:gd name="T15" fmla="*/ 187 h 188"/>
                <a:gd name="T16" fmla="*/ 5 w 40"/>
                <a:gd name="T17" fmla="*/ 182 h 188"/>
                <a:gd name="T18" fmla="*/ 2 w 40"/>
                <a:gd name="T19" fmla="*/ 176 h 188"/>
                <a:gd name="T20" fmla="*/ 0 w 40"/>
                <a:gd name="T21" fmla="*/ 169 h 188"/>
                <a:gd name="T22" fmla="*/ 0 w 40"/>
                <a:gd name="T23" fmla="*/ 19 h 188"/>
                <a:gd name="T24" fmla="*/ 0 w 40"/>
                <a:gd name="T25" fmla="*/ 19 h 188"/>
                <a:gd name="T26" fmla="*/ 2 w 40"/>
                <a:gd name="T27" fmla="*/ 12 h 188"/>
                <a:gd name="T28" fmla="*/ 5 w 40"/>
                <a:gd name="T29" fmla="*/ 6 h 188"/>
                <a:gd name="T30" fmla="*/ 12 w 40"/>
                <a:gd name="T31" fmla="*/ 1 h 188"/>
                <a:gd name="T32" fmla="*/ 20 w 40"/>
                <a:gd name="T33" fmla="*/ 0 h 188"/>
                <a:gd name="T34" fmla="*/ 20 w 40"/>
                <a:gd name="T35" fmla="*/ 0 h 188"/>
                <a:gd name="T36" fmla="*/ 28 w 40"/>
                <a:gd name="T37" fmla="*/ 1 h 188"/>
                <a:gd name="T38" fmla="*/ 34 w 40"/>
                <a:gd name="T39" fmla="*/ 6 h 188"/>
                <a:gd name="T40" fmla="*/ 38 w 40"/>
                <a:gd name="T41" fmla="*/ 12 h 188"/>
                <a:gd name="T42" fmla="*/ 40 w 40"/>
                <a:gd name="T43" fmla="*/ 19 h 188"/>
                <a:gd name="T44" fmla="*/ 40 w 40"/>
                <a:gd name="T45" fmla="*/ 16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188">
                  <a:moveTo>
                    <a:pt x="40" y="169"/>
                  </a:moveTo>
                  <a:lnTo>
                    <a:pt x="40" y="169"/>
                  </a:lnTo>
                  <a:lnTo>
                    <a:pt x="38" y="176"/>
                  </a:lnTo>
                  <a:lnTo>
                    <a:pt x="34" y="182"/>
                  </a:lnTo>
                  <a:lnTo>
                    <a:pt x="28" y="187"/>
                  </a:lnTo>
                  <a:lnTo>
                    <a:pt x="20" y="188"/>
                  </a:lnTo>
                  <a:lnTo>
                    <a:pt x="20" y="188"/>
                  </a:lnTo>
                  <a:lnTo>
                    <a:pt x="12" y="187"/>
                  </a:lnTo>
                  <a:lnTo>
                    <a:pt x="5" y="182"/>
                  </a:lnTo>
                  <a:lnTo>
                    <a:pt x="2" y="176"/>
                  </a:lnTo>
                  <a:lnTo>
                    <a:pt x="0" y="169"/>
                  </a:lnTo>
                  <a:lnTo>
                    <a:pt x="0" y="19"/>
                  </a:lnTo>
                  <a:lnTo>
                    <a:pt x="0" y="19"/>
                  </a:lnTo>
                  <a:lnTo>
                    <a:pt x="2" y="12"/>
                  </a:lnTo>
                  <a:lnTo>
                    <a:pt x="5" y="6"/>
                  </a:lnTo>
                  <a:lnTo>
                    <a:pt x="12" y="1"/>
                  </a:lnTo>
                  <a:lnTo>
                    <a:pt x="20" y="0"/>
                  </a:lnTo>
                  <a:lnTo>
                    <a:pt x="20" y="0"/>
                  </a:lnTo>
                  <a:lnTo>
                    <a:pt x="28" y="1"/>
                  </a:lnTo>
                  <a:lnTo>
                    <a:pt x="34" y="6"/>
                  </a:lnTo>
                  <a:lnTo>
                    <a:pt x="38" y="12"/>
                  </a:lnTo>
                  <a:lnTo>
                    <a:pt x="40" y="19"/>
                  </a:lnTo>
                  <a:lnTo>
                    <a:pt x="40" y="1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45"/>
            <p:cNvSpPr/>
            <p:nvPr/>
          </p:nvSpPr>
          <p:spPr bwMode="auto">
            <a:xfrm>
              <a:off x="7234238" y="3673475"/>
              <a:ext cx="63500" cy="298450"/>
            </a:xfrm>
            <a:custGeom>
              <a:avLst/>
              <a:gdLst>
                <a:gd name="T0" fmla="*/ 40 w 40"/>
                <a:gd name="T1" fmla="*/ 169 h 188"/>
                <a:gd name="T2" fmla="*/ 40 w 40"/>
                <a:gd name="T3" fmla="*/ 169 h 188"/>
                <a:gd name="T4" fmla="*/ 38 w 40"/>
                <a:gd name="T5" fmla="*/ 176 h 188"/>
                <a:gd name="T6" fmla="*/ 34 w 40"/>
                <a:gd name="T7" fmla="*/ 182 h 188"/>
                <a:gd name="T8" fmla="*/ 28 w 40"/>
                <a:gd name="T9" fmla="*/ 187 h 188"/>
                <a:gd name="T10" fmla="*/ 20 w 40"/>
                <a:gd name="T11" fmla="*/ 188 h 188"/>
                <a:gd name="T12" fmla="*/ 20 w 40"/>
                <a:gd name="T13" fmla="*/ 188 h 188"/>
                <a:gd name="T14" fmla="*/ 12 w 40"/>
                <a:gd name="T15" fmla="*/ 187 h 188"/>
                <a:gd name="T16" fmla="*/ 6 w 40"/>
                <a:gd name="T17" fmla="*/ 182 h 188"/>
                <a:gd name="T18" fmla="*/ 2 w 40"/>
                <a:gd name="T19" fmla="*/ 176 h 188"/>
                <a:gd name="T20" fmla="*/ 0 w 40"/>
                <a:gd name="T21" fmla="*/ 169 h 188"/>
                <a:gd name="T22" fmla="*/ 0 w 40"/>
                <a:gd name="T23" fmla="*/ 19 h 188"/>
                <a:gd name="T24" fmla="*/ 0 w 40"/>
                <a:gd name="T25" fmla="*/ 19 h 188"/>
                <a:gd name="T26" fmla="*/ 2 w 40"/>
                <a:gd name="T27" fmla="*/ 12 h 188"/>
                <a:gd name="T28" fmla="*/ 6 w 40"/>
                <a:gd name="T29" fmla="*/ 6 h 188"/>
                <a:gd name="T30" fmla="*/ 12 w 40"/>
                <a:gd name="T31" fmla="*/ 1 h 188"/>
                <a:gd name="T32" fmla="*/ 20 w 40"/>
                <a:gd name="T33" fmla="*/ 0 h 188"/>
                <a:gd name="T34" fmla="*/ 20 w 40"/>
                <a:gd name="T35" fmla="*/ 0 h 188"/>
                <a:gd name="T36" fmla="*/ 28 w 40"/>
                <a:gd name="T37" fmla="*/ 1 h 188"/>
                <a:gd name="T38" fmla="*/ 34 w 40"/>
                <a:gd name="T39" fmla="*/ 6 h 188"/>
                <a:gd name="T40" fmla="*/ 38 w 40"/>
                <a:gd name="T41" fmla="*/ 12 h 188"/>
                <a:gd name="T42" fmla="*/ 40 w 40"/>
                <a:gd name="T43" fmla="*/ 19 h 188"/>
                <a:gd name="T44" fmla="*/ 40 w 40"/>
                <a:gd name="T45" fmla="*/ 16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188">
                  <a:moveTo>
                    <a:pt x="40" y="169"/>
                  </a:moveTo>
                  <a:lnTo>
                    <a:pt x="40" y="169"/>
                  </a:lnTo>
                  <a:lnTo>
                    <a:pt x="38" y="176"/>
                  </a:lnTo>
                  <a:lnTo>
                    <a:pt x="34" y="182"/>
                  </a:lnTo>
                  <a:lnTo>
                    <a:pt x="28" y="187"/>
                  </a:lnTo>
                  <a:lnTo>
                    <a:pt x="20" y="188"/>
                  </a:lnTo>
                  <a:lnTo>
                    <a:pt x="20" y="188"/>
                  </a:lnTo>
                  <a:lnTo>
                    <a:pt x="12" y="187"/>
                  </a:lnTo>
                  <a:lnTo>
                    <a:pt x="6" y="182"/>
                  </a:lnTo>
                  <a:lnTo>
                    <a:pt x="2" y="176"/>
                  </a:lnTo>
                  <a:lnTo>
                    <a:pt x="0" y="169"/>
                  </a:lnTo>
                  <a:lnTo>
                    <a:pt x="0" y="19"/>
                  </a:lnTo>
                  <a:lnTo>
                    <a:pt x="0" y="19"/>
                  </a:lnTo>
                  <a:lnTo>
                    <a:pt x="2" y="12"/>
                  </a:lnTo>
                  <a:lnTo>
                    <a:pt x="6" y="6"/>
                  </a:lnTo>
                  <a:lnTo>
                    <a:pt x="12" y="1"/>
                  </a:lnTo>
                  <a:lnTo>
                    <a:pt x="20" y="0"/>
                  </a:lnTo>
                  <a:lnTo>
                    <a:pt x="20" y="0"/>
                  </a:lnTo>
                  <a:lnTo>
                    <a:pt x="28" y="1"/>
                  </a:lnTo>
                  <a:lnTo>
                    <a:pt x="34" y="6"/>
                  </a:lnTo>
                  <a:lnTo>
                    <a:pt x="38" y="12"/>
                  </a:lnTo>
                  <a:lnTo>
                    <a:pt x="40" y="19"/>
                  </a:lnTo>
                  <a:lnTo>
                    <a:pt x="40" y="1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6"/>
            <p:cNvSpPr/>
            <p:nvPr/>
          </p:nvSpPr>
          <p:spPr bwMode="auto">
            <a:xfrm>
              <a:off x="7108825" y="3459163"/>
              <a:ext cx="227012" cy="257175"/>
            </a:xfrm>
            <a:custGeom>
              <a:avLst/>
              <a:gdLst>
                <a:gd name="T0" fmla="*/ 122 w 143"/>
                <a:gd name="T1" fmla="*/ 138 h 162"/>
                <a:gd name="T2" fmla="*/ 122 w 143"/>
                <a:gd name="T3" fmla="*/ 138 h 162"/>
                <a:gd name="T4" fmla="*/ 120 w 143"/>
                <a:gd name="T5" fmla="*/ 145 h 162"/>
                <a:gd name="T6" fmla="*/ 117 w 143"/>
                <a:gd name="T7" fmla="*/ 151 h 162"/>
                <a:gd name="T8" fmla="*/ 114 w 143"/>
                <a:gd name="T9" fmla="*/ 156 h 162"/>
                <a:gd name="T10" fmla="*/ 110 w 143"/>
                <a:gd name="T11" fmla="*/ 159 h 162"/>
                <a:gd name="T12" fmla="*/ 104 w 143"/>
                <a:gd name="T13" fmla="*/ 160 h 162"/>
                <a:gd name="T14" fmla="*/ 96 w 143"/>
                <a:gd name="T15" fmla="*/ 162 h 162"/>
                <a:gd name="T16" fmla="*/ 81 w 143"/>
                <a:gd name="T17" fmla="*/ 162 h 162"/>
                <a:gd name="T18" fmla="*/ 62 w 143"/>
                <a:gd name="T19" fmla="*/ 162 h 162"/>
                <a:gd name="T20" fmla="*/ 62 w 143"/>
                <a:gd name="T21" fmla="*/ 162 h 162"/>
                <a:gd name="T22" fmla="*/ 47 w 143"/>
                <a:gd name="T23" fmla="*/ 162 h 162"/>
                <a:gd name="T24" fmla="*/ 40 w 143"/>
                <a:gd name="T25" fmla="*/ 160 h 162"/>
                <a:gd name="T26" fmla="*/ 33 w 143"/>
                <a:gd name="T27" fmla="*/ 159 h 162"/>
                <a:gd name="T28" fmla="*/ 29 w 143"/>
                <a:gd name="T29" fmla="*/ 156 h 162"/>
                <a:gd name="T30" fmla="*/ 24 w 143"/>
                <a:gd name="T31" fmla="*/ 151 h 162"/>
                <a:gd name="T32" fmla="*/ 23 w 143"/>
                <a:gd name="T33" fmla="*/ 145 h 162"/>
                <a:gd name="T34" fmla="*/ 21 w 143"/>
                <a:gd name="T35" fmla="*/ 138 h 162"/>
                <a:gd name="T36" fmla="*/ 21 w 143"/>
                <a:gd name="T37" fmla="*/ 42 h 162"/>
                <a:gd name="T38" fmla="*/ 21 w 143"/>
                <a:gd name="T39" fmla="*/ 42 h 162"/>
                <a:gd name="T40" fmla="*/ 12 w 143"/>
                <a:gd name="T41" fmla="*/ 35 h 162"/>
                <a:gd name="T42" fmla="*/ 6 w 143"/>
                <a:gd name="T43" fmla="*/ 31 h 162"/>
                <a:gd name="T44" fmla="*/ 1 w 143"/>
                <a:gd name="T45" fmla="*/ 26 h 162"/>
                <a:gd name="T46" fmla="*/ 0 w 143"/>
                <a:gd name="T47" fmla="*/ 22 h 162"/>
                <a:gd name="T48" fmla="*/ 0 w 143"/>
                <a:gd name="T49" fmla="*/ 19 h 162"/>
                <a:gd name="T50" fmla="*/ 3 w 143"/>
                <a:gd name="T51" fmla="*/ 14 h 162"/>
                <a:gd name="T52" fmla="*/ 6 w 143"/>
                <a:gd name="T53" fmla="*/ 11 h 162"/>
                <a:gd name="T54" fmla="*/ 12 w 143"/>
                <a:gd name="T55" fmla="*/ 10 h 162"/>
                <a:gd name="T56" fmla="*/ 24 w 143"/>
                <a:gd name="T57" fmla="*/ 5 h 162"/>
                <a:gd name="T58" fmla="*/ 38 w 143"/>
                <a:gd name="T59" fmla="*/ 2 h 162"/>
                <a:gd name="T60" fmla="*/ 62 w 143"/>
                <a:gd name="T61" fmla="*/ 0 h 162"/>
                <a:gd name="T62" fmla="*/ 81 w 143"/>
                <a:gd name="T63" fmla="*/ 0 h 162"/>
                <a:gd name="T64" fmla="*/ 81 w 143"/>
                <a:gd name="T65" fmla="*/ 0 h 162"/>
                <a:gd name="T66" fmla="*/ 91 w 143"/>
                <a:gd name="T67" fmla="*/ 0 h 162"/>
                <a:gd name="T68" fmla="*/ 105 w 143"/>
                <a:gd name="T69" fmla="*/ 2 h 162"/>
                <a:gd name="T70" fmla="*/ 119 w 143"/>
                <a:gd name="T71" fmla="*/ 5 h 162"/>
                <a:gd name="T72" fmla="*/ 133 w 143"/>
                <a:gd name="T73" fmla="*/ 10 h 162"/>
                <a:gd name="T74" fmla="*/ 137 w 143"/>
                <a:gd name="T75" fmla="*/ 13 h 162"/>
                <a:gd name="T76" fmla="*/ 140 w 143"/>
                <a:gd name="T77" fmla="*/ 16 h 162"/>
                <a:gd name="T78" fmla="*/ 143 w 143"/>
                <a:gd name="T79" fmla="*/ 19 h 162"/>
                <a:gd name="T80" fmla="*/ 143 w 143"/>
                <a:gd name="T81" fmla="*/ 22 h 162"/>
                <a:gd name="T82" fmla="*/ 142 w 143"/>
                <a:gd name="T83" fmla="*/ 26 h 162"/>
                <a:gd name="T84" fmla="*/ 137 w 143"/>
                <a:gd name="T85" fmla="*/ 31 h 162"/>
                <a:gd name="T86" fmla="*/ 131 w 143"/>
                <a:gd name="T87" fmla="*/ 35 h 162"/>
                <a:gd name="T88" fmla="*/ 122 w 143"/>
                <a:gd name="T89" fmla="*/ 42 h 162"/>
                <a:gd name="T90" fmla="*/ 122 w 143"/>
                <a:gd name="T91" fmla="*/ 13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3" h="162">
                  <a:moveTo>
                    <a:pt x="122" y="138"/>
                  </a:moveTo>
                  <a:lnTo>
                    <a:pt x="122" y="138"/>
                  </a:lnTo>
                  <a:lnTo>
                    <a:pt x="120" y="145"/>
                  </a:lnTo>
                  <a:lnTo>
                    <a:pt x="117" y="151"/>
                  </a:lnTo>
                  <a:lnTo>
                    <a:pt x="114" y="156"/>
                  </a:lnTo>
                  <a:lnTo>
                    <a:pt x="110" y="159"/>
                  </a:lnTo>
                  <a:lnTo>
                    <a:pt x="104" y="160"/>
                  </a:lnTo>
                  <a:lnTo>
                    <a:pt x="96" y="162"/>
                  </a:lnTo>
                  <a:lnTo>
                    <a:pt x="81" y="162"/>
                  </a:lnTo>
                  <a:lnTo>
                    <a:pt x="62" y="162"/>
                  </a:lnTo>
                  <a:lnTo>
                    <a:pt x="62" y="162"/>
                  </a:lnTo>
                  <a:lnTo>
                    <a:pt x="47" y="162"/>
                  </a:lnTo>
                  <a:lnTo>
                    <a:pt x="40" y="160"/>
                  </a:lnTo>
                  <a:lnTo>
                    <a:pt x="33" y="159"/>
                  </a:lnTo>
                  <a:lnTo>
                    <a:pt x="29" y="156"/>
                  </a:lnTo>
                  <a:lnTo>
                    <a:pt x="24" y="151"/>
                  </a:lnTo>
                  <a:lnTo>
                    <a:pt x="23" y="145"/>
                  </a:lnTo>
                  <a:lnTo>
                    <a:pt x="21" y="138"/>
                  </a:lnTo>
                  <a:lnTo>
                    <a:pt x="21" y="42"/>
                  </a:lnTo>
                  <a:lnTo>
                    <a:pt x="21" y="42"/>
                  </a:lnTo>
                  <a:lnTo>
                    <a:pt x="12" y="35"/>
                  </a:lnTo>
                  <a:lnTo>
                    <a:pt x="6" y="31"/>
                  </a:lnTo>
                  <a:lnTo>
                    <a:pt x="1" y="26"/>
                  </a:lnTo>
                  <a:lnTo>
                    <a:pt x="0" y="22"/>
                  </a:lnTo>
                  <a:lnTo>
                    <a:pt x="0" y="19"/>
                  </a:lnTo>
                  <a:lnTo>
                    <a:pt x="3" y="14"/>
                  </a:lnTo>
                  <a:lnTo>
                    <a:pt x="6" y="11"/>
                  </a:lnTo>
                  <a:lnTo>
                    <a:pt x="12" y="10"/>
                  </a:lnTo>
                  <a:lnTo>
                    <a:pt x="24" y="5"/>
                  </a:lnTo>
                  <a:lnTo>
                    <a:pt x="38" y="2"/>
                  </a:lnTo>
                  <a:lnTo>
                    <a:pt x="62" y="0"/>
                  </a:lnTo>
                  <a:lnTo>
                    <a:pt x="81" y="0"/>
                  </a:lnTo>
                  <a:lnTo>
                    <a:pt x="81" y="0"/>
                  </a:lnTo>
                  <a:lnTo>
                    <a:pt x="91" y="0"/>
                  </a:lnTo>
                  <a:lnTo>
                    <a:pt x="105" y="2"/>
                  </a:lnTo>
                  <a:lnTo>
                    <a:pt x="119" y="5"/>
                  </a:lnTo>
                  <a:lnTo>
                    <a:pt x="133" y="10"/>
                  </a:lnTo>
                  <a:lnTo>
                    <a:pt x="137" y="13"/>
                  </a:lnTo>
                  <a:lnTo>
                    <a:pt x="140" y="16"/>
                  </a:lnTo>
                  <a:lnTo>
                    <a:pt x="143" y="19"/>
                  </a:lnTo>
                  <a:lnTo>
                    <a:pt x="143" y="22"/>
                  </a:lnTo>
                  <a:lnTo>
                    <a:pt x="142" y="26"/>
                  </a:lnTo>
                  <a:lnTo>
                    <a:pt x="137" y="31"/>
                  </a:lnTo>
                  <a:lnTo>
                    <a:pt x="131" y="35"/>
                  </a:lnTo>
                  <a:lnTo>
                    <a:pt x="122" y="42"/>
                  </a:lnTo>
                  <a:lnTo>
                    <a:pt x="122"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矩形 26"/>
          <p:cNvSpPr/>
          <p:nvPr/>
        </p:nvSpPr>
        <p:spPr>
          <a:xfrm>
            <a:off x="2011680" y="1427480"/>
            <a:ext cx="5108211" cy="3489866"/>
          </a:xfrm>
          <a:prstGeom prst="rect">
            <a:avLst/>
          </a:prstGeom>
        </p:spPr>
        <p:txBody>
          <a:bodyPr wrap="square">
            <a:spAutoFit/>
          </a:bodyPr>
          <a:lstStyle/>
          <a:p>
            <a:r>
              <a:rPr lang="zh-CN" altLang="zh-CN" dirty="0"/>
              <a:t>项目名称</a:t>
            </a:r>
          </a:p>
          <a:p>
            <a:r>
              <a:rPr lang="zh-CN" altLang="zh-CN" dirty="0"/>
              <a:t>基于手机</a:t>
            </a:r>
            <a:r>
              <a:rPr lang="en-US" altLang="zh-CN" dirty="0"/>
              <a:t>android</a:t>
            </a:r>
            <a:r>
              <a:rPr lang="zh-CN" altLang="zh-CN" dirty="0"/>
              <a:t>端的捉迷藏类小游戏</a:t>
            </a:r>
            <a:endParaRPr lang="en-US" altLang="zh-CN" dirty="0"/>
          </a:p>
          <a:p>
            <a:endParaRPr lang="zh-CN" altLang="zh-CN" dirty="0"/>
          </a:p>
          <a:p>
            <a:r>
              <a:rPr lang="zh-CN" altLang="zh-CN" dirty="0"/>
              <a:t>任务来源</a:t>
            </a:r>
          </a:p>
          <a:p>
            <a:r>
              <a:rPr lang="zh-CN" altLang="zh-CN" dirty="0"/>
              <a:t>杨枨老师</a:t>
            </a:r>
            <a:endParaRPr lang="en-US" altLang="zh-CN" dirty="0"/>
          </a:p>
          <a:p>
            <a:endParaRPr lang="zh-CN" altLang="zh-CN" dirty="0"/>
          </a:p>
          <a:p>
            <a:r>
              <a:rPr lang="zh-CN" altLang="zh-CN" dirty="0"/>
              <a:t>项目开发者</a:t>
            </a:r>
          </a:p>
          <a:p>
            <a:r>
              <a:rPr lang="zh-CN" altLang="zh-CN" dirty="0"/>
              <a:t>吴子乔，石梦韬，陈栩</a:t>
            </a:r>
            <a:endParaRPr lang="en-US" altLang="zh-CN" dirty="0"/>
          </a:p>
          <a:p>
            <a:endParaRPr lang="zh-CN" altLang="zh-CN" dirty="0"/>
          </a:p>
          <a:p>
            <a:r>
              <a:rPr lang="zh-CN" altLang="zh-CN" dirty="0"/>
              <a:t>用户</a:t>
            </a:r>
          </a:p>
          <a:p>
            <a:r>
              <a:rPr lang="zh-CN" altLang="zh-CN" dirty="0"/>
              <a:t>喜爱像素类小游戏的手机</a:t>
            </a:r>
            <a:r>
              <a:rPr lang="en-US" altLang="zh-CN" dirty="0"/>
              <a:t>Android</a:t>
            </a:r>
            <a:r>
              <a:rPr lang="zh-CN" altLang="zh-CN" dirty="0"/>
              <a:t>各通用版本用户</a:t>
            </a:r>
            <a:endParaRPr lang="en-US" altLang="zh-CN" dirty="0">
              <a:solidFill>
                <a:schemeClr val="tx1">
                  <a:lumMod val="75000"/>
                  <a:lumOff val="25000"/>
                </a:schemeClr>
              </a:solidFill>
              <a:latin typeface="+mn-ea"/>
            </a:endParaRPr>
          </a:p>
          <a:p>
            <a:pPr>
              <a:lnSpc>
                <a:spcPct val="150000"/>
              </a:lnSpc>
            </a:pPr>
            <a:endParaRPr lang="en-US" altLang="zh-CN" dirty="0">
              <a:solidFill>
                <a:schemeClr val="tx1">
                  <a:lumMod val="75000"/>
                  <a:lumOff val="25000"/>
                </a:schemeClr>
              </a:solidFill>
              <a:latin typeface="+mn-ea"/>
            </a:endParaRPr>
          </a:p>
        </p:txBody>
      </p:sp>
      <p:grpSp>
        <p:nvGrpSpPr>
          <p:cNvPr id="41" name="组合 40"/>
          <p:cNvGrpSpPr>
            <a:grpSpLocks noChangeAspect="1"/>
          </p:cNvGrpSpPr>
          <p:nvPr/>
        </p:nvGrpSpPr>
        <p:grpSpPr>
          <a:xfrm>
            <a:off x="1151197" y="4427072"/>
            <a:ext cx="783941" cy="1800000"/>
            <a:chOff x="7080250" y="3319463"/>
            <a:chExt cx="284162" cy="652462"/>
          </a:xfrm>
          <a:solidFill>
            <a:schemeClr val="tx1">
              <a:lumMod val="75000"/>
              <a:lumOff val="25000"/>
            </a:schemeClr>
          </a:solidFill>
        </p:grpSpPr>
        <p:sp>
          <p:nvSpPr>
            <p:cNvPr id="42" name="Freeform 241"/>
            <p:cNvSpPr/>
            <p:nvPr/>
          </p:nvSpPr>
          <p:spPr bwMode="auto">
            <a:xfrm>
              <a:off x="7080250" y="3476625"/>
              <a:ext cx="71437" cy="268287"/>
            </a:xfrm>
            <a:custGeom>
              <a:avLst/>
              <a:gdLst>
                <a:gd name="T0" fmla="*/ 29 w 45"/>
                <a:gd name="T1" fmla="*/ 154 h 169"/>
                <a:gd name="T2" fmla="*/ 29 w 45"/>
                <a:gd name="T3" fmla="*/ 154 h 169"/>
                <a:gd name="T4" fmla="*/ 27 w 45"/>
                <a:gd name="T5" fmla="*/ 160 h 169"/>
                <a:gd name="T6" fmla="*/ 24 w 45"/>
                <a:gd name="T7" fmla="*/ 165 h 169"/>
                <a:gd name="T8" fmla="*/ 19 w 45"/>
                <a:gd name="T9" fmla="*/ 168 h 169"/>
                <a:gd name="T10" fmla="*/ 15 w 45"/>
                <a:gd name="T11" fmla="*/ 169 h 169"/>
                <a:gd name="T12" fmla="*/ 15 w 45"/>
                <a:gd name="T13" fmla="*/ 169 h 169"/>
                <a:gd name="T14" fmla="*/ 9 w 45"/>
                <a:gd name="T15" fmla="*/ 168 h 169"/>
                <a:gd name="T16" fmla="*/ 4 w 45"/>
                <a:gd name="T17" fmla="*/ 165 h 169"/>
                <a:gd name="T18" fmla="*/ 1 w 45"/>
                <a:gd name="T19" fmla="*/ 160 h 169"/>
                <a:gd name="T20" fmla="*/ 0 w 45"/>
                <a:gd name="T21" fmla="*/ 154 h 169"/>
                <a:gd name="T22" fmla="*/ 16 w 45"/>
                <a:gd name="T23" fmla="*/ 14 h 169"/>
                <a:gd name="T24" fmla="*/ 16 w 45"/>
                <a:gd name="T25" fmla="*/ 14 h 169"/>
                <a:gd name="T26" fmla="*/ 18 w 45"/>
                <a:gd name="T27" fmla="*/ 8 h 169"/>
                <a:gd name="T28" fmla="*/ 21 w 45"/>
                <a:gd name="T29" fmla="*/ 3 h 169"/>
                <a:gd name="T30" fmla="*/ 26 w 45"/>
                <a:gd name="T31" fmla="*/ 0 h 169"/>
                <a:gd name="T32" fmla="*/ 32 w 45"/>
                <a:gd name="T33" fmla="*/ 0 h 169"/>
                <a:gd name="T34" fmla="*/ 32 w 45"/>
                <a:gd name="T35" fmla="*/ 0 h 169"/>
                <a:gd name="T36" fmla="*/ 36 w 45"/>
                <a:gd name="T37" fmla="*/ 0 h 169"/>
                <a:gd name="T38" fmla="*/ 41 w 45"/>
                <a:gd name="T39" fmla="*/ 3 h 169"/>
                <a:gd name="T40" fmla="*/ 44 w 45"/>
                <a:gd name="T41" fmla="*/ 8 h 169"/>
                <a:gd name="T42" fmla="*/ 45 w 45"/>
                <a:gd name="T43" fmla="*/ 14 h 169"/>
                <a:gd name="T44" fmla="*/ 29 w 45"/>
                <a:gd name="T45" fmla="*/ 15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169">
                  <a:moveTo>
                    <a:pt x="29" y="154"/>
                  </a:moveTo>
                  <a:lnTo>
                    <a:pt x="29" y="154"/>
                  </a:lnTo>
                  <a:lnTo>
                    <a:pt x="27" y="160"/>
                  </a:lnTo>
                  <a:lnTo>
                    <a:pt x="24" y="165"/>
                  </a:lnTo>
                  <a:lnTo>
                    <a:pt x="19" y="168"/>
                  </a:lnTo>
                  <a:lnTo>
                    <a:pt x="15" y="169"/>
                  </a:lnTo>
                  <a:lnTo>
                    <a:pt x="15" y="169"/>
                  </a:lnTo>
                  <a:lnTo>
                    <a:pt x="9" y="168"/>
                  </a:lnTo>
                  <a:lnTo>
                    <a:pt x="4" y="165"/>
                  </a:lnTo>
                  <a:lnTo>
                    <a:pt x="1" y="160"/>
                  </a:lnTo>
                  <a:lnTo>
                    <a:pt x="0" y="154"/>
                  </a:lnTo>
                  <a:lnTo>
                    <a:pt x="16" y="14"/>
                  </a:lnTo>
                  <a:lnTo>
                    <a:pt x="16" y="14"/>
                  </a:lnTo>
                  <a:lnTo>
                    <a:pt x="18" y="8"/>
                  </a:lnTo>
                  <a:lnTo>
                    <a:pt x="21" y="3"/>
                  </a:lnTo>
                  <a:lnTo>
                    <a:pt x="26" y="0"/>
                  </a:lnTo>
                  <a:lnTo>
                    <a:pt x="32" y="0"/>
                  </a:lnTo>
                  <a:lnTo>
                    <a:pt x="32" y="0"/>
                  </a:lnTo>
                  <a:lnTo>
                    <a:pt x="36" y="0"/>
                  </a:lnTo>
                  <a:lnTo>
                    <a:pt x="41" y="3"/>
                  </a:lnTo>
                  <a:lnTo>
                    <a:pt x="44" y="8"/>
                  </a:lnTo>
                  <a:lnTo>
                    <a:pt x="45" y="14"/>
                  </a:lnTo>
                  <a:lnTo>
                    <a:pt x="29"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42"/>
            <p:cNvSpPr/>
            <p:nvPr/>
          </p:nvSpPr>
          <p:spPr bwMode="auto">
            <a:xfrm>
              <a:off x="7292975" y="3476625"/>
              <a:ext cx="71437" cy="268287"/>
            </a:xfrm>
            <a:custGeom>
              <a:avLst/>
              <a:gdLst>
                <a:gd name="T0" fmla="*/ 45 w 45"/>
                <a:gd name="T1" fmla="*/ 154 h 169"/>
                <a:gd name="T2" fmla="*/ 45 w 45"/>
                <a:gd name="T3" fmla="*/ 154 h 169"/>
                <a:gd name="T4" fmla="*/ 44 w 45"/>
                <a:gd name="T5" fmla="*/ 160 h 169"/>
                <a:gd name="T6" fmla="*/ 41 w 45"/>
                <a:gd name="T7" fmla="*/ 165 h 169"/>
                <a:gd name="T8" fmla="*/ 36 w 45"/>
                <a:gd name="T9" fmla="*/ 168 h 169"/>
                <a:gd name="T10" fmla="*/ 30 w 45"/>
                <a:gd name="T11" fmla="*/ 169 h 169"/>
                <a:gd name="T12" fmla="*/ 30 w 45"/>
                <a:gd name="T13" fmla="*/ 169 h 169"/>
                <a:gd name="T14" fmla="*/ 24 w 45"/>
                <a:gd name="T15" fmla="*/ 168 h 169"/>
                <a:gd name="T16" fmla="*/ 20 w 45"/>
                <a:gd name="T17" fmla="*/ 165 h 169"/>
                <a:gd name="T18" fmla="*/ 17 w 45"/>
                <a:gd name="T19" fmla="*/ 160 h 169"/>
                <a:gd name="T20" fmla="*/ 17 w 45"/>
                <a:gd name="T21" fmla="*/ 154 h 169"/>
                <a:gd name="T22" fmla="*/ 0 w 45"/>
                <a:gd name="T23" fmla="*/ 14 h 169"/>
                <a:gd name="T24" fmla="*/ 0 w 45"/>
                <a:gd name="T25" fmla="*/ 14 h 169"/>
                <a:gd name="T26" fmla="*/ 1 w 45"/>
                <a:gd name="T27" fmla="*/ 8 h 169"/>
                <a:gd name="T28" fmla="*/ 4 w 45"/>
                <a:gd name="T29" fmla="*/ 3 h 169"/>
                <a:gd name="T30" fmla="*/ 9 w 45"/>
                <a:gd name="T31" fmla="*/ 0 h 169"/>
                <a:gd name="T32" fmla="*/ 13 w 45"/>
                <a:gd name="T33" fmla="*/ 0 h 169"/>
                <a:gd name="T34" fmla="*/ 13 w 45"/>
                <a:gd name="T35" fmla="*/ 0 h 169"/>
                <a:gd name="T36" fmla="*/ 20 w 45"/>
                <a:gd name="T37" fmla="*/ 0 h 169"/>
                <a:gd name="T38" fmla="*/ 24 w 45"/>
                <a:gd name="T39" fmla="*/ 3 h 169"/>
                <a:gd name="T40" fmla="*/ 27 w 45"/>
                <a:gd name="T41" fmla="*/ 8 h 169"/>
                <a:gd name="T42" fmla="*/ 29 w 45"/>
                <a:gd name="T43" fmla="*/ 14 h 169"/>
                <a:gd name="T44" fmla="*/ 45 w 45"/>
                <a:gd name="T45" fmla="*/ 15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169">
                  <a:moveTo>
                    <a:pt x="45" y="154"/>
                  </a:moveTo>
                  <a:lnTo>
                    <a:pt x="45" y="154"/>
                  </a:lnTo>
                  <a:lnTo>
                    <a:pt x="44" y="160"/>
                  </a:lnTo>
                  <a:lnTo>
                    <a:pt x="41" y="165"/>
                  </a:lnTo>
                  <a:lnTo>
                    <a:pt x="36" y="168"/>
                  </a:lnTo>
                  <a:lnTo>
                    <a:pt x="30" y="169"/>
                  </a:lnTo>
                  <a:lnTo>
                    <a:pt x="30" y="169"/>
                  </a:lnTo>
                  <a:lnTo>
                    <a:pt x="24" y="168"/>
                  </a:lnTo>
                  <a:lnTo>
                    <a:pt x="20" y="165"/>
                  </a:lnTo>
                  <a:lnTo>
                    <a:pt x="17" y="160"/>
                  </a:lnTo>
                  <a:lnTo>
                    <a:pt x="17" y="154"/>
                  </a:lnTo>
                  <a:lnTo>
                    <a:pt x="0" y="14"/>
                  </a:lnTo>
                  <a:lnTo>
                    <a:pt x="0" y="14"/>
                  </a:lnTo>
                  <a:lnTo>
                    <a:pt x="1" y="8"/>
                  </a:lnTo>
                  <a:lnTo>
                    <a:pt x="4" y="3"/>
                  </a:lnTo>
                  <a:lnTo>
                    <a:pt x="9" y="0"/>
                  </a:lnTo>
                  <a:lnTo>
                    <a:pt x="13" y="0"/>
                  </a:lnTo>
                  <a:lnTo>
                    <a:pt x="13" y="0"/>
                  </a:lnTo>
                  <a:lnTo>
                    <a:pt x="20" y="0"/>
                  </a:lnTo>
                  <a:lnTo>
                    <a:pt x="24" y="3"/>
                  </a:lnTo>
                  <a:lnTo>
                    <a:pt x="27" y="8"/>
                  </a:lnTo>
                  <a:lnTo>
                    <a:pt x="29" y="14"/>
                  </a:lnTo>
                  <a:lnTo>
                    <a:pt x="45"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43"/>
            <p:cNvSpPr/>
            <p:nvPr/>
          </p:nvSpPr>
          <p:spPr bwMode="auto">
            <a:xfrm>
              <a:off x="7154863" y="3319463"/>
              <a:ext cx="134937" cy="134937"/>
            </a:xfrm>
            <a:custGeom>
              <a:avLst/>
              <a:gdLst>
                <a:gd name="T0" fmla="*/ 43 w 85"/>
                <a:gd name="T1" fmla="*/ 85 h 85"/>
                <a:gd name="T2" fmla="*/ 43 w 85"/>
                <a:gd name="T3" fmla="*/ 85 h 85"/>
                <a:gd name="T4" fmla="*/ 50 w 85"/>
                <a:gd name="T5" fmla="*/ 84 h 85"/>
                <a:gd name="T6" fmla="*/ 59 w 85"/>
                <a:gd name="T7" fmla="*/ 82 h 85"/>
                <a:gd name="T8" fmla="*/ 65 w 85"/>
                <a:gd name="T9" fmla="*/ 78 h 85"/>
                <a:gd name="T10" fmla="*/ 72 w 85"/>
                <a:gd name="T11" fmla="*/ 73 h 85"/>
                <a:gd name="T12" fmla="*/ 78 w 85"/>
                <a:gd name="T13" fmla="*/ 66 h 85"/>
                <a:gd name="T14" fmla="*/ 81 w 85"/>
                <a:gd name="T15" fmla="*/ 59 h 85"/>
                <a:gd name="T16" fmla="*/ 84 w 85"/>
                <a:gd name="T17" fmla="*/ 50 h 85"/>
                <a:gd name="T18" fmla="*/ 85 w 85"/>
                <a:gd name="T19" fmla="*/ 43 h 85"/>
                <a:gd name="T20" fmla="*/ 85 w 85"/>
                <a:gd name="T21" fmla="*/ 43 h 85"/>
                <a:gd name="T22" fmla="*/ 84 w 85"/>
                <a:gd name="T23" fmla="*/ 34 h 85"/>
                <a:gd name="T24" fmla="*/ 81 w 85"/>
                <a:gd name="T25" fmla="*/ 26 h 85"/>
                <a:gd name="T26" fmla="*/ 78 w 85"/>
                <a:gd name="T27" fmla="*/ 18 h 85"/>
                <a:gd name="T28" fmla="*/ 72 w 85"/>
                <a:gd name="T29" fmla="*/ 12 h 85"/>
                <a:gd name="T30" fmla="*/ 65 w 85"/>
                <a:gd name="T31" fmla="*/ 8 h 85"/>
                <a:gd name="T32" fmla="*/ 59 w 85"/>
                <a:gd name="T33" fmla="*/ 3 h 85"/>
                <a:gd name="T34" fmla="*/ 50 w 85"/>
                <a:gd name="T35" fmla="*/ 0 h 85"/>
                <a:gd name="T36" fmla="*/ 43 w 85"/>
                <a:gd name="T37" fmla="*/ 0 h 85"/>
                <a:gd name="T38" fmla="*/ 43 w 85"/>
                <a:gd name="T39" fmla="*/ 0 h 85"/>
                <a:gd name="T40" fmla="*/ 33 w 85"/>
                <a:gd name="T41" fmla="*/ 0 h 85"/>
                <a:gd name="T42" fmla="*/ 26 w 85"/>
                <a:gd name="T43" fmla="*/ 3 h 85"/>
                <a:gd name="T44" fmla="*/ 18 w 85"/>
                <a:gd name="T45" fmla="*/ 8 h 85"/>
                <a:gd name="T46" fmla="*/ 12 w 85"/>
                <a:gd name="T47" fmla="*/ 12 h 85"/>
                <a:gd name="T48" fmla="*/ 6 w 85"/>
                <a:gd name="T49" fmla="*/ 18 h 85"/>
                <a:gd name="T50" fmla="*/ 3 w 85"/>
                <a:gd name="T51" fmla="*/ 26 h 85"/>
                <a:gd name="T52" fmla="*/ 0 w 85"/>
                <a:gd name="T53" fmla="*/ 34 h 85"/>
                <a:gd name="T54" fmla="*/ 0 w 85"/>
                <a:gd name="T55" fmla="*/ 43 h 85"/>
                <a:gd name="T56" fmla="*/ 0 w 85"/>
                <a:gd name="T57" fmla="*/ 43 h 85"/>
                <a:gd name="T58" fmla="*/ 0 w 85"/>
                <a:gd name="T59" fmla="*/ 50 h 85"/>
                <a:gd name="T60" fmla="*/ 3 w 85"/>
                <a:gd name="T61" fmla="*/ 59 h 85"/>
                <a:gd name="T62" fmla="*/ 6 w 85"/>
                <a:gd name="T63" fmla="*/ 66 h 85"/>
                <a:gd name="T64" fmla="*/ 12 w 85"/>
                <a:gd name="T65" fmla="*/ 73 h 85"/>
                <a:gd name="T66" fmla="*/ 18 w 85"/>
                <a:gd name="T67" fmla="*/ 78 h 85"/>
                <a:gd name="T68" fmla="*/ 26 w 85"/>
                <a:gd name="T69" fmla="*/ 82 h 85"/>
                <a:gd name="T70" fmla="*/ 33 w 85"/>
                <a:gd name="T71" fmla="*/ 84 h 85"/>
                <a:gd name="T72" fmla="*/ 43 w 85"/>
                <a:gd name="T73" fmla="*/ 85 h 85"/>
                <a:gd name="T74" fmla="*/ 43 w 85"/>
                <a:gd name="T75"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5" h="85">
                  <a:moveTo>
                    <a:pt x="43" y="85"/>
                  </a:moveTo>
                  <a:lnTo>
                    <a:pt x="43" y="85"/>
                  </a:lnTo>
                  <a:lnTo>
                    <a:pt x="50" y="84"/>
                  </a:lnTo>
                  <a:lnTo>
                    <a:pt x="59" y="82"/>
                  </a:lnTo>
                  <a:lnTo>
                    <a:pt x="65" y="78"/>
                  </a:lnTo>
                  <a:lnTo>
                    <a:pt x="72" y="73"/>
                  </a:lnTo>
                  <a:lnTo>
                    <a:pt x="78" y="66"/>
                  </a:lnTo>
                  <a:lnTo>
                    <a:pt x="81" y="59"/>
                  </a:lnTo>
                  <a:lnTo>
                    <a:pt x="84" y="50"/>
                  </a:lnTo>
                  <a:lnTo>
                    <a:pt x="85" y="43"/>
                  </a:lnTo>
                  <a:lnTo>
                    <a:pt x="85" y="43"/>
                  </a:lnTo>
                  <a:lnTo>
                    <a:pt x="84" y="34"/>
                  </a:lnTo>
                  <a:lnTo>
                    <a:pt x="81" y="26"/>
                  </a:lnTo>
                  <a:lnTo>
                    <a:pt x="78" y="18"/>
                  </a:lnTo>
                  <a:lnTo>
                    <a:pt x="72" y="12"/>
                  </a:lnTo>
                  <a:lnTo>
                    <a:pt x="65" y="8"/>
                  </a:lnTo>
                  <a:lnTo>
                    <a:pt x="59" y="3"/>
                  </a:lnTo>
                  <a:lnTo>
                    <a:pt x="50" y="0"/>
                  </a:lnTo>
                  <a:lnTo>
                    <a:pt x="43" y="0"/>
                  </a:lnTo>
                  <a:lnTo>
                    <a:pt x="43" y="0"/>
                  </a:lnTo>
                  <a:lnTo>
                    <a:pt x="33" y="0"/>
                  </a:lnTo>
                  <a:lnTo>
                    <a:pt x="26" y="3"/>
                  </a:lnTo>
                  <a:lnTo>
                    <a:pt x="18" y="8"/>
                  </a:lnTo>
                  <a:lnTo>
                    <a:pt x="12" y="12"/>
                  </a:lnTo>
                  <a:lnTo>
                    <a:pt x="6" y="18"/>
                  </a:lnTo>
                  <a:lnTo>
                    <a:pt x="3" y="26"/>
                  </a:lnTo>
                  <a:lnTo>
                    <a:pt x="0" y="34"/>
                  </a:lnTo>
                  <a:lnTo>
                    <a:pt x="0" y="43"/>
                  </a:lnTo>
                  <a:lnTo>
                    <a:pt x="0" y="43"/>
                  </a:lnTo>
                  <a:lnTo>
                    <a:pt x="0" y="50"/>
                  </a:lnTo>
                  <a:lnTo>
                    <a:pt x="3" y="59"/>
                  </a:lnTo>
                  <a:lnTo>
                    <a:pt x="6" y="66"/>
                  </a:lnTo>
                  <a:lnTo>
                    <a:pt x="12" y="73"/>
                  </a:lnTo>
                  <a:lnTo>
                    <a:pt x="18" y="78"/>
                  </a:lnTo>
                  <a:lnTo>
                    <a:pt x="26" y="82"/>
                  </a:lnTo>
                  <a:lnTo>
                    <a:pt x="33" y="84"/>
                  </a:lnTo>
                  <a:lnTo>
                    <a:pt x="43" y="85"/>
                  </a:lnTo>
                  <a:lnTo>
                    <a:pt x="43"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44"/>
            <p:cNvSpPr/>
            <p:nvPr/>
          </p:nvSpPr>
          <p:spPr bwMode="auto">
            <a:xfrm>
              <a:off x="7146925" y="3673475"/>
              <a:ext cx="63500" cy="298450"/>
            </a:xfrm>
            <a:custGeom>
              <a:avLst/>
              <a:gdLst>
                <a:gd name="T0" fmla="*/ 40 w 40"/>
                <a:gd name="T1" fmla="*/ 169 h 188"/>
                <a:gd name="T2" fmla="*/ 40 w 40"/>
                <a:gd name="T3" fmla="*/ 169 h 188"/>
                <a:gd name="T4" fmla="*/ 38 w 40"/>
                <a:gd name="T5" fmla="*/ 176 h 188"/>
                <a:gd name="T6" fmla="*/ 34 w 40"/>
                <a:gd name="T7" fmla="*/ 182 h 188"/>
                <a:gd name="T8" fmla="*/ 28 w 40"/>
                <a:gd name="T9" fmla="*/ 187 h 188"/>
                <a:gd name="T10" fmla="*/ 20 w 40"/>
                <a:gd name="T11" fmla="*/ 188 h 188"/>
                <a:gd name="T12" fmla="*/ 20 w 40"/>
                <a:gd name="T13" fmla="*/ 188 h 188"/>
                <a:gd name="T14" fmla="*/ 12 w 40"/>
                <a:gd name="T15" fmla="*/ 187 h 188"/>
                <a:gd name="T16" fmla="*/ 5 w 40"/>
                <a:gd name="T17" fmla="*/ 182 h 188"/>
                <a:gd name="T18" fmla="*/ 2 w 40"/>
                <a:gd name="T19" fmla="*/ 176 h 188"/>
                <a:gd name="T20" fmla="*/ 0 w 40"/>
                <a:gd name="T21" fmla="*/ 169 h 188"/>
                <a:gd name="T22" fmla="*/ 0 w 40"/>
                <a:gd name="T23" fmla="*/ 19 h 188"/>
                <a:gd name="T24" fmla="*/ 0 w 40"/>
                <a:gd name="T25" fmla="*/ 19 h 188"/>
                <a:gd name="T26" fmla="*/ 2 w 40"/>
                <a:gd name="T27" fmla="*/ 12 h 188"/>
                <a:gd name="T28" fmla="*/ 5 w 40"/>
                <a:gd name="T29" fmla="*/ 6 h 188"/>
                <a:gd name="T30" fmla="*/ 12 w 40"/>
                <a:gd name="T31" fmla="*/ 1 h 188"/>
                <a:gd name="T32" fmla="*/ 20 w 40"/>
                <a:gd name="T33" fmla="*/ 0 h 188"/>
                <a:gd name="T34" fmla="*/ 20 w 40"/>
                <a:gd name="T35" fmla="*/ 0 h 188"/>
                <a:gd name="T36" fmla="*/ 28 w 40"/>
                <a:gd name="T37" fmla="*/ 1 h 188"/>
                <a:gd name="T38" fmla="*/ 34 w 40"/>
                <a:gd name="T39" fmla="*/ 6 h 188"/>
                <a:gd name="T40" fmla="*/ 38 w 40"/>
                <a:gd name="T41" fmla="*/ 12 h 188"/>
                <a:gd name="T42" fmla="*/ 40 w 40"/>
                <a:gd name="T43" fmla="*/ 19 h 188"/>
                <a:gd name="T44" fmla="*/ 40 w 40"/>
                <a:gd name="T45" fmla="*/ 16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188">
                  <a:moveTo>
                    <a:pt x="40" y="169"/>
                  </a:moveTo>
                  <a:lnTo>
                    <a:pt x="40" y="169"/>
                  </a:lnTo>
                  <a:lnTo>
                    <a:pt x="38" y="176"/>
                  </a:lnTo>
                  <a:lnTo>
                    <a:pt x="34" y="182"/>
                  </a:lnTo>
                  <a:lnTo>
                    <a:pt x="28" y="187"/>
                  </a:lnTo>
                  <a:lnTo>
                    <a:pt x="20" y="188"/>
                  </a:lnTo>
                  <a:lnTo>
                    <a:pt x="20" y="188"/>
                  </a:lnTo>
                  <a:lnTo>
                    <a:pt x="12" y="187"/>
                  </a:lnTo>
                  <a:lnTo>
                    <a:pt x="5" y="182"/>
                  </a:lnTo>
                  <a:lnTo>
                    <a:pt x="2" y="176"/>
                  </a:lnTo>
                  <a:lnTo>
                    <a:pt x="0" y="169"/>
                  </a:lnTo>
                  <a:lnTo>
                    <a:pt x="0" y="19"/>
                  </a:lnTo>
                  <a:lnTo>
                    <a:pt x="0" y="19"/>
                  </a:lnTo>
                  <a:lnTo>
                    <a:pt x="2" y="12"/>
                  </a:lnTo>
                  <a:lnTo>
                    <a:pt x="5" y="6"/>
                  </a:lnTo>
                  <a:lnTo>
                    <a:pt x="12" y="1"/>
                  </a:lnTo>
                  <a:lnTo>
                    <a:pt x="20" y="0"/>
                  </a:lnTo>
                  <a:lnTo>
                    <a:pt x="20" y="0"/>
                  </a:lnTo>
                  <a:lnTo>
                    <a:pt x="28" y="1"/>
                  </a:lnTo>
                  <a:lnTo>
                    <a:pt x="34" y="6"/>
                  </a:lnTo>
                  <a:lnTo>
                    <a:pt x="38" y="12"/>
                  </a:lnTo>
                  <a:lnTo>
                    <a:pt x="40" y="19"/>
                  </a:lnTo>
                  <a:lnTo>
                    <a:pt x="40" y="1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45"/>
            <p:cNvSpPr/>
            <p:nvPr/>
          </p:nvSpPr>
          <p:spPr bwMode="auto">
            <a:xfrm>
              <a:off x="7234238" y="3673475"/>
              <a:ext cx="63500" cy="298450"/>
            </a:xfrm>
            <a:custGeom>
              <a:avLst/>
              <a:gdLst>
                <a:gd name="T0" fmla="*/ 40 w 40"/>
                <a:gd name="T1" fmla="*/ 169 h 188"/>
                <a:gd name="T2" fmla="*/ 40 w 40"/>
                <a:gd name="T3" fmla="*/ 169 h 188"/>
                <a:gd name="T4" fmla="*/ 38 w 40"/>
                <a:gd name="T5" fmla="*/ 176 h 188"/>
                <a:gd name="T6" fmla="*/ 34 w 40"/>
                <a:gd name="T7" fmla="*/ 182 h 188"/>
                <a:gd name="T8" fmla="*/ 28 w 40"/>
                <a:gd name="T9" fmla="*/ 187 h 188"/>
                <a:gd name="T10" fmla="*/ 20 w 40"/>
                <a:gd name="T11" fmla="*/ 188 h 188"/>
                <a:gd name="T12" fmla="*/ 20 w 40"/>
                <a:gd name="T13" fmla="*/ 188 h 188"/>
                <a:gd name="T14" fmla="*/ 12 w 40"/>
                <a:gd name="T15" fmla="*/ 187 h 188"/>
                <a:gd name="T16" fmla="*/ 6 w 40"/>
                <a:gd name="T17" fmla="*/ 182 h 188"/>
                <a:gd name="T18" fmla="*/ 2 w 40"/>
                <a:gd name="T19" fmla="*/ 176 h 188"/>
                <a:gd name="T20" fmla="*/ 0 w 40"/>
                <a:gd name="T21" fmla="*/ 169 h 188"/>
                <a:gd name="T22" fmla="*/ 0 w 40"/>
                <a:gd name="T23" fmla="*/ 19 h 188"/>
                <a:gd name="T24" fmla="*/ 0 w 40"/>
                <a:gd name="T25" fmla="*/ 19 h 188"/>
                <a:gd name="T26" fmla="*/ 2 w 40"/>
                <a:gd name="T27" fmla="*/ 12 h 188"/>
                <a:gd name="T28" fmla="*/ 6 w 40"/>
                <a:gd name="T29" fmla="*/ 6 h 188"/>
                <a:gd name="T30" fmla="*/ 12 w 40"/>
                <a:gd name="T31" fmla="*/ 1 h 188"/>
                <a:gd name="T32" fmla="*/ 20 w 40"/>
                <a:gd name="T33" fmla="*/ 0 h 188"/>
                <a:gd name="T34" fmla="*/ 20 w 40"/>
                <a:gd name="T35" fmla="*/ 0 h 188"/>
                <a:gd name="T36" fmla="*/ 28 w 40"/>
                <a:gd name="T37" fmla="*/ 1 h 188"/>
                <a:gd name="T38" fmla="*/ 34 w 40"/>
                <a:gd name="T39" fmla="*/ 6 h 188"/>
                <a:gd name="T40" fmla="*/ 38 w 40"/>
                <a:gd name="T41" fmla="*/ 12 h 188"/>
                <a:gd name="T42" fmla="*/ 40 w 40"/>
                <a:gd name="T43" fmla="*/ 19 h 188"/>
                <a:gd name="T44" fmla="*/ 40 w 40"/>
                <a:gd name="T45" fmla="*/ 16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188">
                  <a:moveTo>
                    <a:pt x="40" y="169"/>
                  </a:moveTo>
                  <a:lnTo>
                    <a:pt x="40" y="169"/>
                  </a:lnTo>
                  <a:lnTo>
                    <a:pt x="38" y="176"/>
                  </a:lnTo>
                  <a:lnTo>
                    <a:pt x="34" y="182"/>
                  </a:lnTo>
                  <a:lnTo>
                    <a:pt x="28" y="187"/>
                  </a:lnTo>
                  <a:lnTo>
                    <a:pt x="20" y="188"/>
                  </a:lnTo>
                  <a:lnTo>
                    <a:pt x="20" y="188"/>
                  </a:lnTo>
                  <a:lnTo>
                    <a:pt x="12" y="187"/>
                  </a:lnTo>
                  <a:lnTo>
                    <a:pt x="6" y="182"/>
                  </a:lnTo>
                  <a:lnTo>
                    <a:pt x="2" y="176"/>
                  </a:lnTo>
                  <a:lnTo>
                    <a:pt x="0" y="169"/>
                  </a:lnTo>
                  <a:lnTo>
                    <a:pt x="0" y="19"/>
                  </a:lnTo>
                  <a:lnTo>
                    <a:pt x="0" y="19"/>
                  </a:lnTo>
                  <a:lnTo>
                    <a:pt x="2" y="12"/>
                  </a:lnTo>
                  <a:lnTo>
                    <a:pt x="6" y="6"/>
                  </a:lnTo>
                  <a:lnTo>
                    <a:pt x="12" y="1"/>
                  </a:lnTo>
                  <a:lnTo>
                    <a:pt x="20" y="0"/>
                  </a:lnTo>
                  <a:lnTo>
                    <a:pt x="20" y="0"/>
                  </a:lnTo>
                  <a:lnTo>
                    <a:pt x="28" y="1"/>
                  </a:lnTo>
                  <a:lnTo>
                    <a:pt x="34" y="6"/>
                  </a:lnTo>
                  <a:lnTo>
                    <a:pt x="38" y="12"/>
                  </a:lnTo>
                  <a:lnTo>
                    <a:pt x="40" y="19"/>
                  </a:lnTo>
                  <a:lnTo>
                    <a:pt x="40" y="1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46"/>
            <p:cNvSpPr/>
            <p:nvPr/>
          </p:nvSpPr>
          <p:spPr bwMode="auto">
            <a:xfrm>
              <a:off x="7108825" y="3459163"/>
              <a:ext cx="227012" cy="257175"/>
            </a:xfrm>
            <a:custGeom>
              <a:avLst/>
              <a:gdLst>
                <a:gd name="T0" fmla="*/ 122 w 143"/>
                <a:gd name="T1" fmla="*/ 138 h 162"/>
                <a:gd name="T2" fmla="*/ 122 w 143"/>
                <a:gd name="T3" fmla="*/ 138 h 162"/>
                <a:gd name="T4" fmla="*/ 120 w 143"/>
                <a:gd name="T5" fmla="*/ 145 h 162"/>
                <a:gd name="T6" fmla="*/ 117 w 143"/>
                <a:gd name="T7" fmla="*/ 151 h 162"/>
                <a:gd name="T8" fmla="*/ 114 w 143"/>
                <a:gd name="T9" fmla="*/ 156 h 162"/>
                <a:gd name="T10" fmla="*/ 110 w 143"/>
                <a:gd name="T11" fmla="*/ 159 h 162"/>
                <a:gd name="T12" fmla="*/ 104 w 143"/>
                <a:gd name="T13" fmla="*/ 160 h 162"/>
                <a:gd name="T14" fmla="*/ 96 w 143"/>
                <a:gd name="T15" fmla="*/ 162 h 162"/>
                <a:gd name="T16" fmla="*/ 81 w 143"/>
                <a:gd name="T17" fmla="*/ 162 h 162"/>
                <a:gd name="T18" fmla="*/ 62 w 143"/>
                <a:gd name="T19" fmla="*/ 162 h 162"/>
                <a:gd name="T20" fmla="*/ 62 w 143"/>
                <a:gd name="T21" fmla="*/ 162 h 162"/>
                <a:gd name="T22" fmla="*/ 47 w 143"/>
                <a:gd name="T23" fmla="*/ 162 h 162"/>
                <a:gd name="T24" fmla="*/ 40 w 143"/>
                <a:gd name="T25" fmla="*/ 160 h 162"/>
                <a:gd name="T26" fmla="*/ 33 w 143"/>
                <a:gd name="T27" fmla="*/ 159 h 162"/>
                <a:gd name="T28" fmla="*/ 29 w 143"/>
                <a:gd name="T29" fmla="*/ 156 h 162"/>
                <a:gd name="T30" fmla="*/ 24 w 143"/>
                <a:gd name="T31" fmla="*/ 151 h 162"/>
                <a:gd name="T32" fmla="*/ 23 w 143"/>
                <a:gd name="T33" fmla="*/ 145 h 162"/>
                <a:gd name="T34" fmla="*/ 21 w 143"/>
                <a:gd name="T35" fmla="*/ 138 h 162"/>
                <a:gd name="T36" fmla="*/ 21 w 143"/>
                <a:gd name="T37" fmla="*/ 42 h 162"/>
                <a:gd name="T38" fmla="*/ 21 w 143"/>
                <a:gd name="T39" fmla="*/ 42 h 162"/>
                <a:gd name="T40" fmla="*/ 12 w 143"/>
                <a:gd name="T41" fmla="*/ 35 h 162"/>
                <a:gd name="T42" fmla="*/ 6 w 143"/>
                <a:gd name="T43" fmla="*/ 31 h 162"/>
                <a:gd name="T44" fmla="*/ 1 w 143"/>
                <a:gd name="T45" fmla="*/ 26 h 162"/>
                <a:gd name="T46" fmla="*/ 0 w 143"/>
                <a:gd name="T47" fmla="*/ 22 h 162"/>
                <a:gd name="T48" fmla="*/ 0 w 143"/>
                <a:gd name="T49" fmla="*/ 19 h 162"/>
                <a:gd name="T50" fmla="*/ 3 w 143"/>
                <a:gd name="T51" fmla="*/ 14 h 162"/>
                <a:gd name="T52" fmla="*/ 6 w 143"/>
                <a:gd name="T53" fmla="*/ 11 h 162"/>
                <a:gd name="T54" fmla="*/ 12 w 143"/>
                <a:gd name="T55" fmla="*/ 10 h 162"/>
                <a:gd name="T56" fmla="*/ 24 w 143"/>
                <a:gd name="T57" fmla="*/ 5 h 162"/>
                <a:gd name="T58" fmla="*/ 38 w 143"/>
                <a:gd name="T59" fmla="*/ 2 h 162"/>
                <a:gd name="T60" fmla="*/ 62 w 143"/>
                <a:gd name="T61" fmla="*/ 0 h 162"/>
                <a:gd name="T62" fmla="*/ 81 w 143"/>
                <a:gd name="T63" fmla="*/ 0 h 162"/>
                <a:gd name="T64" fmla="*/ 81 w 143"/>
                <a:gd name="T65" fmla="*/ 0 h 162"/>
                <a:gd name="T66" fmla="*/ 91 w 143"/>
                <a:gd name="T67" fmla="*/ 0 h 162"/>
                <a:gd name="T68" fmla="*/ 105 w 143"/>
                <a:gd name="T69" fmla="*/ 2 h 162"/>
                <a:gd name="T70" fmla="*/ 119 w 143"/>
                <a:gd name="T71" fmla="*/ 5 h 162"/>
                <a:gd name="T72" fmla="*/ 133 w 143"/>
                <a:gd name="T73" fmla="*/ 10 h 162"/>
                <a:gd name="T74" fmla="*/ 137 w 143"/>
                <a:gd name="T75" fmla="*/ 13 h 162"/>
                <a:gd name="T76" fmla="*/ 140 w 143"/>
                <a:gd name="T77" fmla="*/ 16 h 162"/>
                <a:gd name="T78" fmla="*/ 143 w 143"/>
                <a:gd name="T79" fmla="*/ 19 h 162"/>
                <a:gd name="T80" fmla="*/ 143 w 143"/>
                <a:gd name="T81" fmla="*/ 22 h 162"/>
                <a:gd name="T82" fmla="*/ 142 w 143"/>
                <a:gd name="T83" fmla="*/ 26 h 162"/>
                <a:gd name="T84" fmla="*/ 137 w 143"/>
                <a:gd name="T85" fmla="*/ 31 h 162"/>
                <a:gd name="T86" fmla="*/ 131 w 143"/>
                <a:gd name="T87" fmla="*/ 35 h 162"/>
                <a:gd name="T88" fmla="*/ 122 w 143"/>
                <a:gd name="T89" fmla="*/ 42 h 162"/>
                <a:gd name="T90" fmla="*/ 122 w 143"/>
                <a:gd name="T91" fmla="*/ 13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3" h="162">
                  <a:moveTo>
                    <a:pt x="122" y="138"/>
                  </a:moveTo>
                  <a:lnTo>
                    <a:pt x="122" y="138"/>
                  </a:lnTo>
                  <a:lnTo>
                    <a:pt x="120" y="145"/>
                  </a:lnTo>
                  <a:lnTo>
                    <a:pt x="117" y="151"/>
                  </a:lnTo>
                  <a:lnTo>
                    <a:pt x="114" y="156"/>
                  </a:lnTo>
                  <a:lnTo>
                    <a:pt x="110" y="159"/>
                  </a:lnTo>
                  <a:lnTo>
                    <a:pt x="104" y="160"/>
                  </a:lnTo>
                  <a:lnTo>
                    <a:pt x="96" y="162"/>
                  </a:lnTo>
                  <a:lnTo>
                    <a:pt x="81" y="162"/>
                  </a:lnTo>
                  <a:lnTo>
                    <a:pt x="62" y="162"/>
                  </a:lnTo>
                  <a:lnTo>
                    <a:pt x="62" y="162"/>
                  </a:lnTo>
                  <a:lnTo>
                    <a:pt x="47" y="162"/>
                  </a:lnTo>
                  <a:lnTo>
                    <a:pt x="40" y="160"/>
                  </a:lnTo>
                  <a:lnTo>
                    <a:pt x="33" y="159"/>
                  </a:lnTo>
                  <a:lnTo>
                    <a:pt x="29" y="156"/>
                  </a:lnTo>
                  <a:lnTo>
                    <a:pt x="24" y="151"/>
                  </a:lnTo>
                  <a:lnTo>
                    <a:pt x="23" y="145"/>
                  </a:lnTo>
                  <a:lnTo>
                    <a:pt x="21" y="138"/>
                  </a:lnTo>
                  <a:lnTo>
                    <a:pt x="21" y="42"/>
                  </a:lnTo>
                  <a:lnTo>
                    <a:pt x="21" y="42"/>
                  </a:lnTo>
                  <a:lnTo>
                    <a:pt x="12" y="35"/>
                  </a:lnTo>
                  <a:lnTo>
                    <a:pt x="6" y="31"/>
                  </a:lnTo>
                  <a:lnTo>
                    <a:pt x="1" y="26"/>
                  </a:lnTo>
                  <a:lnTo>
                    <a:pt x="0" y="22"/>
                  </a:lnTo>
                  <a:lnTo>
                    <a:pt x="0" y="19"/>
                  </a:lnTo>
                  <a:lnTo>
                    <a:pt x="3" y="14"/>
                  </a:lnTo>
                  <a:lnTo>
                    <a:pt x="6" y="11"/>
                  </a:lnTo>
                  <a:lnTo>
                    <a:pt x="12" y="10"/>
                  </a:lnTo>
                  <a:lnTo>
                    <a:pt x="24" y="5"/>
                  </a:lnTo>
                  <a:lnTo>
                    <a:pt x="38" y="2"/>
                  </a:lnTo>
                  <a:lnTo>
                    <a:pt x="62" y="0"/>
                  </a:lnTo>
                  <a:lnTo>
                    <a:pt x="81" y="0"/>
                  </a:lnTo>
                  <a:lnTo>
                    <a:pt x="81" y="0"/>
                  </a:lnTo>
                  <a:lnTo>
                    <a:pt x="91" y="0"/>
                  </a:lnTo>
                  <a:lnTo>
                    <a:pt x="105" y="2"/>
                  </a:lnTo>
                  <a:lnTo>
                    <a:pt x="119" y="5"/>
                  </a:lnTo>
                  <a:lnTo>
                    <a:pt x="133" y="10"/>
                  </a:lnTo>
                  <a:lnTo>
                    <a:pt x="137" y="13"/>
                  </a:lnTo>
                  <a:lnTo>
                    <a:pt x="140" y="16"/>
                  </a:lnTo>
                  <a:lnTo>
                    <a:pt x="143" y="19"/>
                  </a:lnTo>
                  <a:lnTo>
                    <a:pt x="143" y="22"/>
                  </a:lnTo>
                  <a:lnTo>
                    <a:pt x="142" y="26"/>
                  </a:lnTo>
                  <a:lnTo>
                    <a:pt x="137" y="31"/>
                  </a:lnTo>
                  <a:lnTo>
                    <a:pt x="131" y="35"/>
                  </a:lnTo>
                  <a:lnTo>
                    <a:pt x="122" y="42"/>
                  </a:lnTo>
                  <a:lnTo>
                    <a:pt x="122"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522703" y="8457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362920" y="1013364"/>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734141" y="2729563"/>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478990" y="144161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052876" y="47305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848514" y="2863152"/>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342882" y="4503322"/>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199471" y="432522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629760" y="491225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963153" y="457016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241768" y="607469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487187" y="131498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526405" y="235214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1587" y="3104117"/>
            <a:ext cx="446864"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12205" y="245795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5021" y="2863152"/>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434568" y="3534632"/>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823621" y="107699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090028" y="351714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230995" y="307561"/>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985575" y="1687036"/>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239793" y="2096793"/>
            <a:ext cx="2664414" cy="2664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2</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1817226" y="4912479"/>
            <a:ext cx="5509550" cy="583565"/>
          </a:xfrm>
          <a:prstGeom prst="rect">
            <a:avLst/>
          </a:prstGeom>
        </p:spPr>
        <p:txBody>
          <a:bodyPr wrap="square">
            <a:spAutoFit/>
          </a:bodyPr>
          <a:lstStyle/>
          <a:p>
            <a:pPr algn="ct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需求分析的任务</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309307" y="344053"/>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需求分析的任务</a:t>
            </a:r>
          </a:p>
        </p:txBody>
      </p:sp>
      <p:sp>
        <p:nvSpPr>
          <p:cNvPr id="47" name="文本框 46"/>
          <p:cNvSpPr txBox="1"/>
          <p:nvPr/>
        </p:nvSpPr>
        <p:spPr>
          <a:xfrm>
            <a:off x="2602009" y="1665421"/>
            <a:ext cx="3411855" cy="3416320"/>
          </a:xfrm>
          <a:prstGeom prst="rect">
            <a:avLst/>
          </a:prstGeom>
          <a:noFill/>
        </p:spPr>
        <p:txBody>
          <a:bodyPr wrap="square" rtlCol="0">
            <a:spAutoFit/>
          </a:bodyPr>
          <a:lstStyle/>
          <a:p>
            <a:r>
              <a:rPr lang="zh-CN" altLang="en-US" dirty="0">
                <a:latin typeface="+mn-ea"/>
              </a:rPr>
              <a:t>一：功能需求</a:t>
            </a:r>
            <a:endParaRPr lang="en-US" altLang="zh-CN" dirty="0">
              <a:latin typeface="+mn-ea"/>
            </a:endParaRPr>
          </a:p>
          <a:p>
            <a:endParaRPr lang="zh-CN" altLang="en-US" dirty="0">
              <a:latin typeface="+mn-ea"/>
            </a:endParaRPr>
          </a:p>
          <a:p>
            <a:r>
              <a:rPr lang="zh-CN" altLang="en-US" dirty="0">
                <a:latin typeface="+mn-ea"/>
              </a:rPr>
              <a:t>二：性能需求</a:t>
            </a:r>
            <a:endParaRPr lang="en-US" altLang="zh-CN" dirty="0">
              <a:latin typeface="+mn-ea"/>
            </a:endParaRPr>
          </a:p>
          <a:p>
            <a:endParaRPr lang="zh-CN" altLang="en-US" dirty="0">
              <a:latin typeface="+mn-ea"/>
            </a:endParaRPr>
          </a:p>
          <a:p>
            <a:r>
              <a:rPr lang="zh-CN" altLang="en-US" dirty="0">
                <a:latin typeface="+mn-ea"/>
              </a:rPr>
              <a:t>三：输入输出需求</a:t>
            </a:r>
            <a:endParaRPr lang="en-US" altLang="zh-CN" dirty="0">
              <a:latin typeface="+mn-ea"/>
            </a:endParaRPr>
          </a:p>
          <a:p>
            <a:endParaRPr lang="zh-CN" altLang="en-US" dirty="0">
              <a:latin typeface="+mn-ea"/>
            </a:endParaRPr>
          </a:p>
          <a:p>
            <a:r>
              <a:rPr lang="zh-CN" altLang="en-US" dirty="0">
                <a:latin typeface="+mn-ea"/>
              </a:rPr>
              <a:t>四：数据管理需求</a:t>
            </a:r>
            <a:endParaRPr lang="en-US" altLang="zh-CN" dirty="0">
              <a:latin typeface="+mn-ea"/>
            </a:endParaRPr>
          </a:p>
          <a:p>
            <a:endParaRPr lang="zh-CN" altLang="en-US" dirty="0">
              <a:latin typeface="+mn-ea"/>
            </a:endParaRPr>
          </a:p>
          <a:p>
            <a:r>
              <a:rPr lang="zh-CN" altLang="en-US" dirty="0">
                <a:latin typeface="+mn-ea"/>
              </a:rPr>
              <a:t>五：出错处理需求</a:t>
            </a:r>
            <a:endParaRPr lang="en-US" altLang="zh-CN" dirty="0">
              <a:latin typeface="+mn-ea"/>
            </a:endParaRPr>
          </a:p>
          <a:p>
            <a:endParaRPr lang="en-US" altLang="zh-CN" dirty="0">
              <a:latin typeface="+mn-ea"/>
            </a:endParaRPr>
          </a:p>
          <a:p>
            <a:r>
              <a:rPr lang="zh-CN" altLang="en-US" dirty="0">
                <a:latin typeface="+mn-ea"/>
              </a:rPr>
              <a:t>六：其他专门要求</a:t>
            </a:r>
            <a:endParaRPr lang="en-US" altLang="zh-CN" dirty="0">
              <a:latin typeface="+mn-ea"/>
            </a:endParaRPr>
          </a:p>
          <a:p>
            <a:endParaRPr lang="en-US" altLang="zh-CN" dirty="0">
              <a:latin typeface="+mn-ea"/>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功能需求</a:t>
            </a:r>
          </a:p>
        </p:txBody>
      </p:sp>
      <p:graphicFrame>
        <p:nvGraphicFramePr>
          <p:cNvPr id="18" name="表格 17">
            <a:extLst>
              <a:ext uri="{FF2B5EF4-FFF2-40B4-BE49-F238E27FC236}">
                <a16:creationId xmlns:a16="http://schemas.microsoft.com/office/drawing/2014/main" id="{2F8DF6EF-55DF-4D7C-87F0-139B95369A3F}"/>
              </a:ext>
            </a:extLst>
          </p:cNvPr>
          <p:cNvGraphicFramePr>
            <a:graphicFrameLocks noGrp="1"/>
          </p:cNvGraphicFramePr>
          <p:nvPr>
            <p:extLst>
              <p:ext uri="{D42A27DB-BD31-4B8C-83A1-F6EECF244321}">
                <p14:modId xmlns:p14="http://schemas.microsoft.com/office/powerpoint/2010/main" val="2870775247"/>
              </p:ext>
            </p:extLst>
          </p:nvPr>
        </p:nvGraphicFramePr>
        <p:xfrm>
          <a:off x="1866900" y="1757917"/>
          <a:ext cx="5410200" cy="3474720"/>
        </p:xfrm>
        <a:graphic>
          <a:graphicData uri="http://schemas.openxmlformats.org/drawingml/2006/table">
            <a:tbl>
              <a:tblPr firstRow="1" firstCol="1" bandRow="1">
                <a:tableStyleId>{5C22544A-7EE6-4342-B048-85BDC9FD1C3A}</a:tableStyleId>
              </a:tblPr>
              <a:tblGrid>
                <a:gridCol w="2169286">
                  <a:extLst>
                    <a:ext uri="{9D8B030D-6E8A-4147-A177-3AD203B41FA5}">
                      <a16:colId xmlns:a16="http://schemas.microsoft.com/office/drawing/2014/main" val="1753580016"/>
                    </a:ext>
                  </a:extLst>
                </a:gridCol>
                <a:gridCol w="3240914">
                  <a:extLst>
                    <a:ext uri="{9D8B030D-6E8A-4147-A177-3AD203B41FA5}">
                      <a16:colId xmlns:a16="http://schemas.microsoft.com/office/drawing/2014/main" val="307430006"/>
                    </a:ext>
                  </a:extLst>
                </a:gridCol>
              </a:tblGrid>
              <a:tr h="0">
                <a:tc>
                  <a:txBody>
                    <a:bodyPr/>
                    <a:lstStyle/>
                    <a:p>
                      <a:pPr algn="ctr">
                        <a:spcAft>
                          <a:spcPts val="0"/>
                        </a:spcAft>
                      </a:pPr>
                      <a:r>
                        <a:rPr lang="zh-CN" sz="1200" kern="100">
                          <a:effectLst/>
                        </a:rPr>
                        <a:t>用户需求</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200" kern="100">
                          <a:effectLst/>
                        </a:rPr>
                        <a:t>系统功能需求</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52553245"/>
                  </a:ext>
                </a:extLst>
              </a:tr>
              <a:tr h="0">
                <a:tc>
                  <a:txBody>
                    <a:bodyPr/>
                    <a:lstStyle/>
                    <a:p>
                      <a:pPr algn="l">
                        <a:spcAft>
                          <a:spcPts val="0"/>
                        </a:spcAft>
                      </a:pPr>
                      <a:r>
                        <a:rPr lang="zh-CN" sz="1200" kern="100">
                          <a:effectLst/>
                        </a:rPr>
                        <a:t>用户注册</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200" kern="100">
                          <a:effectLst/>
                        </a:rPr>
                        <a:t>系统应该有让用户注册账号的界面</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47046696"/>
                  </a:ext>
                </a:extLst>
              </a:tr>
              <a:tr h="57150">
                <a:tc>
                  <a:txBody>
                    <a:bodyPr/>
                    <a:lstStyle/>
                    <a:p>
                      <a:pPr algn="just">
                        <a:spcAft>
                          <a:spcPts val="0"/>
                        </a:spcAft>
                      </a:pPr>
                      <a:r>
                        <a:rPr lang="zh-CN" sz="1200" kern="100">
                          <a:effectLst/>
                        </a:rPr>
                        <a:t>用户登录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系统应该有用户登录框，并登录系统后可以开始游戏</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67229508"/>
                  </a:ext>
                </a:extLst>
              </a:tr>
              <a:tr h="0">
                <a:tc>
                  <a:txBody>
                    <a:bodyPr/>
                    <a:lstStyle/>
                    <a:p>
                      <a:pPr algn="just">
                        <a:spcAft>
                          <a:spcPts val="0"/>
                        </a:spcAft>
                      </a:pPr>
                      <a:r>
                        <a:rPr lang="zh-CN" sz="1200" kern="100">
                          <a:effectLst/>
                        </a:rPr>
                        <a:t>用户重置密码</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系统应该有让用户有重置用户密码的操作界面</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93115535"/>
                  </a:ext>
                </a:extLst>
              </a:tr>
              <a:tr h="0">
                <a:tc>
                  <a:txBody>
                    <a:bodyPr/>
                    <a:lstStyle/>
                    <a:p>
                      <a:pPr algn="just">
                        <a:spcAft>
                          <a:spcPts val="0"/>
                        </a:spcAft>
                      </a:pPr>
                      <a:r>
                        <a:rPr lang="zh-CN" sz="1200" kern="100">
                          <a:effectLst/>
                        </a:rPr>
                        <a:t>用户选择游戏人物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系统应该跳出游戏人物选择界面，供用户选择游戏角色</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37174809"/>
                  </a:ext>
                </a:extLst>
              </a:tr>
              <a:tr h="0">
                <a:tc>
                  <a:txBody>
                    <a:bodyPr/>
                    <a:lstStyle/>
                    <a:p>
                      <a:pPr algn="just">
                        <a:spcAft>
                          <a:spcPts val="0"/>
                        </a:spcAft>
                      </a:pPr>
                      <a:r>
                        <a:rPr lang="zh-CN" sz="1200" kern="100">
                          <a:effectLst/>
                        </a:rPr>
                        <a:t>操作游戏人物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系统中应该提供应有的游戏人物操作按钮，进行游戏人物的操作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00799584"/>
                  </a:ext>
                </a:extLst>
              </a:tr>
              <a:tr h="0">
                <a:tc>
                  <a:txBody>
                    <a:bodyPr/>
                    <a:lstStyle/>
                    <a:p>
                      <a:pPr algn="just">
                        <a:spcAft>
                          <a:spcPts val="0"/>
                        </a:spcAft>
                      </a:pPr>
                      <a:r>
                        <a:rPr lang="zh-CN" sz="1200" kern="100">
                          <a:effectLst/>
                        </a:rPr>
                        <a:t>游戏装备的拾取与使用</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游戏人物有拾取游戏装备的功能，并且游戏操作时应该有专门的游戏装备栏及装备使用按钮，进行游戏装备的穿戴及使用</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3177509"/>
                  </a:ext>
                </a:extLst>
              </a:tr>
              <a:tr h="0">
                <a:tc>
                  <a:txBody>
                    <a:bodyPr/>
                    <a:lstStyle/>
                    <a:p>
                      <a:pPr algn="just">
                        <a:spcAft>
                          <a:spcPts val="0"/>
                        </a:spcAft>
                      </a:pPr>
                      <a:r>
                        <a:rPr lang="zh-CN" sz="1200" kern="100">
                          <a:effectLst/>
                        </a:rPr>
                        <a:t>游戏环境背景的改变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不同游戏关卡应该拥有不同的游戏背景，并且游戏环境应该在游戏天数变换中进行改变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67951190"/>
                  </a:ext>
                </a:extLst>
              </a:tr>
              <a:tr h="0">
                <a:tc>
                  <a:txBody>
                    <a:bodyPr/>
                    <a:lstStyle/>
                    <a:p>
                      <a:pPr algn="just">
                        <a:spcAft>
                          <a:spcPts val="0"/>
                        </a:spcAft>
                      </a:pPr>
                      <a:r>
                        <a:rPr lang="zh-CN" sz="1200" kern="100">
                          <a:effectLst/>
                        </a:rPr>
                        <a:t>游戏人物等级及人物技能</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在游戏中应该每过几回合或者拾取到特殊道具应该有人物等级的提升，而相应的等级提升可以学习不同的人物技能。</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01489279"/>
                  </a:ext>
                </a:extLst>
              </a:tr>
              <a:tr h="0">
                <a:tc>
                  <a:txBody>
                    <a:bodyPr/>
                    <a:lstStyle/>
                    <a:p>
                      <a:pPr algn="just">
                        <a:spcAft>
                          <a:spcPts val="0"/>
                        </a:spcAft>
                      </a:pPr>
                      <a:r>
                        <a:rPr lang="zh-CN" sz="1200" kern="100">
                          <a:effectLst/>
                        </a:rPr>
                        <a:t>游戏分数及游戏分数排行榜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在游戏中应该有游戏分数的显示，并且在游戏的结束页面应该有游戏的总排行榜的显示</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4290287"/>
                  </a:ext>
                </a:extLst>
              </a:tr>
            </a:tbl>
          </a:graphicData>
        </a:graphic>
      </p:graphicFrame>
    </p:spTree>
    <p:extLst>
      <p:ext uri="{BB962C8B-B14F-4D97-AF65-F5344CB8AC3E}">
        <p14:creationId xmlns:p14="http://schemas.microsoft.com/office/powerpoint/2010/main" val="373730237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2</a:t>
            </a: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性能需求</a:t>
            </a:r>
          </a:p>
        </p:txBody>
      </p:sp>
      <p:graphicFrame>
        <p:nvGraphicFramePr>
          <p:cNvPr id="20" name="表格 19">
            <a:extLst>
              <a:ext uri="{FF2B5EF4-FFF2-40B4-BE49-F238E27FC236}">
                <a16:creationId xmlns:a16="http://schemas.microsoft.com/office/drawing/2014/main" id="{6EB68667-867A-4D85-8262-92C011B8DFFB}"/>
              </a:ext>
            </a:extLst>
          </p:cNvPr>
          <p:cNvGraphicFramePr>
            <a:graphicFrameLocks noGrp="1"/>
          </p:cNvGraphicFramePr>
          <p:nvPr>
            <p:extLst>
              <p:ext uri="{D42A27DB-BD31-4B8C-83A1-F6EECF244321}">
                <p14:modId xmlns:p14="http://schemas.microsoft.com/office/powerpoint/2010/main" val="19162608"/>
              </p:ext>
            </p:extLst>
          </p:nvPr>
        </p:nvGraphicFramePr>
        <p:xfrm>
          <a:off x="992477" y="2541422"/>
          <a:ext cx="5410200" cy="1280160"/>
        </p:xfrm>
        <a:graphic>
          <a:graphicData uri="http://schemas.openxmlformats.org/drawingml/2006/table">
            <a:tbl>
              <a:tblPr firstRow="1" firstCol="1" bandRow="1">
                <a:tableStyleId>{5C22544A-7EE6-4342-B048-85BDC9FD1C3A}</a:tableStyleId>
              </a:tblPr>
              <a:tblGrid>
                <a:gridCol w="2169286">
                  <a:extLst>
                    <a:ext uri="{9D8B030D-6E8A-4147-A177-3AD203B41FA5}">
                      <a16:colId xmlns:a16="http://schemas.microsoft.com/office/drawing/2014/main" val="3469065771"/>
                    </a:ext>
                  </a:extLst>
                </a:gridCol>
                <a:gridCol w="3240914">
                  <a:extLst>
                    <a:ext uri="{9D8B030D-6E8A-4147-A177-3AD203B41FA5}">
                      <a16:colId xmlns:a16="http://schemas.microsoft.com/office/drawing/2014/main" val="1668214270"/>
                    </a:ext>
                  </a:extLst>
                </a:gridCol>
              </a:tblGrid>
              <a:tr h="0">
                <a:tc>
                  <a:txBody>
                    <a:bodyPr/>
                    <a:lstStyle/>
                    <a:p>
                      <a:pPr algn="just">
                        <a:spcAft>
                          <a:spcPts val="0"/>
                        </a:spcAft>
                      </a:pPr>
                      <a:r>
                        <a:rPr lang="zh-CN" sz="1200" kern="100">
                          <a:effectLst/>
                        </a:rPr>
                        <a:t>类别</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要求类型</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86787458"/>
                  </a:ext>
                </a:extLst>
              </a:tr>
              <a:tr h="0">
                <a:tc>
                  <a:txBody>
                    <a:bodyPr/>
                    <a:lstStyle/>
                    <a:p>
                      <a:pPr algn="just">
                        <a:spcAft>
                          <a:spcPts val="0"/>
                        </a:spcAft>
                      </a:pPr>
                      <a:r>
                        <a:rPr lang="zh-CN" sz="1200" kern="100">
                          <a:effectLst/>
                        </a:rPr>
                        <a:t>用户账号密码</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Varchar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99862994"/>
                  </a:ext>
                </a:extLst>
              </a:tr>
              <a:tr h="0">
                <a:tc>
                  <a:txBody>
                    <a:bodyPr/>
                    <a:lstStyle/>
                    <a:p>
                      <a:pPr algn="just">
                        <a:spcAft>
                          <a:spcPts val="0"/>
                        </a:spcAft>
                      </a:pPr>
                      <a:r>
                        <a:rPr lang="zh-CN" sz="1200" kern="100">
                          <a:effectLst/>
                        </a:rPr>
                        <a:t>游戏玩家位置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(double,double)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54587477"/>
                  </a:ext>
                </a:extLst>
              </a:tr>
              <a:tr h="0">
                <a:tc>
                  <a:txBody>
                    <a:bodyPr/>
                    <a:lstStyle/>
                    <a:p>
                      <a:pPr algn="just">
                        <a:spcAft>
                          <a:spcPts val="0"/>
                        </a:spcAft>
                      </a:pPr>
                      <a:r>
                        <a:rPr lang="zh-CN" sz="1200" kern="100" dirty="0">
                          <a:effectLst/>
                        </a:rPr>
                        <a:t>墙体、空块位置</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(double,double)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78891198"/>
                  </a:ext>
                </a:extLst>
              </a:tr>
              <a:tr h="0">
                <a:tc>
                  <a:txBody>
                    <a:bodyPr/>
                    <a:lstStyle/>
                    <a:p>
                      <a:pPr algn="just">
                        <a:spcAft>
                          <a:spcPts val="0"/>
                        </a:spcAft>
                      </a:pPr>
                      <a:r>
                        <a:rPr lang="zh-CN" sz="1200" kern="100">
                          <a:effectLst/>
                        </a:rPr>
                        <a:t>装备位置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(double,double)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18016839"/>
                  </a:ext>
                </a:extLst>
              </a:tr>
              <a:tr h="0">
                <a:tc>
                  <a:txBody>
                    <a:bodyPr/>
                    <a:lstStyle/>
                    <a:p>
                      <a:pPr algn="just">
                        <a:spcAft>
                          <a:spcPts val="0"/>
                        </a:spcAft>
                      </a:pPr>
                      <a:r>
                        <a:rPr lang="zh-CN" sz="1200" kern="100">
                          <a:effectLst/>
                        </a:rPr>
                        <a:t>玩家等级、体力、分数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int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02030772"/>
                  </a:ext>
                </a:extLst>
              </a:tr>
              <a:tr h="0">
                <a:tc>
                  <a:txBody>
                    <a:bodyPr/>
                    <a:lstStyle/>
                    <a:p>
                      <a:pPr algn="just">
                        <a:spcAft>
                          <a:spcPts val="0"/>
                        </a:spcAft>
                      </a:pPr>
                      <a:r>
                        <a:rPr lang="zh-CN" sz="1200" kern="100">
                          <a:effectLst/>
                        </a:rPr>
                        <a:t>排行榜数据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Int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1351024"/>
                  </a:ext>
                </a:extLst>
              </a:tr>
            </a:tbl>
          </a:graphicData>
        </a:graphic>
      </p:graphicFrame>
      <p:sp>
        <p:nvSpPr>
          <p:cNvPr id="22" name="矩形 21">
            <a:extLst>
              <a:ext uri="{FF2B5EF4-FFF2-40B4-BE49-F238E27FC236}">
                <a16:creationId xmlns:a16="http://schemas.microsoft.com/office/drawing/2014/main" id="{72952438-D5EB-4DF3-AE41-1E54671A43B0}"/>
              </a:ext>
            </a:extLst>
          </p:cNvPr>
          <p:cNvSpPr/>
          <p:nvPr/>
        </p:nvSpPr>
        <p:spPr>
          <a:xfrm>
            <a:off x="687214" y="1829821"/>
            <a:ext cx="1152880" cy="369332"/>
          </a:xfrm>
          <a:prstGeom prst="rect">
            <a:avLst/>
          </a:prstGeom>
        </p:spPr>
        <p:txBody>
          <a:bodyPr wrap="none">
            <a:spAutoFit/>
          </a:bodyPr>
          <a:lstStyle/>
          <a:p>
            <a:pPr indent="266700" eaLnBrk="0" fontAlgn="base" hangingPunct="0">
              <a:spcBef>
                <a:spcPct val="0"/>
              </a:spcBef>
              <a:spcAft>
                <a:spcPct val="0"/>
              </a:spcAft>
            </a:pPr>
            <a:r>
              <a:rPr lang="en-US" altLang="zh-CN" b="1" dirty="0" bmk="_Toc28988_WPSOffice_Level3">
                <a:latin typeface="宋体" panose="02010600030101010101" pitchFamily="2" charset="-122"/>
                <a:cs typeface="Times New Roman" panose="02020603050405020304" pitchFamily="18" charset="0"/>
              </a:rPr>
              <a:t>1.</a:t>
            </a:r>
            <a:r>
              <a:rPr lang="zh-CN" altLang="en-US" b="1" dirty="0" bmk="_Toc28988_WPSOffice_Level3">
                <a:latin typeface="宋体" panose="02010600030101010101" pitchFamily="2" charset="-122"/>
                <a:cs typeface="Times New Roman" panose="02020603050405020304" pitchFamily="18" charset="0"/>
              </a:rPr>
              <a:t>精度</a:t>
            </a:r>
            <a:endParaRPr lang="zh-CN" altLang="en-US" b="1" dirty="0" bmk="">
              <a:latin typeface="宋体" panose="02010600030101010101" pitchFamily="2" charset="-122"/>
              <a:cs typeface="Times New Roman" panose="02020603050405020304" pitchFamily="18" charset="0"/>
            </a:endParaRPr>
          </a:p>
        </p:txBody>
      </p:sp>
      <p:sp>
        <p:nvSpPr>
          <p:cNvPr id="23" name="矩形 22">
            <a:extLst>
              <a:ext uri="{FF2B5EF4-FFF2-40B4-BE49-F238E27FC236}">
                <a16:creationId xmlns:a16="http://schemas.microsoft.com/office/drawing/2014/main" id="{D1B3B6D5-33EC-4BDE-AF9C-3F1119EC443A}"/>
              </a:ext>
            </a:extLst>
          </p:cNvPr>
          <p:cNvSpPr/>
          <p:nvPr/>
        </p:nvSpPr>
        <p:spPr>
          <a:xfrm>
            <a:off x="992477" y="5302120"/>
            <a:ext cx="1116011" cy="369332"/>
          </a:xfrm>
          <a:prstGeom prst="rect">
            <a:avLst/>
          </a:prstGeom>
        </p:spPr>
        <p:txBody>
          <a:bodyPr wrap="none">
            <a:spAutoFit/>
          </a:bodyPr>
          <a:lstStyle/>
          <a:p>
            <a:r>
              <a:rPr lang="en-US" altLang="zh-CN" b="1" dirty="0" bmk="_Toc9893">
                <a:latin typeface="宋体" panose="02010600030101010101" pitchFamily="2" charset="-122"/>
                <a:cs typeface="Times New Roman" panose="02020603050405020304" pitchFamily="18" charset="0"/>
              </a:rPr>
              <a:t>3.</a:t>
            </a:r>
            <a:r>
              <a:rPr lang="zh-CN" altLang="en-US" b="1" dirty="0" bmk="_Toc9893">
                <a:latin typeface="宋体" panose="02010600030101010101" pitchFamily="2" charset="-122"/>
                <a:cs typeface="Times New Roman" panose="02020603050405020304" pitchFamily="18" charset="0"/>
              </a:rPr>
              <a:t>灵活性</a:t>
            </a:r>
            <a:endParaRPr lang="zh-CN" altLang="en-US" b="1" dirty="0" bmk="">
              <a:latin typeface="宋体" panose="02010600030101010101" pitchFamily="2" charset="-122"/>
              <a:cs typeface="Times New Roman" panose="02020603050405020304" pitchFamily="18" charset="0"/>
            </a:endParaRPr>
          </a:p>
        </p:txBody>
      </p:sp>
      <p:sp>
        <p:nvSpPr>
          <p:cNvPr id="24" name="矩形 23">
            <a:extLst>
              <a:ext uri="{FF2B5EF4-FFF2-40B4-BE49-F238E27FC236}">
                <a16:creationId xmlns:a16="http://schemas.microsoft.com/office/drawing/2014/main" id="{D3902CA8-3A06-4E5B-9F9E-4CF68CE51AB5}"/>
              </a:ext>
            </a:extLst>
          </p:cNvPr>
          <p:cNvSpPr/>
          <p:nvPr/>
        </p:nvSpPr>
        <p:spPr>
          <a:xfrm>
            <a:off x="992477" y="4289516"/>
            <a:ext cx="1813317" cy="369332"/>
          </a:xfrm>
          <a:prstGeom prst="rect">
            <a:avLst/>
          </a:prstGeom>
        </p:spPr>
        <p:txBody>
          <a:bodyPr wrap="none">
            <a:spAutoFit/>
          </a:bodyPr>
          <a:lstStyle/>
          <a:p>
            <a:pPr marR="0" lvl="0">
              <a:lnSpc>
                <a:spcPct val="100000"/>
              </a:lnSpc>
              <a:buClrTx/>
              <a:buSzTx/>
              <a:buFontTx/>
              <a:buNone/>
              <a:tabLst/>
            </a:pPr>
            <a:r>
              <a:rPr lang="en-US" altLang="zh-CN" b="1" dirty="0" bmk="">
                <a:latin typeface="宋体" panose="02010600030101010101" pitchFamily="2" charset="-122"/>
                <a:cs typeface="Times New Roman" panose="02020603050405020304" pitchFamily="18" charset="0"/>
              </a:rPr>
              <a:t>2.</a:t>
            </a:r>
            <a:r>
              <a:rPr lang="zh-CN" altLang="en-US" b="1" dirty="0" bmk="">
                <a:latin typeface="宋体" panose="02010600030101010101" pitchFamily="2" charset="-122"/>
                <a:cs typeface="Times New Roman" panose="02020603050405020304" pitchFamily="18" charset="0"/>
              </a:rPr>
              <a:t>时间特性要求</a:t>
            </a:r>
          </a:p>
        </p:txBody>
      </p:sp>
    </p:spTree>
    <p:extLst>
      <p:ext uri="{BB962C8B-B14F-4D97-AF65-F5344CB8AC3E}">
        <p14:creationId xmlns:p14="http://schemas.microsoft.com/office/powerpoint/2010/main" val="2585867923"/>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theme/theme1.xml><?xml version="1.0" encoding="utf-8"?>
<a:theme xmlns:a="http://schemas.openxmlformats.org/drawingml/2006/main" name="Office 主题">
  <a:themeElements>
    <a:clrScheme name="MOMODA1">
      <a:dk1>
        <a:sysClr val="windowText" lastClr="000000"/>
      </a:dk1>
      <a:lt1>
        <a:sysClr val="window" lastClr="FFFFFF"/>
      </a:lt1>
      <a:dk2>
        <a:srgbClr val="A5A5A5"/>
      </a:dk2>
      <a:lt2>
        <a:srgbClr val="DCD8DC"/>
      </a:lt2>
      <a:accent1>
        <a:srgbClr val="CF5F55"/>
      </a:accent1>
      <a:accent2>
        <a:srgbClr val="F2C06B"/>
      </a:accent2>
      <a:accent3>
        <a:srgbClr val="5F9387"/>
      </a:accent3>
      <a:accent4>
        <a:srgbClr val="97A6AB"/>
      </a:accent4>
      <a:accent5>
        <a:srgbClr val="837664"/>
      </a:accent5>
      <a:accent6>
        <a:srgbClr val="3F3F3F"/>
      </a:accent6>
      <a:hlink>
        <a:srgbClr val="FFFFFF"/>
      </a:hlink>
      <a:folHlink>
        <a:srgbClr val="8C8C8C"/>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TotalTime>
  <Words>1452</Words>
  <Application>Microsoft Office PowerPoint</Application>
  <PresentationFormat>全屏显示(4:3)</PresentationFormat>
  <Paragraphs>344</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宋体</vt:lpstr>
      <vt:lpstr>微软雅黑</vt:lpstr>
      <vt:lpstr>文鼎行楷碑体_B</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http://momodasucai.taobao.com/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MOMODASUCAI; http://momodasucai.taobao.com/</dc:creator>
  <cp:lastModifiedBy>栩 陈</cp:lastModifiedBy>
  <cp:revision>126</cp:revision>
  <dcterms:created xsi:type="dcterms:W3CDTF">2015-01-07T12:23:00Z</dcterms:created>
  <dcterms:modified xsi:type="dcterms:W3CDTF">2018-04-23T13:12:32Z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