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15">
  <p:sldMasterIdLst>
    <p:sldMasterId id="2147483648" r:id="rId1"/>
  </p:sldMasterIdLst>
  <p:sldIdLst>
    <p:sldId id="256" r:id="rId2"/>
    <p:sldId id="257" r:id="rId3"/>
    <p:sldId id="262" r:id="rId4"/>
    <p:sldId id="258" r:id="rId5"/>
    <p:sldId id="259" r:id="rId6"/>
    <p:sldId id="263" r:id="rId7"/>
    <p:sldId id="297" r:id="rId8"/>
    <p:sldId id="298" r:id="rId9"/>
    <p:sldId id="304" r:id="rId10"/>
    <p:sldId id="305" r:id="rId11"/>
    <p:sldId id="306" r:id="rId12"/>
    <p:sldId id="264" r:id="rId13"/>
    <p:sldId id="307" r:id="rId14"/>
    <p:sldId id="309" r:id="rId15"/>
    <p:sldId id="312" r:id="rId16"/>
    <p:sldId id="308" r:id="rId17"/>
    <p:sldId id="310" r:id="rId18"/>
    <p:sldId id="311" r:id="rId19"/>
    <p:sldId id="313" r:id="rId20"/>
    <p:sldId id="323" r:id="rId21"/>
    <p:sldId id="314" r:id="rId22"/>
    <p:sldId id="315" r:id="rId23"/>
    <p:sldId id="316" r:id="rId24"/>
    <p:sldId id="317" r:id="rId25"/>
    <p:sldId id="318" r:id="rId26"/>
    <p:sldId id="319" r:id="rId27"/>
    <p:sldId id="320" r:id="rId28"/>
    <p:sldId id="324" r:id="rId29"/>
    <p:sldId id="325" r:id="rId30"/>
    <p:sldId id="326" r:id="rId31"/>
    <p:sldId id="327" r:id="rId32"/>
    <p:sldId id="328" r:id="rId33"/>
    <p:sldId id="329" r:id="rId34"/>
    <p:sldId id="330" r:id="rId35"/>
    <p:sldId id="331" r:id="rId36"/>
    <p:sldId id="332" r:id="rId37"/>
    <p:sldId id="333" r:id="rId38"/>
    <p:sldId id="334" r:id="rId39"/>
    <p:sldId id="335" r:id="rId40"/>
    <p:sldId id="336" r:id="rId41"/>
    <p:sldId id="337" r:id="rId42"/>
    <p:sldId id="265" r:id="rId43"/>
    <p:sldId id="303" r:id="rId44"/>
    <p:sldId id="294" r:id="rId45"/>
    <p:sldId id="295" r:id="rId46"/>
    <p:sldId id="296" r:id="rId47"/>
    <p:sldId id="286" r:id="rId48"/>
    <p:sldId id="293" r:id="rId49"/>
    <p:sldId id="278"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1349"/>
    <a:srgbClr val="FFFBF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5" d="100"/>
          <a:sy n="65" d="100"/>
        </p:scale>
        <p:origin x="-1536" y="-114"/>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pPr/>
              <a:t>2018/5/19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pPr/>
              <a:t>2018/5/19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pPr/>
              <a:t>2018/5/19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pPr/>
              <a:t>2018/5/19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E2F20FC-145E-4034-86AC-8B4FEA629A51}" type="datetimeFigureOut">
              <a:rPr lang="zh-CN" altLang="en-US" smtClean="0"/>
              <a:pPr/>
              <a:t>2018/5/19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E2F20FC-145E-4034-86AC-8B4FEA629A51}" type="datetimeFigureOut">
              <a:rPr lang="zh-CN" altLang="en-US" smtClean="0"/>
              <a:pPr/>
              <a:t>2018/5/19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E2F20FC-145E-4034-86AC-8B4FEA629A51}" type="datetimeFigureOut">
              <a:rPr lang="zh-CN" altLang="en-US" smtClean="0"/>
              <a:pPr/>
              <a:t>2018/5/19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F5917A1-3B14-48C2-8A2E-F3CB7EC4523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E2F20FC-145E-4034-86AC-8B4FEA629A51}" type="datetimeFigureOut">
              <a:rPr lang="zh-CN" altLang="en-US" smtClean="0"/>
              <a:pPr/>
              <a:t>2018/5/19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F5917A1-3B14-48C2-8A2E-F3CB7EC45231}"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F20FC-145E-4034-86AC-8B4FEA629A51}" type="datetimeFigureOut">
              <a:rPr lang="zh-CN" altLang="en-US" smtClean="0"/>
              <a:pPr/>
              <a:t>2018/5/19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F5917A1-3B14-48C2-8A2E-F3CB7EC45231}"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2F20FC-145E-4034-86AC-8B4FEA629A51}" type="datetimeFigureOut">
              <a:rPr lang="zh-CN" altLang="en-US" smtClean="0"/>
              <a:pPr/>
              <a:t>2018/5/19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2F20FC-145E-4034-86AC-8B4FEA629A51}" type="datetimeFigureOut">
              <a:rPr lang="zh-CN" altLang="en-US" smtClean="0"/>
              <a:pPr/>
              <a:t>2018/5/19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F20FC-145E-4034-86AC-8B4FEA629A51}" type="datetimeFigureOut">
              <a:rPr lang="zh-CN" altLang="en-US" smtClean="0"/>
              <a:pPr/>
              <a:t>2018/5/19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917A1-3B14-48C2-8A2E-F3CB7EC4523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SE2018&#26149;-G08-&#29976;&#29305;&#22270;.mpp" TargetMode="Externa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74093" y="4429124"/>
            <a:ext cx="2798256"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85195" y="5404454"/>
            <a:ext cx="1351188"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66017" y="5533920"/>
            <a:ext cx="1894088" cy="1894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517229" y="5808598"/>
            <a:ext cx="1894088" cy="1894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377690" y="2609215"/>
            <a:ext cx="4873625" cy="1446550"/>
          </a:xfrm>
          <a:prstGeom prst="rect">
            <a:avLst/>
          </a:prstGeom>
        </p:spPr>
        <p:txBody>
          <a:bodyPr wrap="square">
            <a:spAutoFit/>
          </a:bodyPr>
          <a:lstStyle/>
          <a:p>
            <a:pPr>
              <a:spcAft>
                <a:spcPts val="0"/>
              </a:spcAft>
            </a:pPr>
            <a:endParaRPr lang="en-US" altLang="zh-CN" sz="4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spcAft>
                <a:spcPts val="0"/>
              </a:spcAft>
            </a:pPr>
            <a:r>
              <a:rPr lang="zh-CN" altLang="en-US" sz="4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迷城逃亡 </a:t>
            </a:r>
            <a:r>
              <a:rPr lang="zh-CN" altLang="en-US" sz="4400" b="1"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详细设计</a:t>
            </a:r>
            <a:endParaRPr lang="zh-CN" altLang="en-US" sz="4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5" name="直接连接符 24"/>
          <p:cNvCxnSpPr/>
          <p:nvPr/>
        </p:nvCxnSpPr>
        <p:spPr>
          <a:xfrm>
            <a:off x="4489893" y="4054567"/>
            <a:ext cx="465410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489893" y="4229222"/>
            <a:ext cx="4318827" cy="306705"/>
          </a:xfrm>
          <a:prstGeom prst="rect">
            <a:avLst/>
          </a:prstGeom>
          <a:noFill/>
        </p:spPr>
        <p:txBody>
          <a:bodyPr wrap="square" rtlCol="0">
            <a:spAutoFit/>
          </a:bodyPr>
          <a:lstStyle/>
          <a:p>
            <a:r>
              <a:rPr lang="en-US" altLang="zh-CN" sz="1400" dirty="0" err="1">
                <a:solidFill>
                  <a:schemeClr val="tx1">
                    <a:lumMod val="50000"/>
                    <a:lumOff val="50000"/>
                  </a:schemeClr>
                </a:solidFill>
                <a:cs typeface="Arial" panose="020B0604020202020204" pitchFamily="34" charset="0"/>
              </a:rPr>
              <a:t>SE2018</a:t>
            </a:r>
            <a:r>
              <a:rPr lang="zh-CN" altLang="en-US" sz="1400" dirty="0" err="1">
                <a:solidFill>
                  <a:schemeClr val="tx1">
                    <a:lumMod val="50000"/>
                    <a:lumOff val="50000"/>
                  </a:schemeClr>
                </a:solidFill>
                <a:cs typeface="Arial" panose="020B0604020202020204" pitchFamily="34" charset="0"/>
              </a:rPr>
              <a:t>春 </a:t>
            </a:r>
            <a:r>
              <a:rPr lang="en-US" altLang="zh-CN" sz="1400" dirty="0" err="1">
                <a:solidFill>
                  <a:schemeClr val="tx1">
                    <a:lumMod val="50000"/>
                    <a:lumOff val="50000"/>
                  </a:schemeClr>
                </a:solidFill>
                <a:cs typeface="Arial" panose="020B0604020202020204" pitchFamily="34" charset="0"/>
              </a:rPr>
              <a:t>G08 </a:t>
            </a:r>
            <a:r>
              <a:rPr lang="zh-CN" altLang="en-US" sz="1400" dirty="0" err="1">
                <a:solidFill>
                  <a:schemeClr val="tx1">
                    <a:lumMod val="50000"/>
                    <a:lumOff val="50000"/>
                  </a:schemeClr>
                </a:solidFill>
                <a:cs typeface="Arial" panose="020B0604020202020204" pitchFamily="34" charset="0"/>
              </a:rPr>
              <a:t>小组作品</a:t>
            </a:r>
          </a:p>
        </p:txBody>
      </p:sp>
      <p:pic>
        <p:nvPicPr>
          <p:cNvPr id="24" name="图片 23" descr="微信图片_20180330200431">
            <a:extLst>
              <a:ext uri="{FF2B5EF4-FFF2-40B4-BE49-F238E27FC236}">
                <a16:creationId xmlns="" xmlns:a16="http://schemas.microsoft.com/office/drawing/2014/main" id="{319316F1-BB23-4A6F-847D-273D7EB273FF}"/>
              </a:ext>
            </a:extLst>
          </p:cNvPr>
          <p:cNvPicPr/>
          <p:nvPr/>
        </p:nvPicPr>
        <p:blipFill>
          <a:blip r:embed="rId2" cstate="print"/>
          <a:stretch>
            <a:fillRect/>
          </a:stretch>
        </p:blipFill>
        <p:spPr>
          <a:xfrm>
            <a:off x="6096961" y="828514"/>
            <a:ext cx="2111137" cy="191675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randombar(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1000" fill="hold"/>
                                        <p:tgtEl>
                                          <p:spTgt spid="23"/>
                                        </p:tgtEl>
                                        <p:attrNameLst>
                                          <p:attrName>ppt_w</p:attrName>
                                        </p:attrNameLst>
                                      </p:cBhvr>
                                      <p:tavLst>
                                        <p:tav tm="0">
                                          <p:val>
                                            <p:fltVal val="0"/>
                                          </p:val>
                                        </p:tav>
                                        <p:tav tm="100000">
                                          <p:val>
                                            <p:strVal val="#ppt_w"/>
                                          </p:val>
                                        </p:tav>
                                      </p:tavLst>
                                    </p:anim>
                                    <p:anim calcmode="lin" valueType="num">
                                      <p:cBhvr>
                                        <p:cTn id="13" dur="1000" fill="hold"/>
                                        <p:tgtEl>
                                          <p:spTgt spid="23"/>
                                        </p:tgtEl>
                                        <p:attrNameLst>
                                          <p:attrName>ppt_h</p:attrName>
                                        </p:attrNameLst>
                                      </p:cBhvr>
                                      <p:tavLst>
                                        <p:tav tm="0">
                                          <p:val>
                                            <p:fltVal val="0"/>
                                          </p:val>
                                        </p:tav>
                                        <p:tav tm="100000">
                                          <p:val>
                                            <p:strVal val="#ppt_h"/>
                                          </p:val>
                                        </p:tav>
                                      </p:tavLst>
                                    </p:anim>
                                    <p:anim calcmode="lin" valueType="num">
                                      <p:cBhvr>
                                        <p:cTn id="14" dur="1000" fill="hold"/>
                                        <p:tgtEl>
                                          <p:spTgt spid="23"/>
                                        </p:tgtEl>
                                        <p:attrNameLst>
                                          <p:attrName>style.rotation</p:attrName>
                                        </p:attrNameLst>
                                      </p:cBhvr>
                                      <p:tavLst>
                                        <p:tav tm="0">
                                          <p:val>
                                            <p:fltVal val="90"/>
                                          </p:val>
                                        </p:tav>
                                        <p:tav tm="100000">
                                          <p:val>
                                            <p:fltVal val="0"/>
                                          </p:val>
                                        </p:tav>
                                      </p:tavLst>
                                    </p:anim>
                                    <p:animEffect transition="in" filter="fade">
                                      <p:cBhvr>
                                        <p:cTn id="15" dur="1000"/>
                                        <p:tgtEl>
                                          <p:spTgt spid="23"/>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 calcmode="lin" valueType="num">
                                      <p:cBhvr>
                                        <p:cTn id="20" dur="1000" fill="hold"/>
                                        <p:tgtEl>
                                          <p:spTgt spid="26"/>
                                        </p:tgtEl>
                                        <p:attrNameLst>
                                          <p:attrName>style.rotation</p:attrName>
                                        </p:attrNameLst>
                                      </p:cBhvr>
                                      <p:tavLst>
                                        <p:tav tm="0">
                                          <p:val>
                                            <p:fltVal val="90"/>
                                          </p:val>
                                        </p:tav>
                                        <p:tav tm="100000">
                                          <p:val>
                                            <p:fltVal val="0"/>
                                          </p:val>
                                        </p:tav>
                                      </p:tavLst>
                                    </p:anim>
                                    <p:animEffect transition="in" filter="fade">
                                      <p:cBhvr>
                                        <p:cTn id="21"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rPr>
              <a:t>4</a:t>
            </a:r>
            <a:endParaRPr lang="en-US" altLang="zh-CN" sz="3600" dirty="0">
              <a:solidFill>
                <a:schemeClr val="tx1">
                  <a:lumMod val="75000"/>
                  <a:lumOff val="25000"/>
                </a:schemeClr>
              </a:solidFill>
            </a:endParaRP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用户手册</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2" cstate="print"/>
          <a:stretch>
            <a:fillRect/>
          </a:stretch>
        </p:blipFill>
        <p:spPr>
          <a:xfrm>
            <a:off x="1479747" y="2224945"/>
            <a:ext cx="3660259" cy="3833105"/>
          </a:xfrm>
          <a:prstGeom prst="rect">
            <a:avLst/>
          </a:prstGeom>
        </p:spPr>
      </p:pic>
      <p:sp>
        <p:nvSpPr>
          <p:cNvPr id="21" name="文本框 20"/>
          <p:cNvSpPr txBox="1"/>
          <p:nvPr/>
        </p:nvSpPr>
        <p:spPr>
          <a:xfrm>
            <a:off x="2011680" y="1053022"/>
            <a:ext cx="5558828" cy="923330"/>
          </a:xfrm>
          <a:prstGeom prst="rect">
            <a:avLst/>
          </a:prstGeom>
          <a:noFill/>
        </p:spPr>
        <p:txBody>
          <a:bodyPr wrap="square" rtlCol="0">
            <a:spAutoFit/>
          </a:bodyPr>
          <a:lstStyle/>
          <a:p>
            <a:r>
              <a:rPr lang="zh-CN" altLang="en-US" dirty="0" smtClean="0"/>
              <a:t>作为编写对象为用户的手册，我们在编写时的第一想法就是做到简洁与通俗易懂。对于本体的描述也要做到尽可能的详细。</a:t>
            </a:r>
            <a:endParaRPr lang="zh-CN" altLang="en-US" dirty="0"/>
          </a:p>
        </p:txBody>
      </p:sp>
      <p:pic>
        <p:nvPicPr>
          <p:cNvPr id="22" name="图片 21"/>
          <p:cNvPicPr>
            <a:picLocks noChangeAspect="1"/>
          </p:cNvPicPr>
          <p:nvPr/>
        </p:nvPicPr>
        <p:blipFill>
          <a:blip r:embed="rId3" cstate="print"/>
          <a:stretch>
            <a:fillRect/>
          </a:stretch>
        </p:blipFill>
        <p:spPr>
          <a:xfrm>
            <a:off x="5282254" y="2381061"/>
            <a:ext cx="3344930" cy="3323517"/>
          </a:xfrm>
          <a:prstGeom prst="rect">
            <a:avLst/>
          </a:prstGeom>
        </p:spPr>
      </p:pic>
    </p:spTree>
    <p:extLst>
      <p:ext uri="{BB962C8B-B14F-4D97-AF65-F5344CB8AC3E}">
        <p14:creationId xmlns:p14="http://schemas.microsoft.com/office/powerpoint/2010/main" xmlns="" val="4052370723"/>
      </p:ext>
    </p:extLst>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5</a:t>
            </a: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详细实现计划</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2" cstate="print"/>
          <a:srcRect b="49962"/>
          <a:stretch>
            <a:fillRect/>
          </a:stretch>
        </p:blipFill>
        <p:spPr>
          <a:xfrm>
            <a:off x="2129666" y="2026133"/>
            <a:ext cx="5135573" cy="2781841"/>
          </a:xfrm>
          <a:prstGeom prst="rect">
            <a:avLst/>
          </a:prstGeom>
        </p:spPr>
      </p:pic>
      <p:sp>
        <p:nvSpPr>
          <p:cNvPr id="21" name="文本框 20"/>
          <p:cNvSpPr txBox="1"/>
          <p:nvPr/>
        </p:nvSpPr>
        <p:spPr>
          <a:xfrm>
            <a:off x="2100171" y="1377987"/>
            <a:ext cx="6306410" cy="369332"/>
          </a:xfrm>
          <a:prstGeom prst="rect">
            <a:avLst/>
          </a:prstGeom>
          <a:noFill/>
        </p:spPr>
        <p:txBody>
          <a:bodyPr wrap="square" rtlCol="0">
            <a:spAutoFit/>
          </a:bodyPr>
          <a:lstStyle/>
          <a:p>
            <a:r>
              <a:rPr lang="zh-CN" altLang="en-US" dirty="0" smtClean="0"/>
              <a:t>依据</a:t>
            </a:r>
            <a:r>
              <a:rPr lang="en-US" altLang="zh-CN" dirty="0" smtClean="0"/>
              <a:t>HIPO</a:t>
            </a:r>
            <a:r>
              <a:rPr lang="zh-CN" altLang="en-US" dirty="0" smtClean="0"/>
              <a:t>及结构图，我们将程序分模块并给每个人分配任务</a:t>
            </a:r>
            <a:endParaRPr lang="zh-CN" altLang="en-US" dirty="0"/>
          </a:p>
        </p:txBody>
      </p:sp>
      <p:pic>
        <p:nvPicPr>
          <p:cNvPr id="22" name="图片 21"/>
          <p:cNvPicPr>
            <a:picLocks noChangeAspect="1"/>
          </p:cNvPicPr>
          <p:nvPr/>
        </p:nvPicPr>
        <p:blipFill>
          <a:blip r:embed="rId2" cstate="print"/>
          <a:srcRect t="78921"/>
          <a:stretch>
            <a:fillRect/>
          </a:stretch>
        </p:blipFill>
        <p:spPr>
          <a:xfrm>
            <a:off x="2090337" y="4719484"/>
            <a:ext cx="5235273" cy="1194618"/>
          </a:xfrm>
          <a:prstGeom prst="rect">
            <a:avLst/>
          </a:prstGeom>
        </p:spPr>
      </p:pic>
    </p:spTree>
    <p:extLst>
      <p:ext uri="{BB962C8B-B14F-4D97-AF65-F5344CB8AC3E}">
        <p14:creationId xmlns:p14="http://schemas.microsoft.com/office/powerpoint/2010/main" xmlns="" val="1272412959"/>
      </p:ext>
    </p:extLst>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522703" y="84572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362920" y="1013364"/>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734141" y="2729563"/>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478990" y="144161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052876" y="47305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848514" y="2863152"/>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342882" y="4503322"/>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199471" y="432522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629760" y="491225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963153" y="457016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241768" y="607469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487187" y="131498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526405" y="235214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1587" y="3104117"/>
            <a:ext cx="446864"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12205" y="245795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5021" y="2863152"/>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434568" y="3534632"/>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823621" y="107699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090028" y="351714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230995" y="307561"/>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985575" y="1687036"/>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239793" y="2096793"/>
            <a:ext cx="2664414" cy="26644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3</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3865010" y="4703666"/>
            <a:ext cx="6731970" cy="584775"/>
          </a:xfrm>
          <a:prstGeom prst="rect">
            <a:avLst/>
          </a:prstGeom>
        </p:spPr>
        <p:txBody>
          <a:bodyPr wrap="square">
            <a:spAutoFit/>
          </a:bodyPr>
          <a:lstStyle/>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程序描述</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4010" y="-538250"/>
            <a:ext cx="2555690" cy="2296167"/>
            <a:chOff x="-1344978" y="-685187"/>
            <a:chExt cx="6781080" cy="6092478"/>
          </a:xfrm>
        </p:grpSpPr>
        <p:sp>
          <p:nvSpPr>
            <p:cNvPr id="3" name="椭圆 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p>
        </p:txBody>
      </p:sp>
      <p:sp>
        <p:nvSpPr>
          <p:cNvPr id="18" name="矩形 17"/>
          <p:cNvSpPr/>
          <p:nvPr/>
        </p:nvSpPr>
        <p:spPr>
          <a:xfrm>
            <a:off x="3059271" y="351892"/>
            <a:ext cx="4690556"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登录模块</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4337" name="Picture 1"/>
          <p:cNvPicPr>
            <a:picLocks noChangeAspect="1" noChangeArrowheads="1"/>
          </p:cNvPicPr>
          <p:nvPr/>
        </p:nvPicPr>
        <p:blipFill>
          <a:blip r:embed="rId2" cstate="print"/>
          <a:srcRect/>
          <a:stretch>
            <a:fillRect/>
          </a:stretch>
        </p:blipFill>
        <p:spPr bwMode="auto">
          <a:xfrm>
            <a:off x="1842627" y="1371755"/>
            <a:ext cx="5429250" cy="47339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4010" y="-538250"/>
            <a:ext cx="2555690" cy="2296167"/>
            <a:chOff x="-1344978" y="-685187"/>
            <a:chExt cx="6781080" cy="6092478"/>
          </a:xfrm>
        </p:grpSpPr>
        <p:sp>
          <p:nvSpPr>
            <p:cNvPr id="3" name="椭圆 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p>
        </p:txBody>
      </p:sp>
      <p:sp>
        <p:nvSpPr>
          <p:cNvPr id="18" name="矩形 17"/>
          <p:cNvSpPr/>
          <p:nvPr/>
        </p:nvSpPr>
        <p:spPr>
          <a:xfrm>
            <a:off x="3059271" y="351892"/>
            <a:ext cx="4690556"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登录模块</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1696066" y="1162267"/>
            <a:ext cx="4572000" cy="1015663"/>
          </a:xfrm>
          <a:prstGeom prst="rect">
            <a:avLst/>
          </a:prstGeom>
        </p:spPr>
        <p:txBody>
          <a:bodyPr>
            <a:spAutoFit/>
          </a:bodyPr>
          <a:lstStyle/>
          <a:p>
            <a:r>
              <a:rPr lang="zh-CN" altLang="zh-CN" sz="2000" b="1" dirty="0" smtClean="0"/>
              <a:t>输入</a:t>
            </a:r>
            <a:r>
              <a:rPr lang="zh-CN" altLang="zh-CN" sz="2000" b="1" dirty="0" smtClean="0"/>
              <a:t>项目</a:t>
            </a:r>
          </a:p>
          <a:p>
            <a:r>
              <a:rPr lang="zh-CN" altLang="zh-CN" sz="2000" dirty="0" smtClean="0"/>
              <a:t>①</a:t>
            </a:r>
            <a:r>
              <a:rPr lang="zh-CN" altLang="zh-CN" sz="2000" dirty="0" smtClean="0"/>
              <a:t>用户名</a:t>
            </a:r>
            <a:r>
              <a:rPr lang="en-US" altLang="zh-CN" sz="2000" dirty="0" smtClean="0"/>
              <a:t>	②</a:t>
            </a:r>
            <a:r>
              <a:rPr lang="zh-CN" altLang="zh-CN" sz="2000" dirty="0" smtClean="0"/>
              <a:t>密码</a:t>
            </a:r>
          </a:p>
          <a:p>
            <a:r>
              <a:rPr lang="zh-CN" altLang="zh-CN" sz="2000" b="1" dirty="0" smtClean="0"/>
              <a:t>输出项目</a:t>
            </a:r>
            <a:endParaRPr lang="zh-CN" altLang="zh-CN" sz="2000" b="1" dirty="0"/>
          </a:p>
        </p:txBody>
      </p:sp>
      <p:pic>
        <p:nvPicPr>
          <p:cNvPr id="12289" name="Picture 1"/>
          <p:cNvPicPr>
            <a:picLocks noChangeAspect="1" noChangeArrowheads="1"/>
          </p:cNvPicPr>
          <p:nvPr/>
        </p:nvPicPr>
        <p:blipFill>
          <a:blip r:embed="rId2" cstate="print"/>
          <a:srcRect b="13793"/>
          <a:stretch>
            <a:fillRect/>
          </a:stretch>
        </p:blipFill>
        <p:spPr bwMode="auto">
          <a:xfrm>
            <a:off x="2180918" y="2310580"/>
            <a:ext cx="5372100" cy="38100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4010" y="-538250"/>
            <a:ext cx="2555690" cy="2296167"/>
            <a:chOff x="-1344978" y="-685187"/>
            <a:chExt cx="6781080" cy="6092478"/>
          </a:xfrm>
        </p:grpSpPr>
        <p:sp>
          <p:nvSpPr>
            <p:cNvPr id="3" name="椭圆 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p>
        </p:txBody>
      </p:sp>
      <p:sp>
        <p:nvSpPr>
          <p:cNvPr id="18" name="矩形 17"/>
          <p:cNvSpPr/>
          <p:nvPr/>
        </p:nvSpPr>
        <p:spPr>
          <a:xfrm>
            <a:off x="3059271" y="351892"/>
            <a:ext cx="4690556"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登录模块</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1265" name="Picture 1"/>
          <p:cNvPicPr>
            <a:picLocks noChangeAspect="1" noChangeArrowheads="1"/>
          </p:cNvPicPr>
          <p:nvPr/>
        </p:nvPicPr>
        <p:blipFill>
          <a:blip r:embed="rId2" cstate="print"/>
          <a:srcRect/>
          <a:stretch>
            <a:fillRect/>
          </a:stretch>
        </p:blipFill>
        <p:spPr bwMode="auto">
          <a:xfrm>
            <a:off x="1994874" y="3043696"/>
            <a:ext cx="5419725" cy="1714500"/>
          </a:xfrm>
          <a:prstGeom prst="rect">
            <a:avLst/>
          </a:prstGeom>
          <a:noFill/>
          <a:ln w="9525">
            <a:noFill/>
            <a:miter lim="800000"/>
            <a:headEnd/>
            <a:tailEnd/>
          </a:ln>
        </p:spPr>
      </p:pic>
      <p:pic>
        <p:nvPicPr>
          <p:cNvPr id="20" name="Picture 1"/>
          <p:cNvPicPr>
            <a:picLocks noChangeAspect="1" noChangeArrowheads="1"/>
          </p:cNvPicPr>
          <p:nvPr/>
        </p:nvPicPr>
        <p:blipFill>
          <a:blip r:embed="rId3" cstate="print"/>
          <a:srcRect t="81869"/>
          <a:stretch>
            <a:fillRect/>
          </a:stretch>
        </p:blipFill>
        <p:spPr bwMode="auto">
          <a:xfrm>
            <a:off x="2003938" y="2330242"/>
            <a:ext cx="5372100" cy="801328"/>
          </a:xfrm>
          <a:prstGeom prst="rect">
            <a:avLst/>
          </a:prstGeom>
          <a:noFill/>
          <a:ln w="9525">
            <a:noFill/>
            <a:miter lim="800000"/>
            <a:headEnd/>
            <a:tailEnd/>
          </a:ln>
        </p:spPr>
      </p:pic>
      <p:sp>
        <p:nvSpPr>
          <p:cNvPr id="21" name="矩形 20"/>
          <p:cNvSpPr/>
          <p:nvPr/>
        </p:nvSpPr>
        <p:spPr>
          <a:xfrm>
            <a:off x="1696066" y="1162267"/>
            <a:ext cx="4572000" cy="1015663"/>
          </a:xfrm>
          <a:prstGeom prst="rect">
            <a:avLst/>
          </a:prstGeom>
        </p:spPr>
        <p:txBody>
          <a:bodyPr>
            <a:spAutoFit/>
          </a:bodyPr>
          <a:lstStyle/>
          <a:p>
            <a:r>
              <a:rPr lang="zh-CN" altLang="zh-CN" sz="2000" b="1" dirty="0" smtClean="0"/>
              <a:t>输入</a:t>
            </a:r>
            <a:r>
              <a:rPr lang="zh-CN" altLang="zh-CN" sz="2000" b="1" dirty="0" smtClean="0"/>
              <a:t>项目</a:t>
            </a:r>
          </a:p>
          <a:p>
            <a:r>
              <a:rPr lang="zh-CN" altLang="zh-CN" sz="2000" dirty="0" smtClean="0"/>
              <a:t>①</a:t>
            </a:r>
            <a:r>
              <a:rPr lang="zh-CN" altLang="zh-CN" sz="2000" dirty="0" smtClean="0"/>
              <a:t>用户名</a:t>
            </a:r>
            <a:r>
              <a:rPr lang="en-US" altLang="zh-CN" sz="2000" dirty="0" smtClean="0"/>
              <a:t>	②</a:t>
            </a:r>
            <a:r>
              <a:rPr lang="zh-CN" altLang="zh-CN" sz="2000" dirty="0" smtClean="0"/>
              <a:t>密码</a:t>
            </a:r>
          </a:p>
          <a:p>
            <a:r>
              <a:rPr lang="zh-CN" altLang="zh-CN" sz="2000" b="1" dirty="0" smtClean="0"/>
              <a:t>输出项目</a:t>
            </a:r>
            <a:endParaRPr lang="zh-CN" altLang="zh-CN"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4010" y="-538250"/>
            <a:ext cx="2555690" cy="2296167"/>
            <a:chOff x="-1344978" y="-685187"/>
            <a:chExt cx="6781080" cy="6092478"/>
          </a:xfrm>
        </p:grpSpPr>
        <p:sp>
          <p:nvSpPr>
            <p:cNvPr id="3" name="椭圆 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p>
        </p:txBody>
      </p:sp>
      <p:sp>
        <p:nvSpPr>
          <p:cNvPr id="18" name="矩形 17"/>
          <p:cNvSpPr/>
          <p:nvPr/>
        </p:nvSpPr>
        <p:spPr>
          <a:xfrm>
            <a:off x="3059271" y="351892"/>
            <a:ext cx="4690556"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登录模块</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9" name="图片 18" descr="模块流程图.jpg"/>
          <p:cNvPicPr>
            <a:picLocks noChangeAspect="1"/>
          </p:cNvPicPr>
          <p:nvPr/>
        </p:nvPicPr>
        <p:blipFill>
          <a:blip r:embed="rId2" cstate="print">
            <a:clrChange>
              <a:clrFrom>
                <a:srgbClr val="FFFFFF"/>
              </a:clrFrom>
              <a:clrTo>
                <a:srgbClr val="FFFFFF">
                  <a:alpha val="0"/>
                </a:srgbClr>
              </a:clrTo>
            </a:clrChange>
          </a:blip>
          <a:stretch>
            <a:fillRect/>
          </a:stretch>
        </p:blipFill>
        <p:spPr>
          <a:xfrm>
            <a:off x="0" y="988143"/>
            <a:ext cx="4556030" cy="5112004"/>
          </a:xfrm>
          <a:prstGeom prst="rect">
            <a:avLst/>
          </a:prstGeom>
        </p:spPr>
      </p:pic>
      <p:sp>
        <p:nvSpPr>
          <p:cNvPr id="13314" name="Rectangle 2"/>
          <p:cNvSpPr>
            <a:spLocks noChangeArrowheads="1"/>
          </p:cNvSpPr>
          <p:nvPr/>
        </p:nvSpPr>
        <p:spPr bwMode="auto">
          <a:xfrm>
            <a:off x="3554374" y="3964900"/>
            <a:ext cx="6740013" cy="28931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如上图所示：</a:t>
            </a:r>
            <a:endParaRPr kumimoji="0" 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在模块中各个功能的调用关系。</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各个功能相应的</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PDL</a:t>
            </a: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伪码及</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N-S</a:t>
            </a: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图：</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①</a:t>
            </a: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各个部分定义</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Declare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screen_main</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as structure(</a:t>
            </a: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图形界面结构</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sz="14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altLang="en-US" sz="14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定义主界面</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Declare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screen_register</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as structure(</a:t>
            </a: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图形界面结构</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sz="14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altLang="en-US" sz="14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定义注册界面</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Declare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screen_login</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as structure(</a:t>
            </a: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图形界面结构</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sz="14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 --*</a:t>
            </a:r>
            <a:r>
              <a:rPr kumimoji="0" lang="zh-CN" altLang="en-US" sz="14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定义登录界面</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Declare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screen_change</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as structure(</a:t>
            </a: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图形界面结构</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sz="14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 --*</a:t>
            </a:r>
            <a:r>
              <a:rPr kumimoji="0" lang="zh-CN" altLang="en-US" sz="14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定义修改密码界面</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Declare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screen_exit</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as structure(</a:t>
            </a: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图形界面结构</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sz="14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altLang="en-US" sz="14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定义离开游戏界面</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Declare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screen_remb</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as structure(</a:t>
            </a: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图形界面结构</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sz="14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altLang="en-US" sz="14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定义提示界面</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Declare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screen_botton</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as structure(</a:t>
            </a: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图形界面结构</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sz="14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altLang="en-US" sz="14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定义按钮</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Declare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screen_textbook</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as structure(</a:t>
            </a: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图形界面结构</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sz="14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altLang="en-US" sz="14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定义文本框输入</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Declare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screen_picture</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as structure(</a:t>
            </a: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图形界面结构</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sz="14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 --*</a:t>
            </a:r>
            <a:r>
              <a:rPr kumimoji="0" lang="zh-CN" altLang="en-US" sz="14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定义图片</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2" name="矩形 21"/>
          <p:cNvSpPr/>
          <p:nvPr/>
        </p:nvSpPr>
        <p:spPr>
          <a:xfrm>
            <a:off x="1456613" y="6152924"/>
            <a:ext cx="1743787" cy="46166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模块流程图</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1+#ppt_w/2"/>
                                          </p:val>
                                        </p:tav>
                                        <p:tav tm="100000">
                                          <p:val>
                                            <p:strVal val="#ppt_x"/>
                                          </p:val>
                                        </p:tav>
                                      </p:tavLst>
                                    </p:anim>
                                    <p:anim calcmode="lin" valueType="num">
                                      <p:cBhvr additive="base">
                                        <p:cTn id="13"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4010" y="-538250"/>
            <a:ext cx="2555690" cy="2296167"/>
            <a:chOff x="-1344978" y="-685187"/>
            <a:chExt cx="6781080" cy="6092478"/>
          </a:xfrm>
        </p:grpSpPr>
        <p:sp>
          <p:nvSpPr>
            <p:cNvPr id="3" name="椭圆 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p>
        </p:txBody>
      </p:sp>
      <p:sp>
        <p:nvSpPr>
          <p:cNvPr id="18" name="矩形 17"/>
          <p:cNvSpPr/>
          <p:nvPr/>
        </p:nvSpPr>
        <p:spPr>
          <a:xfrm>
            <a:off x="3059271" y="351892"/>
            <a:ext cx="4690556"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登录模块</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2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41" name="图片 4"/>
          <p:cNvPicPr>
            <a:picLocks noChangeAspect="1" noChangeArrowheads="1"/>
          </p:cNvPicPr>
          <p:nvPr/>
        </p:nvPicPr>
        <p:blipFill>
          <a:blip r:embed="rId2" cstate="print"/>
          <a:srcRect/>
          <a:stretch>
            <a:fillRect/>
          </a:stretch>
        </p:blipFill>
        <p:spPr bwMode="auto">
          <a:xfrm>
            <a:off x="5128188" y="2035944"/>
            <a:ext cx="3396379" cy="3070847"/>
          </a:xfrm>
          <a:prstGeom prst="rect">
            <a:avLst/>
          </a:prstGeom>
          <a:noFill/>
        </p:spPr>
      </p:pic>
      <p:sp>
        <p:nvSpPr>
          <p:cNvPr id="10243" name="Rectangle 3"/>
          <p:cNvSpPr>
            <a:spLocks noChangeArrowheads="1"/>
          </p:cNvSpPr>
          <p:nvPr/>
        </p:nvSpPr>
        <p:spPr bwMode="auto">
          <a:xfrm>
            <a:off x="-471948" y="1700327"/>
            <a:ext cx="5825612"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②</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screen_main</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Procedure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screen_main</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Begin</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If </a:t>
            </a:r>
            <a:r>
              <a:rPr kumimoji="0" lang="zh-CN" altLang="en-US"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玩家点击注册 </a:t>
            </a: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then</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转到</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screen_register</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Else if </a:t>
            </a:r>
            <a:r>
              <a:rPr kumimoji="0" lang="zh-CN" altLang="en-US"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玩家点击登录 </a:t>
            </a: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then</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转到</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screen_login</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Else if </a:t>
            </a:r>
            <a:r>
              <a:rPr kumimoji="0" lang="zh-CN" altLang="en-US"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玩家点击修改密码 </a:t>
            </a: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then</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转到</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screen_change</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Else if </a:t>
            </a:r>
            <a:r>
              <a:rPr kumimoji="0" lang="zh-CN" altLang="en-US"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玩家点击离开 </a:t>
            </a: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then</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退出游戏</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End if</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End</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4010" y="-538250"/>
            <a:ext cx="2555690" cy="2296167"/>
            <a:chOff x="-1344978" y="-685187"/>
            <a:chExt cx="6781080" cy="6092478"/>
          </a:xfrm>
        </p:grpSpPr>
        <p:sp>
          <p:nvSpPr>
            <p:cNvPr id="3" name="椭圆 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p>
        </p:txBody>
      </p:sp>
      <p:sp>
        <p:nvSpPr>
          <p:cNvPr id="18" name="矩形 17"/>
          <p:cNvSpPr/>
          <p:nvPr/>
        </p:nvSpPr>
        <p:spPr>
          <a:xfrm>
            <a:off x="3059271" y="351892"/>
            <a:ext cx="4690556"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登录模块</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218" name="Rectangle 2"/>
          <p:cNvSpPr>
            <a:spLocks noChangeArrowheads="1"/>
          </p:cNvSpPr>
          <p:nvPr/>
        </p:nvSpPr>
        <p:spPr bwMode="auto">
          <a:xfrm>
            <a:off x="-766916" y="1610410"/>
            <a:ext cx="9144000" cy="53860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en-US" altLang="zh-CN" b="0" i="0" u="none" strike="noStrike" cap="none" normalizeH="0" dirty="0" smtClean="0">
                <a:ln>
                  <a:noFill/>
                </a:ln>
                <a:solidFill>
                  <a:schemeClr val="tx1"/>
                </a:solidFill>
                <a:effectLst/>
                <a:latin typeface="宋体" pitchFamily="2" charset="-122"/>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③</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screen_register</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Procedure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screen_register</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Begin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If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screen_textbook</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is not null then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意味着用户输入了注册信息</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与数据库信息进行对比</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if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数据库中没有此账号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then</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跳出</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screen_remb</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提示用户注册成功</a:t>
            </a:r>
            <a:endPar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lvl="0" fontAlgn="base">
              <a:spcBef>
                <a:spcPct val="0"/>
              </a:spcBef>
              <a:spcAft>
                <a:spcPct val="0"/>
              </a:spcAft>
            </a:pPr>
            <a:r>
              <a:rPr lang="en-US" altLang="zh-CN"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                  Else</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       If</a:t>
            </a:r>
            <a:r>
              <a:rPr lang="zh-CN" altLang="en-US" dirty="0" smtClean="0">
                <a:latin typeface="Calibri" pitchFamily="34" charset="0"/>
                <a:ea typeface="宋体" pitchFamily="2" charset="-122"/>
                <a:cs typeface="Times New Roman" pitchFamily="18" charset="0"/>
              </a:rPr>
              <a:t>数据库中账号已经存在</a:t>
            </a:r>
            <a:endParaRPr lang="zh-CN" altLang="en-US"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跳出</a:t>
            </a:r>
            <a:r>
              <a:rPr lang="en-US" altLang="zh-CN" dirty="0" err="1" smtClean="0">
                <a:latin typeface="Calibri" pitchFamily="34" charset="0"/>
                <a:ea typeface="宋体" pitchFamily="2" charset="-122"/>
                <a:cs typeface="Times New Roman" pitchFamily="18" charset="0"/>
              </a:rPr>
              <a:t>screen_remb</a:t>
            </a:r>
            <a:r>
              <a:rPr lang="zh-CN" altLang="en-US" dirty="0" smtClean="0">
                <a:latin typeface="Calibri" pitchFamily="34" charset="0"/>
                <a:ea typeface="宋体" pitchFamily="2" charset="-122"/>
                <a:cs typeface="Times New Roman" pitchFamily="18" charset="0"/>
              </a:rPr>
              <a:t>提示用户已</a:t>
            </a:r>
            <a:r>
              <a:rPr lang="zh-CN" altLang="en-US" dirty="0" smtClean="0">
                <a:latin typeface="Calibri" pitchFamily="34" charset="0"/>
                <a:ea typeface="宋体" pitchFamily="2" charset="-122"/>
                <a:cs typeface="Times New Roman" pitchFamily="18" charset="0"/>
              </a:rPr>
              <a:t>存</a:t>
            </a:r>
            <a:endParaRPr lang="en-US" altLang="zh-CN" dirty="0" smtClean="0">
              <a:latin typeface="Calibri" pitchFamily="34" charset="0"/>
              <a:ea typeface="宋体" pitchFamily="2" charset="-122"/>
              <a:cs typeface="Times New Roman" pitchFamily="18" charset="0"/>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在</a:t>
            </a:r>
            <a:r>
              <a:rPr lang="zh-CN" altLang="en-US" dirty="0" smtClean="0">
                <a:latin typeface="Calibri" pitchFamily="34" charset="0"/>
                <a:ea typeface="宋体" pitchFamily="2" charset="-122"/>
                <a:cs typeface="Times New Roman" pitchFamily="18" charset="0"/>
              </a:rPr>
              <a:t>账号，重新</a:t>
            </a:r>
            <a:r>
              <a:rPr lang="zh-CN" altLang="en-US" dirty="0" smtClean="0">
                <a:latin typeface="Calibri" pitchFamily="34" charset="0"/>
                <a:ea typeface="宋体" pitchFamily="2" charset="-122"/>
                <a:cs typeface="Times New Roman" pitchFamily="18" charset="0"/>
              </a:rPr>
              <a:t>输入</a:t>
            </a:r>
            <a:r>
              <a:rPr lang="zh-CN" altLang="en-US" dirty="0" smtClean="0">
                <a:latin typeface="Calibri" pitchFamily="34" charset="0"/>
                <a:ea typeface="宋体" pitchFamily="2" charset="-122"/>
                <a:cs typeface="Times New Roman" pitchFamily="18" charset="0"/>
              </a:rPr>
              <a:t>		</a:t>
            </a:r>
            <a:endParaRPr lang="en-US" altLang="zh-CN" dirty="0" smtClean="0">
              <a:latin typeface="Calibri" pitchFamily="34" charset="0"/>
              <a:ea typeface="宋体" pitchFamily="2" charset="-122"/>
              <a:cs typeface="Times New Roman" pitchFamily="18" charset="0"/>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                                           End </a:t>
            </a:r>
            <a:r>
              <a:rPr lang="en-US" altLang="zh-CN" dirty="0" smtClean="0">
                <a:latin typeface="Calibri" pitchFamily="34" charset="0"/>
                <a:ea typeface="宋体" pitchFamily="2" charset="-122"/>
                <a:cs typeface="Times New Roman" pitchFamily="18" charset="0"/>
              </a:rPr>
              <a:t>if</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End </a:t>
            </a:r>
            <a:r>
              <a:rPr lang="en-US" altLang="zh-CN" dirty="0" smtClean="0">
                <a:latin typeface="Calibri" pitchFamily="34" charset="0"/>
                <a:ea typeface="宋体" pitchFamily="2" charset="-122"/>
                <a:cs typeface="Times New Roman" pitchFamily="18" charset="0"/>
              </a:rPr>
              <a:t>if</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End if</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跳转回</a:t>
            </a:r>
            <a:r>
              <a:rPr lang="en-US" altLang="zh-CN" dirty="0" err="1" smtClean="0">
                <a:latin typeface="Calibri" pitchFamily="34" charset="0"/>
                <a:ea typeface="宋体" pitchFamily="2" charset="-122"/>
                <a:cs typeface="Times New Roman" pitchFamily="18" charset="0"/>
              </a:rPr>
              <a:t>screen_main</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End</a:t>
            </a:r>
            <a:endParaRPr lang="en-US" altLang="zh-CN" dirty="0" smtClean="0">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9217" name="图片 5"/>
          <p:cNvPicPr>
            <a:picLocks noChangeAspect="1" noChangeArrowheads="1"/>
          </p:cNvPicPr>
          <p:nvPr/>
        </p:nvPicPr>
        <p:blipFill>
          <a:blip r:embed="rId2" cstate="print"/>
          <a:srcRect/>
          <a:stretch>
            <a:fillRect/>
          </a:stretch>
        </p:blipFill>
        <p:spPr bwMode="auto">
          <a:xfrm>
            <a:off x="5376708" y="2079523"/>
            <a:ext cx="3575563" cy="379001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4010" y="-538250"/>
            <a:ext cx="2555690" cy="2296167"/>
            <a:chOff x="-1344978" y="-685187"/>
            <a:chExt cx="6781080" cy="6092478"/>
          </a:xfrm>
        </p:grpSpPr>
        <p:sp>
          <p:nvSpPr>
            <p:cNvPr id="3" name="椭圆 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p>
        </p:txBody>
      </p:sp>
      <p:sp>
        <p:nvSpPr>
          <p:cNvPr id="18" name="矩形 17"/>
          <p:cNvSpPr/>
          <p:nvPr/>
        </p:nvSpPr>
        <p:spPr>
          <a:xfrm>
            <a:off x="3059271" y="351892"/>
            <a:ext cx="4690556"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登录模块</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154" name="Rectangle 2"/>
          <p:cNvSpPr>
            <a:spLocks noChangeArrowheads="1"/>
          </p:cNvSpPr>
          <p:nvPr/>
        </p:nvSpPr>
        <p:spPr bwMode="auto">
          <a:xfrm>
            <a:off x="0" y="928177"/>
            <a:ext cx="91440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④</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screen_login</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Procedure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screen_login</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Begin</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If screen_textbook1 is not null then </a:t>
            </a:r>
            <a:r>
              <a:rPr kumimoji="0" lang="en-US" altLang="zh-CN"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先判断用户名是否存在</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if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数据库中没有此账号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then</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跳出</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screen_remb</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提示用户账号不存在</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Else</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If screen_textbook2 is not null then </a:t>
            </a:r>
            <a:r>
              <a:rPr kumimoji="0" lang="en-US" altLang="zh-CN"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再判断密码是否存在</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与数据库信息进行对比</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if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与数据库中的密码不匹配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then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跳出</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screen_remb</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提示用户密码不正确</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并询问用户是否忘记密码，是否要修改密码</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If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用户点击修改密码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then</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跳到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screen_change</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Else</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重新输入密码</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End if</a:t>
            </a:r>
          </a:p>
          <a:p>
            <a:pPr lvl="0" indent="266700" eaLnBrk="0" fontAlgn="base" hangingPunct="0">
              <a:spcBef>
                <a:spcPct val="0"/>
              </a:spcBef>
              <a:spcAft>
                <a:spcPct val="0"/>
              </a:spcAft>
            </a:pPr>
            <a:r>
              <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r>
              <a:rPr lang="en-US" altLang="zh-CN" dirty="0" smtClean="0">
                <a:latin typeface="Calibri" pitchFamily="34" charset="0"/>
                <a:ea typeface="宋体" pitchFamily="2" charset="-122"/>
                <a:cs typeface="Times New Roman" pitchFamily="18" charset="0"/>
              </a:rPr>
              <a:t>End </a:t>
            </a:r>
            <a:r>
              <a:rPr lang="en-US" altLang="zh-CN" dirty="0" smtClean="0">
                <a:latin typeface="Calibri" pitchFamily="34" charset="0"/>
                <a:ea typeface="宋体" pitchFamily="2" charset="-122"/>
                <a:cs typeface="Times New Roman" pitchFamily="18" charset="0"/>
              </a:rPr>
              <a:t>if</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Else</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进入游戏并播放游戏动画</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End if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rot="16200000">
            <a:off x="-317486" y="525424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rot="16200000">
            <a:off x="918375" y="6403893"/>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rot="16200000">
            <a:off x="2634780" y="5935311"/>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16200000">
            <a:off x="3544862" y="6645914"/>
            <a:ext cx="1947513" cy="194751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6200000">
            <a:off x="673722" y="3977992"/>
            <a:ext cx="2606873" cy="260687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200000">
            <a:off x="-597356" y="4762428"/>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16200000">
            <a:off x="5111336" y="6243400"/>
            <a:ext cx="1130238" cy="113023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6200000">
            <a:off x="5492375" y="5524708"/>
            <a:ext cx="2798256"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6200000">
            <a:off x="6467705" y="6582878"/>
            <a:ext cx="1351188"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6200000">
            <a:off x="7029048" y="4862025"/>
            <a:ext cx="1894088" cy="189408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6200000">
            <a:off x="8105401" y="5474419"/>
            <a:ext cx="1894088" cy="189408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6200000">
            <a:off x="4384154" y="5671012"/>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6200000">
            <a:off x="4956602" y="6497251"/>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16200000">
            <a:off x="4314946" y="6858047"/>
            <a:ext cx="334678" cy="3346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6200000">
            <a:off x="4187164" y="5089877"/>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16200000">
            <a:off x="5566639" y="5089877"/>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16200000">
            <a:off x="89967" y="3205212"/>
            <a:ext cx="1656813" cy="165681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0" y="1142810"/>
            <a:ext cx="9144000" cy="1415219"/>
          </a:xfrm>
          <a:custGeom>
            <a:avLst/>
            <a:gdLst>
              <a:gd name="connsiteX0" fmla="*/ 0 w 9144000"/>
              <a:gd name="connsiteY0" fmla="*/ 472630 h 1415219"/>
              <a:gd name="connsiteX1" fmla="*/ 2712720 w 9144000"/>
              <a:gd name="connsiteY1" fmla="*/ 1295590 h 1415219"/>
              <a:gd name="connsiteX2" fmla="*/ 4632960 w 9144000"/>
              <a:gd name="connsiteY2" fmla="*/ 190 h 1415219"/>
              <a:gd name="connsiteX3" fmla="*/ 7299960 w 9144000"/>
              <a:gd name="connsiteY3" fmla="*/ 1402270 h 1415219"/>
              <a:gd name="connsiteX4" fmla="*/ 9144000 w 9144000"/>
              <a:gd name="connsiteY4" fmla="*/ 579310 h 1415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415219">
                <a:moveTo>
                  <a:pt x="0" y="472630"/>
                </a:moveTo>
                <a:cubicBezTo>
                  <a:pt x="970280" y="923480"/>
                  <a:pt x="1940560" y="1374330"/>
                  <a:pt x="2712720" y="1295590"/>
                </a:cubicBezTo>
                <a:cubicBezTo>
                  <a:pt x="3484880" y="1216850"/>
                  <a:pt x="3868420" y="-17590"/>
                  <a:pt x="4632960" y="190"/>
                </a:cubicBezTo>
                <a:cubicBezTo>
                  <a:pt x="5397500" y="17970"/>
                  <a:pt x="6548120" y="1305750"/>
                  <a:pt x="7299960" y="1402270"/>
                </a:cubicBezTo>
                <a:cubicBezTo>
                  <a:pt x="8051800" y="1498790"/>
                  <a:pt x="8597900" y="1039050"/>
                  <a:pt x="9144000" y="579310"/>
                </a:cubicBezTo>
              </a:path>
            </a:pathLst>
          </a:cu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474751" y="2013971"/>
            <a:ext cx="544058" cy="5440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179206" y="1779094"/>
            <a:ext cx="544058" cy="54405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012270" y="2132951"/>
            <a:ext cx="544058" cy="54405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342390" y="1548606"/>
            <a:ext cx="3361690"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引言</a:t>
            </a:r>
          </a:p>
        </p:txBody>
      </p:sp>
      <p:sp>
        <p:nvSpPr>
          <p:cNvPr id="27" name="矩形 26"/>
          <p:cNvSpPr/>
          <p:nvPr/>
        </p:nvSpPr>
        <p:spPr>
          <a:xfrm>
            <a:off x="4723214" y="1981688"/>
            <a:ext cx="1982149" cy="461665"/>
          </a:xfrm>
          <a:prstGeom prst="rect">
            <a:avLst/>
          </a:prstGeom>
        </p:spPr>
        <p:txBody>
          <a:bodyPr wrap="square">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Gantt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图更新</a:t>
            </a:r>
          </a:p>
        </p:txBody>
      </p:sp>
      <p:sp>
        <p:nvSpPr>
          <p:cNvPr id="33" name="文本框 32"/>
          <p:cNvSpPr txBox="1"/>
          <p:nvPr/>
        </p:nvSpPr>
        <p:spPr>
          <a:xfrm>
            <a:off x="2822945" y="2306834"/>
            <a:ext cx="2339670" cy="46166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总体设计</a:t>
            </a:r>
          </a:p>
        </p:txBody>
      </p:sp>
      <p:sp>
        <p:nvSpPr>
          <p:cNvPr id="34" name="椭圆 33"/>
          <p:cNvSpPr/>
          <p:nvPr/>
        </p:nvSpPr>
        <p:spPr>
          <a:xfrm>
            <a:off x="4432061" y="846914"/>
            <a:ext cx="544058" cy="5440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616336" y="1391109"/>
            <a:ext cx="544058" cy="5440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7635145" y="1733898"/>
            <a:ext cx="1474470" cy="46037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参考资料</a:t>
            </a:r>
            <a:endParaRPr lang="zh-CN" altLang="en-US" dirty="0"/>
          </a:p>
        </p:txBody>
      </p:sp>
      <p:sp>
        <p:nvSpPr>
          <p:cNvPr id="37" name="文本框 36"/>
          <p:cNvSpPr txBox="1"/>
          <p:nvPr/>
        </p:nvSpPr>
        <p:spPr>
          <a:xfrm>
            <a:off x="3863716" y="489055"/>
            <a:ext cx="5105093" cy="46166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程序描述</a:t>
            </a:r>
          </a:p>
        </p:txBody>
      </p:sp>
      <p:sp>
        <p:nvSpPr>
          <p:cNvPr id="38" name="椭圆 37"/>
          <p:cNvSpPr/>
          <p:nvPr/>
        </p:nvSpPr>
        <p:spPr>
          <a:xfrm>
            <a:off x="6697185" y="2098026"/>
            <a:ext cx="544058" cy="54405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5492374" y="2688354"/>
            <a:ext cx="3240405" cy="460375"/>
          </a:xfrm>
          <a:prstGeom prst="rect">
            <a:avLst/>
          </a:prstGeom>
          <a:noFill/>
        </p:spPr>
        <p:txBody>
          <a:bodyPr wrap="squar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小组会议及小组评价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3"/>
                                        </p:tgtEl>
                                        <p:attrNameLst>
                                          <p:attrName>style.visibility</p:attrName>
                                        </p:attrNameLst>
                                      </p:cBhvr>
                                      <p:to>
                                        <p:strVal val="visible"/>
                                      </p:to>
                                    </p:set>
                                    <p:anim calcmode="lin" valueType="num">
                                      <p:cBhvr additive="base">
                                        <p:cTn id="14" dur="500" fill="hold"/>
                                        <p:tgtEl>
                                          <p:spTgt spid="33"/>
                                        </p:tgtEl>
                                        <p:attrNameLst>
                                          <p:attrName>ppt_x</p:attrName>
                                        </p:attrNameLst>
                                      </p:cBhvr>
                                      <p:tavLst>
                                        <p:tav tm="0">
                                          <p:val>
                                            <p:strVal val="#ppt_x"/>
                                          </p:val>
                                        </p:tav>
                                        <p:tav tm="100000">
                                          <p:val>
                                            <p:strVal val="#ppt_x"/>
                                          </p:val>
                                        </p:tav>
                                      </p:tavLst>
                                    </p:anim>
                                    <p:anim calcmode="lin" valueType="num">
                                      <p:cBhvr additive="base">
                                        <p:cTn id="1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additive="base">
                                        <p:cTn id="20" dur="500" fill="hold"/>
                                        <p:tgtEl>
                                          <p:spTgt spid="37"/>
                                        </p:tgtEl>
                                        <p:attrNameLst>
                                          <p:attrName>ppt_x</p:attrName>
                                        </p:attrNameLst>
                                      </p:cBhvr>
                                      <p:tavLst>
                                        <p:tav tm="0">
                                          <p:val>
                                            <p:strVal val="#ppt_x"/>
                                          </p:val>
                                        </p:tav>
                                        <p:tav tm="100000">
                                          <p:val>
                                            <p:strVal val="#ppt_x"/>
                                          </p:val>
                                        </p:tav>
                                      </p:tavLst>
                                    </p:anim>
                                    <p:anim calcmode="lin" valueType="num">
                                      <p:cBhvr additive="base">
                                        <p:cTn id="21"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500" fill="hold"/>
                                        <p:tgtEl>
                                          <p:spTgt spid="27"/>
                                        </p:tgtEl>
                                        <p:attrNameLst>
                                          <p:attrName>ppt_x</p:attrName>
                                        </p:attrNameLst>
                                      </p:cBhvr>
                                      <p:tavLst>
                                        <p:tav tm="0">
                                          <p:val>
                                            <p:strVal val="#ppt_x"/>
                                          </p:val>
                                        </p:tav>
                                        <p:tav tm="100000">
                                          <p:val>
                                            <p:strVal val="#ppt_x"/>
                                          </p:val>
                                        </p:tav>
                                      </p:tavLst>
                                    </p:anim>
                                    <p:anim calcmode="lin" valueType="num">
                                      <p:cBhvr additive="base">
                                        <p:cTn id="2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ppt_x"/>
                                          </p:val>
                                        </p:tav>
                                        <p:tav tm="100000">
                                          <p:val>
                                            <p:strVal val="#ppt_x"/>
                                          </p:val>
                                        </p:tav>
                                      </p:tavLst>
                                    </p:anim>
                                    <p:anim calcmode="lin" valueType="num">
                                      <p:cBhvr additive="base">
                                        <p:cTn id="33"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anim calcmode="lin" valueType="num">
                                      <p:cBhvr additive="base">
                                        <p:cTn id="38" dur="500" fill="hold"/>
                                        <p:tgtEl>
                                          <p:spTgt spid="36"/>
                                        </p:tgtEl>
                                        <p:attrNameLst>
                                          <p:attrName>ppt_x</p:attrName>
                                        </p:attrNameLst>
                                      </p:cBhvr>
                                      <p:tavLst>
                                        <p:tav tm="0">
                                          <p:val>
                                            <p:strVal val="#ppt_x"/>
                                          </p:val>
                                        </p:tav>
                                        <p:tav tm="100000">
                                          <p:val>
                                            <p:strVal val="#ppt_x"/>
                                          </p:val>
                                        </p:tav>
                                      </p:tavLst>
                                    </p:anim>
                                    <p:anim calcmode="lin" valueType="num">
                                      <p:cBhvr additive="base">
                                        <p:cTn id="39"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33" grpId="0"/>
      <p:bldP spid="36" grpId="0"/>
      <p:bldP spid="37" grpId="0"/>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4010" y="-538250"/>
            <a:ext cx="2555690" cy="2296167"/>
            <a:chOff x="-1344978" y="-685187"/>
            <a:chExt cx="6781080" cy="6092478"/>
          </a:xfrm>
        </p:grpSpPr>
        <p:sp>
          <p:nvSpPr>
            <p:cNvPr id="3" name="椭圆 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p>
        </p:txBody>
      </p:sp>
      <p:sp>
        <p:nvSpPr>
          <p:cNvPr id="18" name="矩形 17"/>
          <p:cNvSpPr/>
          <p:nvPr/>
        </p:nvSpPr>
        <p:spPr>
          <a:xfrm>
            <a:off x="3059271" y="351892"/>
            <a:ext cx="4690556"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登录模块</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9153" name="图片 8"/>
          <p:cNvPicPr>
            <a:picLocks noChangeAspect="1" noChangeArrowheads="1"/>
          </p:cNvPicPr>
          <p:nvPr/>
        </p:nvPicPr>
        <p:blipFill>
          <a:blip r:embed="rId2" cstate="print"/>
          <a:srcRect/>
          <a:stretch>
            <a:fillRect/>
          </a:stretch>
        </p:blipFill>
        <p:spPr bwMode="auto">
          <a:xfrm>
            <a:off x="3164757" y="1564456"/>
            <a:ext cx="3619500" cy="43354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4010" y="-538250"/>
            <a:ext cx="2555690" cy="2296167"/>
            <a:chOff x="-1344978" y="-685187"/>
            <a:chExt cx="6781080" cy="6092478"/>
          </a:xfrm>
        </p:grpSpPr>
        <p:sp>
          <p:nvSpPr>
            <p:cNvPr id="3" name="椭圆 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p>
        </p:txBody>
      </p:sp>
      <p:sp>
        <p:nvSpPr>
          <p:cNvPr id="18" name="矩形 17"/>
          <p:cNvSpPr/>
          <p:nvPr/>
        </p:nvSpPr>
        <p:spPr>
          <a:xfrm>
            <a:off x="3059271" y="351892"/>
            <a:ext cx="4690556"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登录模块</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130" name="Rectangle 2"/>
          <p:cNvSpPr>
            <a:spLocks noChangeArrowheads="1"/>
          </p:cNvSpPr>
          <p:nvPr/>
        </p:nvSpPr>
        <p:spPr bwMode="auto">
          <a:xfrm>
            <a:off x="-943897" y="1267540"/>
            <a:ext cx="9144000" cy="53553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en-US" altLang="zh-CN" b="0" i="0" u="none" strike="noStrike" cap="none" normalizeH="0" dirty="0" smtClean="0">
                <a:ln>
                  <a:noFill/>
                </a:ln>
                <a:solidFill>
                  <a:schemeClr val="tx1"/>
                </a:solidFill>
                <a:effectLst/>
                <a:latin typeface="宋体" pitchFamily="2" charset="-122"/>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⑤</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screen_change</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Procedure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screen_change</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Begin</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If screen_textbook1 is not null then</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判断用户是否输入用户名</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if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数据库中没有此账号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then</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跳出</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screen_remb</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提示用户账号</a:t>
            </a:r>
            <a:endPar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不存在</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Else</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If screen_textbook2 is not null then</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用户输入修改密码</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lang="zh-CN" altLang="en-US" dirty="0" smtClean="0">
                <a:latin typeface="宋体" pitchFamily="2" charset="-122"/>
                <a:ea typeface="宋体" pitchFamily="2" charset="-122"/>
                <a:cs typeface="Times New Roman" pitchFamily="18" charset="0"/>
              </a:rPr>
              <a:t> </a:t>
            </a:r>
            <a:r>
              <a:rPr lang="zh-CN" altLang="en-US" dirty="0" smtClean="0">
                <a:latin typeface="宋体" pitchFamily="2" charset="-122"/>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跳出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screen_remb</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提示修</a:t>
            </a:r>
            <a:endPar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改成功，转到</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screen_main</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End if </a:t>
            </a:r>
          </a:p>
          <a:p>
            <a:pPr lvl="0" fontAlgn="base">
              <a:spcBef>
                <a:spcPct val="0"/>
              </a:spcBef>
              <a:spcAft>
                <a:spcPct val="0"/>
              </a:spcAft>
            </a:pPr>
            <a:r>
              <a:rPr lang="en-US" altLang="zh-CN" dirty="0" smtClean="0">
                <a:latin typeface="Calibri" pitchFamily="34" charset="0"/>
                <a:ea typeface="宋体" pitchFamily="2" charset="-122"/>
                <a:cs typeface="Times New Roman" pitchFamily="18" charset="0"/>
              </a:rPr>
              <a:t>                                           End if</a:t>
            </a:r>
            <a:endParaRPr lang="en-US" altLang="zh-CN" sz="105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End if</a:t>
            </a:r>
            <a:endParaRPr lang="en-US" altLang="zh-CN" sz="105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End</a:t>
            </a:r>
            <a:endParaRPr lang="en-US" altLang="zh-CN" sz="2800" dirty="0" smtClean="0">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48129" name="图片 7"/>
          <p:cNvPicPr>
            <a:picLocks noChangeAspect="1" noChangeArrowheads="1"/>
          </p:cNvPicPr>
          <p:nvPr/>
        </p:nvPicPr>
        <p:blipFill>
          <a:blip r:embed="rId2" cstate="print"/>
          <a:srcRect/>
          <a:stretch>
            <a:fillRect/>
          </a:stretch>
        </p:blipFill>
        <p:spPr bwMode="auto">
          <a:xfrm>
            <a:off x="5505398" y="1630261"/>
            <a:ext cx="3284640" cy="395055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4010" y="-538250"/>
            <a:ext cx="2555690" cy="2296167"/>
            <a:chOff x="-1344978" y="-685187"/>
            <a:chExt cx="6781080" cy="6092478"/>
          </a:xfrm>
        </p:grpSpPr>
        <p:sp>
          <p:nvSpPr>
            <p:cNvPr id="3" name="椭圆 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p>
        </p:txBody>
      </p:sp>
      <p:sp>
        <p:nvSpPr>
          <p:cNvPr id="18" name="矩形 17"/>
          <p:cNvSpPr/>
          <p:nvPr/>
        </p:nvSpPr>
        <p:spPr>
          <a:xfrm>
            <a:off x="3059271" y="351892"/>
            <a:ext cx="4690556"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登录模块</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1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47105" name="图片 6"/>
          <p:cNvPicPr>
            <a:picLocks noChangeAspect="1" noChangeArrowheads="1"/>
          </p:cNvPicPr>
          <p:nvPr/>
        </p:nvPicPr>
        <p:blipFill>
          <a:blip r:embed="rId2" cstate="print"/>
          <a:srcRect/>
          <a:stretch>
            <a:fillRect/>
          </a:stretch>
        </p:blipFill>
        <p:spPr bwMode="auto">
          <a:xfrm>
            <a:off x="4672678" y="1704002"/>
            <a:ext cx="3778148" cy="2624404"/>
          </a:xfrm>
          <a:prstGeom prst="rect">
            <a:avLst/>
          </a:prstGeom>
          <a:noFill/>
        </p:spPr>
      </p:pic>
      <p:sp>
        <p:nvSpPr>
          <p:cNvPr id="47107" name="Rectangle 3"/>
          <p:cNvSpPr>
            <a:spLocks noChangeArrowheads="1"/>
          </p:cNvSpPr>
          <p:nvPr/>
        </p:nvSpPr>
        <p:spPr bwMode="auto">
          <a:xfrm>
            <a:off x="-486697" y="1736522"/>
            <a:ext cx="91440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⑥</a:t>
            </a:r>
            <a:r>
              <a:rPr kumimoji="0" lang="en-US" altLang="zh-CN"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screen_exit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Procedure </a:t>
            </a:r>
            <a:r>
              <a:rPr kumimoji="0" lang="en-US" altLang="zh-CN"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screen_exit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Begin</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If </a:t>
            </a:r>
            <a:r>
              <a:rPr kumimoji="0" lang="zh-CN" altLang="en-US"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用户点击离开按钮 </a:t>
            </a: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then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离开游戏</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End if</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End</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4010" y="-538250"/>
            <a:ext cx="2555690" cy="2296167"/>
            <a:chOff x="-1344978" y="-685187"/>
            <a:chExt cx="6781080" cy="6092478"/>
          </a:xfrm>
        </p:grpSpPr>
        <p:sp>
          <p:nvSpPr>
            <p:cNvPr id="3" name="椭圆 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rPr>
              <a:t>2</a:t>
            </a:r>
            <a:endParaRPr lang="en-US" altLang="zh-CN" sz="3600" dirty="0">
              <a:solidFill>
                <a:schemeClr val="tx1">
                  <a:lumMod val="75000"/>
                  <a:lumOff val="25000"/>
                </a:schemeClr>
              </a:solidFill>
            </a:endParaRPr>
          </a:p>
        </p:txBody>
      </p:sp>
      <p:sp>
        <p:nvSpPr>
          <p:cNvPr id="18" name="矩形 17"/>
          <p:cNvSpPr/>
          <p:nvPr/>
        </p:nvSpPr>
        <p:spPr>
          <a:xfrm>
            <a:off x="3059271" y="351892"/>
            <a:ext cx="4690556" cy="461665"/>
          </a:xfrm>
          <a:prstGeom prst="rect">
            <a:avLst/>
          </a:prstGeom>
        </p:spPr>
        <p:txBody>
          <a:bodyPr wrap="square">
            <a:spAutoFit/>
          </a:bodyPr>
          <a:lstStyle/>
          <a:p>
            <a:r>
              <a:rPr lang="zh-CN" altLang="zh-CN" sz="2400" b="1" dirty="0" smtClean="0"/>
              <a:t>玩家</a:t>
            </a:r>
            <a:r>
              <a:rPr lang="zh-CN" altLang="zh-CN" sz="2400" b="1" dirty="0" smtClean="0"/>
              <a:t>行为</a:t>
            </a:r>
            <a:endParaRPr lang="zh-CN" altLang="zh-CN" sz="2400" dirty="0"/>
          </a:p>
        </p:txBody>
      </p:sp>
      <p:pic>
        <p:nvPicPr>
          <p:cNvPr id="46082" name="Picture 2"/>
          <p:cNvPicPr>
            <a:picLocks noChangeAspect="1" noChangeArrowheads="1"/>
          </p:cNvPicPr>
          <p:nvPr/>
        </p:nvPicPr>
        <p:blipFill>
          <a:blip r:embed="rId2" cstate="print"/>
          <a:srcRect/>
          <a:stretch>
            <a:fillRect/>
          </a:stretch>
        </p:blipFill>
        <p:spPr bwMode="auto">
          <a:xfrm>
            <a:off x="1794079" y="1536445"/>
            <a:ext cx="5467350" cy="3667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4010" y="-538250"/>
            <a:ext cx="2555690" cy="2296167"/>
            <a:chOff x="-1344978" y="-685187"/>
            <a:chExt cx="6781080" cy="6092478"/>
          </a:xfrm>
        </p:grpSpPr>
        <p:sp>
          <p:nvSpPr>
            <p:cNvPr id="3" name="椭圆 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rPr>
              <a:t>2</a:t>
            </a:r>
            <a:endParaRPr lang="en-US" altLang="zh-CN" sz="3600" dirty="0">
              <a:solidFill>
                <a:schemeClr val="tx1">
                  <a:lumMod val="75000"/>
                  <a:lumOff val="25000"/>
                </a:schemeClr>
              </a:solidFill>
            </a:endParaRPr>
          </a:p>
        </p:txBody>
      </p:sp>
      <p:sp>
        <p:nvSpPr>
          <p:cNvPr id="18" name="矩形 17"/>
          <p:cNvSpPr/>
          <p:nvPr/>
        </p:nvSpPr>
        <p:spPr>
          <a:xfrm>
            <a:off x="3059271" y="351892"/>
            <a:ext cx="4690556"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玩家行为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5057" name="Picture 1"/>
          <p:cNvPicPr>
            <a:picLocks noChangeAspect="1" noChangeArrowheads="1"/>
          </p:cNvPicPr>
          <p:nvPr/>
        </p:nvPicPr>
        <p:blipFill>
          <a:blip r:embed="rId2" cstate="print"/>
          <a:srcRect/>
          <a:stretch>
            <a:fillRect/>
          </a:stretch>
        </p:blipFill>
        <p:spPr bwMode="auto">
          <a:xfrm>
            <a:off x="1900238" y="1238250"/>
            <a:ext cx="5343525" cy="4381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4010" y="-538250"/>
            <a:ext cx="2555690" cy="2296167"/>
            <a:chOff x="-1344978" y="-685187"/>
            <a:chExt cx="6781080" cy="6092478"/>
          </a:xfrm>
        </p:grpSpPr>
        <p:sp>
          <p:nvSpPr>
            <p:cNvPr id="3" name="椭圆 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rPr>
              <a:t>2</a:t>
            </a:r>
            <a:endParaRPr lang="en-US" altLang="zh-CN" sz="3600" dirty="0">
              <a:solidFill>
                <a:schemeClr val="tx1">
                  <a:lumMod val="75000"/>
                  <a:lumOff val="25000"/>
                </a:schemeClr>
              </a:solidFill>
            </a:endParaRPr>
          </a:p>
        </p:txBody>
      </p:sp>
      <p:sp>
        <p:nvSpPr>
          <p:cNvPr id="18" name="矩形 17"/>
          <p:cNvSpPr/>
          <p:nvPr/>
        </p:nvSpPr>
        <p:spPr>
          <a:xfrm>
            <a:off x="3059271" y="351892"/>
            <a:ext cx="4690556"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玩家行为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033" name="Rectangle 1"/>
          <p:cNvSpPr>
            <a:spLocks noChangeArrowheads="1"/>
          </p:cNvSpPr>
          <p:nvPr/>
        </p:nvSpPr>
        <p:spPr bwMode="auto">
          <a:xfrm>
            <a:off x="943898" y="977400"/>
            <a:ext cx="91440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①</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Procedure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人类以及狼人的行走 </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人类附近半径为 视野范围 的圆内，调高其附近遮罩层的亮度 </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在移动界面分别点击了类似于↑↓←→的按钮 </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if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点击↑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then</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if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玩家未触碰到障碍物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then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玩家的位置</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.y</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位置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角色移动速度*间隔时间	</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else</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角色不移动 </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end if</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else if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点击↓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then</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if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玩家未触碰到障碍物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then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玩家的位置</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.y</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位置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角色移动速度*间隔时间</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else</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角色不移动 </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end if</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else if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点击←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then</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if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玩家未触碰到障碍物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then</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玩家的位置</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.x</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位置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角色移动速度*间隔时间</a:t>
            </a:r>
            <a:endPar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else</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角色不移动 </a:t>
            </a:r>
            <a:endParaRPr lang="zh-CN" altLang="en-US"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end if</a:t>
            </a:r>
            <a:endParaRPr lang="en-US" altLang="zh-CN" dirty="0" smtClean="0">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4010" y="-538250"/>
            <a:ext cx="2555690" cy="2296167"/>
            <a:chOff x="-1344978" y="-685187"/>
            <a:chExt cx="6781080" cy="6092478"/>
          </a:xfrm>
        </p:grpSpPr>
        <p:sp>
          <p:nvSpPr>
            <p:cNvPr id="3" name="椭圆 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rPr>
              <a:t>2</a:t>
            </a:r>
            <a:endParaRPr lang="en-US" altLang="zh-CN" sz="3600" dirty="0">
              <a:solidFill>
                <a:schemeClr val="tx1">
                  <a:lumMod val="75000"/>
                  <a:lumOff val="25000"/>
                </a:schemeClr>
              </a:solidFill>
            </a:endParaRPr>
          </a:p>
        </p:txBody>
      </p:sp>
      <p:sp>
        <p:nvSpPr>
          <p:cNvPr id="18" name="矩形 17"/>
          <p:cNvSpPr/>
          <p:nvPr/>
        </p:nvSpPr>
        <p:spPr>
          <a:xfrm>
            <a:off x="3059271" y="351892"/>
            <a:ext cx="4690556"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玩家行为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0" y="967280"/>
            <a:ext cx="9026014" cy="5078313"/>
          </a:xfrm>
          <a:prstGeom prst="rect">
            <a:avLst/>
          </a:prstGeom>
        </p:spPr>
        <p:txBody>
          <a:bodyPr wrap="square">
            <a:spAutoFit/>
          </a:bodyPr>
          <a:lstStyle/>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else if </a:t>
            </a:r>
            <a:r>
              <a:rPr lang="zh-CN" altLang="en-US" dirty="0" smtClean="0">
                <a:latin typeface="Calibri" pitchFamily="34" charset="0"/>
                <a:ea typeface="宋体" pitchFamily="2" charset="-122"/>
                <a:cs typeface="Times New Roman" pitchFamily="18" charset="0"/>
              </a:rPr>
              <a:t>点击→ </a:t>
            </a:r>
            <a:r>
              <a:rPr lang="en-US" altLang="zh-CN" dirty="0" smtClean="0">
                <a:latin typeface="Calibri" pitchFamily="34" charset="0"/>
                <a:ea typeface="宋体" pitchFamily="2" charset="-122"/>
                <a:cs typeface="Times New Roman" pitchFamily="18" charset="0"/>
              </a:rPr>
              <a:t>then</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if </a:t>
            </a:r>
            <a:r>
              <a:rPr lang="zh-CN" altLang="en-US" dirty="0" smtClean="0">
                <a:latin typeface="Calibri" pitchFamily="34" charset="0"/>
                <a:ea typeface="宋体" pitchFamily="2" charset="-122"/>
                <a:cs typeface="Times New Roman" pitchFamily="18" charset="0"/>
              </a:rPr>
              <a:t>玩家未触碰到障碍物 </a:t>
            </a:r>
            <a:r>
              <a:rPr lang="en-US" altLang="zh-CN" dirty="0" smtClean="0">
                <a:latin typeface="Calibri" pitchFamily="34" charset="0"/>
                <a:ea typeface="宋体" pitchFamily="2" charset="-122"/>
                <a:cs typeface="Times New Roman" pitchFamily="18" charset="0"/>
              </a:rPr>
              <a:t>then</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玩家的位置</a:t>
            </a:r>
            <a:r>
              <a:rPr lang="en-US" altLang="zh-CN" dirty="0" smtClean="0">
                <a:latin typeface="Calibri" pitchFamily="34" charset="0"/>
                <a:ea typeface="宋体" pitchFamily="2" charset="-122"/>
                <a:cs typeface="Times New Roman" pitchFamily="18" charset="0"/>
              </a:rPr>
              <a:t>.x</a:t>
            </a:r>
            <a:r>
              <a:rPr lang="zh-CN" altLang="en-US" dirty="0" smtClean="0">
                <a:latin typeface="Calibri" pitchFamily="34" charset="0"/>
                <a:ea typeface="宋体" pitchFamily="2" charset="-122"/>
                <a:cs typeface="Times New Roman" pitchFamily="18" charset="0"/>
              </a:rPr>
              <a:t>位置 </a:t>
            </a:r>
            <a:r>
              <a:rPr lang="en-US" altLang="zh-CN" dirty="0" smtClean="0">
                <a:latin typeface="Calibri" pitchFamily="34" charset="0"/>
                <a:ea typeface="宋体" pitchFamily="2" charset="-122"/>
                <a:cs typeface="Times New Roman" pitchFamily="18" charset="0"/>
              </a:rPr>
              <a:t>+= </a:t>
            </a:r>
            <a:endParaRPr lang="en-US" altLang="zh-CN" dirty="0" smtClean="0">
              <a:latin typeface="Calibri" pitchFamily="34" charset="0"/>
              <a:ea typeface="宋体" pitchFamily="2" charset="-122"/>
              <a:cs typeface="Times New Roman" pitchFamily="18" charset="0"/>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角色</a:t>
            </a:r>
            <a:r>
              <a:rPr lang="zh-CN" altLang="en-US" dirty="0" smtClean="0">
                <a:latin typeface="Calibri" pitchFamily="34" charset="0"/>
                <a:ea typeface="宋体" pitchFamily="2" charset="-122"/>
                <a:cs typeface="Times New Roman" pitchFamily="18" charset="0"/>
              </a:rPr>
              <a:t>移动速度*间隔时间</a:t>
            </a:r>
            <a:endParaRPr lang="zh-CN" altLang="en-US"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else</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角色不移动  </a:t>
            </a:r>
            <a:endParaRPr lang="zh-CN" altLang="en-US"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end if</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else</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角色不移动 </a:t>
            </a:r>
            <a:endParaRPr lang="zh-CN" altLang="en-US"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end if 	</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在游戏界面中显示角色对应的图像并</a:t>
            </a:r>
            <a:r>
              <a:rPr lang="zh-CN" altLang="en-US" dirty="0" smtClean="0">
                <a:latin typeface="Calibri" pitchFamily="34" charset="0"/>
                <a:ea typeface="宋体" pitchFamily="2" charset="-122"/>
                <a:cs typeface="Times New Roman" pitchFamily="18" charset="0"/>
              </a:rPr>
              <a:t>改变</a:t>
            </a:r>
            <a:endParaRPr lang="en-US" altLang="zh-CN" dirty="0" smtClean="0">
              <a:latin typeface="Calibri" pitchFamily="34" charset="0"/>
              <a:ea typeface="宋体" pitchFamily="2" charset="-122"/>
              <a:cs typeface="Times New Roman" pitchFamily="18" charset="0"/>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人类</a:t>
            </a:r>
            <a:r>
              <a:rPr lang="zh-CN" altLang="en-US" dirty="0" smtClean="0">
                <a:latin typeface="Calibri" pitchFamily="34" charset="0"/>
                <a:ea typeface="宋体" pitchFamily="2" charset="-122"/>
                <a:cs typeface="Times New Roman" pitchFamily="18" charset="0"/>
              </a:rPr>
              <a:t>附近遮罩层的在游戏界面位置 </a:t>
            </a:r>
            <a:endParaRPr lang="zh-CN" altLang="en-US"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角色体力 </a:t>
            </a: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角色体力 </a:t>
            </a: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体力消耗速度 * </a:t>
            </a:r>
            <a:r>
              <a:rPr lang="zh-CN" altLang="en-US" dirty="0" smtClean="0">
                <a:latin typeface="Calibri" pitchFamily="34" charset="0"/>
                <a:ea typeface="宋体" pitchFamily="2" charset="-122"/>
                <a:cs typeface="Times New Roman" pitchFamily="18" charset="0"/>
              </a:rPr>
              <a:t>间</a:t>
            </a:r>
            <a:endParaRPr lang="en-US" altLang="zh-CN" dirty="0" smtClean="0">
              <a:latin typeface="Calibri" pitchFamily="34" charset="0"/>
              <a:ea typeface="宋体" pitchFamily="2" charset="-122"/>
              <a:cs typeface="Times New Roman" pitchFamily="18" charset="0"/>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隔</a:t>
            </a:r>
            <a:r>
              <a:rPr lang="zh-CN" altLang="en-US" dirty="0" smtClean="0">
                <a:latin typeface="Calibri" pitchFamily="34" charset="0"/>
                <a:ea typeface="宋体" pitchFamily="2" charset="-122"/>
                <a:cs typeface="Times New Roman" pitchFamily="18" charset="0"/>
              </a:rPr>
              <a:t>时间</a:t>
            </a:r>
            <a:r>
              <a:rPr lang="en-US" altLang="zh-CN" dirty="0" smtClean="0">
                <a:latin typeface="Calibri" pitchFamily="34" charset="0"/>
                <a:ea typeface="宋体" pitchFamily="2" charset="-122"/>
                <a:cs typeface="Times New Roman" pitchFamily="18" charset="0"/>
              </a:rPr>
              <a:t>; </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if </a:t>
            </a:r>
            <a:r>
              <a:rPr lang="zh-CN" altLang="en-US" dirty="0" smtClean="0">
                <a:latin typeface="Calibri" pitchFamily="34" charset="0"/>
                <a:ea typeface="宋体" pitchFamily="2" charset="-122"/>
                <a:cs typeface="Times New Roman" pitchFamily="18" charset="0"/>
              </a:rPr>
              <a:t>角色名</a:t>
            </a:r>
            <a:r>
              <a:rPr lang="en-US" altLang="zh-CN" dirty="0" smtClean="0">
                <a:latin typeface="Calibri" pitchFamily="34" charset="0"/>
                <a:ea typeface="宋体" pitchFamily="2" charset="-122"/>
                <a:cs typeface="Times New Roman" pitchFamily="18" charset="0"/>
              </a:rPr>
              <a:t>=="</a:t>
            </a:r>
            <a:r>
              <a:rPr lang="zh-CN" altLang="en-US" dirty="0" smtClean="0">
                <a:latin typeface="Calibri" pitchFamily="34" charset="0"/>
                <a:ea typeface="宋体" pitchFamily="2" charset="-122"/>
                <a:cs typeface="Times New Roman" pitchFamily="18" charset="0"/>
              </a:rPr>
              <a:t>狼人</a:t>
            </a:r>
            <a:r>
              <a:rPr lang="en-US" altLang="zh-CN" dirty="0" smtClean="0">
                <a:latin typeface="Calibri" pitchFamily="34" charset="0"/>
                <a:ea typeface="宋体" pitchFamily="2" charset="-122"/>
                <a:cs typeface="Times New Roman" pitchFamily="18" charset="0"/>
              </a:rPr>
              <a:t>" and </a:t>
            </a:r>
            <a:r>
              <a:rPr lang="zh-CN" altLang="en-US" dirty="0" smtClean="0">
                <a:latin typeface="Calibri" pitchFamily="34" charset="0"/>
                <a:ea typeface="宋体" pitchFamily="2" charset="-122"/>
                <a:cs typeface="Times New Roman" pitchFamily="18" charset="0"/>
              </a:rPr>
              <a:t>角色体力 </a:t>
            </a:r>
            <a:r>
              <a:rPr lang="en-US" altLang="zh-CN" dirty="0" smtClean="0">
                <a:latin typeface="Calibri" pitchFamily="34" charset="0"/>
                <a:ea typeface="宋体" pitchFamily="2" charset="-122"/>
                <a:cs typeface="Times New Roman" pitchFamily="18" charset="0"/>
              </a:rPr>
              <a:t>== 0</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游戏状态 </a:t>
            </a:r>
            <a:r>
              <a:rPr lang="en-US" altLang="zh-CN" dirty="0" smtClean="0">
                <a:latin typeface="Calibri" pitchFamily="34" charset="0"/>
                <a:ea typeface="宋体" pitchFamily="2" charset="-122"/>
                <a:cs typeface="Times New Roman" pitchFamily="18" charset="0"/>
              </a:rPr>
              <a:t>= false </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end if 	</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end </a:t>
            </a:r>
            <a:r>
              <a:rPr lang="zh-CN" altLang="en-US" dirty="0" smtClean="0">
                <a:latin typeface="Calibri" pitchFamily="34" charset="0"/>
                <a:ea typeface="宋体" pitchFamily="2" charset="-122"/>
                <a:cs typeface="Times New Roman" pitchFamily="18" charset="0"/>
              </a:rPr>
              <a:t>人类以及狼人的行走</a:t>
            </a:r>
          </a:p>
        </p:txBody>
      </p:sp>
      <p:pic>
        <p:nvPicPr>
          <p:cNvPr id="20" name="图片 19" descr="人类及狼人的行走.jpg"/>
          <p:cNvPicPr/>
          <p:nvPr/>
        </p:nvPicPr>
        <p:blipFill>
          <a:blip r:embed="rId2" cstate="print"/>
          <a:stretch>
            <a:fillRect/>
          </a:stretch>
        </p:blipFill>
        <p:spPr>
          <a:xfrm>
            <a:off x="5397910" y="840658"/>
            <a:ext cx="3746090" cy="579611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4010" y="-538250"/>
            <a:ext cx="2555690" cy="2296167"/>
            <a:chOff x="-1344978" y="-685187"/>
            <a:chExt cx="6781080" cy="6092478"/>
          </a:xfrm>
        </p:grpSpPr>
        <p:sp>
          <p:nvSpPr>
            <p:cNvPr id="3" name="椭圆 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rPr>
              <a:t>2</a:t>
            </a:r>
            <a:endParaRPr lang="en-US" altLang="zh-CN" sz="3600" dirty="0">
              <a:solidFill>
                <a:schemeClr val="tx1">
                  <a:lumMod val="75000"/>
                  <a:lumOff val="25000"/>
                </a:schemeClr>
              </a:solidFill>
            </a:endParaRPr>
          </a:p>
        </p:txBody>
      </p:sp>
      <p:sp>
        <p:nvSpPr>
          <p:cNvPr id="18" name="矩形 17"/>
          <p:cNvSpPr/>
          <p:nvPr/>
        </p:nvSpPr>
        <p:spPr>
          <a:xfrm>
            <a:off x="3059271" y="351892"/>
            <a:ext cx="4690556"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玩家行为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98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1985" name="图片 4"/>
          <p:cNvPicPr>
            <a:picLocks noChangeAspect="1" noChangeArrowheads="1"/>
          </p:cNvPicPr>
          <p:nvPr/>
        </p:nvPicPr>
        <p:blipFill>
          <a:blip r:embed="rId2" cstate="print"/>
          <a:srcRect/>
          <a:stretch>
            <a:fillRect/>
          </a:stretch>
        </p:blipFill>
        <p:spPr bwMode="auto">
          <a:xfrm>
            <a:off x="5385326" y="1238863"/>
            <a:ext cx="2682041" cy="2094000"/>
          </a:xfrm>
          <a:prstGeom prst="rect">
            <a:avLst/>
          </a:prstGeom>
          <a:noFill/>
        </p:spPr>
      </p:pic>
      <p:sp>
        <p:nvSpPr>
          <p:cNvPr id="41987" name="Rectangle 3"/>
          <p:cNvSpPr>
            <a:spLocks noChangeArrowheads="1"/>
          </p:cNvSpPr>
          <p:nvPr/>
        </p:nvSpPr>
        <p:spPr bwMode="auto">
          <a:xfrm>
            <a:off x="1120878" y="1475205"/>
            <a:ext cx="914400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②</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Procedure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玩家与装备的交互</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执行 玩家拾取装备</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执行 玩家丢弃装备 </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执行 玩家使用装备 </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end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玩家与装备的交互</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1988" name="Rectangle 4"/>
          <p:cNvSpPr>
            <a:spLocks noChangeArrowheads="1"/>
          </p:cNvSpPr>
          <p:nvPr/>
        </p:nvSpPr>
        <p:spPr bwMode="auto">
          <a:xfrm>
            <a:off x="1076631" y="3689072"/>
            <a:ext cx="91440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③</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Procedure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玩家丢弃装备</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if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点击丢弃按钮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then</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该装备丢失</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else</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保留该装备 </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end if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end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玩家丢弃装备</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41989" name="Picture 5"/>
          <p:cNvPicPr>
            <a:picLocks noChangeAspect="1" noChangeArrowheads="1"/>
          </p:cNvPicPr>
          <p:nvPr/>
        </p:nvPicPr>
        <p:blipFill>
          <a:blip r:embed="rId3" cstate="print"/>
          <a:srcRect/>
          <a:stretch>
            <a:fillRect/>
          </a:stretch>
        </p:blipFill>
        <p:spPr bwMode="auto">
          <a:xfrm>
            <a:off x="5321575" y="3554361"/>
            <a:ext cx="2809242" cy="220042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4010" y="-538250"/>
            <a:ext cx="2555690" cy="2296167"/>
            <a:chOff x="-1344978" y="-685187"/>
            <a:chExt cx="6781080" cy="6092478"/>
          </a:xfrm>
        </p:grpSpPr>
        <p:sp>
          <p:nvSpPr>
            <p:cNvPr id="3" name="椭圆 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rPr>
              <a:t>2</a:t>
            </a:r>
            <a:endParaRPr lang="en-US" altLang="zh-CN" sz="3600" dirty="0">
              <a:solidFill>
                <a:schemeClr val="tx1">
                  <a:lumMod val="75000"/>
                  <a:lumOff val="25000"/>
                </a:schemeClr>
              </a:solidFill>
            </a:endParaRPr>
          </a:p>
        </p:txBody>
      </p:sp>
      <p:sp>
        <p:nvSpPr>
          <p:cNvPr id="18" name="矩形 17"/>
          <p:cNvSpPr/>
          <p:nvPr/>
        </p:nvSpPr>
        <p:spPr>
          <a:xfrm>
            <a:off x="3059271" y="351892"/>
            <a:ext cx="4690556"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玩家行为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7345" name="图片 10"/>
          <p:cNvPicPr>
            <a:picLocks noChangeAspect="1" noChangeArrowheads="1"/>
          </p:cNvPicPr>
          <p:nvPr/>
        </p:nvPicPr>
        <p:blipFill>
          <a:blip r:embed="rId2" cstate="print"/>
          <a:srcRect/>
          <a:stretch>
            <a:fillRect/>
          </a:stretch>
        </p:blipFill>
        <p:spPr bwMode="auto">
          <a:xfrm>
            <a:off x="5507903" y="2403987"/>
            <a:ext cx="3267660" cy="2861188"/>
          </a:xfrm>
          <a:prstGeom prst="rect">
            <a:avLst/>
          </a:prstGeom>
          <a:noFill/>
        </p:spPr>
      </p:pic>
      <p:sp>
        <p:nvSpPr>
          <p:cNvPr id="57347" name="Rectangle 3"/>
          <p:cNvSpPr>
            <a:spLocks noChangeArrowheads="1"/>
          </p:cNvSpPr>
          <p:nvPr/>
        </p:nvSpPr>
        <p:spPr bwMode="auto">
          <a:xfrm>
            <a:off x="-206478" y="1768306"/>
            <a:ext cx="91440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7200" fontAlgn="base">
              <a:spcBef>
                <a:spcPct val="0"/>
              </a:spcBef>
              <a:spcAft>
                <a:spcPct val="0"/>
              </a:spcAft>
            </a:pPr>
            <a:r>
              <a:rPr lang="en-US" altLang="zh-CN"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   </a:t>
            </a:r>
            <a:r>
              <a:rPr lang="zh-CN" altLang="zh-CN" dirty="0" smtClean="0">
                <a:latin typeface="Calibri" pitchFamily="34" charset="0"/>
                <a:ea typeface="宋体" pitchFamily="2" charset="-122"/>
                <a:cs typeface="Times New Roman" pitchFamily="18" charset="0"/>
              </a:rPr>
              <a:t>④</a:t>
            </a:r>
            <a:r>
              <a:rPr lang="en-US" altLang="zh-CN" dirty="0" smtClean="0">
                <a:latin typeface="Calibri" pitchFamily="34" charset="0"/>
                <a:ea typeface="宋体" pitchFamily="2" charset="-122"/>
                <a:cs typeface="Times New Roman" pitchFamily="18" charset="0"/>
              </a:rPr>
              <a:t>Procedure </a:t>
            </a:r>
            <a:r>
              <a:rPr lang="zh-CN" altLang="en-US" dirty="0" smtClean="0">
                <a:latin typeface="Calibri" pitchFamily="34" charset="0"/>
                <a:ea typeface="宋体" pitchFamily="2" charset="-122"/>
                <a:cs typeface="Times New Roman" pitchFamily="18" charset="0"/>
              </a:rPr>
              <a:t>玩家拾取装备</a:t>
            </a:r>
            <a:endParaRPr lang="zh-CN" altLang="en-US" dirty="0" smtClean="0">
              <a:latin typeface="Arial" pitchFamily="34" charset="0"/>
              <a:ea typeface="宋体" pitchFamily="2" charset="-122"/>
              <a:cs typeface="宋体" pitchFamily="2" charset="-122"/>
            </a:endParaRPr>
          </a:p>
          <a:p>
            <a:pPr lvl="0" indent="45720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if </a:t>
            </a:r>
            <a:r>
              <a:rPr lang="zh-CN" altLang="en-US" dirty="0" smtClean="0">
                <a:latin typeface="Calibri" pitchFamily="34" charset="0"/>
                <a:ea typeface="宋体" pitchFamily="2" charset="-122"/>
                <a:cs typeface="Times New Roman" pitchFamily="18" charset="0"/>
              </a:rPr>
              <a:t>玩家的位置刚好在道具位置范围</a:t>
            </a:r>
            <a:r>
              <a:rPr lang="zh-CN" altLang="en-US" dirty="0" smtClean="0">
                <a:latin typeface="Calibri" pitchFamily="34" charset="0"/>
                <a:ea typeface="宋体" pitchFamily="2" charset="-122"/>
                <a:cs typeface="Times New Roman" pitchFamily="18" charset="0"/>
              </a:rPr>
              <a:t>之内  </a:t>
            </a:r>
            <a:r>
              <a:rPr lang="en-US" altLang="zh-CN" dirty="0" smtClean="0">
                <a:latin typeface="Calibri" pitchFamily="34" charset="0"/>
                <a:ea typeface="宋体" pitchFamily="2" charset="-122"/>
                <a:cs typeface="Times New Roman" pitchFamily="18" charset="0"/>
              </a:rPr>
              <a:t>then</a:t>
            </a:r>
            <a:r>
              <a:rPr lang="en-US" altLang="zh-CN" dirty="0" smtClean="0">
                <a:latin typeface="Calibri" pitchFamily="34" charset="0"/>
                <a:ea typeface="宋体" pitchFamily="2" charset="-122"/>
                <a:cs typeface="Times New Roman" pitchFamily="18" charset="0"/>
              </a:rPr>
              <a:t>	</a:t>
            </a:r>
            <a:endParaRPr lang="en-US" altLang="zh-CN" dirty="0" smtClean="0">
              <a:latin typeface="Arial" pitchFamily="34" charset="0"/>
              <a:ea typeface="宋体" pitchFamily="2" charset="-122"/>
              <a:cs typeface="宋体" pitchFamily="2" charset="-122"/>
            </a:endParaRPr>
          </a:p>
          <a:p>
            <a:pPr lvl="0" indent="45720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玩家刚好触碰到道具，</a:t>
            </a:r>
            <a:r>
              <a:rPr lang="en-US" altLang="zh-CN" dirty="0" smtClean="0">
                <a:latin typeface="Calibri" pitchFamily="34" charset="0"/>
                <a:ea typeface="宋体" pitchFamily="2" charset="-122"/>
                <a:cs typeface="Times New Roman" pitchFamily="18" charset="0"/>
              </a:rPr>
              <a:t>Unity3d</a:t>
            </a:r>
            <a:r>
              <a:rPr lang="zh-CN" altLang="en-US" dirty="0" smtClean="0">
                <a:latin typeface="Calibri" pitchFamily="34" charset="0"/>
                <a:ea typeface="宋体" pitchFamily="2" charset="-122"/>
                <a:cs typeface="Times New Roman" pitchFamily="18" charset="0"/>
              </a:rPr>
              <a:t>可以</a:t>
            </a:r>
            <a:r>
              <a:rPr lang="zh-CN" altLang="en-US" dirty="0" smtClean="0">
                <a:latin typeface="Calibri" pitchFamily="34" charset="0"/>
                <a:ea typeface="宋体" pitchFamily="2" charset="-122"/>
                <a:cs typeface="Times New Roman" pitchFamily="18" charset="0"/>
              </a:rPr>
              <a:t>用</a:t>
            </a:r>
            <a:endParaRPr lang="en-US" altLang="zh-CN" dirty="0" smtClean="0">
              <a:latin typeface="Calibri" pitchFamily="34" charset="0"/>
              <a:ea typeface="宋体" pitchFamily="2" charset="-122"/>
              <a:cs typeface="Times New Roman" pitchFamily="18" charset="0"/>
            </a:endParaRPr>
          </a:p>
          <a:p>
            <a:pPr lvl="0" indent="45720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刚体</a:t>
            </a:r>
            <a:r>
              <a:rPr lang="zh-CN" altLang="en-US" dirty="0" smtClean="0">
                <a:latin typeface="Calibri" pitchFamily="34" charset="0"/>
                <a:ea typeface="宋体" pitchFamily="2" charset="-122"/>
                <a:cs typeface="Times New Roman" pitchFamily="18" charset="0"/>
              </a:rPr>
              <a:t>碰撞实现</a:t>
            </a:r>
            <a:endParaRPr lang="zh-CN" altLang="en-US" dirty="0" smtClean="0">
              <a:latin typeface="Arial" pitchFamily="34" charset="0"/>
              <a:ea typeface="宋体" pitchFamily="2" charset="-122"/>
              <a:cs typeface="宋体" pitchFamily="2" charset="-122"/>
            </a:endParaRPr>
          </a:p>
          <a:p>
            <a:pPr marL="0" marR="0" lvl="0" indent="76200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if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装备箱</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.size &lt;=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装备总量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then</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7620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在该地方的装备消失</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7620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向装备箱增加一个装备 </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7620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装备箱</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.add(</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该地方的装备</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7620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else</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7620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装备仍然保留在原地 </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7620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end if</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7620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end if</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7620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end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玩家拾取装备</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7620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4010" y="-538250"/>
            <a:ext cx="2555690" cy="2296167"/>
            <a:chOff x="-1344978" y="-685187"/>
            <a:chExt cx="6781080" cy="6092478"/>
          </a:xfrm>
        </p:grpSpPr>
        <p:sp>
          <p:nvSpPr>
            <p:cNvPr id="3" name="椭圆 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rPr>
              <a:t>2</a:t>
            </a:r>
            <a:endParaRPr lang="en-US" altLang="zh-CN" sz="3600" dirty="0">
              <a:solidFill>
                <a:schemeClr val="tx1">
                  <a:lumMod val="75000"/>
                  <a:lumOff val="25000"/>
                </a:schemeClr>
              </a:solidFill>
            </a:endParaRPr>
          </a:p>
        </p:txBody>
      </p:sp>
      <p:sp>
        <p:nvSpPr>
          <p:cNvPr id="18" name="矩形 17"/>
          <p:cNvSpPr/>
          <p:nvPr/>
        </p:nvSpPr>
        <p:spPr>
          <a:xfrm>
            <a:off x="3059271" y="351892"/>
            <a:ext cx="4690556"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玩家行为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321" name="Rectangle 1"/>
          <p:cNvSpPr>
            <a:spLocks noChangeArrowheads="1"/>
          </p:cNvSpPr>
          <p:nvPr/>
        </p:nvSpPr>
        <p:spPr bwMode="auto">
          <a:xfrm>
            <a:off x="899651" y="811014"/>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⑤</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Procedure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玩家使用装备</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对应游戏界面状态条点击编号，使用装备  </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if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玩家点击游戏状态条装备部分的对应装备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then</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提取该装备的信息 </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declare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是否删除该装备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as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bool</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是否删除该装备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true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if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该装备是猎枪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then</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装备具体功能待定</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if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角色名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人类</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then</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if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人类所在区域内存在狼人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then</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人类所在区域内的狼人消失</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else</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是否删除该装备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false</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end if</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else </a:t>
            </a: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角色名 </a:t>
            </a: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狼人 </a:t>
            </a:r>
            <a:r>
              <a:rPr lang="en-US" altLang="zh-CN" dirty="0" smtClean="0">
                <a:latin typeface="Calibri" pitchFamily="34" charset="0"/>
                <a:ea typeface="宋体" pitchFamily="2" charset="-122"/>
                <a:cs typeface="Times New Roman" pitchFamily="18" charset="0"/>
              </a:rPr>
              <a:t>then</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if </a:t>
            </a:r>
            <a:r>
              <a:rPr lang="zh-CN" altLang="en-US" dirty="0" smtClean="0">
                <a:latin typeface="Calibri" pitchFamily="34" charset="0"/>
                <a:ea typeface="宋体" pitchFamily="2" charset="-122"/>
                <a:cs typeface="Times New Roman" pitchFamily="18" charset="0"/>
              </a:rPr>
              <a:t>狼人附近是否存在人类 </a:t>
            </a:r>
            <a:r>
              <a:rPr lang="en-US" altLang="zh-CN" dirty="0" smtClean="0">
                <a:latin typeface="Calibri" pitchFamily="34" charset="0"/>
                <a:ea typeface="宋体" pitchFamily="2" charset="-122"/>
                <a:cs typeface="Times New Roman" pitchFamily="18" charset="0"/>
              </a:rPr>
              <a:t>then</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人</a:t>
            </a:r>
            <a:r>
              <a:rPr lang="zh-CN" altLang="en-US" dirty="0" smtClean="0">
                <a:latin typeface="Calibri" pitchFamily="34" charset="0"/>
                <a:ea typeface="宋体" pitchFamily="2" charset="-122"/>
                <a:cs typeface="Times New Roman" pitchFamily="18" charset="0"/>
              </a:rPr>
              <a:t>附近的人类消失</a:t>
            </a:r>
            <a:endParaRPr lang="zh-CN" altLang="en-US"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                          角色</a:t>
            </a:r>
            <a:r>
              <a:rPr lang="zh-CN" altLang="en-US" dirty="0" smtClean="0">
                <a:latin typeface="Calibri" pitchFamily="34" charset="0"/>
                <a:ea typeface="宋体" pitchFamily="2" charset="-122"/>
                <a:cs typeface="Times New Roman" pitchFamily="18" charset="0"/>
              </a:rPr>
              <a:t>体力 </a:t>
            </a: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最大体力</a:t>
            </a:r>
            <a:r>
              <a:rPr lang="en-US" altLang="zh-CN" dirty="0" smtClean="0">
                <a:latin typeface="Calibri" pitchFamily="34" charset="0"/>
                <a:ea typeface="宋体" pitchFamily="2" charset="-122"/>
                <a:cs typeface="Times New Roman" pitchFamily="18" charset="0"/>
              </a:rPr>
              <a:t>-</a:t>
            </a:r>
            <a:r>
              <a:rPr lang="zh-CN" altLang="en-US" dirty="0" smtClean="0">
                <a:latin typeface="Calibri" pitchFamily="34" charset="0"/>
                <a:ea typeface="宋体" pitchFamily="2" charset="-122"/>
                <a:cs typeface="Times New Roman" pitchFamily="18" charset="0"/>
              </a:rPr>
              <a:t>角色体力</a:t>
            </a:r>
            <a:r>
              <a:rPr lang="en-US" altLang="zh-CN" dirty="0" smtClean="0">
                <a:latin typeface="Calibri" pitchFamily="34" charset="0"/>
                <a:ea typeface="宋体" pitchFamily="2" charset="-122"/>
                <a:cs typeface="Times New Roman" pitchFamily="18" charset="0"/>
              </a:rPr>
              <a:t>)*Random(0.2,0.8) </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else</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是否</a:t>
            </a:r>
            <a:r>
              <a:rPr lang="zh-CN" altLang="en-US" dirty="0" smtClean="0">
                <a:latin typeface="Calibri" pitchFamily="34" charset="0"/>
                <a:ea typeface="宋体" pitchFamily="2" charset="-122"/>
                <a:cs typeface="Times New Roman" pitchFamily="18" charset="0"/>
              </a:rPr>
              <a:t>删除该装备 </a:t>
            </a:r>
            <a:r>
              <a:rPr lang="en-US" altLang="zh-CN" dirty="0" smtClean="0">
                <a:latin typeface="Calibri" pitchFamily="34" charset="0"/>
                <a:ea typeface="宋体" pitchFamily="2" charset="-122"/>
                <a:cs typeface="Times New Roman" pitchFamily="18" charset="0"/>
              </a:rPr>
              <a:t>= false</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end </a:t>
            </a:r>
            <a:r>
              <a:rPr lang="en-US" altLang="zh-CN" dirty="0" smtClean="0">
                <a:latin typeface="Calibri" pitchFamily="34" charset="0"/>
                <a:ea typeface="宋体" pitchFamily="2" charset="-122"/>
                <a:cs typeface="Times New Roman" pitchFamily="18" charset="0"/>
              </a:rPr>
              <a:t>if</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          end </a:t>
            </a:r>
            <a:r>
              <a:rPr lang="en-US" altLang="zh-CN" dirty="0" smtClean="0">
                <a:latin typeface="Calibri" pitchFamily="34" charset="0"/>
                <a:ea typeface="宋体" pitchFamily="2" charset="-122"/>
                <a:cs typeface="Times New Roman" pitchFamily="18" charset="0"/>
              </a:rPr>
              <a:t>if</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522703" y="84572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362920" y="1013364"/>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734141" y="2729563"/>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478990" y="144161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052876" y="47305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848514" y="2863152"/>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342882" y="4503322"/>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199471" y="432522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629760" y="491225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963153" y="457016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241768" y="607469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487187" y="131498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526405" y="235214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1587" y="3104117"/>
            <a:ext cx="446864"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12205" y="245795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5021" y="2863152"/>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434568" y="3534632"/>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823621" y="107699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090028" y="351714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230995" y="307561"/>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985575" y="1687036"/>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239793" y="2096793"/>
            <a:ext cx="2664414" cy="26644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1</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1817226" y="4954389"/>
            <a:ext cx="5509550" cy="583565"/>
          </a:xfrm>
          <a:prstGeom prst="rect">
            <a:avLst/>
          </a:prstGeom>
        </p:spPr>
        <p:txBody>
          <a:bodyPr wrap="square">
            <a:spAutoFit/>
          </a:bodyPr>
          <a:lstStyle/>
          <a:p>
            <a:pPr algn="ct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引言</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4010" y="-538250"/>
            <a:ext cx="2555690" cy="2296167"/>
            <a:chOff x="-1344978" y="-685187"/>
            <a:chExt cx="6781080" cy="6092478"/>
          </a:xfrm>
        </p:grpSpPr>
        <p:sp>
          <p:nvSpPr>
            <p:cNvPr id="3" name="椭圆 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rPr>
              <a:t>2</a:t>
            </a:r>
            <a:endParaRPr lang="en-US" altLang="zh-CN" sz="3600" dirty="0">
              <a:solidFill>
                <a:schemeClr val="tx1">
                  <a:lumMod val="75000"/>
                  <a:lumOff val="25000"/>
                </a:schemeClr>
              </a:solidFill>
            </a:endParaRPr>
          </a:p>
        </p:txBody>
      </p:sp>
      <p:sp>
        <p:nvSpPr>
          <p:cNvPr id="18" name="矩形 17"/>
          <p:cNvSpPr/>
          <p:nvPr/>
        </p:nvSpPr>
        <p:spPr>
          <a:xfrm>
            <a:off x="3059271" y="351892"/>
            <a:ext cx="4690556"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玩家行为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427700" y="817890"/>
            <a:ext cx="9026016" cy="6463308"/>
          </a:xfrm>
          <a:prstGeom prst="rect">
            <a:avLst/>
          </a:prstGeom>
        </p:spPr>
        <p:txBody>
          <a:bodyPr wrap="square">
            <a:spAutoFit/>
          </a:bodyPr>
          <a:lstStyle/>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else if </a:t>
            </a:r>
            <a:r>
              <a:rPr lang="zh-CN" altLang="en-US" dirty="0" smtClean="0">
                <a:latin typeface="Calibri" pitchFamily="34" charset="0"/>
                <a:ea typeface="宋体" pitchFamily="2" charset="-122"/>
                <a:cs typeface="Times New Roman" pitchFamily="18" charset="0"/>
              </a:rPr>
              <a:t>该装备是防狼喷雾 </a:t>
            </a:r>
            <a:r>
              <a:rPr lang="en-US" altLang="zh-CN" dirty="0" smtClean="0">
                <a:latin typeface="Calibri" pitchFamily="34" charset="0"/>
                <a:ea typeface="宋体" pitchFamily="2" charset="-122"/>
                <a:cs typeface="Times New Roman" pitchFamily="18" charset="0"/>
              </a:rPr>
              <a:t>then </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装备具体功效待定</a:t>
            </a:r>
            <a:endParaRPr lang="zh-CN" altLang="en-US"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狼人找到玩家的概率减小 </a:t>
            </a:r>
            <a:endParaRPr lang="zh-CN" altLang="en-US"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坚持</a:t>
            </a:r>
            <a:r>
              <a:rPr lang="en-US" altLang="zh-CN" dirty="0" smtClean="0">
                <a:latin typeface="Calibri" pitchFamily="34" charset="0"/>
                <a:ea typeface="宋体" pitchFamily="2" charset="-122"/>
                <a:cs typeface="Times New Roman" pitchFamily="18" charset="0"/>
              </a:rPr>
              <a:t>10</a:t>
            </a:r>
            <a:r>
              <a:rPr lang="zh-CN" altLang="en-US" dirty="0" smtClean="0">
                <a:latin typeface="Calibri" pitchFamily="34" charset="0"/>
                <a:ea typeface="宋体" pitchFamily="2" charset="-122"/>
                <a:cs typeface="Times New Roman" pitchFamily="18" charset="0"/>
              </a:rPr>
              <a:t>秒钟</a:t>
            </a:r>
            <a:endParaRPr lang="zh-CN" altLang="en-US"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狼人找到玩家的概率增大 </a:t>
            </a:r>
            <a:endParaRPr lang="zh-CN" altLang="en-US"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endParaRPr lang="en-US" altLang="zh-CN" dirty="0" smtClean="0">
              <a:latin typeface="Calibri" pitchFamily="34" charset="0"/>
              <a:ea typeface="宋体" pitchFamily="2" charset="-122"/>
              <a:cs typeface="Times New Roman" pitchFamily="18" charset="0"/>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                                   else if </a:t>
            </a:r>
            <a:r>
              <a:rPr lang="zh-CN" altLang="en-US" dirty="0" smtClean="0">
                <a:latin typeface="Calibri" pitchFamily="34" charset="0"/>
                <a:ea typeface="宋体" pitchFamily="2" charset="-122"/>
                <a:cs typeface="Times New Roman" pitchFamily="18" charset="0"/>
              </a:rPr>
              <a:t>该装备是铲子 </a:t>
            </a:r>
            <a:r>
              <a:rPr lang="en-US" altLang="zh-CN" dirty="0" smtClean="0">
                <a:latin typeface="Calibri" pitchFamily="34" charset="0"/>
                <a:ea typeface="宋体" pitchFamily="2" charset="-122"/>
                <a:cs typeface="Times New Roman" pitchFamily="18" charset="0"/>
              </a:rPr>
              <a:t>then</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if </a:t>
            </a:r>
            <a:r>
              <a:rPr lang="zh-CN" altLang="en-US" dirty="0" smtClean="0">
                <a:latin typeface="Calibri" pitchFamily="34" charset="0"/>
                <a:ea typeface="宋体" pitchFamily="2" charset="-122"/>
                <a:cs typeface="Times New Roman" pitchFamily="18" charset="0"/>
              </a:rPr>
              <a:t>玩家站在障碍物附近并且玩家朝向障碍物 </a:t>
            </a:r>
            <a:r>
              <a:rPr lang="en-US" altLang="zh-CN" dirty="0" smtClean="0">
                <a:latin typeface="Calibri" pitchFamily="34" charset="0"/>
                <a:ea typeface="宋体" pitchFamily="2" charset="-122"/>
                <a:cs typeface="Times New Roman" pitchFamily="18" charset="0"/>
              </a:rPr>
              <a:t>then</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玩家朝向的障碍物消失 </a:t>
            </a:r>
            <a:endParaRPr lang="zh-CN" altLang="en-US"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else	</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是否删除该装备 </a:t>
            </a:r>
            <a:r>
              <a:rPr lang="en-US" altLang="zh-CN" dirty="0" smtClean="0">
                <a:latin typeface="Calibri" pitchFamily="34" charset="0"/>
                <a:ea typeface="宋体" pitchFamily="2" charset="-122"/>
                <a:cs typeface="Times New Roman" pitchFamily="18" charset="0"/>
              </a:rPr>
              <a:t>= false				//</a:t>
            </a:r>
            <a:r>
              <a:rPr lang="zh-CN" altLang="en-US" dirty="0" smtClean="0">
                <a:latin typeface="Calibri" pitchFamily="34" charset="0"/>
                <a:ea typeface="宋体" pitchFamily="2" charset="-122"/>
                <a:cs typeface="Times New Roman" pitchFamily="18" charset="0"/>
              </a:rPr>
              <a:t>该装备没有使用成功 </a:t>
            </a:r>
            <a:endParaRPr lang="zh-CN" altLang="en-US"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end if</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else if </a:t>
            </a:r>
            <a:r>
              <a:rPr lang="zh-CN" altLang="en-US" dirty="0" smtClean="0">
                <a:latin typeface="Calibri" pitchFamily="34" charset="0"/>
                <a:ea typeface="宋体" pitchFamily="2" charset="-122"/>
                <a:cs typeface="Times New Roman" pitchFamily="18" charset="0"/>
              </a:rPr>
              <a:t>该装备是照明弹 </a:t>
            </a:r>
            <a:r>
              <a:rPr lang="en-US" altLang="zh-CN" dirty="0" smtClean="0">
                <a:latin typeface="Calibri" pitchFamily="34" charset="0"/>
                <a:ea typeface="宋体" pitchFamily="2" charset="-122"/>
                <a:cs typeface="Times New Roman" pitchFamily="18" charset="0"/>
              </a:rPr>
              <a:t>then</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将整个地图的遮罩层亮度调为</a:t>
            </a:r>
            <a:r>
              <a:rPr lang="en-US" altLang="zh-CN" dirty="0" smtClean="0">
                <a:latin typeface="Calibri" pitchFamily="34" charset="0"/>
                <a:ea typeface="宋体" pitchFamily="2" charset="-122"/>
                <a:cs typeface="Times New Roman" pitchFamily="18" charset="0"/>
              </a:rPr>
              <a:t>1</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等待</a:t>
            </a:r>
            <a:r>
              <a:rPr lang="en-US" altLang="zh-CN" dirty="0" smtClean="0">
                <a:latin typeface="Calibri" pitchFamily="34" charset="0"/>
                <a:ea typeface="宋体" pitchFamily="2" charset="-122"/>
                <a:cs typeface="Times New Roman" pitchFamily="18" charset="0"/>
              </a:rPr>
              <a:t>3</a:t>
            </a:r>
            <a:r>
              <a:rPr lang="zh-CN" altLang="en-US" dirty="0" smtClean="0">
                <a:latin typeface="Calibri" pitchFamily="34" charset="0"/>
                <a:ea typeface="宋体" pitchFamily="2" charset="-122"/>
                <a:cs typeface="Times New Roman" pitchFamily="18" charset="0"/>
              </a:rPr>
              <a:t>秒钟 </a:t>
            </a:r>
            <a:endParaRPr lang="zh-CN" altLang="en-US"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将整个地图的遮罩层亮度调为</a:t>
            </a:r>
            <a:r>
              <a:rPr lang="en-US" altLang="zh-CN" dirty="0" smtClean="0">
                <a:latin typeface="Calibri" pitchFamily="34" charset="0"/>
                <a:ea typeface="宋体" pitchFamily="2" charset="-122"/>
                <a:cs typeface="Times New Roman" pitchFamily="18" charset="0"/>
              </a:rPr>
              <a:t>0 </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else if </a:t>
            </a:r>
            <a:r>
              <a:rPr lang="zh-CN" altLang="en-US" dirty="0" smtClean="0">
                <a:latin typeface="Calibri" pitchFamily="34" charset="0"/>
                <a:ea typeface="宋体" pitchFamily="2" charset="-122"/>
                <a:cs typeface="Times New Roman" pitchFamily="18" charset="0"/>
              </a:rPr>
              <a:t>该装备是隐身衣 </a:t>
            </a:r>
            <a:r>
              <a:rPr lang="en-US" altLang="zh-CN" dirty="0" smtClean="0">
                <a:latin typeface="Calibri" pitchFamily="34" charset="0"/>
                <a:ea typeface="宋体" pitchFamily="2" charset="-122"/>
                <a:cs typeface="Times New Roman" pitchFamily="18" charset="0"/>
              </a:rPr>
              <a:t>then</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地图界面中角色画面的透明度调为</a:t>
            </a:r>
            <a:r>
              <a:rPr lang="en-US" altLang="zh-CN" dirty="0" smtClean="0">
                <a:latin typeface="Calibri" pitchFamily="34" charset="0"/>
                <a:ea typeface="宋体" pitchFamily="2" charset="-122"/>
                <a:cs typeface="Times New Roman" pitchFamily="18" charset="0"/>
              </a:rPr>
              <a:t>0.9 </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对于敌方来说角色的坐标轴位置消失 </a:t>
            </a:r>
            <a:endParaRPr lang="zh-CN" altLang="en-US"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坚持</a:t>
            </a:r>
            <a:r>
              <a:rPr lang="en-US" altLang="zh-CN" dirty="0" smtClean="0">
                <a:latin typeface="Calibri" pitchFamily="34" charset="0"/>
                <a:ea typeface="宋体" pitchFamily="2" charset="-122"/>
                <a:cs typeface="Times New Roman" pitchFamily="18" charset="0"/>
              </a:rPr>
              <a:t>10</a:t>
            </a:r>
            <a:r>
              <a:rPr lang="zh-CN" altLang="en-US" dirty="0" smtClean="0">
                <a:latin typeface="Calibri" pitchFamily="34" charset="0"/>
                <a:ea typeface="宋体" pitchFamily="2" charset="-122"/>
                <a:cs typeface="Times New Roman" pitchFamily="18" charset="0"/>
              </a:rPr>
              <a:t>秒钟 </a:t>
            </a:r>
            <a:endParaRPr lang="zh-CN" altLang="en-US"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end </a:t>
            </a:r>
            <a:r>
              <a:rPr lang="zh-CN" altLang="en-US" dirty="0" smtClean="0">
                <a:latin typeface="Calibri" pitchFamily="34" charset="0"/>
                <a:ea typeface="宋体" pitchFamily="2" charset="-122"/>
                <a:cs typeface="Times New Roman" pitchFamily="18" charset="0"/>
              </a:rPr>
              <a:t>玩家使用装备</a:t>
            </a:r>
            <a:endParaRPr lang="zh-CN" altLang="en-US" dirty="0" smtClean="0">
              <a:latin typeface="Arial" pitchFamily="34" charset="0"/>
              <a:ea typeface="宋体" pitchFamily="2" charset="-122"/>
              <a:cs typeface="宋体" pitchFamily="2" charset="-122"/>
            </a:endParaRPr>
          </a:p>
          <a:p>
            <a:pPr lvl="0" eaLnBrk="0" fontAlgn="base" hangingPunct="0">
              <a:spcBef>
                <a:spcPct val="0"/>
              </a:spcBef>
              <a:spcAft>
                <a:spcPct val="0"/>
              </a:spcAft>
            </a:pPr>
            <a:endParaRPr lang="zh-CN" altLang="en-US" dirty="0" smtClean="0">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4010" y="-538250"/>
            <a:ext cx="2555690" cy="2296167"/>
            <a:chOff x="-1344978" y="-685187"/>
            <a:chExt cx="6781080" cy="6092478"/>
          </a:xfrm>
        </p:grpSpPr>
        <p:sp>
          <p:nvSpPr>
            <p:cNvPr id="3" name="椭圆 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rPr>
              <a:t>2</a:t>
            </a:r>
            <a:endParaRPr lang="en-US" altLang="zh-CN" sz="3600" dirty="0">
              <a:solidFill>
                <a:schemeClr val="tx1">
                  <a:lumMod val="75000"/>
                  <a:lumOff val="25000"/>
                </a:schemeClr>
              </a:solidFill>
            </a:endParaRPr>
          </a:p>
        </p:txBody>
      </p:sp>
      <p:sp>
        <p:nvSpPr>
          <p:cNvPr id="18" name="矩形 17"/>
          <p:cNvSpPr/>
          <p:nvPr/>
        </p:nvSpPr>
        <p:spPr>
          <a:xfrm>
            <a:off x="3059271" y="351892"/>
            <a:ext cx="4690556"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玩家行为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545691" y="1127172"/>
            <a:ext cx="10412361" cy="5355312"/>
          </a:xfrm>
          <a:prstGeom prst="rect">
            <a:avLst/>
          </a:prstGeom>
        </p:spPr>
        <p:txBody>
          <a:bodyPr wrap="square">
            <a:spAutoFit/>
          </a:bodyPr>
          <a:lstStyle/>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对于</a:t>
            </a:r>
            <a:r>
              <a:rPr lang="zh-CN" altLang="en-US" dirty="0" smtClean="0">
                <a:latin typeface="Calibri" pitchFamily="34" charset="0"/>
                <a:ea typeface="宋体" pitchFamily="2" charset="-122"/>
                <a:cs typeface="Times New Roman" pitchFamily="18" charset="0"/>
              </a:rPr>
              <a:t>敌方来说角色的坐标轴位置重现 </a:t>
            </a:r>
            <a:endParaRPr lang="zh-CN" altLang="en-US"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地图界面中角色画面的透明度调为</a:t>
            </a:r>
            <a:r>
              <a:rPr lang="en-US" altLang="zh-CN" dirty="0" smtClean="0">
                <a:latin typeface="Calibri" pitchFamily="34" charset="0"/>
                <a:ea typeface="宋体" pitchFamily="2" charset="-122"/>
                <a:cs typeface="Times New Roman" pitchFamily="18" charset="0"/>
              </a:rPr>
              <a:t>0 </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else if </a:t>
            </a:r>
            <a:r>
              <a:rPr lang="zh-CN" altLang="en-US" dirty="0" smtClean="0">
                <a:latin typeface="Calibri" pitchFamily="34" charset="0"/>
                <a:ea typeface="宋体" pitchFamily="2" charset="-122"/>
                <a:cs typeface="Times New Roman" pitchFamily="18" charset="0"/>
              </a:rPr>
              <a:t>该装备是傀儡 </a:t>
            </a:r>
            <a:r>
              <a:rPr lang="en-US" altLang="zh-CN" dirty="0" smtClean="0">
                <a:latin typeface="Calibri" pitchFamily="34" charset="0"/>
                <a:ea typeface="宋体" pitchFamily="2" charset="-122"/>
                <a:cs typeface="Times New Roman" pitchFamily="18" charset="0"/>
              </a:rPr>
              <a:t>then</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装备功能待定</a:t>
            </a:r>
            <a:endParaRPr lang="zh-CN" altLang="en-US"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地图界面中新生成一个人物，其</a:t>
            </a:r>
            <a:r>
              <a:rPr lang="zh-CN" altLang="en-US" dirty="0" smtClean="0">
                <a:latin typeface="Calibri" pitchFamily="34" charset="0"/>
                <a:ea typeface="宋体" pitchFamily="2" charset="-122"/>
                <a:cs typeface="Times New Roman" pitchFamily="18" charset="0"/>
              </a:rPr>
              <a:t>行动</a:t>
            </a:r>
            <a:endParaRPr lang="en-US" altLang="zh-CN" dirty="0" smtClean="0">
              <a:latin typeface="Calibri" pitchFamily="34" charset="0"/>
              <a:ea typeface="宋体" pitchFamily="2" charset="-122"/>
              <a:cs typeface="Times New Roman" pitchFamily="18" charset="0"/>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路线</a:t>
            </a:r>
            <a:r>
              <a:rPr lang="zh-CN" altLang="en-US" dirty="0" smtClean="0">
                <a:latin typeface="Calibri" pitchFamily="34" charset="0"/>
                <a:ea typeface="宋体" pitchFamily="2" charset="-122"/>
                <a:cs typeface="Times New Roman" pitchFamily="18" charset="0"/>
              </a:rPr>
              <a:t>和原始人类行动路线相同 </a:t>
            </a:r>
            <a:endParaRPr lang="zh-CN" altLang="en-US"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else if </a:t>
            </a:r>
            <a:r>
              <a:rPr lang="zh-CN" altLang="en-US" dirty="0" smtClean="0">
                <a:latin typeface="Calibri" pitchFamily="34" charset="0"/>
                <a:ea typeface="宋体" pitchFamily="2" charset="-122"/>
                <a:cs typeface="Times New Roman" pitchFamily="18" charset="0"/>
              </a:rPr>
              <a:t>该装备是时光药水 </a:t>
            </a:r>
            <a:r>
              <a:rPr lang="en-US" altLang="zh-CN" dirty="0" smtClean="0">
                <a:latin typeface="Calibri" pitchFamily="34" charset="0"/>
                <a:ea typeface="宋体" pitchFamily="2" charset="-122"/>
                <a:cs typeface="Times New Roman" pitchFamily="18" charset="0"/>
              </a:rPr>
              <a:t>then</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装备的功能待定</a:t>
            </a:r>
            <a:endParaRPr lang="zh-CN" altLang="en-US"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关卡时间 </a:t>
            </a:r>
            <a:r>
              <a:rPr lang="en-US" altLang="zh-CN" dirty="0" smtClean="0">
                <a:latin typeface="Calibri" pitchFamily="34" charset="0"/>
                <a:ea typeface="宋体" pitchFamily="2" charset="-122"/>
                <a:cs typeface="Times New Roman" pitchFamily="18" charset="0"/>
              </a:rPr>
              <a:t>+= 60 </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else if </a:t>
            </a:r>
            <a:r>
              <a:rPr lang="zh-CN" altLang="en-US" dirty="0" smtClean="0">
                <a:latin typeface="Calibri" pitchFamily="34" charset="0"/>
                <a:ea typeface="宋体" pitchFamily="2" charset="-122"/>
                <a:cs typeface="Times New Roman" pitchFamily="18" charset="0"/>
              </a:rPr>
              <a:t>该装备是体力药水 </a:t>
            </a:r>
            <a:r>
              <a:rPr lang="en-US" altLang="zh-CN" dirty="0" smtClean="0">
                <a:latin typeface="Calibri" pitchFamily="34" charset="0"/>
                <a:ea typeface="宋体" pitchFamily="2" charset="-122"/>
                <a:cs typeface="Times New Roman" pitchFamily="18" charset="0"/>
              </a:rPr>
              <a:t>then</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角色体力 </a:t>
            </a: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最大体力</a:t>
            </a:r>
            <a:r>
              <a:rPr lang="en-US" altLang="zh-CN" dirty="0" smtClean="0">
                <a:latin typeface="Calibri" pitchFamily="34" charset="0"/>
                <a:ea typeface="宋体" pitchFamily="2" charset="-122"/>
                <a:cs typeface="Times New Roman" pitchFamily="18" charset="0"/>
              </a:rPr>
              <a:t>-</a:t>
            </a:r>
            <a:r>
              <a:rPr lang="zh-CN" altLang="en-US" dirty="0" smtClean="0">
                <a:latin typeface="Calibri" pitchFamily="34" charset="0"/>
                <a:ea typeface="宋体" pitchFamily="2" charset="-122"/>
                <a:cs typeface="Times New Roman" pitchFamily="18" charset="0"/>
              </a:rPr>
              <a:t>角色体力</a:t>
            </a:r>
            <a:r>
              <a:rPr lang="en-US" altLang="zh-CN" dirty="0" smtClean="0">
                <a:latin typeface="Calibri" pitchFamily="34" charset="0"/>
                <a:ea typeface="宋体" pitchFamily="2" charset="-122"/>
                <a:cs typeface="Times New Roman" pitchFamily="18" charset="0"/>
              </a:rPr>
              <a:t>)*Random(0,1)</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else if </a:t>
            </a:r>
            <a:r>
              <a:rPr lang="zh-CN" altLang="en-US" dirty="0" smtClean="0">
                <a:latin typeface="Calibri" pitchFamily="34" charset="0"/>
                <a:ea typeface="宋体" pitchFamily="2" charset="-122"/>
                <a:cs typeface="Times New Roman" pitchFamily="18" charset="0"/>
              </a:rPr>
              <a:t>该装备是手电筒 </a:t>
            </a:r>
            <a:r>
              <a:rPr lang="en-US" altLang="zh-CN" dirty="0" smtClean="0">
                <a:latin typeface="Calibri" pitchFamily="34" charset="0"/>
                <a:ea typeface="宋体" pitchFamily="2" charset="-122"/>
                <a:cs typeface="Times New Roman" pitchFamily="18" charset="0"/>
              </a:rPr>
              <a:t>then</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视野范围 </a:t>
            </a:r>
            <a:r>
              <a:rPr lang="en-US" altLang="zh-CN" dirty="0" smtClean="0">
                <a:latin typeface="Calibri" pitchFamily="34" charset="0"/>
                <a:ea typeface="宋体" pitchFamily="2" charset="-122"/>
                <a:cs typeface="Times New Roman" pitchFamily="18" charset="0"/>
              </a:rPr>
              <a:t>+= 1 </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end if</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if </a:t>
            </a:r>
            <a:r>
              <a:rPr lang="zh-CN" altLang="en-US" dirty="0" smtClean="0">
                <a:latin typeface="Calibri" pitchFamily="34" charset="0"/>
                <a:ea typeface="宋体" pitchFamily="2" charset="-122"/>
                <a:cs typeface="Times New Roman" pitchFamily="18" charset="0"/>
              </a:rPr>
              <a:t>是否删除该装备 </a:t>
            </a:r>
            <a:r>
              <a:rPr lang="en-US" altLang="zh-CN" dirty="0" smtClean="0">
                <a:latin typeface="Calibri" pitchFamily="34" charset="0"/>
                <a:ea typeface="宋体" pitchFamily="2" charset="-122"/>
                <a:cs typeface="Times New Roman" pitchFamily="18" charset="0"/>
              </a:rPr>
              <a:t>== true then</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装备箱</a:t>
            </a:r>
            <a:r>
              <a:rPr lang="en-US" altLang="zh-CN" dirty="0" smtClean="0">
                <a:latin typeface="Calibri" pitchFamily="34" charset="0"/>
                <a:ea typeface="宋体" pitchFamily="2" charset="-122"/>
                <a:cs typeface="Times New Roman" pitchFamily="18" charset="0"/>
              </a:rPr>
              <a:t>.delete(</a:t>
            </a:r>
            <a:r>
              <a:rPr lang="zh-CN" altLang="en-US" dirty="0" smtClean="0">
                <a:latin typeface="Calibri" pitchFamily="34" charset="0"/>
                <a:ea typeface="宋体" pitchFamily="2" charset="-122"/>
                <a:cs typeface="Times New Roman" pitchFamily="18" charset="0"/>
              </a:rPr>
              <a:t>该装备</a:t>
            </a:r>
            <a:r>
              <a:rPr lang="en-US" altLang="zh-CN" dirty="0" smtClean="0">
                <a:latin typeface="Calibri" pitchFamily="34" charset="0"/>
                <a:ea typeface="宋体" pitchFamily="2" charset="-122"/>
                <a:cs typeface="Times New Roman" pitchFamily="18" charset="0"/>
              </a:rPr>
              <a:t>) 	</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end if	 </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end if</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endParaRPr lang="en-US" altLang="zh-CN" dirty="0" smtClean="0">
              <a:latin typeface="Arial" pitchFamily="34" charset="0"/>
              <a:ea typeface="宋体" pitchFamily="2" charset="-122"/>
              <a:cs typeface="宋体" pitchFamily="2" charset="-122"/>
            </a:endParaRPr>
          </a:p>
        </p:txBody>
      </p:sp>
      <p:pic>
        <p:nvPicPr>
          <p:cNvPr id="20" name="图片 19" descr="玩家使用装备.jpg"/>
          <p:cNvPicPr/>
          <p:nvPr/>
        </p:nvPicPr>
        <p:blipFill>
          <a:blip r:embed="rId2" cstate="print"/>
          <a:stretch>
            <a:fillRect/>
          </a:stretch>
        </p:blipFill>
        <p:spPr>
          <a:xfrm>
            <a:off x="6370971" y="993366"/>
            <a:ext cx="2528912" cy="58646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4010" y="-538250"/>
            <a:ext cx="2555690" cy="2296167"/>
            <a:chOff x="-1344978" y="-685187"/>
            <a:chExt cx="6781080" cy="6092478"/>
          </a:xfrm>
        </p:grpSpPr>
        <p:sp>
          <p:nvSpPr>
            <p:cNvPr id="3" name="椭圆 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rPr>
              <a:t>2</a:t>
            </a:r>
            <a:endParaRPr lang="en-US" altLang="zh-CN" sz="3600" dirty="0">
              <a:solidFill>
                <a:schemeClr val="tx1">
                  <a:lumMod val="75000"/>
                  <a:lumOff val="25000"/>
                </a:schemeClr>
              </a:solidFill>
            </a:endParaRPr>
          </a:p>
        </p:txBody>
      </p:sp>
      <p:sp>
        <p:nvSpPr>
          <p:cNvPr id="18" name="矩形 17"/>
          <p:cNvSpPr/>
          <p:nvPr/>
        </p:nvSpPr>
        <p:spPr>
          <a:xfrm>
            <a:off x="3059271" y="351892"/>
            <a:ext cx="4690556"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玩家行为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3249" name="图片 7"/>
          <p:cNvPicPr>
            <a:picLocks noChangeAspect="1" noChangeArrowheads="1"/>
          </p:cNvPicPr>
          <p:nvPr/>
        </p:nvPicPr>
        <p:blipFill>
          <a:blip r:embed="rId2" cstate="print"/>
          <a:srcRect/>
          <a:stretch>
            <a:fillRect/>
          </a:stretch>
        </p:blipFill>
        <p:spPr bwMode="auto">
          <a:xfrm>
            <a:off x="5390840" y="3492601"/>
            <a:ext cx="3546681" cy="2447745"/>
          </a:xfrm>
          <a:prstGeom prst="rect">
            <a:avLst/>
          </a:prstGeom>
          <a:noFill/>
        </p:spPr>
      </p:pic>
      <p:sp>
        <p:nvSpPr>
          <p:cNvPr id="53251" name="Rectangle 3"/>
          <p:cNvSpPr>
            <a:spLocks noChangeArrowheads="1"/>
          </p:cNvSpPr>
          <p:nvPr/>
        </p:nvSpPr>
        <p:spPr bwMode="auto">
          <a:xfrm>
            <a:off x="309716" y="1483932"/>
            <a:ext cx="91440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304800" fontAlgn="base">
              <a:spcBef>
                <a:spcPct val="0"/>
              </a:spcBef>
              <a:spcAft>
                <a:spcPct val="0"/>
              </a:spcAft>
            </a:pPr>
            <a:r>
              <a:rPr lang="zh-CN" altLang="zh-CN" dirty="0" smtClean="0">
                <a:latin typeface="宋体" pitchFamily="2" charset="-122"/>
                <a:ea typeface="宋体" pitchFamily="2" charset="-122"/>
                <a:cs typeface="Times New Roman" pitchFamily="18" charset="0"/>
              </a:rPr>
              <a:t>⑥</a:t>
            </a:r>
            <a:r>
              <a:rPr lang="en-US" altLang="zh-CN" dirty="0" smtClean="0">
                <a:latin typeface="Calibri" pitchFamily="34" charset="0"/>
                <a:ea typeface="宋体" pitchFamily="2" charset="-122"/>
                <a:cs typeface="Times New Roman" pitchFamily="18" charset="0"/>
              </a:rPr>
              <a:t>Procedure </a:t>
            </a:r>
            <a:r>
              <a:rPr lang="zh-CN" altLang="en-US" dirty="0" smtClean="0">
                <a:latin typeface="Calibri" pitchFamily="34" charset="0"/>
                <a:ea typeface="宋体" pitchFamily="2" charset="-122"/>
                <a:cs typeface="Times New Roman" pitchFamily="18" charset="0"/>
              </a:rPr>
              <a:t>人类以及狼人的交互</a:t>
            </a:r>
            <a:endParaRPr lang="zh-CN" altLang="en-US" dirty="0" smtClean="0">
              <a:latin typeface="Arial" pitchFamily="34" charset="0"/>
              <a:ea typeface="宋体" pitchFamily="2" charset="-122"/>
              <a:cs typeface="宋体" pitchFamily="2" charset="-122"/>
            </a:endParaRPr>
          </a:p>
          <a:p>
            <a:pPr lvl="0" indent="30480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狼人刚好触碰到人类，</a:t>
            </a:r>
            <a:r>
              <a:rPr lang="en-US" altLang="zh-CN" dirty="0" smtClean="0">
                <a:latin typeface="Calibri" pitchFamily="34" charset="0"/>
                <a:ea typeface="宋体" pitchFamily="2" charset="-122"/>
                <a:cs typeface="Times New Roman" pitchFamily="18" charset="0"/>
              </a:rPr>
              <a:t>Unity3d</a:t>
            </a:r>
            <a:r>
              <a:rPr lang="zh-CN" altLang="en-US" dirty="0" smtClean="0">
                <a:latin typeface="Calibri" pitchFamily="34" charset="0"/>
                <a:ea typeface="宋体" pitchFamily="2" charset="-122"/>
                <a:cs typeface="Times New Roman" pitchFamily="18" charset="0"/>
              </a:rPr>
              <a:t>可以用刚体碰撞实现</a:t>
            </a:r>
            <a:endParaRPr lang="zh-CN" altLang="en-US" dirty="0" smtClean="0">
              <a:latin typeface="Arial" pitchFamily="34" charset="0"/>
              <a:ea typeface="宋体" pitchFamily="2" charset="-122"/>
              <a:cs typeface="宋体" pitchFamily="2" charset="-122"/>
            </a:endParaRPr>
          </a:p>
          <a:p>
            <a:pPr lvl="0" indent="30480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if </a:t>
            </a:r>
            <a:r>
              <a:rPr lang="zh-CN" altLang="en-US" dirty="0" smtClean="0">
                <a:latin typeface="Calibri" pitchFamily="34" charset="0"/>
                <a:ea typeface="宋体" pitchFamily="2" charset="-122"/>
                <a:cs typeface="Times New Roman" pitchFamily="18" charset="0"/>
              </a:rPr>
              <a:t>角色名 </a:t>
            </a: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人类</a:t>
            </a:r>
            <a:r>
              <a:rPr lang="en-US" altLang="zh-CN" dirty="0" smtClean="0">
                <a:latin typeface="Calibri" pitchFamily="34" charset="0"/>
                <a:ea typeface="宋体" pitchFamily="2" charset="-122"/>
                <a:cs typeface="Times New Roman" pitchFamily="18" charset="0"/>
              </a:rPr>
              <a:t>" then					</a:t>
            </a:r>
            <a:endParaRPr lang="en-US" altLang="zh-CN" dirty="0" smtClean="0">
              <a:latin typeface="Arial" pitchFamily="34" charset="0"/>
              <a:ea typeface="宋体" pitchFamily="2" charset="-122"/>
              <a:cs typeface="宋体" pitchFamily="2" charset="-122"/>
            </a:endParaRPr>
          </a:p>
          <a:p>
            <a:pPr lvl="0" indent="30480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        if </a:t>
            </a:r>
            <a:r>
              <a:rPr lang="zh-CN" altLang="en-US" dirty="0" smtClean="0">
                <a:latin typeface="Calibri" pitchFamily="34" charset="0"/>
                <a:ea typeface="宋体" pitchFamily="2" charset="-122"/>
                <a:cs typeface="Times New Roman" pitchFamily="18" charset="0"/>
              </a:rPr>
              <a:t>狼人触碰到了人类	</a:t>
            </a:r>
            <a:endParaRPr lang="zh-CN" altLang="en-US" dirty="0" smtClean="0">
              <a:latin typeface="Arial" pitchFamily="34" charset="0"/>
              <a:ea typeface="宋体" pitchFamily="2" charset="-122"/>
              <a:cs typeface="宋体" pitchFamily="2" charset="-122"/>
            </a:endParaRPr>
          </a:p>
          <a:p>
            <a:pPr lvl="0" indent="30480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关卡</a:t>
            </a:r>
            <a:r>
              <a:rPr lang="zh-CN" altLang="en-US" dirty="0" smtClean="0">
                <a:latin typeface="Calibri" pitchFamily="34" charset="0"/>
                <a:ea typeface="宋体" pitchFamily="2" charset="-122"/>
                <a:cs typeface="Times New Roman" pitchFamily="18" charset="0"/>
              </a:rPr>
              <a:t>界面及地图界面停止		</a:t>
            </a:r>
            <a:endParaRPr lang="zh-CN" altLang="en-US" dirty="0" smtClean="0">
              <a:latin typeface="Arial" pitchFamily="34" charset="0"/>
              <a:ea typeface="宋体" pitchFamily="2" charset="-122"/>
              <a:cs typeface="宋体" pitchFamily="2" charset="-122"/>
            </a:endParaRPr>
          </a:p>
          <a:p>
            <a:pPr lvl="0" indent="30480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a:t>
            </a:r>
            <a:r>
              <a:rPr lang="zh-CN" altLang="en-US" dirty="0" smtClean="0">
                <a:latin typeface="Calibri" pitchFamily="34" charset="0"/>
                <a:ea typeface="宋体" pitchFamily="2" charset="-122"/>
                <a:cs typeface="Times New Roman" pitchFamily="18" charset="0"/>
              </a:rPr>
              <a:t>游戏状态用来判断游戏胜利与失败的条件</a:t>
            </a:r>
            <a:endParaRPr lang="zh-CN" altLang="en-US" dirty="0" smtClean="0">
              <a:latin typeface="Arial" pitchFamily="34" charset="0"/>
              <a:ea typeface="宋体" pitchFamily="2" charset="-122"/>
              <a:cs typeface="宋体" pitchFamily="2" charset="-122"/>
            </a:endParaRPr>
          </a:p>
          <a:p>
            <a:pPr lvl="0" indent="30480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        游戏</a:t>
            </a:r>
            <a:r>
              <a:rPr lang="zh-CN" altLang="en-US" dirty="0" smtClean="0">
                <a:latin typeface="Calibri" pitchFamily="34" charset="0"/>
                <a:ea typeface="宋体" pitchFamily="2" charset="-122"/>
                <a:cs typeface="Times New Roman" pitchFamily="18" charset="0"/>
              </a:rPr>
              <a:t>状态 </a:t>
            </a:r>
            <a:r>
              <a:rPr lang="en-US" altLang="zh-CN" dirty="0" smtClean="0">
                <a:latin typeface="Calibri" pitchFamily="34" charset="0"/>
                <a:ea typeface="宋体" pitchFamily="2" charset="-122"/>
                <a:cs typeface="Times New Roman" pitchFamily="18" charset="0"/>
              </a:rPr>
              <a:t>= false             </a:t>
            </a:r>
            <a:endPar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60960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end if</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6096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else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6096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角色名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狼人</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then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6096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if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狼人触碰到了人类	</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6096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角色体力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最大体力</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角色体力</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p>
          <a:p>
            <a:pPr marL="0" marR="0" lvl="0" indent="609600" algn="l" defTabSz="914400" rtl="0" eaLnBrk="0" fontAlgn="base" latinLnBrk="0" hangingPunct="0">
              <a:lnSpc>
                <a:spcPct val="100000"/>
              </a:lnSpc>
              <a:spcBef>
                <a:spcPct val="0"/>
              </a:spcBef>
              <a:spcAft>
                <a:spcPct val="0"/>
              </a:spcAft>
              <a:buClrTx/>
              <a:buSzTx/>
              <a:buFontTx/>
              <a:buNone/>
              <a:tabLst/>
            </a:pPr>
            <a:r>
              <a:rPr lang="en-US" altLang="zh-CN"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*Random(0.2,0.8) 			</a:t>
            </a:r>
            <a:r>
              <a:rPr kumimoji="0" lang="en-US" altLang="zh-CN" b="0" i="0" u="none" strike="noStrike" cap="none" normalizeH="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p>
          <a:p>
            <a:pPr marL="0" marR="0" lvl="0" indent="609600" algn="l" defTabSz="914400" rtl="0" eaLnBrk="0" fontAlgn="base" latinLnBrk="0" hangingPunct="0">
              <a:lnSpc>
                <a:spcPct val="100000"/>
              </a:lnSpc>
              <a:spcBef>
                <a:spcPct val="0"/>
              </a:spcBef>
              <a:spcAft>
                <a:spcPct val="0"/>
              </a:spcAft>
              <a:buClrTx/>
              <a:buSzTx/>
              <a:buFontTx/>
              <a:buNone/>
              <a:tabLst/>
            </a:pPr>
            <a:r>
              <a:rPr lang="en-US" altLang="zh-CN"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end if</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6096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end if</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6096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end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人类以及狼人的交互</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4010" y="-538250"/>
            <a:ext cx="2555690" cy="2296167"/>
            <a:chOff x="-1344978" y="-685187"/>
            <a:chExt cx="6781080" cy="6092478"/>
          </a:xfrm>
        </p:grpSpPr>
        <p:sp>
          <p:nvSpPr>
            <p:cNvPr id="3" name="椭圆 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rPr>
              <a:t>3</a:t>
            </a:r>
            <a:endParaRPr lang="en-US" altLang="zh-CN" sz="3600" dirty="0">
              <a:solidFill>
                <a:schemeClr val="tx1">
                  <a:lumMod val="75000"/>
                  <a:lumOff val="25000"/>
                </a:schemeClr>
              </a:solidFill>
            </a:endParaRPr>
          </a:p>
        </p:txBody>
      </p:sp>
      <p:sp>
        <p:nvSpPr>
          <p:cNvPr id="18" name="矩形 17"/>
          <p:cNvSpPr/>
          <p:nvPr/>
        </p:nvSpPr>
        <p:spPr>
          <a:xfrm>
            <a:off x="3059271" y="351892"/>
            <a:ext cx="4690556"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游戏背景及世界观介绍</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2225" name="Picture 1"/>
          <p:cNvPicPr>
            <a:picLocks noChangeAspect="1" noChangeArrowheads="1"/>
          </p:cNvPicPr>
          <p:nvPr/>
        </p:nvPicPr>
        <p:blipFill>
          <a:blip r:embed="rId2" cstate="print"/>
          <a:srcRect/>
          <a:stretch>
            <a:fillRect/>
          </a:stretch>
        </p:blipFill>
        <p:spPr bwMode="auto">
          <a:xfrm>
            <a:off x="1814053" y="1861215"/>
            <a:ext cx="5486400" cy="30765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4010" y="-538250"/>
            <a:ext cx="2555690" cy="2296167"/>
            <a:chOff x="-1344978" y="-685187"/>
            <a:chExt cx="6781080" cy="6092478"/>
          </a:xfrm>
        </p:grpSpPr>
        <p:sp>
          <p:nvSpPr>
            <p:cNvPr id="3" name="椭圆 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rPr>
              <a:t>3</a:t>
            </a:r>
            <a:endParaRPr lang="en-US" altLang="zh-CN" sz="3600" dirty="0">
              <a:solidFill>
                <a:schemeClr val="tx1">
                  <a:lumMod val="75000"/>
                  <a:lumOff val="25000"/>
                </a:schemeClr>
              </a:solidFill>
            </a:endParaRPr>
          </a:p>
        </p:txBody>
      </p:sp>
      <p:sp>
        <p:nvSpPr>
          <p:cNvPr id="18" name="矩形 17"/>
          <p:cNvSpPr/>
          <p:nvPr/>
        </p:nvSpPr>
        <p:spPr>
          <a:xfrm>
            <a:off x="3059271" y="351892"/>
            <a:ext cx="4690556"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游戏背景及世界观介绍</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561" name="Rectangle 1"/>
          <p:cNvSpPr>
            <a:spLocks noChangeArrowheads="1"/>
          </p:cNvSpPr>
          <p:nvPr/>
        </p:nvSpPr>
        <p:spPr bwMode="auto">
          <a:xfrm>
            <a:off x="1607574" y="1012240"/>
            <a:ext cx="91440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界面关系说明：</a:t>
            </a:r>
            <a:endParaRPr kumimoji="0" 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整个游戏界面包括三个关卡界面，每个关卡生成游戏地图和游戏状态</a:t>
            </a:r>
            <a:endPar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条，游戏结束后进入排行榜界面</a:t>
            </a:r>
            <a:endParaRPr kumimoji="0" 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Declare screen_ gaming as structure(</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图形界面结构</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定义游戏界面</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Declare screen_ level as structure(</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图形界面结构</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定义关卡界面</a:t>
            </a:r>
            <a:endParaRPr kumimoji="0" lang="en-US" altLang="zh-CN"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smtClean="0">
              <a:solidFill>
                <a:srgbClr val="FF0000"/>
              </a:solidFill>
              <a:latin typeface="Calibri"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dirty="0" smtClean="0">
                <a:latin typeface="Arial" pitchFamily="34" charset="0"/>
                <a:ea typeface="宋体" pitchFamily="2" charset="-122"/>
                <a:cs typeface="宋体" pitchFamily="2" charset="-122"/>
              </a:rPr>
              <a:t>输出：游戏界面，关卡界面</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4" name="Rectangle 3"/>
          <p:cNvSpPr>
            <a:spLocks noChangeArrowheads="1"/>
          </p:cNvSpPr>
          <p:nvPr/>
        </p:nvSpPr>
        <p:spPr bwMode="auto">
          <a:xfrm>
            <a:off x="870153" y="3476265"/>
            <a:ext cx="914400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zh-CN" altLang="en-US" dirty="0" smtClean="0">
                <a:latin typeface="Calibri" pitchFamily="34" charset="0"/>
                <a:ea typeface="宋体" pitchFamily="2" charset="-122"/>
                <a:cs typeface="Times New Roman" pitchFamily="18" charset="0"/>
              </a:rPr>
              <a:t>①</a:t>
            </a:r>
            <a:r>
              <a:rPr lang="en-US" altLang="zh-CN" dirty="0" smtClean="0">
                <a:latin typeface="Calibri" pitchFamily="34" charset="0"/>
                <a:ea typeface="宋体" pitchFamily="2" charset="-122"/>
                <a:cs typeface="Times New Roman" pitchFamily="18" charset="0"/>
              </a:rPr>
              <a:t>screen</a:t>
            </a:r>
            <a:r>
              <a:rPr lang="en-US" altLang="zh-CN" dirty="0" smtClean="0">
                <a:latin typeface="Calibri" pitchFamily="34" charset="0"/>
                <a:ea typeface="宋体" pitchFamily="2" charset="-122"/>
                <a:cs typeface="Times New Roman" pitchFamily="18" charset="0"/>
              </a:rPr>
              <a:t>_ level</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Procedure </a:t>
            </a:r>
            <a:r>
              <a:rPr lang="zh-CN" altLang="en-US" dirty="0" smtClean="0">
                <a:latin typeface="Calibri" pitchFamily="34" charset="0"/>
                <a:ea typeface="宋体" pitchFamily="2" charset="-122"/>
                <a:cs typeface="Times New Roman" pitchFamily="18" charset="0"/>
              </a:rPr>
              <a:t>关卡界面的生成</a:t>
            </a:r>
            <a:endParaRPr lang="zh-CN" altLang="en-US"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展示游戏剧情界面 </a:t>
            </a:r>
            <a:endParaRPr lang="zh-CN" altLang="en-US"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执行 场景界面的生成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zh-CN"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if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游戏状态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false then</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终止关卡界面的运行 </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执行 游戏结束界面的生成 </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end if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end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关卡界面的生成</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25" name="图片 1"/>
          <p:cNvPicPr>
            <a:picLocks noChangeAspect="1" noChangeArrowheads="1"/>
          </p:cNvPicPr>
          <p:nvPr/>
        </p:nvPicPr>
        <p:blipFill>
          <a:blip r:embed="rId2" cstate="print"/>
          <a:srcRect/>
          <a:stretch>
            <a:fillRect/>
          </a:stretch>
        </p:blipFill>
        <p:spPr bwMode="auto">
          <a:xfrm>
            <a:off x="5641566" y="3435985"/>
            <a:ext cx="2529041" cy="271409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4010" y="-538250"/>
            <a:ext cx="2555690" cy="2296167"/>
            <a:chOff x="-1344978" y="-685187"/>
            <a:chExt cx="6781080" cy="6092478"/>
          </a:xfrm>
        </p:grpSpPr>
        <p:sp>
          <p:nvSpPr>
            <p:cNvPr id="3" name="椭圆 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rPr>
              <a:t>3</a:t>
            </a:r>
            <a:endParaRPr lang="en-US" altLang="zh-CN" sz="3600" dirty="0">
              <a:solidFill>
                <a:schemeClr val="tx1">
                  <a:lumMod val="75000"/>
                  <a:lumOff val="25000"/>
                </a:schemeClr>
              </a:solidFill>
            </a:endParaRPr>
          </a:p>
        </p:txBody>
      </p:sp>
      <p:sp>
        <p:nvSpPr>
          <p:cNvPr id="18" name="矩形 17"/>
          <p:cNvSpPr/>
          <p:nvPr/>
        </p:nvSpPr>
        <p:spPr>
          <a:xfrm>
            <a:off x="3059271" y="351892"/>
            <a:ext cx="4690556"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游戏背景及世界观介绍</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914395" y="1548798"/>
            <a:ext cx="4572000" cy="4247317"/>
          </a:xfrm>
          <a:prstGeom prst="rect">
            <a:avLst/>
          </a:prstGeom>
        </p:spPr>
        <p:txBody>
          <a:bodyPr>
            <a:spAutoFit/>
          </a:bodyPr>
          <a:lstStyle/>
          <a:p>
            <a:r>
              <a:rPr lang="zh-CN" altLang="en-US" dirty="0" smtClean="0"/>
              <a:t>②</a:t>
            </a:r>
            <a:r>
              <a:rPr lang="en-US" altLang="zh-CN" dirty="0" smtClean="0"/>
              <a:t>screen</a:t>
            </a:r>
            <a:r>
              <a:rPr lang="en-US" altLang="zh-CN" dirty="0" smtClean="0"/>
              <a:t>_ gaming</a:t>
            </a:r>
            <a:endParaRPr lang="zh-CN" altLang="zh-CN" dirty="0" smtClean="0"/>
          </a:p>
          <a:p>
            <a:r>
              <a:rPr lang="en-US" altLang="zh-CN" dirty="0" smtClean="0"/>
              <a:t>Procedure </a:t>
            </a:r>
            <a:r>
              <a:rPr lang="zh-CN" altLang="zh-CN" dirty="0" smtClean="0"/>
              <a:t>游戏界面的生成</a:t>
            </a:r>
            <a:r>
              <a:rPr lang="en-US" altLang="zh-CN" dirty="0" smtClean="0"/>
              <a:t> is</a:t>
            </a:r>
            <a:endParaRPr lang="zh-CN" altLang="zh-CN" dirty="0" smtClean="0"/>
          </a:p>
          <a:p>
            <a:r>
              <a:rPr lang="en-US" altLang="zh-CN" dirty="0" smtClean="0"/>
              <a:t>      //</a:t>
            </a:r>
            <a:r>
              <a:rPr lang="zh-CN" altLang="zh-CN" dirty="0" smtClean="0"/>
              <a:t>公共变量暂时先放在这里定义，</a:t>
            </a:r>
            <a:r>
              <a:rPr lang="zh-CN" altLang="zh-CN" dirty="0" smtClean="0"/>
              <a:t>以</a:t>
            </a:r>
            <a:endParaRPr lang="zh-CN" altLang="zh-CN" dirty="0" smtClean="0"/>
          </a:p>
          <a:p>
            <a:r>
              <a:rPr lang="en-US" altLang="zh-CN" dirty="0" smtClean="0"/>
              <a:t>      //</a:t>
            </a:r>
            <a:r>
              <a:rPr lang="zh-CN" altLang="zh-CN" dirty="0" smtClean="0"/>
              <a:t>便所</a:t>
            </a:r>
            <a:r>
              <a:rPr lang="zh-CN" altLang="zh-CN" dirty="0" smtClean="0"/>
              <a:t>有</a:t>
            </a:r>
            <a:r>
              <a:rPr lang="zh-CN" altLang="zh-CN" dirty="0" smtClean="0"/>
              <a:t>的函数能够访问该变量 </a:t>
            </a:r>
          </a:p>
          <a:p>
            <a:r>
              <a:rPr lang="en-US" altLang="zh-CN" dirty="0" smtClean="0"/>
              <a:t>	declare </a:t>
            </a:r>
            <a:r>
              <a:rPr lang="zh-CN" altLang="zh-CN" dirty="0" smtClean="0"/>
              <a:t>关卡数</a:t>
            </a:r>
            <a:r>
              <a:rPr lang="en-US" altLang="zh-CN" dirty="0" smtClean="0"/>
              <a:t> as scalar</a:t>
            </a:r>
            <a:endParaRPr lang="zh-CN" altLang="zh-CN" dirty="0" smtClean="0"/>
          </a:p>
          <a:p>
            <a:r>
              <a:rPr lang="en-US" altLang="zh-CN" dirty="0" smtClean="0"/>
              <a:t>	declare </a:t>
            </a:r>
            <a:r>
              <a:rPr lang="zh-CN" altLang="zh-CN" dirty="0" smtClean="0"/>
              <a:t>角色名</a:t>
            </a:r>
            <a:r>
              <a:rPr lang="en-US" altLang="zh-CN" dirty="0" smtClean="0"/>
              <a:t> as string </a:t>
            </a:r>
            <a:endParaRPr lang="zh-CN" altLang="zh-CN" dirty="0" smtClean="0"/>
          </a:p>
          <a:p>
            <a:r>
              <a:rPr lang="en-US" altLang="zh-CN" dirty="0" smtClean="0"/>
              <a:t>	declare </a:t>
            </a:r>
            <a:r>
              <a:rPr lang="zh-CN" altLang="zh-CN" dirty="0" smtClean="0"/>
              <a:t>游戏状态</a:t>
            </a:r>
            <a:r>
              <a:rPr lang="en-US" altLang="zh-CN" dirty="0" smtClean="0"/>
              <a:t> as </a:t>
            </a:r>
            <a:r>
              <a:rPr lang="en-US" altLang="zh-CN" dirty="0" err="1" smtClean="0"/>
              <a:t>bool</a:t>
            </a:r>
            <a:r>
              <a:rPr lang="en-US" altLang="zh-CN" dirty="0" smtClean="0"/>
              <a:t> </a:t>
            </a:r>
            <a:endParaRPr lang="zh-CN" altLang="zh-CN" dirty="0" smtClean="0"/>
          </a:p>
          <a:p>
            <a:r>
              <a:rPr lang="en-US" altLang="zh-CN" dirty="0" smtClean="0"/>
              <a:t>	</a:t>
            </a:r>
            <a:endParaRPr lang="zh-CN" altLang="zh-CN" dirty="0" smtClean="0"/>
          </a:p>
          <a:p>
            <a:r>
              <a:rPr lang="en-US" altLang="zh-CN" dirty="0" smtClean="0"/>
              <a:t>	</a:t>
            </a:r>
            <a:r>
              <a:rPr lang="zh-CN" altLang="zh-CN" dirty="0" smtClean="0"/>
              <a:t>关卡数</a:t>
            </a:r>
            <a:r>
              <a:rPr lang="en-US" altLang="zh-CN" dirty="0" smtClean="0"/>
              <a:t> = 1 </a:t>
            </a:r>
            <a:endParaRPr lang="zh-CN" altLang="zh-CN" dirty="0" smtClean="0"/>
          </a:p>
          <a:p>
            <a:r>
              <a:rPr lang="en-US" altLang="zh-CN" dirty="0" smtClean="0"/>
              <a:t>	loop while </a:t>
            </a:r>
            <a:r>
              <a:rPr lang="zh-CN" altLang="zh-CN" dirty="0" smtClean="0"/>
              <a:t>关卡数</a:t>
            </a:r>
            <a:r>
              <a:rPr lang="en-US" altLang="zh-CN" dirty="0" smtClean="0"/>
              <a:t> &lt;= 3</a:t>
            </a:r>
            <a:endParaRPr lang="zh-CN" altLang="zh-CN" dirty="0" smtClean="0"/>
          </a:p>
          <a:p>
            <a:r>
              <a:rPr lang="en-US" altLang="zh-CN" dirty="0" smtClean="0"/>
              <a:t>		</a:t>
            </a:r>
            <a:r>
              <a:rPr lang="zh-CN" altLang="zh-CN" dirty="0" smtClean="0"/>
              <a:t>执行 关卡界面的生成</a:t>
            </a:r>
          </a:p>
          <a:p>
            <a:r>
              <a:rPr lang="en-US" altLang="zh-CN" dirty="0" smtClean="0"/>
              <a:t>		</a:t>
            </a:r>
            <a:r>
              <a:rPr lang="zh-CN" altLang="zh-CN" dirty="0" smtClean="0"/>
              <a:t>关卡数</a:t>
            </a:r>
            <a:r>
              <a:rPr lang="en-US" altLang="zh-CN" dirty="0" smtClean="0"/>
              <a:t>++ </a:t>
            </a:r>
            <a:endParaRPr lang="zh-CN" altLang="zh-CN" dirty="0" smtClean="0"/>
          </a:p>
          <a:p>
            <a:r>
              <a:rPr lang="en-US" altLang="zh-CN" dirty="0" smtClean="0"/>
              <a:t>	end loop</a:t>
            </a:r>
            <a:endParaRPr lang="zh-CN" altLang="zh-CN" dirty="0" smtClean="0"/>
          </a:p>
          <a:p>
            <a:r>
              <a:rPr lang="en-US" altLang="zh-CN" dirty="0" smtClean="0"/>
              <a:t>	</a:t>
            </a:r>
            <a:r>
              <a:rPr lang="zh-CN" altLang="zh-CN" dirty="0" smtClean="0"/>
              <a:t>游戏状态</a:t>
            </a:r>
            <a:r>
              <a:rPr lang="en-US" altLang="zh-CN" dirty="0" smtClean="0"/>
              <a:t> = true </a:t>
            </a:r>
            <a:endParaRPr lang="zh-CN" altLang="zh-CN" dirty="0" smtClean="0"/>
          </a:p>
          <a:p>
            <a:r>
              <a:rPr lang="en-US" altLang="zh-CN" dirty="0" smtClean="0"/>
              <a:t>end </a:t>
            </a:r>
            <a:r>
              <a:rPr lang="zh-CN" altLang="zh-CN" dirty="0" smtClean="0"/>
              <a:t>游戏界面的生成</a:t>
            </a:r>
            <a:endParaRPr lang="zh-CN" altLang="zh-CN" dirty="0"/>
          </a:p>
        </p:txBody>
      </p:sp>
      <p:pic>
        <p:nvPicPr>
          <p:cNvPr id="25" name="图片 24"/>
          <p:cNvPicPr/>
          <p:nvPr/>
        </p:nvPicPr>
        <p:blipFill>
          <a:blip r:embed="rId2" cstate="print"/>
          <a:srcRect/>
          <a:stretch>
            <a:fillRect/>
          </a:stretch>
        </p:blipFill>
        <p:spPr bwMode="auto">
          <a:xfrm>
            <a:off x="5605309" y="1425348"/>
            <a:ext cx="2550549" cy="423803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4010" y="-538250"/>
            <a:ext cx="2555690" cy="2296167"/>
            <a:chOff x="-1344978" y="-685187"/>
            <a:chExt cx="6781080" cy="6092478"/>
          </a:xfrm>
        </p:grpSpPr>
        <p:sp>
          <p:nvSpPr>
            <p:cNvPr id="3" name="椭圆 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rPr>
              <a:t>3</a:t>
            </a:r>
            <a:endParaRPr lang="en-US" altLang="zh-CN" sz="3600" dirty="0">
              <a:solidFill>
                <a:schemeClr val="tx1">
                  <a:lumMod val="75000"/>
                  <a:lumOff val="25000"/>
                </a:schemeClr>
              </a:solidFill>
            </a:endParaRPr>
          </a:p>
        </p:txBody>
      </p:sp>
      <p:sp>
        <p:nvSpPr>
          <p:cNvPr id="18" name="矩形 17"/>
          <p:cNvSpPr/>
          <p:nvPr/>
        </p:nvSpPr>
        <p:spPr>
          <a:xfrm>
            <a:off x="3059271" y="351892"/>
            <a:ext cx="4690556"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游戏背景及世界观介绍</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51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4513" name="图片 7"/>
          <p:cNvPicPr>
            <a:picLocks noChangeAspect="1" noChangeArrowheads="1"/>
          </p:cNvPicPr>
          <p:nvPr/>
        </p:nvPicPr>
        <p:blipFill>
          <a:blip r:embed="rId2" cstate="print"/>
          <a:srcRect/>
          <a:stretch>
            <a:fillRect/>
          </a:stretch>
        </p:blipFill>
        <p:spPr bwMode="auto">
          <a:xfrm>
            <a:off x="5726062" y="1607318"/>
            <a:ext cx="2960738" cy="4786526"/>
          </a:xfrm>
          <a:prstGeom prst="rect">
            <a:avLst/>
          </a:prstGeom>
          <a:noFill/>
        </p:spPr>
      </p:pic>
      <p:sp>
        <p:nvSpPr>
          <p:cNvPr id="64515" name="Rectangle 3"/>
          <p:cNvSpPr>
            <a:spLocks noChangeArrowheads="1"/>
          </p:cNvSpPr>
          <p:nvPr/>
        </p:nvSpPr>
        <p:spPr bwMode="auto">
          <a:xfrm>
            <a:off x="870155" y="1225689"/>
            <a:ext cx="9144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③</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Procedure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场景界面的生成</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要用到的公共变量先暂时放在这里面定义</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declare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角色等级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as scalar</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declare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游戏分数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as scalar</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declare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角色速度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as scalar</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declare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离敌方距离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as scalar</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declare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玩家的位置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as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struct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declare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角色体力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as scalar</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declare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最大体力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as scalar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declare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视野范围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as scalar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declare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当天状态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as string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declare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关卡时间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as scalar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declare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关卡经过时间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as scalar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declare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装备总量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as scalar</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declare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装备箱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as list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declare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背包已有物品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as list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执行 地图及装备的生成 </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执行 游戏状态条的生成 </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end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场景界面的生成</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4010" y="-538250"/>
            <a:ext cx="2555690" cy="2296167"/>
            <a:chOff x="-1344978" y="-685187"/>
            <a:chExt cx="6781080" cy="6092478"/>
          </a:xfrm>
        </p:grpSpPr>
        <p:sp>
          <p:nvSpPr>
            <p:cNvPr id="3" name="椭圆 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rPr>
              <a:t>3</a:t>
            </a:r>
            <a:endParaRPr lang="en-US" altLang="zh-CN" sz="3600" dirty="0">
              <a:solidFill>
                <a:schemeClr val="tx1">
                  <a:lumMod val="75000"/>
                  <a:lumOff val="25000"/>
                </a:schemeClr>
              </a:solidFill>
            </a:endParaRPr>
          </a:p>
        </p:txBody>
      </p:sp>
      <p:sp>
        <p:nvSpPr>
          <p:cNvPr id="18" name="矩形 17"/>
          <p:cNvSpPr/>
          <p:nvPr/>
        </p:nvSpPr>
        <p:spPr>
          <a:xfrm>
            <a:off x="3059271" y="351892"/>
            <a:ext cx="4690556"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游戏背景及世界观介绍</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491" name="Rectangle 3"/>
          <p:cNvSpPr>
            <a:spLocks noChangeArrowheads="1"/>
          </p:cNvSpPr>
          <p:nvPr/>
        </p:nvSpPr>
        <p:spPr bwMode="auto">
          <a:xfrm>
            <a:off x="1445341" y="1177437"/>
            <a:ext cx="4807974"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zh-CN" altLang="zh-CN" dirty="0" smtClean="0">
                <a:latin typeface="Calibri" pitchFamily="34" charset="0"/>
                <a:ea typeface="宋体" pitchFamily="2" charset="-122"/>
                <a:cs typeface="Times New Roman" pitchFamily="18" charset="0"/>
              </a:rPr>
              <a:t>④</a:t>
            </a:r>
            <a:r>
              <a:rPr lang="en-US" altLang="zh-CN" dirty="0" smtClean="0">
                <a:latin typeface="Calibri" pitchFamily="34" charset="0"/>
                <a:ea typeface="宋体" pitchFamily="2" charset="-122"/>
                <a:cs typeface="Times New Roman" pitchFamily="18" charset="0"/>
              </a:rPr>
              <a:t>Procedure </a:t>
            </a:r>
            <a:r>
              <a:rPr lang="zh-CN" altLang="en-US" dirty="0" smtClean="0">
                <a:latin typeface="Calibri" pitchFamily="34" charset="0"/>
                <a:ea typeface="宋体" pitchFamily="2" charset="-122"/>
                <a:cs typeface="Times New Roman" pitchFamily="18" charset="0"/>
              </a:rPr>
              <a:t>游戏状态条的生成 </a:t>
            </a:r>
            <a:endParaRPr lang="zh-CN" altLang="en-US"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a:t>
            </a:r>
            <a:r>
              <a:rPr lang="zh-CN" altLang="en-US" dirty="0" smtClean="0">
                <a:latin typeface="Calibri" pitchFamily="34" charset="0"/>
                <a:ea typeface="宋体" pitchFamily="2" charset="-122"/>
                <a:cs typeface="Times New Roman" pitchFamily="18" charset="0"/>
              </a:rPr>
              <a:t>游戏状态条角色的信息 </a:t>
            </a:r>
            <a:endParaRPr lang="zh-CN" altLang="en-US"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print "</a:t>
            </a:r>
            <a:r>
              <a:rPr lang="zh-CN" altLang="en-US" dirty="0" smtClean="0">
                <a:latin typeface="Calibri" pitchFamily="34" charset="0"/>
                <a:ea typeface="宋体" pitchFamily="2" charset="-122"/>
                <a:cs typeface="Times New Roman" pitchFamily="18" charset="0"/>
              </a:rPr>
              <a:t>角色</a:t>
            </a:r>
            <a:r>
              <a:rPr lang="en-US" altLang="zh-CN" dirty="0" smtClean="0">
                <a:latin typeface="Calibri" pitchFamily="34" charset="0"/>
                <a:ea typeface="宋体" pitchFamily="2" charset="-122"/>
                <a:cs typeface="Times New Roman" pitchFamily="18" charset="0"/>
              </a:rPr>
              <a:t>"</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输出角色对应的图像 </a:t>
            </a:r>
            <a:endParaRPr lang="zh-CN" altLang="en-US"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print "</a:t>
            </a:r>
            <a:r>
              <a:rPr lang="zh-CN" altLang="en-US" dirty="0" smtClean="0">
                <a:latin typeface="Calibri" pitchFamily="34" charset="0"/>
                <a:ea typeface="宋体" pitchFamily="2" charset="-122"/>
                <a:cs typeface="Times New Roman" pitchFamily="18" charset="0"/>
              </a:rPr>
              <a:t>等级</a:t>
            </a:r>
            <a:r>
              <a:rPr lang="en-US" altLang="zh-CN" dirty="0" smtClean="0">
                <a:latin typeface="Calibri" pitchFamily="34" charset="0"/>
                <a:ea typeface="宋体" pitchFamily="2" charset="-122"/>
                <a:cs typeface="Times New Roman" pitchFamily="18" charset="0"/>
              </a:rPr>
              <a:t>" </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print "</a:t>
            </a:r>
            <a:r>
              <a:rPr lang="zh-CN" altLang="en-US" dirty="0" smtClean="0">
                <a:latin typeface="Calibri" pitchFamily="34" charset="0"/>
                <a:ea typeface="宋体" pitchFamily="2" charset="-122"/>
                <a:cs typeface="Times New Roman" pitchFamily="18" charset="0"/>
              </a:rPr>
              <a:t>分数</a:t>
            </a:r>
            <a:r>
              <a:rPr lang="en-US" altLang="zh-CN" dirty="0" smtClean="0">
                <a:latin typeface="Calibri" pitchFamily="34" charset="0"/>
                <a:ea typeface="宋体" pitchFamily="2" charset="-122"/>
                <a:cs typeface="Times New Roman" pitchFamily="18" charset="0"/>
              </a:rPr>
              <a:t>"</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print "</a:t>
            </a:r>
            <a:r>
              <a:rPr lang="zh-CN" altLang="en-US" dirty="0" smtClean="0">
                <a:latin typeface="Calibri" pitchFamily="34" charset="0"/>
                <a:ea typeface="宋体" pitchFamily="2" charset="-122"/>
                <a:cs typeface="Times New Roman" pitchFamily="18" charset="0"/>
              </a:rPr>
              <a:t>速度</a:t>
            </a:r>
            <a:r>
              <a:rPr lang="en-US" altLang="zh-CN" dirty="0" smtClean="0">
                <a:latin typeface="Calibri" pitchFamily="34" charset="0"/>
                <a:ea typeface="宋体" pitchFamily="2" charset="-122"/>
                <a:cs typeface="Times New Roman" pitchFamily="18" charset="0"/>
              </a:rPr>
              <a:t>"</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print "</a:t>
            </a:r>
            <a:r>
              <a:rPr lang="zh-CN" altLang="en-US" dirty="0" smtClean="0">
                <a:latin typeface="Calibri" pitchFamily="34" charset="0"/>
                <a:ea typeface="宋体" pitchFamily="2" charset="-122"/>
                <a:cs typeface="Times New Roman" pitchFamily="18" charset="0"/>
              </a:rPr>
              <a:t>离敌方距离</a:t>
            </a:r>
            <a:r>
              <a:rPr lang="en-US" altLang="zh-CN" dirty="0" smtClean="0">
                <a:latin typeface="Calibri" pitchFamily="34" charset="0"/>
                <a:ea typeface="宋体" pitchFamily="2" charset="-122"/>
                <a:cs typeface="Times New Roman" pitchFamily="18" charset="0"/>
              </a:rPr>
              <a:t>"</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游戏状态条关卡的信息 </a:t>
            </a:r>
            <a:endParaRPr lang="zh-CN" altLang="en-US"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print "</a:t>
            </a:r>
            <a:r>
              <a:rPr lang="zh-CN" altLang="en-US" dirty="0" smtClean="0">
                <a:latin typeface="Calibri" pitchFamily="34" charset="0"/>
                <a:ea typeface="宋体" pitchFamily="2" charset="-122"/>
                <a:cs typeface="Times New Roman" pitchFamily="18" charset="0"/>
              </a:rPr>
              <a:t>关卡</a:t>
            </a:r>
            <a:r>
              <a:rPr lang="en-US" altLang="zh-CN" dirty="0" smtClean="0">
                <a:latin typeface="Calibri" pitchFamily="34" charset="0"/>
                <a:ea typeface="宋体" pitchFamily="2" charset="-122"/>
                <a:cs typeface="Times New Roman" pitchFamily="18" charset="0"/>
              </a:rPr>
              <a:t>" + </a:t>
            </a:r>
            <a:r>
              <a:rPr lang="zh-CN" altLang="en-US" dirty="0" smtClean="0">
                <a:latin typeface="Calibri" pitchFamily="34" charset="0"/>
                <a:ea typeface="宋体" pitchFamily="2" charset="-122"/>
                <a:cs typeface="Times New Roman" pitchFamily="18" charset="0"/>
              </a:rPr>
              <a:t>关卡数 </a:t>
            </a:r>
            <a:endParaRPr lang="zh-CN" altLang="en-US"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输出上下左右对应的图像</a:t>
            </a:r>
            <a:endParaRPr lang="zh-CN" altLang="en-US"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输出背包轮廓的图像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p>
          <a:p>
            <a:pPr marL="0" marR="0" lvl="0" indent="15240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对应</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Unity3d</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里面的</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Update()</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函数，</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524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系统会自动执行 </a:t>
            </a:r>
            <a:endPar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lvl="0" indent="15240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loop </a:t>
            </a:r>
            <a:r>
              <a:rPr lang="en-US" altLang="zh-CN" dirty="0" smtClean="0">
                <a:latin typeface="Calibri" pitchFamily="34" charset="0"/>
                <a:ea typeface="宋体" pitchFamily="2" charset="-122"/>
                <a:cs typeface="Times New Roman" pitchFamily="18" charset="0"/>
              </a:rPr>
              <a:t>while </a:t>
            </a:r>
            <a:r>
              <a:rPr lang="zh-CN" altLang="en-US" dirty="0" smtClean="0">
                <a:latin typeface="Calibri" pitchFamily="34" charset="0"/>
                <a:ea typeface="宋体" pitchFamily="2" charset="-122"/>
                <a:cs typeface="Times New Roman" pitchFamily="18" charset="0"/>
              </a:rPr>
              <a:t>游戏状态 </a:t>
            </a:r>
            <a:r>
              <a:rPr lang="en-US" altLang="zh-CN" dirty="0" smtClean="0">
                <a:latin typeface="Calibri" pitchFamily="34" charset="0"/>
                <a:ea typeface="宋体" pitchFamily="2" charset="-122"/>
                <a:cs typeface="Times New Roman" pitchFamily="18" charset="0"/>
              </a:rPr>
              <a:t>== true </a:t>
            </a:r>
            <a:endParaRPr lang="en-US" altLang="zh-CN" dirty="0" smtClean="0">
              <a:latin typeface="Arial" pitchFamily="34" charset="0"/>
              <a:ea typeface="宋体" pitchFamily="2" charset="-122"/>
              <a:cs typeface="宋体" pitchFamily="2" charset="-122"/>
            </a:endParaRPr>
          </a:p>
          <a:p>
            <a:pPr lvl="0" indent="15240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删除</a:t>
            </a:r>
            <a:r>
              <a:rPr lang="zh-CN" altLang="en-US" dirty="0" smtClean="0">
                <a:latin typeface="Calibri" pitchFamily="34" charset="0"/>
                <a:ea typeface="宋体" pitchFamily="2" charset="-122"/>
                <a:cs typeface="Times New Roman" pitchFamily="18" charset="0"/>
              </a:rPr>
              <a:t>掉原来已经输出过的属性 </a:t>
            </a:r>
            <a:endParaRPr lang="zh-CN" altLang="en-US" dirty="0" smtClean="0">
              <a:latin typeface="Arial" pitchFamily="34" charset="0"/>
              <a:ea typeface="宋体" pitchFamily="2" charset="-122"/>
              <a:cs typeface="宋体" pitchFamily="2" charset="-122"/>
            </a:endParaRPr>
          </a:p>
          <a:p>
            <a:pPr lvl="0" indent="15240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获取</a:t>
            </a:r>
            <a:r>
              <a:rPr lang="zh-CN" altLang="en-US" dirty="0" smtClean="0">
                <a:latin typeface="Calibri" pitchFamily="34" charset="0"/>
                <a:ea typeface="宋体" pitchFamily="2" charset="-122"/>
                <a:cs typeface="Times New Roman" pitchFamily="18" charset="0"/>
              </a:rPr>
              <a:t>实时属性</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524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4010" y="-538250"/>
            <a:ext cx="2555690" cy="2296167"/>
            <a:chOff x="-1344978" y="-685187"/>
            <a:chExt cx="6781080" cy="6092478"/>
          </a:xfrm>
        </p:grpSpPr>
        <p:sp>
          <p:nvSpPr>
            <p:cNvPr id="3" name="椭圆 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343416" y="701189"/>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rPr>
              <a:t>3</a:t>
            </a:r>
            <a:endParaRPr lang="en-US" altLang="zh-CN" sz="3600" dirty="0">
              <a:solidFill>
                <a:schemeClr val="tx1">
                  <a:lumMod val="75000"/>
                  <a:lumOff val="25000"/>
                </a:schemeClr>
              </a:solidFill>
            </a:endParaRPr>
          </a:p>
        </p:txBody>
      </p:sp>
      <p:sp>
        <p:nvSpPr>
          <p:cNvPr id="18" name="矩形 17"/>
          <p:cNvSpPr/>
          <p:nvPr/>
        </p:nvSpPr>
        <p:spPr>
          <a:xfrm>
            <a:off x="3059271" y="351892"/>
            <a:ext cx="4690556"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游戏背景及世界观介绍</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0" y="675061"/>
            <a:ext cx="6754761" cy="6463308"/>
          </a:xfrm>
          <a:prstGeom prst="rect">
            <a:avLst/>
          </a:prstGeom>
        </p:spPr>
        <p:txBody>
          <a:bodyPr wrap="square">
            <a:spAutoFit/>
          </a:bodyPr>
          <a:lstStyle/>
          <a:p>
            <a:pPr lvl="0" indent="152400" eaLnBrk="0" fontAlgn="base" hangingPunct="0">
              <a:spcBef>
                <a:spcPct val="0"/>
              </a:spcBef>
              <a:spcAft>
                <a:spcPct val="0"/>
              </a:spcAft>
            </a:pPr>
            <a:endParaRPr lang="zh-CN" altLang="en-US" dirty="0" smtClean="0">
              <a:latin typeface="Arial" pitchFamily="34" charset="0"/>
              <a:ea typeface="宋体" pitchFamily="2" charset="-122"/>
              <a:cs typeface="宋体" pitchFamily="2" charset="-122"/>
            </a:endParaRPr>
          </a:p>
          <a:p>
            <a:pPr lvl="0" indent="15240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a:t>
            </a:r>
            <a:r>
              <a:rPr lang="zh-CN" altLang="en-US" dirty="0" smtClean="0">
                <a:latin typeface="Calibri" pitchFamily="34" charset="0"/>
                <a:ea typeface="宋体" pitchFamily="2" charset="-122"/>
                <a:cs typeface="Times New Roman" pitchFamily="18" charset="0"/>
              </a:rPr>
              <a:t>所有输出都输出到游戏状态条上 </a:t>
            </a:r>
            <a:endParaRPr lang="zh-CN" altLang="en-US" dirty="0" smtClean="0">
              <a:latin typeface="Arial" pitchFamily="34" charset="0"/>
              <a:ea typeface="宋体" pitchFamily="2" charset="-122"/>
              <a:cs typeface="宋体" pitchFamily="2" charset="-122"/>
            </a:endParaRPr>
          </a:p>
          <a:p>
            <a:pPr lvl="0" indent="15240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a:t>
            </a:r>
            <a:r>
              <a:rPr lang="zh-CN" altLang="en-US" dirty="0" smtClean="0">
                <a:latin typeface="Calibri" pitchFamily="34" charset="0"/>
                <a:ea typeface="宋体" pitchFamily="2" charset="-122"/>
                <a:cs typeface="Times New Roman" pitchFamily="18" charset="0"/>
              </a:rPr>
              <a:t>游戏状态条角色的信息</a:t>
            </a:r>
            <a:endParaRPr lang="zh-CN" altLang="en-US" dirty="0" smtClean="0">
              <a:latin typeface="Arial" pitchFamily="34" charset="0"/>
              <a:ea typeface="宋体" pitchFamily="2" charset="-122"/>
              <a:cs typeface="宋体" pitchFamily="2" charset="-122"/>
            </a:endParaRPr>
          </a:p>
          <a:p>
            <a:pPr lvl="0" indent="15240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print </a:t>
            </a:r>
            <a:r>
              <a:rPr lang="zh-CN" altLang="en-US" dirty="0" smtClean="0">
                <a:latin typeface="Calibri" pitchFamily="34" charset="0"/>
                <a:ea typeface="宋体" pitchFamily="2" charset="-122"/>
                <a:cs typeface="Times New Roman" pitchFamily="18" charset="0"/>
              </a:rPr>
              <a:t>角色名 </a:t>
            </a:r>
            <a:endParaRPr lang="zh-CN" altLang="en-US" dirty="0" smtClean="0">
              <a:latin typeface="Arial" pitchFamily="34" charset="0"/>
              <a:ea typeface="宋体" pitchFamily="2" charset="-122"/>
              <a:cs typeface="宋体" pitchFamily="2" charset="-122"/>
            </a:endParaRPr>
          </a:p>
          <a:p>
            <a:pPr lvl="0" indent="15240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print </a:t>
            </a:r>
            <a:r>
              <a:rPr lang="zh-CN" altLang="en-US" dirty="0" smtClean="0">
                <a:latin typeface="Calibri" pitchFamily="34" charset="0"/>
                <a:ea typeface="宋体" pitchFamily="2" charset="-122"/>
                <a:cs typeface="Times New Roman" pitchFamily="18" charset="0"/>
              </a:rPr>
              <a:t>角色等级</a:t>
            </a:r>
            <a:endParaRPr lang="zh-CN" altLang="en-US" dirty="0" smtClean="0">
              <a:latin typeface="Arial" pitchFamily="34" charset="0"/>
              <a:ea typeface="宋体" pitchFamily="2" charset="-122"/>
              <a:cs typeface="宋体" pitchFamily="2" charset="-122"/>
            </a:endParaRPr>
          </a:p>
          <a:p>
            <a:pPr lvl="0" indent="15240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print </a:t>
            </a:r>
            <a:r>
              <a:rPr lang="zh-CN" altLang="en-US" dirty="0" smtClean="0">
                <a:latin typeface="Calibri" pitchFamily="34" charset="0"/>
                <a:ea typeface="宋体" pitchFamily="2" charset="-122"/>
                <a:cs typeface="Times New Roman" pitchFamily="18" charset="0"/>
              </a:rPr>
              <a:t>游戏分数</a:t>
            </a:r>
            <a:endParaRPr lang="zh-CN" altLang="en-US" dirty="0" smtClean="0">
              <a:latin typeface="Arial" pitchFamily="34" charset="0"/>
              <a:ea typeface="宋体" pitchFamily="2" charset="-122"/>
              <a:cs typeface="宋体" pitchFamily="2" charset="-122"/>
            </a:endParaRPr>
          </a:p>
          <a:p>
            <a:pPr lvl="0" indent="15240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print </a:t>
            </a:r>
            <a:r>
              <a:rPr lang="zh-CN" altLang="en-US" dirty="0" smtClean="0">
                <a:latin typeface="Calibri" pitchFamily="34" charset="0"/>
                <a:ea typeface="宋体" pitchFamily="2" charset="-122"/>
                <a:cs typeface="Times New Roman" pitchFamily="18" charset="0"/>
              </a:rPr>
              <a:t>角色速度</a:t>
            </a:r>
            <a:endParaRPr lang="zh-CN" altLang="en-US" dirty="0" smtClean="0">
              <a:latin typeface="Arial" pitchFamily="34" charset="0"/>
              <a:ea typeface="宋体" pitchFamily="2" charset="-122"/>
              <a:cs typeface="宋体" pitchFamily="2" charset="-122"/>
            </a:endParaRPr>
          </a:p>
          <a:p>
            <a:pPr lvl="0" indent="15240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print </a:t>
            </a:r>
            <a:r>
              <a:rPr lang="zh-CN" altLang="en-US" dirty="0" smtClean="0">
                <a:latin typeface="Calibri" pitchFamily="34" charset="0"/>
                <a:ea typeface="宋体" pitchFamily="2" charset="-122"/>
                <a:cs typeface="Times New Roman" pitchFamily="18" charset="0"/>
              </a:rPr>
              <a:t>角色体力 </a:t>
            </a:r>
            <a:endParaRPr lang="zh-CN" altLang="en-US" dirty="0" smtClean="0">
              <a:latin typeface="Arial" pitchFamily="34" charset="0"/>
              <a:ea typeface="宋体" pitchFamily="2" charset="-122"/>
              <a:cs typeface="宋体" pitchFamily="2" charset="-122"/>
            </a:endParaRPr>
          </a:p>
          <a:p>
            <a:pPr lvl="0" indent="15240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a:t>
            </a:r>
            <a:r>
              <a:rPr lang="zh-CN" altLang="en-US" dirty="0" smtClean="0">
                <a:latin typeface="Calibri" pitchFamily="34" charset="0"/>
                <a:ea typeface="宋体" pitchFamily="2" charset="-122"/>
                <a:cs typeface="Times New Roman" pitchFamily="18" charset="0"/>
              </a:rPr>
              <a:t>游戏状态条关卡的信息 </a:t>
            </a:r>
            <a:endParaRPr lang="zh-CN" altLang="en-US" dirty="0" smtClean="0">
              <a:latin typeface="Arial" pitchFamily="34" charset="0"/>
              <a:ea typeface="宋体" pitchFamily="2" charset="-122"/>
              <a:cs typeface="宋体" pitchFamily="2" charset="-122"/>
            </a:endParaRPr>
          </a:p>
          <a:p>
            <a:pPr lvl="0" indent="15240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a:t>
            </a:r>
            <a:r>
              <a:rPr lang="zh-CN" altLang="en-US" dirty="0" smtClean="0">
                <a:latin typeface="Calibri" pitchFamily="34" charset="0"/>
                <a:ea typeface="宋体" pitchFamily="2" charset="-122"/>
                <a:cs typeface="Times New Roman" pitchFamily="18" charset="0"/>
              </a:rPr>
              <a:t>关卡剩余时间</a:t>
            </a:r>
            <a:endParaRPr lang="zh-CN" altLang="en-US" dirty="0" smtClean="0">
              <a:latin typeface="Arial" pitchFamily="34" charset="0"/>
              <a:ea typeface="宋体" pitchFamily="2" charset="-122"/>
              <a:cs typeface="宋体" pitchFamily="2" charset="-122"/>
            </a:endParaRPr>
          </a:p>
          <a:p>
            <a:pPr lvl="0" indent="15240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print </a:t>
            </a:r>
            <a:r>
              <a:rPr lang="zh-CN" altLang="en-US" dirty="0" smtClean="0">
                <a:latin typeface="Calibri" pitchFamily="34" charset="0"/>
                <a:ea typeface="宋体" pitchFamily="2" charset="-122"/>
                <a:cs typeface="Times New Roman" pitchFamily="18" charset="0"/>
              </a:rPr>
              <a:t>关卡时间</a:t>
            </a:r>
            <a:r>
              <a:rPr lang="en-US" altLang="zh-CN" dirty="0" smtClean="0">
                <a:latin typeface="Calibri" pitchFamily="34" charset="0"/>
                <a:ea typeface="宋体" pitchFamily="2" charset="-122"/>
                <a:cs typeface="Times New Roman" pitchFamily="18" charset="0"/>
              </a:rPr>
              <a:t>-</a:t>
            </a:r>
            <a:r>
              <a:rPr lang="zh-CN" altLang="en-US" dirty="0" smtClean="0">
                <a:latin typeface="Calibri" pitchFamily="34" charset="0"/>
                <a:ea typeface="宋体" pitchFamily="2" charset="-122"/>
                <a:cs typeface="Times New Roman" pitchFamily="18" charset="0"/>
              </a:rPr>
              <a:t>关卡经过时间		</a:t>
            </a:r>
            <a:endParaRPr lang="zh-CN" altLang="en-US" dirty="0" smtClean="0">
              <a:latin typeface="Arial" pitchFamily="34" charset="0"/>
              <a:ea typeface="宋体" pitchFamily="2" charset="-122"/>
              <a:cs typeface="宋体" pitchFamily="2" charset="-122"/>
            </a:endParaRPr>
          </a:p>
          <a:p>
            <a:pPr lvl="0" indent="15240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print </a:t>
            </a:r>
            <a:r>
              <a:rPr lang="zh-CN" altLang="en-US" dirty="0" smtClean="0">
                <a:latin typeface="Calibri" pitchFamily="34" charset="0"/>
                <a:ea typeface="宋体" pitchFamily="2" charset="-122"/>
                <a:cs typeface="Times New Roman" pitchFamily="18" charset="0"/>
              </a:rPr>
              <a:t>当天状态</a:t>
            </a:r>
            <a:endParaRPr lang="zh-CN" altLang="en-US" dirty="0" smtClean="0">
              <a:latin typeface="Arial" pitchFamily="34" charset="0"/>
              <a:ea typeface="宋体" pitchFamily="2" charset="-122"/>
              <a:cs typeface="宋体" pitchFamily="2" charset="-122"/>
            </a:endParaRPr>
          </a:p>
          <a:p>
            <a:pPr lvl="0" indent="15240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a:t>
            </a:r>
            <a:r>
              <a:rPr lang="zh-CN" altLang="en-US" dirty="0" smtClean="0">
                <a:latin typeface="Calibri" pitchFamily="34" charset="0"/>
                <a:ea typeface="宋体" pitchFamily="2" charset="-122"/>
                <a:cs typeface="Times New Roman" pitchFamily="18" charset="0"/>
              </a:rPr>
              <a:t>游戏状态条 </a:t>
            </a:r>
            <a:endParaRPr lang="zh-CN" altLang="en-US" dirty="0" smtClean="0">
              <a:latin typeface="Arial" pitchFamily="34" charset="0"/>
              <a:ea typeface="宋体" pitchFamily="2" charset="-122"/>
              <a:cs typeface="宋体" pitchFamily="2" charset="-122"/>
            </a:endParaRPr>
          </a:p>
          <a:p>
            <a:pPr lvl="0" indent="15240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输出背包内已有的物品图像 </a:t>
            </a:r>
            <a:endParaRPr lang="zh-CN" altLang="en-US" dirty="0" smtClean="0">
              <a:latin typeface="Arial" pitchFamily="34" charset="0"/>
              <a:ea typeface="宋体" pitchFamily="2" charset="-122"/>
              <a:cs typeface="宋体" pitchFamily="2" charset="-122"/>
            </a:endParaRPr>
          </a:p>
          <a:p>
            <a:pPr lvl="0" indent="15240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end </a:t>
            </a:r>
            <a:r>
              <a:rPr lang="en-US" altLang="zh-CN" dirty="0" smtClean="0">
                <a:latin typeface="Calibri" pitchFamily="34" charset="0"/>
                <a:ea typeface="宋体" pitchFamily="2" charset="-122"/>
                <a:cs typeface="Times New Roman" pitchFamily="18" charset="0"/>
              </a:rPr>
              <a:t>loop</a:t>
            </a:r>
            <a:endParaRPr lang="en-US" altLang="zh-CN" dirty="0" smtClean="0">
              <a:latin typeface="Arial" pitchFamily="34" charset="0"/>
              <a:ea typeface="宋体" pitchFamily="2" charset="-122"/>
              <a:cs typeface="宋体" pitchFamily="2" charset="-122"/>
            </a:endParaRPr>
          </a:p>
          <a:p>
            <a:pPr lvl="0" indent="15240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end </a:t>
            </a:r>
            <a:r>
              <a:rPr lang="zh-CN" altLang="en-US" dirty="0" smtClean="0">
                <a:latin typeface="Calibri" pitchFamily="34" charset="0"/>
                <a:ea typeface="宋体" pitchFamily="2" charset="-122"/>
                <a:cs typeface="Times New Roman" pitchFamily="18" charset="0"/>
              </a:rPr>
              <a:t>游戏状态条的</a:t>
            </a:r>
            <a:r>
              <a:rPr lang="zh-CN" altLang="en-US" dirty="0" smtClean="0">
                <a:latin typeface="Calibri" pitchFamily="34" charset="0"/>
                <a:ea typeface="宋体" pitchFamily="2" charset="-122"/>
                <a:cs typeface="Times New Roman" pitchFamily="18" charset="0"/>
              </a:rPr>
              <a:t>生成</a:t>
            </a:r>
            <a:endParaRPr lang="en-US" altLang="zh-CN" dirty="0" smtClean="0">
              <a:latin typeface="Calibri" pitchFamily="34" charset="0"/>
              <a:ea typeface="宋体" pitchFamily="2" charset="-122"/>
              <a:cs typeface="Times New Roman" pitchFamily="18" charset="0"/>
            </a:endParaRPr>
          </a:p>
          <a:p>
            <a:pPr lvl="0" indent="228600" fontAlgn="base">
              <a:spcBef>
                <a:spcPct val="0"/>
              </a:spcBef>
              <a:spcAft>
                <a:spcPct val="0"/>
              </a:spcAft>
            </a:pPr>
            <a:r>
              <a:rPr lang="en-US" altLang="zh-CN" dirty="0" smtClean="0">
                <a:latin typeface="Calibri" pitchFamily="34" charset="0"/>
                <a:ea typeface="宋体" pitchFamily="2" charset="-122"/>
                <a:cs typeface="Times New Roman" pitchFamily="18" charset="0"/>
              </a:rPr>
              <a:t>          </a:t>
            </a:r>
            <a:r>
              <a:rPr lang="zh-CN" altLang="zh-CN" dirty="0" smtClean="0">
                <a:latin typeface="Calibri" pitchFamily="34" charset="0"/>
                <a:ea typeface="宋体" pitchFamily="2" charset="-122"/>
                <a:cs typeface="Times New Roman" pitchFamily="18" charset="0"/>
              </a:rPr>
              <a:t>⑤</a:t>
            </a:r>
            <a:r>
              <a:rPr lang="en-US" altLang="zh-CN" dirty="0" smtClean="0">
                <a:latin typeface="Calibri" pitchFamily="34" charset="0"/>
                <a:ea typeface="宋体" pitchFamily="2" charset="-122"/>
                <a:cs typeface="Times New Roman" pitchFamily="18" charset="0"/>
              </a:rPr>
              <a:t>Procedure </a:t>
            </a:r>
            <a:r>
              <a:rPr lang="zh-CN" altLang="en-US" dirty="0" smtClean="0">
                <a:latin typeface="Calibri" pitchFamily="34" charset="0"/>
                <a:ea typeface="宋体" pitchFamily="2" charset="-122"/>
                <a:cs typeface="Times New Roman" pitchFamily="18" charset="0"/>
              </a:rPr>
              <a:t>地图的生成</a:t>
            </a:r>
            <a:endParaRPr lang="zh-CN" altLang="en-US" dirty="0" smtClean="0">
              <a:latin typeface="Arial" pitchFamily="34" charset="0"/>
              <a:ea typeface="宋体" pitchFamily="2" charset="-122"/>
              <a:cs typeface="宋体" pitchFamily="2" charset="-122"/>
            </a:endParaRPr>
          </a:p>
          <a:p>
            <a:pPr lvl="0" indent="228600" eaLnBrk="0" fontAlgn="base" hangingPunct="0">
              <a:spcBef>
                <a:spcPct val="0"/>
              </a:spcBef>
              <a:spcAft>
                <a:spcPct val="0"/>
              </a:spcAft>
            </a:pPr>
            <a:r>
              <a:rPr lang="en-US" altLang="zh-CN" dirty="0" smtClean="0">
                <a:solidFill>
                  <a:srgbClr val="808080"/>
                </a:solidFill>
                <a:latin typeface="Calibri" pitchFamily="34" charset="0"/>
                <a:ea typeface="宋体" pitchFamily="2" charset="-122"/>
                <a:cs typeface="Times New Roman" pitchFamily="18" charset="0"/>
              </a:rPr>
              <a:t>              //</a:t>
            </a:r>
            <a:r>
              <a:rPr lang="zh-CN" altLang="en-US" dirty="0" smtClean="0">
                <a:solidFill>
                  <a:srgbClr val="808080"/>
                </a:solidFill>
                <a:latin typeface="Calibri" pitchFamily="34" charset="0"/>
                <a:ea typeface="宋体" pitchFamily="2" charset="-122"/>
                <a:cs typeface="Times New Roman" pitchFamily="18" charset="0"/>
              </a:rPr>
              <a:t>列表内存放着包括地面块，墙体块</a:t>
            </a:r>
            <a:endParaRPr lang="zh-CN" altLang="en-US" dirty="0" smtClean="0">
              <a:latin typeface="Arial" pitchFamily="34" charset="0"/>
              <a:ea typeface="宋体" pitchFamily="2" charset="-122"/>
              <a:cs typeface="宋体" pitchFamily="2" charset="-122"/>
            </a:endParaRPr>
          </a:p>
          <a:p>
            <a:pPr lvl="0" indent="228600" eaLnBrk="0" fontAlgn="base" hangingPunct="0">
              <a:spcBef>
                <a:spcPct val="0"/>
              </a:spcBef>
              <a:spcAft>
                <a:spcPct val="0"/>
              </a:spcAft>
            </a:pPr>
            <a:r>
              <a:rPr lang="en-US" altLang="zh-CN" dirty="0" smtClean="0">
                <a:solidFill>
                  <a:srgbClr val="808080"/>
                </a:solidFill>
                <a:latin typeface="Calibri" pitchFamily="34" charset="0"/>
                <a:ea typeface="宋体" pitchFamily="2" charset="-122"/>
                <a:cs typeface="Times New Roman" pitchFamily="18" charset="0"/>
              </a:rPr>
              <a:t>              //</a:t>
            </a:r>
            <a:r>
              <a:rPr lang="zh-CN" altLang="en-US" dirty="0" smtClean="0">
                <a:solidFill>
                  <a:srgbClr val="808080"/>
                </a:solidFill>
                <a:latin typeface="Calibri" pitchFamily="34" charset="0"/>
                <a:ea typeface="宋体" pitchFamily="2" charset="-122"/>
                <a:cs typeface="Times New Roman" pitchFamily="18" charset="0"/>
              </a:rPr>
              <a:t>以及其它障碍块，出口块等信息</a:t>
            </a:r>
            <a:endParaRPr lang="zh-CN" altLang="en-US" dirty="0" smtClean="0">
              <a:latin typeface="Arial" pitchFamily="34" charset="0"/>
              <a:ea typeface="宋体" pitchFamily="2" charset="-122"/>
              <a:cs typeface="宋体" pitchFamily="2" charset="-122"/>
            </a:endParaRPr>
          </a:p>
          <a:p>
            <a:pPr lvl="0" indent="228600" eaLnBrk="0" fontAlgn="base" hangingPunct="0">
              <a:spcBef>
                <a:spcPct val="0"/>
              </a:spcBef>
              <a:spcAft>
                <a:spcPct val="0"/>
              </a:spcAft>
            </a:pPr>
            <a:r>
              <a:rPr lang="zh-CN" altLang="en-US" dirty="0" smtClean="0">
                <a:latin typeface="Calibri" pitchFamily="34" charset="0"/>
                <a:ea typeface="宋体" pitchFamily="2" charset="-122"/>
                <a:cs typeface="Times New Roman" pitchFamily="18" charset="0"/>
              </a:rPr>
              <a:t>	</a:t>
            </a:r>
            <a:r>
              <a:rPr lang="en-US" altLang="zh-CN" dirty="0" smtClean="0">
                <a:latin typeface="Calibri" pitchFamily="34" charset="0"/>
                <a:ea typeface="宋体" pitchFamily="2" charset="-122"/>
                <a:cs typeface="Times New Roman" pitchFamily="18" charset="0"/>
              </a:rPr>
              <a:t>declare </a:t>
            </a:r>
            <a:r>
              <a:rPr lang="zh-CN" altLang="en-US" dirty="0" smtClean="0">
                <a:latin typeface="Calibri" pitchFamily="34" charset="0"/>
                <a:ea typeface="宋体" pitchFamily="2" charset="-122"/>
                <a:cs typeface="Times New Roman" pitchFamily="18" charset="0"/>
              </a:rPr>
              <a:t>地图块列表 </a:t>
            </a:r>
            <a:r>
              <a:rPr lang="en-US" altLang="zh-CN" dirty="0" smtClean="0">
                <a:latin typeface="Calibri" pitchFamily="34" charset="0"/>
                <a:ea typeface="宋体" pitchFamily="2" charset="-122"/>
                <a:cs typeface="Times New Roman" pitchFamily="18" charset="0"/>
              </a:rPr>
              <a:t>as list			 </a:t>
            </a:r>
            <a:endParaRPr lang="en-US" altLang="zh-CN" dirty="0" smtClean="0">
              <a:latin typeface="Arial" pitchFamily="34" charset="0"/>
              <a:ea typeface="宋体" pitchFamily="2" charset="-122"/>
              <a:cs typeface="宋体" pitchFamily="2" charset="-122"/>
            </a:endParaRPr>
          </a:p>
          <a:p>
            <a:pPr lvl="0" indent="22860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declare </a:t>
            </a:r>
            <a:r>
              <a:rPr lang="zh-CN" altLang="en-US" dirty="0" smtClean="0">
                <a:latin typeface="Calibri" pitchFamily="34" charset="0"/>
                <a:ea typeface="宋体" pitchFamily="2" charset="-122"/>
                <a:cs typeface="Times New Roman" pitchFamily="18" charset="0"/>
              </a:rPr>
              <a:t>地图长 </a:t>
            </a:r>
            <a:r>
              <a:rPr lang="en-US" altLang="zh-CN" dirty="0" smtClean="0">
                <a:latin typeface="Calibri" pitchFamily="34" charset="0"/>
                <a:ea typeface="宋体" pitchFamily="2" charset="-122"/>
                <a:cs typeface="Times New Roman" pitchFamily="18" charset="0"/>
              </a:rPr>
              <a:t>as scalar</a:t>
            </a:r>
            <a:endParaRPr lang="en-US" altLang="zh-CN" dirty="0" smtClean="0">
              <a:latin typeface="Arial" pitchFamily="34" charset="0"/>
              <a:ea typeface="宋体" pitchFamily="2" charset="-122"/>
              <a:cs typeface="宋体" pitchFamily="2" charset="-122"/>
            </a:endParaRPr>
          </a:p>
          <a:p>
            <a:pPr lvl="0" indent="228600" eaLnBrk="0" fontAlgn="base" hangingPunct="0">
              <a:spcBef>
                <a:spcPct val="0"/>
              </a:spcBef>
              <a:spcAft>
                <a:spcPct val="0"/>
              </a:spcAft>
            </a:pPr>
            <a:r>
              <a:rPr lang="en-US" altLang="zh-CN" dirty="0" smtClean="0">
                <a:latin typeface="Calibri" pitchFamily="34" charset="0"/>
                <a:ea typeface="宋体" pitchFamily="2" charset="-122"/>
                <a:cs typeface="Times New Roman" pitchFamily="18" charset="0"/>
              </a:rPr>
              <a:t>	declare </a:t>
            </a:r>
            <a:r>
              <a:rPr lang="zh-CN" altLang="en-US" dirty="0" smtClean="0">
                <a:latin typeface="Calibri" pitchFamily="34" charset="0"/>
                <a:ea typeface="宋体" pitchFamily="2" charset="-122"/>
                <a:cs typeface="Times New Roman" pitchFamily="18" charset="0"/>
              </a:rPr>
              <a:t>地图宽 </a:t>
            </a:r>
            <a:r>
              <a:rPr lang="en-US" altLang="zh-CN" dirty="0" smtClean="0">
                <a:latin typeface="Calibri" pitchFamily="34" charset="0"/>
                <a:ea typeface="宋体" pitchFamily="2" charset="-122"/>
                <a:cs typeface="Times New Roman" pitchFamily="18" charset="0"/>
              </a:rPr>
              <a:t>as scalar</a:t>
            </a:r>
            <a:endParaRPr lang="en-US" altLang="zh-CN" dirty="0" smtClean="0">
              <a:latin typeface="Arial" pitchFamily="34" charset="0"/>
              <a:ea typeface="宋体" pitchFamily="2" charset="-122"/>
              <a:cs typeface="宋体" pitchFamily="2" charset="-122"/>
            </a:endParaRPr>
          </a:p>
          <a:p>
            <a:pPr lvl="0" indent="152400" eaLnBrk="0" fontAlgn="base" hangingPunct="0">
              <a:spcBef>
                <a:spcPct val="0"/>
              </a:spcBef>
              <a:spcAft>
                <a:spcPct val="0"/>
              </a:spcAft>
            </a:pPr>
            <a:endParaRPr lang="zh-CN" altLang="en-US" dirty="0"/>
          </a:p>
        </p:txBody>
      </p:sp>
      <p:pic>
        <p:nvPicPr>
          <p:cNvPr id="20" name="图片 4"/>
          <p:cNvPicPr>
            <a:picLocks noChangeAspect="1" noChangeArrowheads="1"/>
          </p:cNvPicPr>
          <p:nvPr/>
        </p:nvPicPr>
        <p:blipFill>
          <a:blip r:embed="rId2" cstate="print"/>
          <a:srcRect/>
          <a:stretch>
            <a:fillRect/>
          </a:stretch>
        </p:blipFill>
        <p:spPr bwMode="auto">
          <a:xfrm>
            <a:off x="5770306" y="1135626"/>
            <a:ext cx="2828003" cy="53233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4010" y="-538250"/>
            <a:ext cx="2555690" cy="2296167"/>
            <a:chOff x="-1344978" y="-685187"/>
            <a:chExt cx="6781080" cy="6092478"/>
          </a:xfrm>
        </p:grpSpPr>
        <p:sp>
          <p:nvSpPr>
            <p:cNvPr id="3" name="椭圆 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rPr>
              <a:t>3</a:t>
            </a:r>
            <a:endParaRPr lang="en-US" altLang="zh-CN" sz="3600" dirty="0">
              <a:solidFill>
                <a:schemeClr val="tx1">
                  <a:lumMod val="75000"/>
                  <a:lumOff val="25000"/>
                </a:schemeClr>
              </a:solidFill>
            </a:endParaRPr>
          </a:p>
        </p:txBody>
      </p:sp>
      <p:sp>
        <p:nvSpPr>
          <p:cNvPr id="18" name="矩形 17"/>
          <p:cNvSpPr/>
          <p:nvPr/>
        </p:nvSpPr>
        <p:spPr>
          <a:xfrm>
            <a:off x="3059271" y="351892"/>
            <a:ext cx="4690556"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游戏背景及世界观介绍</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14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1441" name="图片 21" descr="地图的生成.jpg"/>
          <p:cNvPicPr>
            <a:picLocks noChangeAspect="1" noChangeArrowheads="1"/>
          </p:cNvPicPr>
          <p:nvPr/>
        </p:nvPicPr>
        <p:blipFill>
          <a:blip r:embed="rId2" cstate="print"/>
          <a:srcRect/>
          <a:stretch>
            <a:fillRect/>
          </a:stretch>
        </p:blipFill>
        <p:spPr bwMode="auto">
          <a:xfrm>
            <a:off x="6262227" y="1020558"/>
            <a:ext cx="2572057" cy="5024230"/>
          </a:xfrm>
          <a:prstGeom prst="rect">
            <a:avLst/>
          </a:prstGeom>
          <a:noFill/>
        </p:spPr>
      </p:pic>
      <p:sp>
        <p:nvSpPr>
          <p:cNvPr id="61443" name="Rectangle 3"/>
          <p:cNvSpPr>
            <a:spLocks noChangeArrowheads="1"/>
          </p:cNvSpPr>
          <p:nvPr/>
        </p:nvSpPr>
        <p:spPr bwMode="auto">
          <a:xfrm>
            <a:off x="516193" y="952057"/>
            <a:ext cx="9144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808080"/>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rgbClr val="808080"/>
                </a:solidFill>
                <a:effectLst/>
                <a:latin typeface="Calibri" pitchFamily="34" charset="0"/>
                <a:ea typeface="宋体" pitchFamily="2" charset="-122"/>
                <a:cs typeface="Times New Roman" pitchFamily="18" charset="0"/>
              </a:rPr>
              <a:t>这里障碍块长度和宽度相等</a:t>
            </a:r>
            <a:r>
              <a:rPr kumimoji="0" lang="en-US" altLang="zh-CN" b="0" i="0" u="none" strike="noStrike" cap="none" normalizeH="0" baseline="0" dirty="0" smtClean="0">
                <a:ln>
                  <a:noFill/>
                </a:ln>
                <a:solidFill>
                  <a:srgbClr val="808080"/>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rgbClr val="808080"/>
                </a:solidFill>
                <a:effectLst/>
                <a:latin typeface="Calibri" pitchFamily="34" charset="0"/>
                <a:ea typeface="宋体" pitchFamily="2" charset="-122"/>
                <a:cs typeface="Times New Roman" pitchFamily="18" charset="0"/>
              </a:rPr>
              <a:t>方便人物</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808080"/>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rgbClr val="808080"/>
                </a:solidFill>
                <a:effectLst/>
                <a:latin typeface="Calibri" pitchFamily="34" charset="0"/>
                <a:ea typeface="宋体" pitchFamily="2" charset="-122"/>
                <a:cs typeface="Times New Roman" pitchFamily="18" charset="0"/>
              </a:rPr>
              <a:t>行走速度的统一以及为了游戏的美观</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declare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障碍块长度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as scalar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rgbClr val="808080"/>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rgbClr val="808080"/>
                </a:solidFill>
                <a:effectLst/>
                <a:latin typeface="Calibri" pitchFamily="34" charset="0"/>
                <a:ea typeface="宋体" pitchFamily="2" charset="-122"/>
                <a:cs typeface="Times New Roman" pitchFamily="18" charset="0"/>
              </a:rPr>
              <a:t>由于本游戏的特殊性，我们可以将一整</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808080"/>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rgbClr val="808080"/>
                </a:solidFill>
                <a:effectLst/>
                <a:latin typeface="Calibri" pitchFamily="34" charset="0"/>
                <a:ea typeface="宋体" pitchFamily="2" charset="-122"/>
                <a:cs typeface="Times New Roman" pitchFamily="18" charset="0"/>
              </a:rPr>
              <a:t>个迷宫划分成若干个大的迷宫块，大的</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808080"/>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rgbClr val="808080"/>
                </a:solidFill>
                <a:effectLst/>
                <a:latin typeface="Calibri" pitchFamily="34" charset="0"/>
                <a:ea typeface="宋体" pitchFamily="2" charset="-122"/>
                <a:cs typeface="Times New Roman" pitchFamily="18" charset="0"/>
              </a:rPr>
              <a:t>迷宫块有一条出路，并且大的迷宫块里</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808080"/>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rgbClr val="808080"/>
                </a:solidFill>
                <a:effectLst/>
                <a:latin typeface="Calibri" pitchFamily="34" charset="0"/>
                <a:ea typeface="宋体" pitchFamily="2" charset="-122"/>
                <a:cs typeface="Times New Roman" pitchFamily="18" charset="0"/>
              </a:rPr>
              <a:t>面也有一条出路</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rgbClr val="808080"/>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rgbClr val="808080"/>
                </a:solidFill>
                <a:effectLst/>
                <a:latin typeface="Calibri" pitchFamily="34" charset="0"/>
                <a:ea typeface="宋体" pitchFamily="2" charset="-122"/>
                <a:cs typeface="Times New Roman" pitchFamily="18" charset="0"/>
              </a:rPr>
              <a:t>//n*n</a:t>
            </a:r>
            <a:r>
              <a:rPr kumimoji="0" lang="zh-CN" altLang="en-US" b="0" i="0" u="none" strike="noStrike" cap="none" normalizeH="0" baseline="0" dirty="0" smtClean="0">
                <a:ln>
                  <a:noFill/>
                </a:ln>
                <a:solidFill>
                  <a:srgbClr val="808080"/>
                </a:solidFill>
                <a:effectLst/>
                <a:latin typeface="Calibri" pitchFamily="34" charset="0"/>
                <a:ea typeface="宋体" pitchFamily="2" charset="-122"/>
                <a:cs typeface="Times New Roman" pitchFamily="18" charset="0"/>
              </a:rPr>
              <a:t>二维数组</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declare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大块迷宫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as array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将地图中所有的迷宫块都铺上地砖 </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在大块之间从左上角、左下角、右上角、</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右下角这四个点选择一个点作为起点</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rgbClr val="808080"/>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rgbClr val="808080"/>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rgbClr val="808080"/>
                </a:solidFill>
                <a:effectLst/>
                <a:latin typeface="Calibri" pitchFamily="34" charset="0"/>
                <a:ea typeface="宋体" pitchFamily="2" charset="-122"/>
                <a:cs typeface="Times New Roman" pitchFamily="18" charset="0"/>
              </a:rPr>
              <a:t>模拟走一遍迷宫，终点为大块迷宫边缘</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808080"/>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rgbClr val="808080"/>
                </a:solidFill>
                <a:effectLst/>
                <a:latin typeface="Calibri" pitchFamily="34" charset="0"/>
                <a:ea typeface="宋体" pitchFamily="2" charset="-122"/>
                <a:cs typeface="Times New Roman" pitchFamily="18" charset="0"/>
              </a:rPr>
              <a:t>处某一点，至少走</a:t>
            </a:r>
            <a:r>
              <a:rPr kumimoji="0" lang="en-US" altLang="zh-CN" b="0" i="0" u="none" strike="noStrike" cap="none" normalizeH="0" baseline="0" dirty="0" smtClean="0">
                <a:ln>
                  <a:noFill/>
                </a:ln>
                <a:solidFill>
                  <a:srgbClr val="808080"/>
                </a:solidFill>
                <a:effectLst/>
                <a:latin typeface="Calibri" pitchFamily="34" charset="0"/>
                <a:ea typeface="宋体" pitchFamily="2" charset="-122"/>
                <a:cs typeface="Times New Roman" pitchFamily="18" charset="0"/>
              </a:rPr>
              <a:t>(n+1)</a:t>
            </a:r>
            <a:r>
              <a:rPr kumimoji="0" lang="zh-CN" altLang="en-US" b="0" i="0" u="none" strike="noStrike" cap="none" normalizeH="0" baseline="0" dirty="0" smtClean="0">
                <a:ln>
                  <a:noFill/>
                </a:ln>
                <a:solidFill>
                  <a:srgbClr val="808080"/>
                </a:solidFill>
                <a:effectLst/>
                <a:latin typeface="Calibri" pitchFamily="34" charset="0"/>
                <a:ea typeface="宋体" pitchFamily="2" charset="-122"/>
                <a:cs typeface="Times New Roman" pitchFamily="18" charset="0"/>
              </a:rPr>
              <a:t>步到达终点。 </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执行 迷宫的行走			</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在大块迷宫内部随机生成其它障碍物 </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设置地图的遮罩层，将整个地图的遮罩层亮度调为</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0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在地图中没有障碍物的地方生成装备 </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end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地图的生成</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endParaRPr lang="zh-CN" altLang="en-US" sz="3600" dirty="0">
              <a:solidFill>
                <a:schemeClr val="tx1">
                  <a:lumMod val="75000"/>
                  <a:lumOff val="25000"/>
                </a:schemeClr>
              </a:solidFill>
            </a:endParaRP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目的</a:t>
            </a:r>
          </a:p>
        </p:txBody>
      </p:sp>
      <p:sp>
        <p:nvSpPr>
          <p:cNvPr id="73" name="文本框 72"/>
          <p:cNvSpPr txBox="1"/>
          <p:nvPr/>
        </p:nvSpPr>
        <p:spPr>
          <a:xfrm>
            <a:off x="1699465" y="2565424"/>
            <a:ext cx="5837563" cy="646331"/>
          </a:xfrm>
          <a:prstGeom prst="rect">
            <a:avLst/>
          </a:prstGeom>
          <a:noFill/>
        </p:spPr>
        <p:txBody>
          <a:bodyPr wrap="square" rtlCol="0">
            <a:spAutoFit/>
          </a:bodyPr>
          <a:lstStyle/>
          <a:p>
            <a:r>
              <a:rPr lang="zh-CN" altLang="zh-CN" dirty="0"/>
              <a:t>此文档编写目的在于，使软件开发人员充分了解软件的详细设计结构及软件的整体逻辑结构。</a:t>
            </a:r>
            <a:r>
              <a:rPr lang="zh-CN" altLang="en-US" dirty="0">
                <a:latin typeface="文鼎行楷碑体_B" panose="04020800000000000000" charset="-122"/>
                <a:ea typeface="文鼎行楷碑体_B" panose="04020800000000000000" charset="-122"/>
              </a:rPr>
              <a:t>	</a:t>
            </a:r>
          </a:p>
        </p:txBody>
      </p:sp>
      <p:sp>
        <p:nvSpPr>
          <p:cNvPr id="23" name="文本框 22">
            <a:extLst>
              <a:ext uri="{FF2B5EF4-FFF2-40B4-BE49-F238E27FC236}">
                <a16:creationId xmlns="" xmlns:a16="http://schemas.microsoft.com/office/drawing/2014/main" id="{4FD3AAED-AA63-4C8A-8E3E-F111F71C6221}"/>
              </a:ext>
            </a:extLst>
          </p:cNvPr>
          <p:cNvSpPr txBox="1"/>
          <p:nvPr/>
        </p:nvSpPr>
        <p:spPr>
          <a:xfrm>
            <a:off x="6329275" y="5526748"/>
            <a:ext cx="2561228" cy="261610"/>
          </a:xfrm>
          <a:prstGeom prst="rect">
            <a:avLst/>
          </a:prstGeom>
          <a:noFill/>
        </p:spPr>
        <p:txBody>
          <a:bodyPr wrap="square" rtlCol="0">
            <a:spAutoFit/>
          </a:bodyPr>
          <a:lstStyle/>
          <a:p>
            <a:r>
              <a:rPr lang="zh-CN" altLang="en-US" sz="1100" b="1" dirty="0">
                <a:solidFill>
                  <a:srgbClr val="C00000"/>
                </a:solidFill>
              </a:rPr>
              <a:t>详细见</a:t>
            </a:r>
            <a:r>
              <a:rPr lang="en-US" altLang="zh-CN" sz="1100" b="1" dirty="0">
                <a:solidFill>
                  <a:srgbClr val="C00000"/>
                </a:solidFill>
              </a:rPr>
              <a:t>SE2018</a:t>
            </a:r>
            <a:r>
              <a:rPr lang="zh-CN" altLang="en-US" sz="1100" b="1" dirty="0">
                <a:solidFill>
                  <a:srgbClr val="C00000"/>
                </a:solidFill>
              </a:rPr>
              <a:t>春</a:t>
            </a:r>
            <a:r>
              <a:rPr lang="en-US" altLang="zh-CN" sz="1100" b="1" dirty="0">
                <a:solidFill>
                  <a:srgbClr val="C00000"/>
                </a:solidFill>
              </a:rPr>
              <a:t>-</a:t>
            </a:r>
            <a:r>
              <a:rPr lang="en-US" altLang="zh-CN" sz="1100" b="1" dirty="0" smtClean="0">
                <a:solidFill>
                  <a:srgbClr val="C00000"/>
                </a:solidFill>
              </a:rPr>
              <a:t>G08-</a:t>
            </a:r>
            <a:r>
              <a:rPr lang="zh-CN" altLang="en-US" sz="1100" b="1" dirty="0" smtClean="0">
                <a:solidFill>
                  <a:srgbClr val="C00000"/>
                </a:solidFill>
              </a:rPr>
              <a:t>详细设计说明书</a:t>
            </a:r>
            <a:endParaRPr lang="zh-CN" altLang="en-US" sz="1100" b="1" dirty="0">
              <a:solidFill>
                <a:srgbClr val="C00000"/>
              </a:solidFill>
            </a:endParaRPr>
          </a:p>
        </p:txBody>
      </p:sp>
    </p:spTree>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3"/>
                                            </p:tgtEl>
                                            <p:attrNameLst>
                                              <p:attrName>style.visibility</p:attrName>
                                            </p:attrNameLst>
                                          </p:cBhvr>
                                          <p:to>
                                            <p:strVal val="visible"/>
                                          </p:to>
                                        </p:set>
                                        <p:animEffect transition="in" filter="wipe(down)">
                                          <p:cBhvr>
                                            <p:cTn id="13" dur="500"/>
                                            <p:tgtEl>
                                              <p:spTgt spid="7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down)">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3" grpId="0"/>
          <p:bldP spid="2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3"/>
                                            </p:tgtEl>
                                            <p:attrNameLst>
                                              <p:attrName>style.visibility</p:attrName>
                                            </p:attrNameLst>
                                          </p:cBhvr>
                                          <p:to>
                                            <p:strVal val="visible"/>
                                          </p:to>
                                        </p:set>
                                        <p:animEffect transition="in" filter="wipe(down)">
                                          <p:cBhvr>
                                            <p:cTn id="13" dur="500"/>
                                            <p:tgtEl>
                                              <p:spTgt spid="7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down)">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3" grpId="0"/>
          <p:bldP spid="23" grpId="0"/>
        </p:bldLst>
      </p:timing>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4010" y="-538250"/>
            <a:ext cx="2555690" cy="2296167"/>
            <a:chOff x="-1344978" y="-685187"/>
            <a:chExt cx="6781080" cy="6092478"/>
          </a:xfrm>
        </p:grpSpPr>
        <p:sp>
          <p:nvSpPr>
            <p:cNvPr id="3" name="椭圆 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rPr>
              <a:t>4</a:t>
            </a:r>
            <a:endParaRPr lang="en-US" altLang="zh-CN" sz="3600" dirty="0">
              <a:solidFill>
                <a:schemeClr val="tx1">
                  <a:lumMod val="75000"/>
                  <a:lumOff val="25000"/>
                </a:schemeClr>
              </a:solidFill>
            </a:endParaRPr>
          </a:p>
        </p:txBody>
      </p:sp>
      <p:sp>
        <p:nvSpPr>
          <p:cNvPr id="18" name="矩形 17"/>
          <p:cNvSpPr/>
          <p:nvPr/>
        </p:nvSpPr>
        <p:spPr>
          <a:xfrm>
            <a:off x="3059271" y="351892"/>
            <a:ext cx="4690556"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排行榜模块</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0417" name="Picture 1"/>
          <p:cNvPicPr>
            <a:picLocks noChangeAspect="1" noChangeArrowheads="1"/>
          </p:cNvPicPr>
          <p:nvPr/>
        </p:nvPicPr>
        <p:blipFill>
          <a:blip r:embed="rId2" cstate="print"/>
          <a:srcRect/>
          <a:stretch>
            <a:fillRect/>
          </a:stretch>
        </p:blipFill>
        <p:spPr bwMode="auto">
          <a:xfrm>
            <a:off x="2201812" y="1494658"/>
            <a:ext cx="5448300" cy="2600325"/>
          </a:xfrm>
          <a:prstGeom prst="rect">
            <a:avLst/>
          </a:prstGeom>
          <a:noFill/>
          <a:ln w="9525">
            <a:noFill/>
            <a:miter lim="800000"/>
            <a:headEnd/>
            <a:tailEnd/>
          </a:ln>
        </p:spPr>
      </p:pic>
      <p:sp>
        <p:nvSpPr>
          <p:cNvPr id="60418" name="Rectangle 2"/>
          <p:cNvSpPr>
            <a:spLocks noChangeArrowheads="1"/>
          </p:cNvSpPr>
          <p:nvPr/>
        </p:nvSpPr>
        <p:spPr bwMode="auto">
          <a:xfrm>
            <a:off x="855405" y="4371653"/>
            <a:ext cx="7312899" cy="147732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各个功能相应的</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PDL</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伪码及</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N-S</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图：</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①</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各个部分定义</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Declare screen_ ranking as structure(</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图形界面结构</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定义排行榜界面</a:t>
            </a:r>
            <a:endParaRPr kumimoji="0" lang="en-US" altLang="zh-CN"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endParaRPr lang="en-US" altLang="zh-CN" dirty="0" smtClean="0">
              <a:latin typeface="Calibri" pitchFamily="34"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lang="zh-CN" altLang="en-US" dirty="0" smtClean="0">
                <a:latin typeface="Calibri" pitchFamily="34" charset="0"/>
                <a:ea typeface="宋体" pitchFamily="2" charset="-122"/>
                <a:cs typeface="Times New Roman" pitchFamily="18" charset="0"/>
              </a:rPr>
              <a:t> 输出</a:t>
            </a:r>
            <a:r>
              <a:rPr lang="zh-CN" altLang="en-US" dirty="0" smtClean="0">
                <a:latin typeface="Calibri" pitchFamily="34" charset="0"/>
                <a:ea typeface="宋体" pitchFamily="2" charset="-122"/>
                <a:cs typeface="Times New Roman" pitchFamily="18" charset="0"/>
              </a:rPr>
              <a:t>：排行榜界面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4010" y="-538250"/>
            <a:ext cx="2555690" cy="2296167"/>
            <a:chOff x="-1344978" y="-685187"/>
            <a:chExt cx="6781080" cy="6092478"/>
          </a:xfrm>
        </p:grpSpPr>
        <p:sp>
          <p:nvSpPr>
            <p:cNvPr id="3" name="椭圆 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rPr>
              <a:t>4</a:t>
            </a:r>
            <a:endParaRPr lang="en-US" altLang="zh-CN" sz="3600" dirty="0">
              <a:solidFill>
                <a:schemeClr val="tx1">
                  <a:lumMod val="75000"/>
                  <a:lumOff val="25000"/>
                </a:schemeClr>
              </a:solidFill>
            </a:endParaRPr>
          </a:p>
        </p:txBody>
      </p:sp>
      <p:sp>
        <p:nvSpPr>
          <p:cNvPr id="18" name="矩形 17"/>
          <p:cNvSpPr/>
          <p:nvPr/>
        </p:nvSpPr>
        <p:spPr>
          <a:xfrm>
            <a:off x="3059271" y="351892"/>
            <a:ext cx="4690556"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排行</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榜模块</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1268361" y="911034"/>
            <a:ext cx="6622026" cy="5632311"/>
          </a:xfrm>
          <a:prstGeom prst="rect">
            <a:avLst/>
          </a:prstGeom>
        </p:spPr>
        <p:txBody>
          <a:bodyPr wrap="square">
            <a:spAutoFit/>
          </a:bodyPr>
          <a:lstStyle/>
          <a:p>
            <a:r>
              <a:rPr lang="en-US" altLang="zh-CN" dirty="0" smtClean="0"/>
              <a:t>②</a:t>
            </a:r>
            <a:r>
              <a:rPr lang="en-US" altLang="zh-CN" dirty="0" err="1" smtClean="0"/>
              <a:t>screen_ranking</a:t>
            </a:r>
            <a:endParaRPr lang="zh-CN" altLang="zh-CN" dirty="0" smtClean="0"/>
          </a:p>
          <a:p>
            <a:r>
              <a:rPr lang="en-US" altLang="zh-CN" dirty="0" smtClean="0"/>
              <a:t>     procedure </a:t>
            </a:r>
            <a:r>
              <a:rPr lang="en-US" altLang="zh-CN" dirty="0" smtClean="0"/>
              <a:t>score</a:t>
            </a:r>
            <a:endParaRPr lang="zh-CN" altLang="zh-CN" dirty="0" smtClean="0"/>
          </a:p>
          <a:p>
            <a:r>
              <a:rPr lang="en-US" altLang="zh-CN" dirty="0" smtClean="0"/>
              <a:t>     begin</a:t>
            </a:r>
            <a:endParaRPr lang="zh-CN" altLang="zh-CN" dirty="0" smtClean="0"/>
          </a:p>
          <a:p>
            <a:r>
              <a:rPr lang="en-US" altLang="zh-CN" dirty="0" smtClean="0"/>
              <a:t>           </a:t>
            </a:r>
            <a:r>
              <a:rPr lang="en-US" altLang="zh-CN" dirty="0" err="1" smtClean="0"/>
              <a:t>struct</a:t>
            </a:r>
            <a:r>
              <a:rPr lang="en-US" altLang="zh-CN" dirty="0" smtClean="0"/>
              <a:t> </a:t>
            </a:r>
            <a:r>
              <a:rPr lang="en-US" altLang="zh-CN" dirty="0" smtClean="0"/>
              <a:t>p=</a:t>
            </a:r>
            <a:r>
              <a:rPr lang="zh-CN" altLang="zh-CN" dirty="0" smtClean="0"/>
              <a:t>排行榜</a:t>
            </a:r>
            <a:r>
              <a:rPr lang="en-US" altLang="zh-CN" dirty="0" smtClean="0"/>
              <a:t>; </a:t>
            </a:r>
            <a:endParaRPr lang="zh-CN" altLang="zh-CN" dirty="0" smtClean="0"/>
          </a:p>
          <a:p>
            <a:r>
              <a:rPr lang="en-US" altLang="zh-CN" dirty="0" smtClean="0"/>
              <a:t>           </a:t>
            </a:r>
            <a:r>
              <a:rPr lang="en-US" altLang="zh-CN" dirty="0" err="1" smtClean="0"/>
              <a:t>int</a:t>
            </a:r>
            <a:r>
              <a:rPr lang="en-US" altLang="zh-CN" dirty="0" smtClean="0"/>
              <a:t> </a:t>
            </a:r>
            <a:r>
              <a:rPr lang="en-US" altLang="zh-CN" dirty="0" smtClean="0"/>
              <a:t>number=0;</a:t>
            </a:r>
            <a:endParaRPr lang="zh-CN" altLang="zh-CN" dirty="0" smtClean="0"/>
          </a:p>
          <a:p>
            <a:r>
              <a:rPr lang="en-US" altLang="zh-CN" dirty="0" smtClean="0"/>
              <a:t>           loop </a:t>
            </a:r>
            <a:r>
              <a:rPr lang="en-US" altLang="zh-CN" dirty="0" err="1" smtClean="0"/>
              <a:t>util</a:t>
            </a:r>
            <a:r>
              <a:rPr lang="en-US" altLang="zh-CN" dirty="0" smtClean="0"/>
              <a:t> </a:t>
            </a:r>
            <a:r>
              <a:rPr lang="en-US" altLang="zh-CN" dirty="0" err="1" smtClean="0"/>
              <a:t>i</a:t>
            </a:r>
            <a:r>
              <a:rPr lang="en-US" altLang="zh-CN" dirty="0" smtClean="0"/>
              <a:t>&lt;</a:t>
            </a:r>
            <a:r>
              <a:rPr lang="en-US" altLang="zh-CN" dirty="0" err="1" smtClean="0"/>
              <a:t>p.length</a:t>
            </a:r>
            <a:endParaRPr lang="zh-CN" altLang="zh-CN" dirty="0" smtClean="0"/>
          </a:p>
          <a:p>
            <a:r>
              <a:rPr lang="en-US" altLang="zh-CN" dirty="0" smtClean="0"/>
              <a:t>	</a:t>
            </a:r>
            <a:r>
              <a:rPr lang="en-US" altLang="zh-CN" dirty="0" smtClean="0"/>
              <a:t>if </a:t>
            </a:r>
            <a:r>
              <a:rPr lang="en-US" altLang="zh-CN" dirty="0" smtClean="0"/>
              <a:t>p[</a:t>
            </a:r>
            <a:r>
              <a:rPr lang="en-US" altLang="zh-CN" dirty="0" err="1" smtClean="0"/>
              <a:t>i</a:t>
            </a:r>
            <a:r>
              <a:rPr lang="en-US" altLang="zh-CN" dirty="0" smtClean="0"/>
              <a:t>].name==name</a:t>
            </a:r>
            <a:endParaRPr lang="zh-CN" altLang="zh-CN" dirty="0" smtClean="0"/>
          </a:p>
          <a:p>
            <a:r>
              <a:rPr lang="en-US" altLang="zh-CN" dirty="0" smtClean="0"/>
              <a:t>	</a:t>
            </a:r>
            <a:r>
              <a:rPr lang="en-US" altLang="zh-CN" dirty="0" smtClean="0"/>
              <a:t>        if </a:t>
            </a:r>
            <a:r>
              <a:rPr lang="en-US" altLang="zh-CN" dirty="0" smtClean="0"/>
              <a:t>p[</a:t>
            </a:r>
            <a:r>
              <a:rPr lang="en-US" altLang="zh-CN" dirty="0" err="1" smtClean="0"/>
              <a:t>i</a:t>
            </a:r>
            <a:r>
              <a:rPr lang="en-US" altLang="zh-CN" dirty="0" smtClean="0"/>
              <a:t>].score&lt;score</a:t>
            </a:r>
            <a:endParaRPr lang="zh-CN" altLang="zh-CN" dirty="0" smtClean="0"/>
          </a:p>
          <a:p>
            <a:r>
              <a:rPr lang="en-US" altLang="zh-CN" dirty="0" smtClean="0"/>
              <a:t>	</a:t>
            </a:r>
            <a:r>
              <a:rPr lang="en-US" altLang="zh-CN" dirty="0" smtClean="0"/>
              <a:t>                p[</a:t>
            </a:r>
            <a:r>
              <a:rPr lang="en-US" altLang="zh-CN" dirty="0" err="1" smtClean="0"/>
              <a:t>i</a:t>
            </a:r>
            <a:r>
              <a:rPr lang="en-US" altLang="zh-CN" dirty="0" smtClean="0"/>
              <a:t>].score=score</a:t>
            </a:r>
            <a:endParaRPr lang="zh-CN" altLang="zh-CN" dirty="0" smtClean="0"/>
          </a:p>
          <a:p>
            <a:r>
              <a:rPr lang="en-US" altLang="zh-CN" dirty="0" smtClean="0"/>
              <a:t>	</a:t>
            </a:r>
            <a:r>
              <a:rPr lang="en-US" altLang="zh-CN" dirty="0" smtClean="0"/>
              <a:t>        end </a:t>
            </a:r>
            <a:r>
              <a:rPr lang="en-US" altLang="zh-CN" dirty="0" smtClean="0"/>
              <a:t>if</a:t>
            </a:r>
            <a:endParaRPr lang="zh-CN" altLang="zh-CN" dirty="0" smtClean="0"/>
          </a:p>
          <a:p>
            <a:r>
              <a:rPr lang="en-US" altLang="zh-CN" dirty="0" smtClean="0"/>
              <a:t>	</a:t>
            </a:r>
            <a:r>
              <a:rPr lang="en-US" altLang="zh-CN" dirty="0" smtClean="0"/>
              <a:t>        number=1</a:t>
            </a:r>
            <a:r>
              <a:rPr lang="en-US" altLang="zh-CN" dirty="0" smtClean="0"/>
              <a:t>;</a:t>
            </a:r>
            <a:endParaRPr lang="zh-CN" altLang="zh-CN" dirty="0" smtClean="0"/>
          </a:p>
          <a:p>
            <a:r>
              <a:rPr lang="en-US" altLang="zh-CN" dirty="0" smtClean="0"/>
              <a:t>	</a:t>
            </a:r>
            <a:r>
              <a:rPr lang="en-US" altLang="zh-CN" dirty="0" smtClean="0"/>
              <a:t>end </a:t>
            </a:r>
            <a:r>
              <a:rPr lang="en-US" altLang="zh-CN" dirty="0" smtClean="0"/>
              <a:t>if</a:t>
            </a:r>
            <a:endParaRPr lang="zh-CN" altLang="zh-CN" dirty="0" smtClean="0"/>
          </a:p>
          <a:p>
            <a:r>
              <a:rPr lang="en-US" altLang="zh-CN" dirty="0" smtClean="0"/>
              <a:t>            end </a:t>
            </a:r>
            <a:r>
              <a:rPr lang="en-US" altLang="zh-CN" dirty="0" smtClean="0"/>
              <a:t>loop</a:t>
            </a:r>
            <a:endParaRPr lang="zh-CN" altLang="zh-CN" dirty="0" smtClean="0"/>
          </a:p>
          <a:p>
            <a:r>
              <a:rPr lang="en-US" altLang="zh-CN" dirty="0" smtClean="0"/>
              <a:t>            if </a:t>
            </a:r>
            <a:r>
              <a:rPr lang="en-US" altLang="zh-CN" dirty="0" smtClean="0"/>
              <a:t>number==1</a:t>
            </a:r>
            <a:endParaRPr lang="zh-CN" altLang="zh-CN" dirty="0" smtClean="0"/>
          </a:p>
          <a:p>
            <a:r>
              <a:rPr lang="en-US" altLang="zh-CN" dirty="0" smtClean="0"/>
              <a:t>	</a:t>
            </a:r>
            <a:r>
              <a:rPr lang="en-US" altLang="zh-CN" dirty="0" smtClean="0"/>
              <a:t> p </a:t>
            </a:r>
            <a:r>
              <a:rPr lang="en-US" altLang="zh-CN" dirty="0" smtClean="0"/>
              <a:t>=new </a:t>
            </a:r>
            <a:r>
              <a:rPr lang="zh-CN" altLang="zh-CN" dirty="0" smtClean="0"/>
              <a:t>排行榜；</a:t>
            </a:r>
            <a:r>
              <a:rPr lang="en-US" altLang="zh-CN" dirty="0" smtClean="0"/>
              <a:t> </a:t>
            </a:r>
            <a:endParaRPr lang="zh-CN" altLang="zh-CN" dirty="0" smtClean="0"/>
          </a:p>
          <a:p>
            <a:r>
              <a:rPr lang="en-US" altLang="zh-CN" dirty="0" smtClean="0"/>
              <a:t>	</a:t>
            </a:r>
            <a:r>
              <a:rPr lang="en-US" altLang="zh-CN" dirty="0" smtClean="0"/>
              <a:t> p[</a:t>
            </a:r>
            <a:r>
              <a:rPr lang="en-US" altLang="zh-CN" dirty="0" err="1" smtClean="0"/>
              <a:t>i</a:t>
            </a:r>
            <a:r>
              <a:rPr lang="en-US" altLang="zh-CN" dirty="0" smtClean="0"/>
              <a:t>].name=name;</a:t>
            </a:r>
            <a:endParaRPr lang="zh-CN" altLang="zh-CN" dirty="0" smtClean="0"/>
          </a:p>
          <a:p>
            <a:r>
              <a:rPr lang="en-US" altLang="zh-CN" dirty="0" smtClean="0"/>
              <a:t>	</a:t>
            </a:r>
            <a:r>
              <a:rPr lang="en-US" altLang="zh-CN" dirty="0" smtClean="0"/>
              <a:t> p[</a:t>
            </a:r>
            <a:r>
              <a:rPr lang="en-US" altLang="zh-CN" dirty="0" err="1" smtClean="0"/>
              <a:t>i</a:t>
            </a:r>
            <a:r>
              <a:rPr lang="en-US" altLang="zh-CN" dirty="0" smtClean="0"/>
              <a:t>].score=score;</a:t>
            </a:r>
            <a:endParaRPr lang="zh-CN" altLang="zh-CN" dirty="0" smtClean="0"/>
          </a:p>
          <a:p>
            <a:r>
              <a:rPr lang="en-US" altLang="zh-CN" dirty="0" smtClean="0"/>
              <a:t>                  end </a:t>
            </a:r>
            <a:r>
              <a:rPr lang="en-US" altLang="zh-CN" dirty="0" smtClean="0"/>
              <a:t>if</a:t>
            </a:r>
            <a:endParaRPr lang="zh-CN" altLang="zh-CN" dirty="0" smtClean="0"/>
          </a:p>
          <a:p>
            <a:r>
              <a:rPr lang="en-US" altLang="zh-CN" dirty="0" smtClean="0"/>
              <a:t>            sort</a:t>
            </a:r>
            <a:r>
              <a:rPr lang="en-US" altLang="zh-CN" dirty="0" smtClean="0"/>
              <a:t>();</a:t>
            </a:r>
            <a:endParaRPr lang="zh-CN" altLang="zh-CN" dirty="0" smtClean="0"/>
          </a:p>
          <a:p>
            <a:r>
              <a:rPr lang="en-US" altLang="zh-CN" dirty="0" smtClean="0"/>
              <a:t> </a:t>
            </a:r>
            <a:r>
              <a:rPr lang="en-US" altLang="zh-CN" dirty="0" smtClean="0"/>
              <a:t>    end</a:t>
            </a:r>
            <a:endParaRPr lang="zh-CN" altLang="zh-CN" dirty="0"/>
          </a:p>
        </p:txBody>
      </p:sp>
      <p:pic>
        <p:nvPicPr>
          <p:cNvPr id="20" name="图片 19"/>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l="9808" t="2060" r="6994"/>
          <a:stretch>
            <a:fillRect/>
          </a:stretch>
        </p:blipFill>
        <p:spPr>
          <a:xfrm>
            <a:off x="5058696" y="1002891"/>
            <a:ext cx="3333136" cy="56486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522703" y="84572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362920" y="1013364"/>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734141" y="2729563"/>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478990" y="144161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052876" y="47305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848514" y="2863152"/>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342882" y="4503322"/>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199471" y="432522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629760" y="491225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963153" y="457016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241768" y="607469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487187" y="131498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526405" y="235214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1587" y="3104117"/>
            <a:ext cx="446864"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12205" y="245795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5021" y="2863152"/>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434568" y="3534632"/>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823621" y="107699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090028" y="351714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230995" y="307561"/>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985575" y="1687036"/>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239793" y="2096793"/>
            <a:ext cx="2664414" cy="26644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4</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1817226" y="4954389"/>
            <a:ext cx="5509550" cy="583565"/>
          </a:xfrm>
          <a:prstGeom prst="rect">
            <a:avLst/>
          </a:prstGeom>
        </p:spPr>
        <p:txBody>
          <a:bodyPr wrap="square">
            <a:spAutoFit/>
          </a:bodyPr>
          <a:lstStyle/>
          <a:p>
            <a:pPr algn="ctr"/>
            <a:r>
              <a:rPr lang="en-US" altLang="zh-CN" sz="3200" b="1" dirty="0" smtClean="0">
                <a:solidFill>
                  <a:schemeClr val="tx1">
                    <a:lumMod val="75000"/>
                    <a:lumOff val="25000"/>
                  </a:schemeClr>
                </a:solidFill>
                <a:latin typeface="微软雅黑" panose="020B0503020204020204" pitchFamily="34" charset="-122"/>
                <a:ea typeface="微软雅黑" panose="020B0503020204020204" pitchFamily="34" charset="-122"/>
              </a:rPr>
              <a:t>Gantt</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图更新</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050137" y="312274"/>
            <a:ext cx="4690556" cy="584775"/>
          </a:xfrm>
          <a:prstGeom prst="rect">
            <a:avLst/>
          </a:prstGeom>
        </p:spPr>
        <p:txBody>
          <a:bodyPr wrap="square">
            <a:spAutoFit/>
          </a:bodyPr>
          <a:lstStyle/>
          <a:p>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Gantt </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图更新</a:t>
            </a:r>
          </a:p>
        </p:txBody>
      </p:sp>
      <p:sp>
        <p:nvSpPr>
          <p:cNvPr id="25" name="文本框 24">
            <a:hlinkClick r:id="rId2" action="ppaction://hlinkfile"/>
            <a:extLst>
              <a:ext uri="{FF2B5EF4-FFF2-40B4-BE49-F238E27FC236}">
                <a16:creationId xmlns="" xmlns:a16="http://schemas.microsoft.com/office/drawing/2014/main" id="{A58B0A4F-2D8D-4BD0-934C-4EC157BFF541}"/>
              </a:ext>
            </a:extLst>
          </p:cNvPr>
          <p:cNvSpPr txBox="1"/>
          <p:nvPr/>
        </p:nvSpPr>
        <p:spPr>
          <a:xfrm>
            <a:off x="6533965" y="6506108"/>
            <a:ext cx="2610035" cy="276999"/>
          </a:xfrm>
          <a:prstGeom prst="rect">
            <a:avLst/>
          </a:prstGeom>
          <a:noFill/>
        </p:spPr>
        <p:txBody>
          <a:bodyPr wrap="square" rtlCol="0">
            <a:spAutoFit/>
          </a:bodyPr>
          <a:lstStyle/>
          <a:p>
            <a:r>
              <a:rPr lang="zh-CN" altLang="en-US" sz="1200" b="1" dirty="0">
                <a:solidFill>
                  <a:srgbClr val="C00000"/>
                </a:solidFill>
              </a:rPr>
              <a:t>详情见</a:t>
            </a:r>
            <a:r>
              <a:rPr lang="en-US" altLang="zh-CN" sz="1200" b="1" dirty="0">
                <a:solidFill>
                  <a:srgbClr val="C00000"/>
                </a:solidFill>
              </a:rPr>
              <a:t>SE2018</a:t>
            </a:r>
            <a:r>
              <a:rPr lang="zh-CN" altLang="en-US" sz="1200" b="1" dirty="0">
                <a:solidFill>
                  <a:srgbClr val="C00000"/>
                </a:solidFill>
              </a:rPr>
              <a:t>春</a:t>
            </a:r>
            <a:r>
              <a:rPr lang="en-US" altLang="zh-CN" sz="1200" b="1" dirty="0">
                <a:solidFill>
                  <a:srgbClr val="C00000"/>
                </a:solidFill>
              </a:rPr>
              <a:t>-G08-Gantt</a:t>
            </a:r>
            <a:r>
              <a:rPr lang="zh-CN" altLang="en-US" sz="1200" b="1" dirty="0">
                <a:solidFill>
                  <a:srgbClr val="C00000"/>
                </a:solidFill>
              </a:rPr>
              <a:t>图</a:t>
            </a:r>
          </a:p>
        </p:txBody>
      </p:sp>
      <p:grpSp>
        <p:nvGrpSpPr>
          <p:cNvPr id="24" name="组合 23"/>
          <p:cNvGrpSpPr/>
          <p:nvPr/>
        </p:nvGrpSpPr>
        <p:grpSpPr>
          <a:xfrm>
            <a:off x="589936" y="1610662"/>
            <a:ext cx="7801376" cy="4539416"/>
            <a:chOff x="0" y="472440"/>
            <a:chExt cx="10441858" cy="6075844"/>
          </a:xfrm>
        </p:grpSpPr>
        <p:pic>
          <p:nvPicPr>
            <p:cNvPr id="1027" name="Picture 3"/>
            <p:cNvPicPr>
              <a:picLocks noChangeAspect="1" noChangeArrowheads="1"/>
            </p:cNvPicPr>
            <p:nvPr/>
          </p:nvPicPr>
          <p:blipFill>
            <a:blip r:embed="rId3" cstate="print"/>
            <a:srcRect r="430"/>
            <a:stretch>
              <a:fillRect/>
            </a:stretch>
          </p:blipFill>
          <p:spPr bwMode="auto">
            <a:xfrm>
              <a:off x="0" y="472440"/>
              <a:ext cx="10441858" cy="51816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0" y="5643409"/>
              <a:ext cx="10441858" cy="904875"/>
            </a:xfrm>
            <a:prstGeom prst="rect">
              <a:avLst/>
            </a:prstGeom>
            <a:noFill/>
            <a:ln w="9525">
              <a:noFill/>
              <a:miter lim="800000"/>
              <a:headEnd/>
              <a:tailEnd/>
            </a:ln>
          </p:spPr>
        </p:pic>
      </p:grpSp>
    </p:spTree>
    <p:extLst>
      <p:ext uri="{BB962C8B-B14F-4D97-AF65-F5344CB8AC3E}">
        <p14:creationId xmlns:p14="http://schemas.microsoft.com/office/powerpoint/2010/main" xmlns="" val="2267802814"/>
      </p:ext>
    </p:extLst>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circle(in)">
                                          <p:cBhvr>
                                            <p:cTn id="13"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circle(in)">
                                          <p:cBhvr>
                                            <p:cTn id="13"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5" grpId="0"/>
        </p:bld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522703" y="84572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362920" y="1013364"/>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734141" y="2729563"/>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478990" y="144161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052876" y="47305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848514" y="2863152"/>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342882" y="4503322"/>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199471" y="432522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629760" y="491225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963153" y="457016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241768" y="607469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487187" y="131498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526405" y="235214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1587" y="3104117"/>
            <a:ext cx="446864"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12205" y="245795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5021" y="2863152"/>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434568" y="3534632"/>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823621" y="107699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090028" y="351714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230995" y="307561"/>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985575" y="1687036"/>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239793" y="2096793"/>
            <a:ext cx="2664414" cy="26644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5</a:t>
            </a:r>
          </a:p>
        </p:txBody>
      </p:sp>
      <p:sp>
        <p:nvSpPr>
          <p:cNvPr id="24" name="矩形 23"/>
          <p:cNvSpPr/>
          <p:nvPr/>
        </p:nvSpPr>
        <p:spPr>
          <a:xfrm>
            <a:off x="1817226" y="4954389"/>
            <a:ext cx="5509550" cy="583565"/>
          </a:xfrm>
          <a:prstGeom prst="rect">
            <a:avLst/>
          </a:prstGeom>
        </p:spPr>
        <p:txBody>
          <a:bodyPr wrap="square">
            <a:spAutoFit/>
          </a:bodyPr>
          <a:lstStyle/>
          <a:p>
            <a:pPr algn="ct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小组会议及小组评价</a:t>
            </a:r>
          </a:p>
        </p:txBody>
      </p:sp>
    </p:spTree>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36000">
                                          <p:cBhvr additive="base">
                                            <p:cTn id="7" dur="500" fill="hold"/>
                                            <p:tgtEl>
                                              <p:spTgt spid="24"/>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小组会议记录文稿及照片</a:t>
            </a:r>
          </a:p>
        </p:txBody>
      </p:sp>
      <p:sp>
        <p:nvSpPr>
          <p:cNvPr id="44" name="文本框 43"/>
          <p:cNvSpPr txBox="1"/>
          <p:nvPr/>
        </p:nvSpPr>
        <p:spPr>
          <a:xfrm>
            <a:off x="2011680" y="1757680"/>
            <a:ext cx="3746500" cy="646331"/>
          </a:xfrm>
          <a:prstGeom prst="rect">
            <a:avLst/>
          </a:prstGeom>
          <a:noFill/>
        </p:spPr>
        <p:txBody>
          <a:bodyPr wrap="square" rtlCol="0">
            <a:spAutoFit/>
          </a:bodyPr>
          <a:lstStyle/>
          <a:p>
            <a:r>
              <a:rPr lang="zh-CN" altLang="en-US" dirty="0" smtClean="0"/>
              <a:t>第九周会议记录（第一稿）</a:t>
            </a:r>
            <a:endParaRPr lang="en-US" altLang="zh-CN" dirty="0" smtClean="0"/>
          </a:p>
          <a:p>
            <a:r>
              <a:rPr lang="zh-CN" altLang="en-US" dirty="0" smtClean="0"/>
              <a:t>第十周会议记录（第一稿）</a:t>
            </a:r>
            <a:endParaRPr lang="zh-CN" altLang="en-US" dirty="0"/>
          </a:p>
        </p:txBody>
      </p:sp>
      <p:sp>
        <p:nvSpPr>
          <p:cNvPr id="22" name="文本框 21"/>
          <p:cNvSpPr txBox="1"/>
          <p:nvPr/>
        </p:nvSpPr>
        <p:spPr>
          <a:xfrm>
            <a:off x="2446655" y="2955290"/>
            <a:ext cx="1702435" cy="368300"/>
          </a:xfrm>
          <a:prstGeom prst="rect">
            <a:avLst/>
          </a:prstGeom>
          <a:noFill/>
        </p:spPr>
        <p:txBody>
          <a:bodyPr wrap="square" rtlCol="0">
            <a:spAutoFit/>
          </a:bodyPr>
          <a:lstStyle/>
          <a:p>
            <a:r>
              <a:rPr lang="zh-CN" altLang="en-US" dirty="0" smtClean="0"/>
              <a:t>第九周</a:t>
            </a:r>
            <a:r>
              <a:rPr lang="zh-CN" altLang="en-US" dirty="0"/>
              <a:t>会议</a:t>
            </a:r>
          </a:p>
        </p:txBody>
      </p:sp>
      <p:sp>
        <p:nvSpPr>
          <p:cNvPr id="23" name="文本框 22"/>
          <p:cNvSpPr txBox="1"/>
          <p:nvPr/>
        </p:nvSpPr>
        <p:spPr>
          <a:xfrm>
            <a:off x="6436995" y="2955290"/>
            <a:ext cx="1392555" cy="368300"/>
          </a:xfrm>
          <a:prstGeom prst="rect">
            <a:avLst/>
          </a:prstGeom>
          <a:noFill/>
        </p:spPr>
        <p:txBody>
          <a:bodyPr wrap="square" rtlCol="0">
            <a:spAutoFit/>
          </a:bodyPr>
          <a:lstStyle/>
          <a:p>
            <a:r>
              <a:rPr lang="zh-CN" altLang="en-US" dirty="0" smtClean="0"/>
              <a:t>第十周</a:t>
            </a:r>
            <a:r>
              <a:rPr lang="zh-CN" altLang="en-US" dirty="0"/>
              <a:t>会议</a:t>
            </a:r>
          </a:p>
        </p:txBody>
      </p:sp>
      <p:pic>
        <p:nvPicPr>
          <p:cNvPr id="18" name="图片 1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549994" y="3599180"/>
            <a:ext cx="3357915" cy="2518436"/>
          </a:xfrm>
          <a:prstGeom prst="rect">
            <a:avLst/>
          </a:prstGeom>
        </p:spPr>
      </p:pic>
      <p:pic>
        <p:nvPicPr>
          <p:cNvPr id="20" name="图片 1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99465" y="3599181"/>
            <a:ext cx="3357915" cy="2518436"/>
          </a:xfrm>
          <a:prstGeom prst="rect">
            <a:avLst/>
          </a:prstGeom>
        </p:spPr>
      </p:pic>
    </p:spTree>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2</a:t>
            </a: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小组里程碑评审</a:t>
            </a:r>
          </a:p>
        </p:txBody>
      </p:sp>
      <p:graphicFrame>
        <p:nvGraphicFramePr>
          <p:cNvPr id="23" name="表格 22"/>
          <p:cNvGraphicFramePr>
            <a:graphicFrameLocks noGrp="1"/>
          </p:cNvGraphicFramePr>
          <p:nvPr>
            <p:extLst>
              <p:ext uri="{D42A27DB-BD31-4B8C-83A1-F6EECF244321}">
                <p14:modId xmlns:p14="http://schemas.microsoft.com/office/powerpoint/2010/main" xmlns="" val="879481416"/>
              </p:ext>
            </p:extLst>
          </p:nvPr>
        </p:nvGraphicFramePr>
        <p:xfrm>
          <a:off x="1517326" y="1312597"/>
          <a:ext cx="7420196" cy="4965555"/>
        </p:xfrm>
        <a:graphic>
          <a:graphicData uri="http://schemas.openxmlformats.org/drawingml/2006/table">
            <a:tbl>
              <a:tblPr>
                <a:tableStyleId>{5C22544A-7EE6-4342-B048-85BDC9FD1C3A}</a:tableStyleId>
              </a:tblPr>
              <a:tblGrid>
                <a:gridCol w="107345"/>
                <a:gridCol w="389125"/>
                <a:gridCol w="1046610"/>
                <a:gridCol w="523305"/>
                <a:gridCol w="436086"/>
                <a:gridCol w="328743"/>
                <a:gridCol w="328743"/>
                <a:gridCol w="784957"/>
                <a:gridCol w="523305"/>
                <a:gridCol w="328743"/>
                <a:gridCol w="328743"/>
                <a:gridCol w="328743"/>
                <a:gridCol w="328743"/>
                <a:gridCol w="784957"/>
                <a:gridCol w="523305"/>
                <a:gridCol w="328743"/>
              </a:tblGrid>
              <a:tr h="181109">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gridSpan="4">
                  <a:txBody>
                    <a:bodyPr/>
                    <a:lstStyle/>
                    <a:p>
                      <a:pPr algn="ctr" fontAlgn="ctr"/>
                      <a:r>
                        <a:rPr lang="zh-CN" altLang="en-US" sz="800" u="none" strike="noStrike">
                          <a:effectLst/>
                        </a:rPr>
                        <a:t>小组成员周绩效考核</a:t>
                      </a:r>
                      <a:endParaRPr lang="zh-CN" altLang="en-US" sz="800" b="1"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gridSpan="4">
                  <a:txBody>
                    <a:bodyPr/>
                    <a:lstStyle/>
                    <a:p>
                      <a:pPr algn="ctr" fontAlgn="ctr"/>
                      <a:r>
                        <a:rPr lang="zh-CN" altLang="en-US" sz="800" u="none" strike="noStrike">
                          <a:effectLst/>
                        </a:rPr>
                        <a:t>小组成员周绩效考核</a:t>
                      </a:r>
                      <a:endParaRPr lang="zh-CN" altLang="en-US" sz="800" b="1"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gridSpan="4">
                  <a:txBody>
                    <a:bodyPr/>
                    <a:lstStyle/>
                    <a:p>
                      <a:pPr algn="ctr" fontAlgn="ctr"/>
                      <a:r>
                        <a:rPr lang="zh-CN" altLang="en-US" sz="800" u="none" strike="noStrike">
                          <a:effectLst/>
                        </a:rPr>
                        <a:t>小组成员周绩效考核</a:t>
                      </a:r>
                      <a:endParaRPr lang="zh-CN" altLang="en-US" sz="800" b="1"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58251">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gridSpan="4">
                  <a:txBody>
                    <a:bodyPr/>
                    <a:lstStyle/>
                    <a:p>
                      <a:pPr algn="ctr" fontAlgn="ctr"/>
                      <a:r>
                        <a:rPr lang="zh-CN" altLang="en-US" sz="400" u="none" strike="noStrike">
                          <a:effectLst/>
                        </a:rPr>
                        <a:t>被考核人姓名：   吴子乔           编制日期：</a:t>
                      </a:r>
                      <a:r>
                        <a:rPr lang="en-US" altLang="zh-CN" sz="400" u="none" strike="noStrike">
                          <a:effectLst/>
                        </a:rPr>
                        <a:t>2018 </a:t>
                      </a:r>
                      <a:r>
                        <a:rPr lang="zh-CN" altLang="en-US" sz="400" u="none" strike="noStrike">
                          <a:effectLst/>
                        </a:rPr>
                        <a:t>年</a:t>
                      </a:r>
                      <a:r>
                        <a:rPr lang="en-US" altLang="zh-CN" sz="400" u="none" strike="noStrike">
                          <a:effectLst/>
                        </a:rPr>
                        <a:t>5</a:t>
                      </a:r>
                      <a:r>
                        <a:rPr lang="zh-CN" altLang="en-US" sz="400" u="none" strike="noStrike">
                          <a:effectLst/>
                        </a:rPr>
                        <a:t>月</a:t>
                      </a:r>
                      <a:r>
                        <a:rPr lang="en-US" altLang="zh-CN" sz="400" u="none" strike="noStrike">
                          <a:effectLst/>
                        </a:rPr>
                        <a:t>16</a:t>
                      </a:r>
                      <a:r>
                        <a:rPr lang="zh-CN" altLang="en-US" sz="400" u="none" strike="noStrike">
                          <a:effectLst/>
                        </a:rPr>
                        <a:t>日</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gridSpan="4">
                  <a:txBody>
                    <a:bodyPr/>
                    <a:lstStyle/>
                    <a:p>
                      <a:pPr algn="ctr" fontAlgn="ctr"/>
                      <a:r>
                        <a:rPr lang="zh-CN" altLang="en-US" sz="400" u="none" strike="noStrike">
                          <a:effectLst/>
                        </a:rPr>
                        <a:t>被考核人姓名：   石梦韬           编制日期：</a:t>
                      </a:r>
                      <a:r>
                        <a:rPr lang="en-US" altLang="zh-CN" sz="400" u="none" strike="noStrike">
                          <a:effectLst/>
                        </a:rPr>
                        <a:t>2018 </a:t>
                      </a:r>
                      <a:r>
                        <a:rPr lang="zh-CN" altLang="en-US" sz="400" u="none" strike="noStrike">
                          <a:effectLst/>
                        </a:rPr>
                        <a:t>年</a:t>
                      </a:r>
                      <a:r>
                        <a:rPr lang="en-US" altLang="zh-CN" sz="400" u="none" strike="noStrike">
                          <a:effectLst/>
                        </a:rPr>
                        <a:t>5</a:t>
                      </a:r>
                      <a:r>
                        <a:rPr lang="zh-CN" altLang="en-US" sz="400" u="none" strike="noStrike">
                          <a:effectLst/>
                        </a:rPr>
                        <a:t>月</a:t>
                      </a:r>
                      <a:r>
                        <a:rPr lang="en-US" altLang="zh-CN" sz="400" u="none" strike="noStrike">
                          <a:effectLst/>
                        </a:rPr>
                        <a:t>16</a:t>
                      </a:r>
                      <a:r>
                        <a:rPr lang="zh-CN" altLang="en-US" sz="400" u="none" strike="noStrike">
                          <a:effectLst/>
                        </a:rPr>
                        <a:t>日</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gridSpan="4">
                  <a:txBody>
                    <a:bodyPr/>
                    <a:lstStyle/>
                    <a:p>
                      <a:pPr algn="ctr" fontAlgn="ctr"/>
                      <a:r>
                        <a:rPr lang="zh-CN" altLang="en-US" sz="400" u="none" strike="noStrike">
                          <a:effectLst/>
                        </a:rPr>
                        <a:t>被考核人姓名：   陈栩         编制日期：</a:t>
                      </a:r>
                      <a:r>
                        <a:rPr lang="en-US" altLang="zh-CN" sz="400" u="none" strike="noStrike">
                          <a:effectLst/>
                        </a:rPr>
                        <a:t>2018 </a:t>
                      </a:r>
                      <a:r>
                        <a:rPr lang="zh-CN" altLang="en-US" sz="400" u="none" strike="noStrike">
                          <a:effectLst/>
                        </a:rPr>
                        <a:t>年</a:t>
                      </a:r>
                      <a:r>
                        <a:rPr lang="en-US" altLang="zh-CN" sz="400" u="none" strike="noStrike">
                          <a:effectLst/>
                        </a:rPr>
                        <a:t>5</a:t>
                      </a:r>
                      <a:r>
                        <a:rPr lang="zh-CN" altLang="en-US" sz="400" u="none" strike="noStrike">
                          <a:effectLst/>
                        </a:rPr>
                        <a:t>月</a:t>
                      </a:r>
                      <a:r>
                        <a:rPr lang="en-US" altLang="zh-CN" sz="400" u="none" strike="noStrike">
                          <a:effectLst/>
                        </a:rPr>
                        <a:t>16</a:t>
                      </a:r>
                      <a:r>
                        <a:rPr lang="zh-CN" altLang="en-US" sz="400" u="none" strike="noStrike">
                          <a:effectLst/>
                        </a:rPr>
                        <a:t>日</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81109">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gridSpan="2">
                  <a:txBody>
                    <a:bodyPr/>
                    <a:lstStyle/>
                    <a:p>
                      <a:pPr algn="ctr" fontAlgn="ctr"/>
                      <a:r>
                        <a:rPr lang="zh-CN" altLang="en-US" sz="400" u="none" strike="noStrike">
                          <a:effectLst/>
                        </a:rPr>
                        <a:t>项目及考核内容</a:t>
                      </a:r>
                      <a:endParaRPr lang="zh-CN" altLang="en-US" sz="400" b="1"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hMerge="1">
                  <a:txBody>
                    <a:bodyPr/>
                    <a:lstStyle/>
                    <a:p>
                      <a:endParaRPr lang="zh-CN" altLang="en-US"/>
                    </a:p>
                  </a:txBody>
                  <a:tcPr/>
                </a:tc>
                <a:tc>
                  <a:txBody>
                    <a:bodyPr/>
                    <a:lstStyle/>
                    <a:p>
                      <a:pPr algn="ctr" fontAlgn="ctr"/>
                      <a:r>
                        <a:rPr lang="zh-CN" altLang="en-US" sz="400" u="none" strike="noStrike">
                          <a:effectLst/>
                        </a:rPr>
                        <a:t>配 分</a:t>
                      </a:r>
                      <a:endParaRPr lang="zh-CN" altLang="en-US" sz="400" b="1"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zh-CN" altLang="en-US" sz="400" u="none" strike="noStrike">
                          <a:effectLst/>
                        </a:rPr>
                        <a:t>评分</a:t>
                      </a:r>
                      <a:endParaRPr lang="zh-CN" altLang="en-US" sz="400" b="1"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gridSpan="2">
                  <a:txBody>
                    <a:bodyPr/>
                    <a:lstStyle/>
                    <a:p>
                      <a:pPr algn="ctr" fontAlgn="ctr"/>
                      <a:r>
                        <a:rPr lang="zh-CN" altLang="en-US" sz="400" u="none" strike="noStrike">
                          <a:effectLst/>
                        </a:rPr>
                        <a:t>项目及考核内容</a:t>
                      </a:r>
                      <a:endParaRPr lang="zh-CN" altLang="en-US" sz="400" b="1"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hMerge="1">
                  <a:txBody>
                    <a:bodyPr/>
                    <a:lstStyle/>
                    <a:p>
                      <a:endParaRPr lang="zh-CN" altLang="en-US"/>
                    </a:p>
                  </a:txBody>
                  <a:tcPr/>
                </a:tc>
                <a:tc>
                  <a:txBody>
                    <a:bodyPr/>
                    <a:lstStyle/>
                    <a:p>
                      <a:pPr algn="ctr" fontAlgn="ctr"/>
                      <a:r>
                        <a:rPr lang="zh-CN" altLang="en-US" sz="400" u="none" strike="noStrike">
                          <a:effectLst/>
                        </a:rPr>
                        <a:t>配 分</a:t>
                      </a:r>
                      <a:endParaRPr lang="zh-CN" altLang="en-US" sz="400" b="1"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zh-CN" altLang="en-US" sz="400" u="none" strike="noStrike">
                          <a:effectLst/>
                        </a:rPr>
                        <a:t>评分</a:t>
                      </a:r>
                      <a:endParaRPr lang="zh-CN" altLang="en-US" sz="400" b="1"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gridSpan="2">
                  <a:txBody>
                    <a:bodyPr/>
                    <a:lstStyle/>
                    <a:p>
                      <a:pPr algn="ctr" fontAlgn="ctr"/>
                      <a:r>
                        <a:rPr lang="zh-CN" altLang="en-US" sz="400" u="none" strike="noStrike">
                          <a:effectLst/>
                        </a:rPr>
                        <a:t>项目及考核内容</a:t>
                      </a:r>
                      <a:endParaRPr lang="zh-CN" altLang="en-US" sz="400" b="1"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hMerge="1">
                  <a:txBody>
                    <a:bodyPr/>
                    <a:lstStyle/>
                    <a:p>
                      <a:endParaRPr lang="zh-CN" altLang="en-US"/>
                    </a:p>
                  </a:txBody>
                  <a:tcPr/>
                </a:tc>
                <a:tc>
                  <a:txBody>
                    <a:bodyPr/>
                    <a:lstStyle/>
                    <a:p>
                      <a:pPr algn="ctr" fontAlgn="ctr"/>
                      <a:r>
                        <a:rPr lang="zh-CN" altLang="en-US" sz="400" u="none" strike="noStrike">
                          <a:effectLst/>
                        </a:rPr>
                        <a:t>配 分</a:t>
                      </a:r>
                      <a:endParaRPr lang="zh-CN" altLang="en-US" sz="400" b="1"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zh-CN" altLang="en-US" sz="400" u="none" strike="noStrike">
                          <a:effectLst/>
                        </a:rPr>
                        <a:t>评分</a:t>
                      </a:r>
                      <a:endParaRPr lang="zh-CN" altLang="en-US" sz="400" b="1"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r>
              <a:tr h="144184">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rowSpan="4">
                  <a:txBody>
                    <a:bodyPr/>
                    <a:lstStyle/>
                    <a:p>
                      <a:pPr algn="ctr" fontAlgn="ctr"/>
                      <a:r>
                        <a:rPr lang="zh-CN" altLang="en-US" sz="400" u="none" strike="noStrike">
                          <a:effectLst/>
                        </a:rPr>
                        <a:t>工作任务</a:t>
                      </a:r>
                      <a:r>
                        <a:rPr lang="en-US" altLang="zh-CN" sz="400" u="none" strike="noStrike">
                          <a:effectLst/>
                        </a:rPr>
                        <a:t>40%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just" fontAlgn="ctr"/>
                      <a:r>
                        <a:rPr lang="zh-CN" altLang="en-US" sz="400" u="none" strike="noStrike">
                          <a:effectLst/>
                        </a:rPr>
                        <a:t>能时时跟进，追踪工作，提前完成任务</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40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rowSpan="4">
                  <a:txBody>
                    <a:bodyPr/>
                    <a:lstStyle/>
                    <a:p>
                      <a:pPr algn="ctr" fontAlgn="ctr"/>
                      <a:r>
                        <a:rPr lang="en-US" altLang="zh-CN" sz="400" u="none" strike="noStrike">
                          <a:effectLst/>
                        </a:rPr>
                        <a:t>37</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rowSpan="4">
                  <a:txBody>
                    <a:bodyPr/>
                    <a:lstStyle/>
                    <a:p>
                      <a:pPr algn="ctr" fontAlgn="ctr"/>
                      <a:r>
                        <a:rPr lang="zh-CN" altLang="en-US" sz="400" u="none" strike="noStrike">
                          <a:effectLst/>
                        </a:rPr>
                        <a:t>工作任务</a:t>
                      </a:r>
                      <a:r>
                        <a:rPr lang="en-US" altLang="zh-CN" sz="400" u="none" strike="noStrike">
                          <a:effectLst/>
                        </a:rPr>
                        <a:t>40%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just" fontAlgn="ctr"/>
                      <a:r>
                        <a:rPr lang="zh-CN" altLang="en-US" sz="400" u="none" strike="noStrike">
                          <a:effectLst/>
                        </a:rPr>
                        <a:t>能时时跟进，追踪工作，提前完成任务</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40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rowSpan="4">
                  <a:txBody>
                    <a:bodyPr/>
                    <a:lstStyle/>
                    <a:p>
                      <a:pPr algn="ctr" fontAlgn="ctr"/>
                      <a:r>
                        <a:rPr lang="en-US" altLang="zh-CN" sz="400" u="none" strike="noStrike">
                          <a:effectLst/>
                        </a:rPr>
                        <a:t>40</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rowSpan="4">
                  <a:txBody>
                    <a:bodyPr/>
                    <a:lstStyle/>
                    <a:p>
                      <a:pPr algn="ctr" fontAlgn="ctr"/>
                      <a:r>
                        <a:rPr lang="zh-CN" altLang="en-US" sz="400" u="none" strike="noStrike">
                          <a:effectLst/>
                        </a:rPr>
                        <a:t>工作任务</a:t>
                      </a:r>
                      <a:r>
                        <a:rPr lang="en-US" altLang="zh-CN" sz="400" u="none" strike="noStrike">
                          <a:effectLst/>
                        </a:rPr>
                        <a:t>40%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just" fontAlgn="ctr"/>
                      <a:r>
                        <a:rPr lang="zh-CN" altLang="en-US" sz="400" u="none" strike="noStrike">
                          <a:effectLst/>
                        </a:rPr>
                        <a:t>能时时跟进，追踪工作，提前完成任务</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40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rowSpan="4">
                  <a:txBody>
                    <a:bodyPr/>
                    <a:lstStyle/>
                    <a:p>
                      <a:pPr algn="ctr" fontAlgn="ctr"/>
                      <a:r>
                        <a:rPr lang="en-US" altLang="zh-CN" sz="400" u="none" strike="noStrike">
                          <a:effectLst/>
                        </a:rPr>
                        <a:t>36</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r>
              <a:tr h="128359">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能跟踪，按期完成任务</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30-39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能跟踪，按期完成任务</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30-39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能跟踪，按期完成任务</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30-39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r>
              <a:tr h="128359">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在监督下能完成任务</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20-29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在监督下能完成任务</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20-29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在监督下能完成任务</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20-29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r>
              <a:tr h="128359">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在指导下，偶尔不能完成任务</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20</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在指导下，偶尔不能完成任务</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20</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在指导下，偶尔不能完成任务</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20</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r>
              <a:tr h="135392">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rowSpan="4">
                  <a:txBody>
                    <a:bodyPr/>
                    <a:lstStyle/>
                    <a:p>
                      <a:pPr algn="ctr" fontAlgn="ctr"/>
                      <a:r>
                        <a:rPr lang="zh-CN" altLang="en-US" sz="400" u="none" strike="noStrike">
                          <a:effectLst/>
                        </a:rPr>
                        <a:t>工作质量</a:t>
                      </a:r>
                      <a:r>
                        <a:rPr lang="en-US" altLang="zh-CN" sz="400" u="none" strike="noStrike">
                          <a:effectLst/>
                        </a:rPr>
                        <a:t>20%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just" fontAlgn="ctr"/>
                      <a:r>
                        <a:rPr lang="zh-CN" altLang="en-US" sz="400" u="none" strike="noStrike">
                          <a:effectLst/>
                        </a:rPr>
                        <a:t>出色、准确</a:t>
                      </a:r>
                      <a:r>
                        <a:rPr lang="en-US" altLang="zh-CN" sz="400" u="none" strike="noStrike">
                          <a:effectLst/>
                        </a:rPr>
                        <a:t>,</a:t>
                      </a:r>
                      <a:r>
                        <a:rPr lang="zh-CN" altLang="en-US" sz="400" u="none" strike="noStrike">
                          <a:effectLst/>
                        </a:rPr>
                        <a:t>无任何差错</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20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rowSpan="4">
                  <a:txBody>
                    <a:bodyPr/>
                    <a:lstStyle/>
                    <a:p>
                      <a:pPr algn="ctr" fontAlgn="ctr"/>
                      <a:r>
                        <a:rPr lang="en-US" altLang="zh-CN" sz="400" u="none" strike="noStrike">
                          <a:effectLst/>
                        </a:rPr>
                        <a:t>18</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rowSpan="4">
                  <a:txBody>
                    <a:bodyPr/>
                    <a:lstStyle/>
                    <a:p>
                      <a:pPr algn="ctr" fontAlgn="ctr"/>
                      <a:r>
                        <a:rPr lang="zh-CN" altLang="en-US" sz="400" u="none" strike="noStrike">
                          <a:effectLst/>
                        </a:rPr>
                        <a:t>工作质量</a:t>
                      </a:r>
                      <a:r>
                        <a:rPr lang="en-US" altLang="zh-CN" sz="400" u="none" strike="noStrike">
                          <a:effectLst/>
                        </a:rPr>
                        <a:t>20%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just" fontAlgn="ctr"/>
                      <a:r>
                        <a:rPr lang="zh-CN" altLang="en-US" sz="400" u="none" strike="noStrike">
                          <a:effectLst/>
                        </a:rPr>
                        <a:t>出色、准确</a:t>
                      </a:r>
                      <a:r>
                        <a:rPr lang="en-US" altLang="zh-CN" sz="400" u="none" strike="noStrike">
                          <a:effectLst/>
                        </a:rPr>
                        <a:t>,</a:t>
                      </a:r>
                      <a:r>
                        <a:rPr lang="zh-CN" altLang="en-US" sz="400" u="none" strike="noStrike">
                          <a:effectLst/>
                        </a:rPr>
                        <a:t>无任何差错</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20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rowSpan="4">
                  <a:txBody>
                    <a:bodyPr/>
                    <a:lstStyle/>
                    <a:p>
                      <a:pPr algn="ctr" fontAlgn="ctr"/>
                      <a:r>
                        <a:rPr lang="en-US" altLang="zh-CN" sz="400" u="none" strike="noStrike">
                          <a:effectLst/>
                        </a:rPr>
                        <a:t>19</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rowSpan="4">
                  <a:txBody>
                    <a:bodyPr/>
                    <a:lstStyle/>
                    <a:p>
                      <a:pPr algn="ctr" fontAlgn="ctr"/>
                      <a:r>
                        <a:rPr lang="zh-CN" altLang="en-US" sz="400" u="none" strike="noStrike">
                          <a:effectLst/>
                        </a:rPr>
                        <a:t>工作质量</a:t>
                      </a:r>
                      <a:r>
                        <a:rPr lang="en-US" altLang="zh-CN" sz="400" u="none" strike="noStrike">
                          <a:effectLst/>
                        </a:rPr>
                        <a:t>20%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just" fontAlgn="ctr"/>
                      <a:r>
                        <a:rPr lang="zh-CN" altLang="en-US" sz="400" u="none" strike="noStrike">
                          <a:effectLst/>
                        </a:rPr>
                        <a:t>出色、准确</a:t>
                      </a:r>
                      <a:r>
                        <a:rPr lang="en-US" altLang="zh-CN" sz="400" u="none" strike="noStrike">
                          <a:effectLst/>
                        </a:rPr>
                        <a:t>,</a:t>
                      </a:r>
                      <a:r>
                        <a:rPr lang="zh-CN" altLang="en-US" sz="400" u="none" strike="noStrike">
                          <a:effectLst/>
                        </a:rPr>
                        <a:t>无任何差错</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20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rowSpan="4">
                  <a:txBody>
                    <a:bodyPr/>
                    <a:lstStyle/>
                    <a:p>
                      <a:pPr algn="ctr" fontAlgn="ctr"/>
                      <a:r>
                        <a:rPr lang="en-US" altLang="zh-CN" sz="400" u="none" strike="noStrike">
                          <a:effectLst/>
                        </a:rPr>
                        <a:t>19</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r>
              <a:tr h="144184">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完成任务质量尚好</a:t>
                      </a:r>
                      <a:r>
                        <a:rPr lang="en-US" altLang="zh-CN" sz="400" u="none" strike="noStrike">
                          <a:effectLst/>
                        </a:rPr>
                        <a:t>,</a:t>
                      </a:r>
                      <a:r>
                        <a:rPr lang="zh-CN" altLang="en-US" sz="400" u="none" strike="noStrike">
                          <a:effectLst/>
                        </a:rPr>
                        <a:t>但还可以再加强</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15-19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完成任务质量尚好</a:t>
                      </a:r>
                      <a:r>
                        <a:rPr lang="en-US" altLang="zh-CN" sz="400" u="none" strike="noStrike">
                          <a:effectLst/>
                        </a:rPr>
                        <a:t>,</a:t>
                      </a:r>
                      <a:r>
                        <a:rPr lang="zh-CN" altLang="en-US" sz="400" u="none" strike="noStrike">
                          <a:effectLst/>
                        </a:rPr>
                        <a:t>但还可以再加强</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15-19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完成任务质量尚好</a:t>
                      </a:r>
                      <a:r>
                        <a:rPr lang="en-US" altLang="zh-CN" sz="400" u="none" strike="noStrike">
                          <a:effectLst/>
                        </a:rPr>
                        <a:t>,</a:t>
                      </a:r>
                      <a:r>
                        <a:rPr lang="zh-CN" altLang="en-US" sz="400" u="none" strike="noStrike">
                          <a:effectLst/>
                        </a:rPr>
                        <a:t>但还可以再加强</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15-19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r>
              <a:tr h="135392">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工作疏忽</a:t>
                      </a:r>
                      <a:r>
                        <a:rPr lang="en-US" altLang="zh-CN" sz="400" u="none" strike="noStrike">
                          <a:effectLst/>
                        </a:rPr>
                        <a:t>,</a:t>
                      </a:r>
                      <a:r>
                        <a:rPr lang="zh-CN" altLang="en-US" sz="400" u="none" strike="noStrike">
                          <a:effectLst/>
                        </a:rPr>
                        <a:t>偶有小差错</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10-14</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工作疏忽</a:t>
                      </a:r>
                      <a:r>
                        <a:rPr lang="en-US" altLang="zh-CN" sz="400" u="none" strike="noStrike">
                          <a:effectLst/>
                        </a:rPr>
                        <a:t>,</a:t>
                      </a:r>
                      <a:r>
                        <a:rPr lang="zh-CN" altLang="en-US" sz="400" u="none" strike="noStrike">
                          <a:effectLst/>
                        </a:rPr>
                        <a:t>偶有小差错</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10-14</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工作疏忽</a:t>
                      </a:r>
                      <a:r>
                        <a:rPr lang="en-US" altLang="zh-CN" sz="400" u="none" strike="noStrike">
                          <a:effectLst/>
                        </a:rPr>
                        <a:t>,</a:t>
                      </a:r>
                      <a:r>
                        <a:rPr lang="zh-CN" altLang="en-US" sz="400" u="none" strike="noStrike">
                          <a:effectLst/>
                        </a:rPr>
                        <a:t>偶有小差错</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10-14</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r>
              <a:tr h="135392">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工作质量不佳</a:t>
                      </a:r>
                      <a:r>
                        <a:rPr lang="en-US" altLang="zh-CN" sz="400" u="none" strike="noStrike">
                          <a:effectLst/>
                        </a:rPr>
                        <a:t>,</a:t>
                      </a:r>
                      <a:r>
                        <a:rPr lang="zh-CN" altLang="en-US" sz="400" u="none" strike="noStrike">
                          <a:effectLst/>
                        </a:rPr>
                        <a:t>常有差错</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10</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工作质量不佳</a:t>
                      </a:r>
                      <a:r>
                        <a:rPr lang="en-US" altLang="zh-CN" sz="400" u="none" strike="noStrike">
                          <a:effectLst/>
                        </a:rPr>
                        <a:t>,</a:t>
                      </a:r>
                      <a:r>
                        <a:rPr lang="zh-CN" altLang="en-US" sz="400" u="none" strike="noStrike">
                          <a:effectLst/>
                        </a:rPr>
                        <a:t>常有差错</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10</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工作质量不佳</a:t>
                      </a:r>
                      <a:r>
                        <a:rPr lang="en-US" altLang="zh-CN" sz="400" u="none" strike="noStrike">
                          <a:effectLst/>
                        </a:rPr>
                        <a:t>,</a:t>
                      </a:r>
                      <a:r>
                        <a:rPr lang="zh-CN" altLang="en-US" sz="400" u="none" strike="noStrike">
                          <a:effectLst/>
                        </a:rPr>
                        <a:t>常有差错</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10</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r>
              <a:tr h="144184">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rowSpan="5">
                  <a:txBody>
                    <a:bodyPr/>
                    <a:lstStyle/>
                    <a:p>
                      <a:pPr algn="ctr" fontAlgn="ctr"/>
                      <a:r>
                        <a:rPr lang="zh-CN" altLang="en-US" sz="400" u="none" strike="noStrike">
                          <a:effectLst/>
                        </a:rPr>
                        <a:t>工作技能</a:t>
                      </a:r>
                      <a:r>
                        <a:rPr lang="en-US" altLang="zh-CN" sz="400" u="none" strike="noStrike">
                          <a:effectLst/>
                        </a:rPr>
                        <a:t>(10%)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just" fontAlgn="ctr"/>
                      <a:r>
                        <a:rPr lang="zh-CN" altLang="en-US" sz="400" u="none" strike="noStrike">
                          <a:effectLst/>
                        </a:rPr>
                        <a:t>具有极丰富的专业技能，能充分完成本身职责</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10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rowSpan="5">
                  <a:txBody>
                    <a:bodyPr/>
                    <a:lstStyle/>
                    <a:p>
                      <a:pPr algn="ctr" fontAlgn="ctr"/>
                      <a:r>
                        <a:rPr lang="en-US" altLang="zh-CN" sz="400" u="none" strike="noStrike">
                          <a:effectLst/>
                        </a:rPr>
                        <a:t>8</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rowSpan="5">
                  <a:txBody>
                    <a:bodyPr/>
                    <a:lstStyle/>
                    <a:p>
                      <a:pPr algn="ctr" fontAlgn="ctr"/>
                      <a:r>
                        <a:rPr lang="zh-CN" altLang="en-US" sz="400" u="none" strike="noStrike">
                          <a:effectLst/>
                        </a:rPr>
                        <a:t>工作技能</a:t>
                      </a:r>
                      <a:r>
                        <a:rPr lang="en-US" altLang="zh-CN" sz="400" u="none" strike="noStrike">
                          <a:effectLst/>
                        </a:rPr>
                        <a:t>(10%)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just" fontAlgn="ctr"/>
                      <a:r>
                        <a:rPr lang="zh-CN" altLang="en-US" sz="400" u="none" strike="noStrike">
                          <a:effectLst/>
                        </a:rPr>
                        <a:t>具有极丰富的专业技能，能充分完成本身职责</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10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rowSpan="5">
                  <a:txBody>
                    <a:bodyPr/>
                    <a:lstStyle/>
                    <a:p>
                      <a:pPr algn="ctr" fontAlgn="ctr"/>
                      <a:r>
                        <a:rPr lang="en-US" altLang="zh-CN" sz="400" u="none" strike="noStrike">
                          <a:effectLst/>
                        </a:rPr>
                        <a:t>9</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rowSpan="5">
                  <a:txBody>
                    <a:bodyPr/>
                    <a:lstStyle/>
                    <a:p>
                      <a:pPr algn="ctr" fontAlgn="ctr"/>
                      <a:r>
                        <a:rPr lang="zh-CN" altLang="en-US" sz="400" u="none" strike="noStrike">
                          <a:effectLst/>
                        </a:rPr>
                        <a:t>工作技能</a:t>
                      </a:r>
                      <a:r>
                        <a:rPr lang="en-US" altLang="zh-CN" sz="400" u="none" strike="noStrike">
                          <a:effectLst/>
                        </a:rPr>
                        <a:t>(10%)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just" fontAlgn="ctr"/>
                      <a:r>
                        <a:rPr lang="zh-CN" altLang="en-US" sz="400" u="none" strike="noStrike">
                          <a:effectLst/>
                        </a:rPr>
                        <a:t>具有极丰富的专业技能，能充分完成本身职责</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10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rowSpan="5">
                  <a:txBody>
                    <a:bodyPr/>
                    <a:lstStyle/>
                    <a:p>
                      <a:pPr algn="ctr" fontAlgn="ctr"/>
                      <a:r>
                        <a:rPr lang="en-US" altLang="zh-CN" sz="400" u="none" strike="noStrike">
                          <a:effectLst/>
                        </a:rPr>
                        <a:t>9</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r>
              <a:tr h="144184">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有相当的专业技能，足以应付本身工作</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8-9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有相当的专业技能，足以应付本身工作</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8-9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有相当的专业技能，足以应付本身工作</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8-9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r>
              <a:tr h="144184">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专业技能一般，但对完成任务尚无障碍</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7</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专业技能一般，但对完成任务尚无障碍</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7</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专业技能一般，但对完成任务尚无障碍</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7</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r>
              <a:tr h="144184">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技能程度稍感不足，执行职务常需请教他人</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5-6</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技能程度稍感不足，执行职务常需请教他人</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5-6</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技能程度稍感不足，执行职务常需请教他人</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5-6</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r>
              <a:tr h="144184">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对工作必需技能不熟悉，日常工作难以完成</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5</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对工作必需技能不熟悉，日常工作难以完成</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5</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对工作必需技能不熟悉，日常工作难以完成</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5</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r>
              <a:tr h="140667">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rowSpan="5">
                  <a:txBody>
                    <a:bodyPr/>
                    <a:lstStyle/>
                    <a:p>
                      <a:pPr algn="ctr" fontAlgn="ctr"/>
                      <a:r>
                        <a:rPr lang="zh-CN" altLang="en-US" sz="400" u="none" strike="noStrike">
                          <a:effectLst/>
                        </a:rPr>
                        <a:t>工作态度与责任感</a:t>
                      </a:r>
                      <a:r>
                        <a:rPr lang="en-US" altLang="zh-CN" sz="400" u="none" strike="noStrike">
                          <a:effectLst/>
                        </a:rPr>
                        <a:t>10%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just" fontAlgn="ctr"/>
                      <a:r>
                        <a:rPr lang="zh-CN" altLang="en-US" sz="400" u="none" strike="noStrike">
                          <a:effectLst/>
                        </a:rPr>
                        <a:t>任劳任怨，竭尽所能完成任务</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10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rowSpan="5">
                  <a:txBody>
                    <a:bodyPr/>
                    <a:lstStyle/>
                    <a:p>
                      <a:pPr algn="ctr" fontAlgn="ctr"/>
                      <a:r>
                        <a:rPr lang="en-US" altLang="zh-CN" sz="400" u="none" strike="noStrike">
                          <a:effectLst/>
                        </a:rPr>
                        <a:t>9</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rowSpan="5">
                  <a:txBody>
                    <a:bodyPr/>
                    <a:lstStyle/>
                    <a:p>
                      <a:pPr algn="ctr" fontAlgn="ctr"/>
                      <a:r>
                        <a:rPr lang="zh-CN" altLang="en-US" sz="400" u="none" strike="noStrike">
                          <a:effectLst/>
                        </a:rPr>
                        <a:t>工作态度与责任感</a:t>
                      </a:r>
                      <a:r>
                        <a:rPr lang="en-US" altLang="zh-CN" sz="400" u="none" strike="noStrike">
                          <a:effectLst/>
                        </a:rPr>
                        <a:t>10%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just" fontAlgn="ctr"/>
                      <a:r>
                        <a:rPr lang="zh-CN" altLang="en-US" sz="400" u="none" strike="noStrike">
                          <a:effectLst/>
                        </a:rPr>
                        <a:t>任劳任怨，竭尽所能完成任务</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10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rowSpan="5">
                  <a:txBody>
                    <a:bodyPr/>
                    <a:lstStyle/>
                    <a:p>
                      <a:pPr algn="ctr" fontAlgn="ctr"/>
                      <a:r>
                        <a:rPr lang="en-US" altLang="zh-CN" sz="400" u="none" strike="noStrike">
                          <a:effectLst/>
                        </a:rPr>
                        <a:t>10</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rowSpan="5">
                  <a:txBody>
                    <a:bodyPr/>
                    <a:lstStyle/>
                    <a:p>
                      <a:pPr algn="ctr" fontAlgn="ctr"/>
                      <a:r>
                        <a:rPr lang="zh-CN" altLang="en-US" sz="400" u="none" strike="noStrike">
                          <a:effectLst/>
                        </a:rPr>
                        <a:t>工作态度与责任感</a:t>
                      </a:r>
                      <a:r>
                        <a:rPr lang="en-US" altLang="zh-CN" sz="400" u="none" strike="noStrike">
                          <a:effectLst/>
                        </a:rPr>
                        <a:t>10%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just" fontAlgn="ctr"/>
                      <a:r>
                        <a:rPr lang="zh-CN" altLang="en-US" sz="400" u="none" strike="noStrike">
                          <a:effectLst/>
                        </a:rPr>
                        <a:t>任劳任怨，竭尽所能完成任务</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10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rowSpan="5">
                  <a:txBody>
                    <a:bodyPr/>
                    <a:lstStyle/>
                    <a:p>
                      <a:pPr algn="ctr" fontAlgn="ctr"/>
                      <a:r>
                        <a:rPr lang="en-US" altLang="zh-CN" sz="400" u="none" strike="noStrike">
                          <a:effectLst/>
                        </a:rPr>
                        <a:t>10</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r>
              <a:tr h="144184">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工作努力</a:t>
                      </a:r>
                      <a:r>
                        <a:rPr lang="en-US" altLang="zh-CN" sz="400" u="none" strike="noStrike">
                          <a:effectLst/>
                        </a:rPr>
                        <a:t>,</a:t>
                      </a:r>
                      <a:r>
                        <a:rPr lang="zh-CN" altLang="en-US" sz="400" u="none" strike="noStrike">
                          <a:effectLst/>
                        </a:rPr>
                        <a:t>主动，能较好完成分内工作</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8-9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工作努力</a:t>
                      </a:r>
                      <a:r>
                        <a:rPr lang="en-US" altLang="zh-CN" sz="400" u="none" strike="noStrike">
                          <a:effectLst/>
                        </a:rPr>
                        <a:t>,</a:t>
                      </a:r>
                      <a:r>
                        <a:rPr lang="zh-CN" altLang="en-US" sz="400" u="none" strike="noStrike">
                          <a:effectLst/>
                        </a:rPr>
                        <a:t>主动，能较好完成分内工作</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8-9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工作努力</a:t>
                      </a:r>
                      <a:r>
                        <a:rPr lang="en-US" altLang="zh-CN" sz="400" u="none" strike="noStrike">
                          <a:effectLst/>
                        </a:rPr>
                        <a:t>,</a:t>
                      </a:r>
                      <a:r>
                        <a:rPr lang="zh-CN" altLang="en-US" sz="400" u="none" strike="noStrike">
                          <a:effectLst/>
                        </a:rPr>
                        <a:t>主动，能较好完成分内工作</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8-9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r>
              <a:tr h="140667">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有责任心，能自动自发</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7</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有责任心，能自动自发</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7</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有责任心，能自动自发</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7</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r>
              <a:tr h="140667">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交付工作需要督促方能完成</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5-6</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交付工作需要督促方能完成</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5-6</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交付工作需要督促方能完成</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5-6</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r>
              <a:tr h="144184">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敷衍了事，无责任心，做事粗心大意</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5</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敷衍了事，无责任心，做事粗心大意</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5</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敷衍了事，无责任心，做事粗心大意</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5</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r>
              <a:tr h="144184">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rowSpan="5">
                  <a:txBody>
                    <a:bodyPr/>
                    <a:lstStyle/>
                    <a:p>
                      <a:pPr algn="ctr" fontAlgn="ctr"/>
                      <a:r>
                        <a:rPr lang="zh-CN" altLang="en-US" sz="400" u="none" strike="noStrike">
                          <a:effectLst/>
                        </a:rPr>
                        <a:t>协调性</a:t>
                      </a:r>
                      <a:br>
                        <a:rPr lang="zh-CN" altLang="en-US" sz="400" u="none" strike="noStrike">
                          <a:effectLst/>
                        </a:rPr>
                      </a:br>
                      <a:r>
                        <a:rPr lang="en-US" altLang="zh-CN" sz="400" u="none" strike="noStrike">
                          <a:effectLst/>
                        </a:rPr>
                        <a:t>10%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just" fontAlgn="ctr"/>
                      <a:r>
                        <a:rPr lang="zh-CN" altLang="en-US" sz="400" u="none" strike="noStrike">
                          <a:effectLst/>
                        </a:rPr>
                        <a:t>与人协调无间，为工作顺利完成尽最大努力</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10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rowSpan="5">
                  <a:txBody>
                    <a:bodyPr/>
                    <a:lstStyle/>
                    <a:p>
                      <a:pPr algn="ctr" fontAlgn="ctr"/>
                      <a:r>
                        <a:rPr lang="en-US" altLang="zh-CN" sz="400" u="none" strike="noStrike">
                          <a:effectLst/>
                        </a:rPr>
                        <a:t>9</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rowSpan="5">
                  <a:txBody>
                    <a:bodyPr/>
                    <a:lstStyle/>
                    <a:p>
                      <a:pPr algn="ctr" fontAlgn="ctr"/>
                      <a:r>
                        <a:rPr lang="zh-CN" altLang="en-US" sz="400" u="none" strike="noStrike">
                          <a:effectLst/>
                        </a:rPr>
                        <a:t>协调性</a:t>
                      </a:r>
                      <a:br>
                        <a:rPr lang="zh-CN" altLang="en-US" sz="400" u="none" strike="noStrike">
                          <a:effectLst/>
                        </a:rPr>
                      </a:br>
                      <a:r>
                        <a:rPr lang="en-US" altLang="zh-CN" sz="400" u="none" strike="noStrike">
                          <a:effectLst/>
                        </a:rPr>
                        <a:t>10%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just" fontAlgn="ctr"/>
                      <a:r>
                        <a:rPr lang="zh-CN" altLang="en-US" sz="400" u="none" strike="noStrike">
                          <a:effectLst/>
                        </a:rPr>
                        <a:t>与人协调无间，为工作顺利完成尽最大努力</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10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rowSpan="5">
                  <a:txBody>
                    <a:bodyPr/>
                    <a:lstStyle/>
                    <a:p>
                      <a:pPr algn="ctr" fontAlgn="ctr"/>
                      <a:r>
                        <a:rPr lang="en-US" altLang="zh-CN" sz="400" u="none" strike="noStrike">
                          <a:effectLst/>
                        </a:rPr>
                        <a:t>10</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rowSpan="5">
                  <a:txBody>
                    <a:bodyPr/>
                    <a:lstStyle/>
                    <a:p>
                      <a:pPr algn="ctr" fontAlgn="ctr"/>
                      <a:r>
                        <a:rPr lang="zh-CN" altLang="en-US" sz="400" u="none" strike="noStrike">
                          <a:effectLst/>
                        </a:rPr>
                        <a:t>协调性</a:t>
                      </a:r>
                      <a:br>
                        <a:rPr lang="zh-CN" altLang="en-US" sz="400" u="none" strike="noStrike">
                          <a:effectLst/>
                        </a:rPr>
                      </a:br>
                      <a:r>
                        <a:rPr lang="en-US" altLang="zh-CN" sz="400" u="none" strike="noStrike">
                          <a:effectLst/>
                        </a:rPr>
                        <a:t>10%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just" fontAlgn="ctr"/>
                      <a:r>
                        <a:rPr lang="zh-CN" altLang="en-US" sz="400" u="none" strike="noStrike">
                          <a:effectLst/>
                        </a:rPr>
                        <a:t>与人协调无间，为工作顺利完成尽最大努力</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10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rowSpan="5">
                  <a:txBody>
                    <a:bodyPr/>
                    <a:lstStyle/>
                    <a:p>
                      <a:pPr algn="ctr" fontAlgn="ctr"/>
                      <a:r>
                        <a:rPr lang="en-US" altLang="zh-CN" sz="400" u="none" strike="noStrike">
                          <a:effectLst/>
                        </a:rPr>
                        <a:t>10</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r>
              <a:tr h="140667">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爱护团体，常协助别人</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8-9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爱护团体，常协助别人</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8-9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爱护团体，常协助别人</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8-9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r>
              <a:tr h="140667">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肯应他人要求帮助别人</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7</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肯应他人要求帮助别人</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7</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肯应他人要求帮助别人</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7</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r>
              <a:tr h="144184">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仅在必要与人协调的工作上与人合作</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5-6</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仅在必要与人协调的工作上与人合作</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5-6</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仅在必要与人协调的工作上与人合作</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5-6</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r>
              <a:tr h="140667">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精神散漫不肯与别人合作</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5</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精神散漫不肯与别人合作</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5</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精神散漫不肯与别人合作</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5</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r>
              <a:tr h="152976">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rowSpan="5">
                  <a:txBody>
                    <a:bodyPr/>
                    <a:lstStyle/>
                    <a:p>
                      <a:pPr algn="ctr" fontAlgn="ctr"/>
                      <a:r>
                        <a:rPr lang="zh-CN" altLang="en-US" sz="400" u="none" strike="noStrike">
                          <a:effectLst/>
                        </a:rPr>
                        <a:t>纪律性</a:t>
                      </a:r>
                      <a:br>
                        <a:rPr lang="zh-CN" altLang="en-US" sz="400" u="none" strike="noStrike">
                          <a:effectLst/>
                        </a:rPr>
                      </a:br>
                      <a:r>
                        <a:rPr lang="en-US" altLang="zh-CN" sz="400" u="none" strike="noStrike">
                          <a:effectLst/>
                        </a:rPr>
                        <a:t>10%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just" fontAlgn="ctr"/>
                      <a:r>
                        <a:rPr lang="zh-CN" altLang="en-US" sz="400" u="none" strike="noStrike">
                          <a:effectLst/>
                        </a:rPr>
                        <a:t>自觉遵守和维护公司各项规章制度</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10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rowSpan="5">
                  <a:txBody>
                    <a:bodyPr/>
                    <a:lstStyle/>
                    <a:p>
                      <a:pPr algn="ctr" fontAlgn="ctr"/>
                      <a:r>
                        <a:rPr lang="en-US" altLang="zh-CN" sz="400" u="none" strike="noStrike">
                          <a:effectLst/>
                        </a:rPr>
                        <a:t>10</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rowSpan="5">
                  <a:txBody>
                    <a:bodyPr/>
                    <a:lstStyle/>
                    <a:p>
                      <a:pPr algn="ctr" fontAlgn="ctr"/>
                      <a:r>
                        <a:rPr lang="zh-CN" altLang="en-US" sz="400" u="none" strike="noStrike">
                          <a:effectLst/>
                        </a:rPr>
                        <a:t>纪律性</a:t>
                      </a:r>
                      <a:br>
                        <a:rPr lang="zh-CN" altLang="en-US" sz="400" u="none" strike="noStrike">
                          <a:effectLst/>
                        </a:rPr>
                      </a:br>
                      <a:r>
                        <a:rPr lang="en-US" altLang="zh-CN" sz="400" u="none" strike="noStrike">
                          <a:effectLst/>
                        </a:rPr>
                        <a:t>10%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just" fontAlgn="ctr"/>
                      <a:r>
                        <a:rPr lang="zh-CN" altLang="en-US" sz="400" u="none" strike="noStrike">
                          <a:effectLst/>
                        </a:rPr>
                        <a:t>自觉遵守和维护公司各项规章制度</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10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rowSpan="5">
                  <a:txBody>
                    <a:bodyPr/>
                    <a:lstStyle/>
                    <a:p>
                      <a:pPr algn="ctr" fontAlgn="ctr"/>
                      <a:r>
                        <a:rPr lang="en-US" altLang="zh-CN" sz="400" u="none" strike="noStrike">
                          <a:effectLst/>
                        </a:rPr>
                        <a:t>10</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rowSpan="5">
                  <a:txBody>
                    <a:bodyPr/>
                    <a:lstStyle/>
                    <a:p>
                      <a:pPr algn="ctr" fontAlgn="ctr"/>
                      <a:r>
                        <a:rPr lang="zh-CN" altLang="en-US" sz="400" u="none" strike="noStrike">
                          <a:effectLst/>
                        </a:rPr>
                        <a:t>纪律性</a:t>
                      </a:r>
                      <a:br>
                        <a:rPr lang="zh-CN" altLang="en-US" sz="400" u="none" strike="noStrike">
                          <a:effectLst/>
                        </a:rPr>
                      </a:br>
                      <a:r>
                        <a:rPr lang="en-US" altLang="zh-CN" sz="400" u="none" strike="noStrike">
                          <a:effectLst/>
                        </a:rPr>
                        <a:t>10%</a:t>
                      </a:r>
                      <a:endParaRPr lang="en-US" altLang="zh-CN" sz="400" b="1"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just" fontAlgn="ctr"/>
                      <a:r>
                        <a:rPr lang="zh-CN" altLang="en-US" sz="400" u="none" strike="noStrike">
                          <a:effectLst/>
                        </a:rPr>
                        <a:t>自觉遵守和维护公司各项规章制度</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10</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rowSpan="5">
                  <a:txBody>
                    <a:bodyPr/>
                    <a:lstStyle/>
                    <a:p>
                      <a:pPr algn="ctr" fontAlgn="ctr"/>
                      <a:r>
                        <a:rPr lang="en-US" altLang="zh-CN" sz="400" u="none" strike="noStrike">
                          <a:effectLst/>
                        </a:rPr>
                        <a:t>10</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r>
              <a:tr h="152976">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能遵守公司规章制度</a:t>
                      </a:r>
                      <a:r>
                        <a:rPr lang="en-US" altLang="zh-CN" sz="400" u="none" strike="noStrike">
                          <a:effectLst/>
                        </a:rPr>
                        <a:t>,</a:t>
                      </a:r>
                      <a:r>
                        <a:rPr lang="zh-CN" altLang="en-US" sz="400" u="none" strike="noStrike">
                          <a:effectLst/>
                        </a:rPr>
                        <a:t>但需要有人督导</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8-9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能遵守公司规章制度</a:t>
                      </a:r>
                      <a:r>
                        <a:rPr lang="en-US" altLang="zh-CN" sz="400" u="none" strike="noStrike">
                          <a:effectLst/>
                        </a:rPr>
                        <a:t>,</a:t>
                      </a:r>
                      <a:r>
                        <a:rPr lang="zh-CN" altLang="en-US" sz="400" u="none" strike="noStrike">
                          <a:effectLst/>
                        </a:rPr>
                        <a:t>但需要有人督导</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8-9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能遵守公司规章制度</a:t>
                      </a:r>
                      <a:r>
                        <a:rPr lang="en-US" altLang="zh-CN" sz="400" u="none" strike="noStrike">
                          <a:effectLst/>
                        </a:rPr>
                        <a:t>,</a:t>
                      </a:r>
                      <a:r>
                        <a:rPr lang="zh-CN" altLang="en-US" sz="400" u="none" strike="noStrike">
                          <a:effectLst/>
                        </a:rPr>
                        <a:t>但需要有人督导</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8-9</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r>
              <a:tr h="152976">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偶有迟到，但上班后工作兢兢业业</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7</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偶有迟到，但上班后工作兢兢业业</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7</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偶有迟到，但上班后工作兢兢业业</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7</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r>
              <a:tr h="152976">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纪律观念不强</a:t>
                      </a:r>
                      <a:r>
                        <a:rPr lang="en-US" altLang="zh-CN" sz="400" u="none" strike="noStrike">
                          <a:effectLst/>
                        </a:rPr>
                        <a:t>,</a:t>
                      </a:r>
                      <a:r>
                        <a:rPr lang="zh-CN" altLang="en-US" sz="400" u="none" strike="noStrike">
                          <a:effectLst/>
                        </a:rPr>
                        <a:t>偶尔违反公司规章制度</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5-6</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纪律观念不强</a:t>
                      </a:r>
                      <a:r>
                        <a:rPr lang="en-US" altLang="zh-CN" sz="400" u="none" strike="noStrike">
                          <a:effectLst/>
                        </a:rPr>
                        <a:t>,</a:t>
                      </a:r>
                      <a:r>
                        <a:rPr lang="zh-CN" altLang="en-US" sz="400" u="none" strike="noStrike">
                          <a:effectLst/>
                        </a:rPr>
                        <a:t>偶尔违反公司规章制度</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5-6</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纪律观念不强</a:t>
                      </a:r>
                      <a:r>
                        <a:rPr lang="en-US" altLang="zh-CN" sz="400" u="none" strike="noStrike">
                          <a:effectLst/>
                        </a:rPr>
                        <a:t>,</a:t>
                      </a:r>
                      <a:r>
                        <a:rPr lang="zh-CN" altLang="en-US" sz="400" u="none" strike="noStrike">
                          <a:effectLst/>
                        </a:rPr>
                        <a:t>偶尔违反公司规章制度</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5-6</a:t>
                      </a:r>
                      <a:endParaRPr lang="en-US" altLang="zh-CN"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r>
              <a:tr h="152976">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经常违反公司制度</a:t>
                      </a:r>
                      <a:r>
                        <a:rPr lang="en-US" altLang="zh-CN" sz="400" u="none" strike="noStrike">
                          <a:effectLst/>
                        </a:rPr>
                        <a:t>,</a:t>
                      </a:r>
                      <a:r>
                        <a:rPr lang="zh-CN" altLang="en-US" sz="400" u="none" strike="noStrike">
                          <a:effectLst/>
                        </a:rPr>
                        <a:t>被指正时态度傲慢</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5</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经常违反公司制度</a:t>
                      </a:r>
                      <a:r>
                        <a:rPr lang="en-US" altLang="zh-CN" sz="400" u="none" strike="noStrike">
                          <a:effectLst/>
                        </a:rPr>
                        <a:t>,</a:t>
                      </a:r>
                      <a:r>
                        <a:rPr lang="zh-CN" altLang="en-US" sz="400" u="none" strike="noStrike">
                          <a:effectLst/>
                        </a:rPr>
                        <a:t>被指正时态度傲慢</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5</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vMerge="1">
                  <a:txBody>
                    <a:bodyPr/>
                    <a:lstStyle/>
                    <a:p>
                      <a:endParaRPr lang="zh-CN" altLang="en-US"/>
                    </a:p>
                  </a:txBody>
                  <a:tcPr/>
                </a:tc>
                <a:tc>
                  <a:txBody>
                    <a:bodyPr/>
                    <a:lstStyle/>
                    <a:p>
                      <a:pPr algn="just" fontAlgn="ctr"/>
                      <a:r>
                        <a:rPr lang="zh-CN" altLang="en-US" sz="400" u="none" strike="noStrike">
                          <a:effectLst/>
                        </a:rPr>
                        <a:t>经常违反公司制度</a:t>
                      </a:r>
                      <a:r>
                        <a:rPr lang="en-US" altLang="zh-CN" sz="400" u="none" strike="noStrike">
                          <a:effectLst/>
                        </a:rPr>
                        <a:t>,</a:t>
                      </a:r>
                      <a:r>
                        <a:rPr lang="zh-CN" altLang="en-US" sz="400" u="none" strike="noStrike">
                          <a:effectLst/>
                        </a:rPr>
                        <a:t>被指正时态度傲慢</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a:txBody>
                    <a:bodyPr/>
                    <a:lstStyle/>
                    <a:p>
                      <a:pPr algn="ctr" fontAlgn="ctr"/>
                      <a:r>
                        <a:rPr lang="en-US" altLang="zh-CN" sz="400" u="none" strike="noStrike">
                          <a:effectLst/>
                        </a:rPr>
                        <a:t>5</a:t>
                      </a:r>
                      <a:r>
                        <a:rPr lang="zh-CN" altLang="en-US" sz="400" u="none" strike="noStrike">
                          <a:effectLst/>
                        </a:rPr>
                        <a:t>以下</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vMerge="1">
                  <a:txBody>
                    <a:bodyPr/>
                    <a:lstStyle/>
                    <a:p>
                      <a:endParaRPr lang="zh-CN" altLang="en-US"/>
                    </a:p>
                  </a:txBody>
                  <a:tcPr/>
                </a:tc>
              </a:tr>
              <a:tr h="152976">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gridSpan="3">
                  <a:txBody>
                    <a:bodyPr/>
                    <a:lstStyle/>
                    <a:p>
                      <a:pPr algn="ctr" fontAlgn="ctr"/>
                      <a:r>
                        <a:rPr lang="zh-CN" altLang="en-US" sz="400" u="none" strike="noStrike">
                          <a:effectLst/>
                        </a:rPr>
                        <a:t>合计</a:t>
                      </a:r>
                      <a:endParaRPr lang="zh-CN" altLang="en-US" sz="400" b="1"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hMerge="1">
                  <a:txBody>
                    <a:bodyPr/>
                    <a:lstStyle/>
                    <a:p>
                      <a:endParaRPr lang="zh-CN" altLang="en-US"/>
                    </a:p>
                  </a:txBody>
                  <a:tcPr/>
                </a:tc>
                <a:tc hMerge="1">
                  <a:txBody>
                    <a:bodyPr/>
                    <a:lstStyle/>
                    <a:p>
                      <a:endParaRPr lang="zh-CN" altLang="en-US"/>
                    </a:p>
                  </a:txBody>
                  <a:tcPr/>
                </a:tc>
                <a:tc>
                  <a:txBody>
                    <a:bodyPr/>
                    <a:lstStyle/>
                    <a:p>
                      <a:pPr algn="ctr" fontAlgn="ctr"/>
                      <a:r>
                        <a:rPr lang="en-US" altLang="zh-CN" sz="400" u="none" strike="noStrike">
                          <a:effectLst/>
                        </a:rPr>
                        <a:t>93</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gridSpan="3">
                  <a:txBody>
                    <a:bodyPr/>
                    <a:lstStyle/>
                    <a:p>
                      <a:pPr algn="ctr" fontAlgn="ctr"/>
                      <a:r>
                        <a:rPr lang="zh-CN" altLang="en-US" sz="400" u="none" strike="noStrike">
                          <a:effectLst/>
                        </a:rPr>
                        <a:t>合计</a:t>
                      </a:r>
                      <a:endParaRPr lang="zh-CN" altLang="en-US" sz="400" b="1"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hMerge="1">
                  <a:txBody>
                    <a:bodyPr/>
                    <a:lstStyle/>
                    <a:p>
                      <a:endParaRPr lang="zh-CN" altLang="en-US"/>
                    </a:p>
                  </a:txBody>
                  <a:tcPr/>
                </a:tc>
                <a:tc hMerge="1">
                  <a:txBody>
                    <a:bodyPr/>
                    <a:lstStyle/>
                    <a:p>
                      <a:endParaRPr lang="zh-CN" altLang="en-US"/>
                    </a:p>
                  </a:txBody>
                  <a:tcPr/>
                </a:tc>
                <a:tc>
                  <a:txBody>
                    <a:bodyPr/>
                    <a:lstStyle/>
                    <a:p>
                      <a:pPr algn="ctr" fontAlgn="ctr"/>
                      <a:r>
                        <a:rPr lang="en-US" altLang="zh-CN" sz="400" u="none" strike="noStrike">
                          <a:effectLst/>
                        </a:rPr>
                        <a:t>98</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gridSpan="3">
                  <a:txBody>
                    <a:bodyPr/>
                    <a:lstStyle/>
                    <a:p>
                      <a:pPr algn="ctr" fontAlgn="ctr"/>
                      <a:r>
                        <a:rPr lang="zh-CN" altLang="en-US" sz="400" u="none" strike="noStrike">
                          <a:effectLst/>
                        </a:rPr>
                        <a:t>合计</a:t>
                      </a:r>
                      <a:endParaRPr lang="zh-CN" altLang="en-US" sz="400" b="1"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hMerge="1">
                  <a:txBody>
                    <a:bodyPr/>
                    <a:lstStyle/>
                    <a:p>
                      <a:endParaRPr lang="zh-CN" altLang="en-US"/>
                    </a:p>
                  </a:txBody>
                  <a:tcPr/>
                </a:tc>
                <a:tc hMerge="1">
                  <a:txBody>
                    <a:bodyPr/>
                    <a:lstStyle/>
                    <a:p>
                      <a:endParaRPr lang="zh-CN" altLang="en-US"/>
                    </a:p>
                  </a:txBody>
                  <a:tcPr/>
                </a:tc>
                <a:tc>
                  <a:txBody>
                    <a:bodyPr/>
                    <a:lstStyle/>
                    <a:p>
                      <a:pPr algn="ctr" fontAlgn="ctr"/>
                      <a:r>
                        <a:rPr lang="en-US" altLang="zh-CN" sz="400" u="none" strike="noStrike">
                          <a:effectLst/>
                        </a:rPr>
                        <a:t>94</a:t>
                      </a:r>
                      <a:endParaRPr lang="en-US" altLang="zh-CN"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r>
              <a:tr h="135392">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gridSpan="4">
                  <a:txBody>
                    <a:bodyPr/>
                    <a:lstStyle/>
                    <a:p>
                      <a:pPr algn="just" fontAlgn="t"/>
                      <a:r>
                        <a:rPr lang="zh-CN" altLang="en-US" sz="400" u="none" strike="noStrike">
                          <a:effectLst/>
                        </a:rPr>
                        <a:t>备注：</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gridSpan="4">
                  <a:txBody>
                    <a:bodyPr/>
                    <a:lstStyle/>
                    <a:p>
                      <a:pPr algn="just" fontAlgn="t"/>
                      <a:r>
                        <a:rPr lang="zh-CN" altLang="en-US" sz="400" u="none" strike="noStrike">
                          <a:effectLst/>
                        </a:rPr>
                        <a:t>备注：</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gridSpan="4">
                  <a:txBody>
                    <a:bodyPr/>
                    <a:lstStyle/>
                    <a:p>
                      <a:pPr algn="just" fontAlgn="t"/>
                      <a:r>
                        <a:rPr lang="zh-CN" altLang="en-US" sz="400" u="none" strike="noStrike">
                          <a:effectLst/>
                        </a:rPr>
                        <a:t>备注：</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0559">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考核人签名</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gridSpan="3">
                  <a:txBody>
                    <a:bodyPr/>
                    <a:lstStyle/>
                    <a:p>
                      <a:pPr algn="l" fontAlgn="ctr"/>
                      <a:r>
                        <a:rPr lang="zh-CN" altLang="en-US" sz="400" u="none" strike="noStrike">
                          <a:effectLst/>
                        </a:rPr>
                        <a:t>陈栩、石梦韬</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hMerge="1">
                  <a:txBody>
                    <a:bodyPr/>
                    <a:lstStyle/>
                    <a:p>
                      <a:endParaRPr lang="zh-CN" altLang="en-US"/>
                    </a:p>
                  </a:txBody>
                  <a:tcPr/>
                </a:tc>
                <a:tc h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考核人签名</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gridSpan="3">
                  <a:txBody>
                    <a:bodyPr/>
                    <a:lstStyle/>
                    <a:p>
                      <a:pPr algn="l" fontAlgn="ctr"/>
                      <a:r>
                        <a:rPr lang="zh-CN" altLang="en-US" sz="400" u="none" strike="noStrike">
                          <a:effectLst/>
                        </a:rPr>
                        <a:t>吴子乔</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hMerge="1">
                  <a:txBody>
                    <a:bodyPr/>
                    <a:lstStyle/>
                    <a:p>
                      <a:endParaRPr lang="zh-CN" altLang="en-US"/>
                    </a:p>
                  </a:txBody>
                  <a:tcPr/>
                </a:tc>
                <a:tc hMerge="1">
                  <a:txBody>
                    <a:bodyPr/>
                    <a:lstStyle/>
                    <a:p>
                      <a:endParaRPr lang="zh-CN" altLang="en-US"/>
                    </a:p>
                  </a:txBody>
                  <a:tcP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　</a:t>
                      </a:r>
                      <a:endParaRPr lang="zh-CN" altLang="en-US" sz="400" b="0" i="0" u="none" strike="noStrike">
                        <a:solidFill>
                          <a:srgbClr val="000000"/>
                        </a:solidFill>
                        <a:effectLst/>
                        <a:latin typeface="宋体" panose="02010600030101010101" pitchFamily="2" charset="-122"/>
                        <a:ea typeface="宋体" panose="02010600030101010101" pitchFamily="2" charset="-122"/>
                      </a:endParaRPr>
                    </a:p>
                  </a:txBody>
                  <a:tcPr marL="3517" marR="3517" marT="3517" marB="0" anchor="ctr"/>
                </a:tc>
                <a:tc>
                  <a:txBody>
                    <a:bodyPr/>
                    <a:lstStyle/>
                    <a:p>
                      <a:pPr algn="l" fontAlgn="ctr"/>
                      <a:r>
                        <a:rPr lang="zh-CN" altLang="en-US" sz="400" u="none" strike="noStrike">
                          <a:effectLst/>
                        </a:rPr>
                        <a:t>考核人签名</a:t>
                      </a:r>
                      <a:endParaRPr lang="zh-CN" altLang="en-US" sz="400" b="0" i="0" u="none" strike="noStrike">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gridSpan="3">
                  <a:txBody>
                    <a:bodyPr/>
                    <a:lstStyle/>
                    <a:p>
                      <a:pPr algn="l" fontAlgn="ctr"/>
                      <a:r>
                        <a:rPr lang="zh-CN" altLang="en-US" sz="400" u="none" strike="noStrike" dirty="0">
                          <a:effectLst/>
                        </a:rPr>
                        <a:t>吴子乔</a:t>
                      </a:r>
                      <a:endParaRPr lang="zh-CN" altLang="en-US" sz="400" b="0" i="0" u="none" strike="noStrike" dirty="0">
                        <a:solidFill>
                          <a:srgbClr val="000000"/>
                        </a:solidFill>
                        <a:effectLst/>
                        <a:latin typeface="华文仿宋" panose="02010600040101010101" pitchFamily="2" charset="-122"/>
                        <a:ea typeface="华文仿宋" panose="02010600040101010101" pitchFamily="2" charset="-122"/>
                      </a:endParaRPr>
                    </a:p>
                  </a:txBody>
                  <a:tcPr marL="3517" marR="3517" marT="3517" marB="0" anchor="ct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522703" y="84572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362920" y="1013364"/>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734141" y="2729563"/>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478990" y="144161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052876" y="47305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848514" y="2863152"/>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342882" y="4503322"/>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199471" y="432522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629760" y="491225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963153" y="457016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241768" y="607469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487187" y="131498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526405" y="235214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1587" y="3104117"/>
            <a:ext cx="446864"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12205" y="245795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5021" y="2863152"/>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434568" y="3534632"/>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823621" y="107699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090028" y="351714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230995" y="307561"/>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985575" y="1687036"/>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239793" y="2096793"/>
            <a:ext cx="2664414" cy="26644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6</a:t>
            </a:r>
          </a:p>
        </p:txBody>
      </p:sp>
      <p:sp>
        <p:nvSpPr>
          <p:cNvPr id="24" name="矩形 23"/>
          <p:cNvSpPr/>
          <p:nvPr/>
        </p:nvSpPr>
        <p:spPr>
          <a:xfrm>
            <a:off x="1817226" y="4954389"/>
            <a:ext cx="5509550" cy="583565"/>
          </a:xfrm>
          <a:prstGeom prst="rect">
            <a:avLst/>
          </a:prstGeom>
        </p:spPr>
        <p:txBody>
          <a:bodyPr wrap="square">
            <a:spAutoFit/>
          </a:bodyPr>
          <a:lstStyle/>
          <a:p>
            <a:pPr algn="ct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参考资料</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参考资料</a:t>
            </a:r>
          </a:p>
        </p:txBody>
      </p:sp>
      <p:sp>
        <p:nvSpPr>
          <p:cNvPr id="21" name="文本框 20"/>
          <p:cNvSpPr txBox="1"/>
          <p:nvPr/>
        </p:nvSpPr>
        <p:spPr>
          <a:xfrm>
            <a:off x="1088342" y="1005916"/>
            <a:ext cx="7511277" cy="5632311"/>
          </a:xfrm>
          <a:prstGeom prst="rect">
            <a:avLst/>
          </a:prstGeom>
          <a:noFill/>
        </p:spPr>
        <p:txBody>
          <a:bodyPr wrap="square" rtlCol="0">
            <a:spAutoFit/>
          </a:bodyPr>
          <a:lstStyle/>
          <a:p>
            <a:r>
              <a:rPr lang="en-US" altLang="zh-CN" dirty="0"/>
              <a:t>[1]	</a:t>
            </a:r>
            <a:r>
              <a:rPr lang="zh-CN" altLang="zh-CN" dirty="0"/>
              <a:t>游戏《迷宫深处》开发者介绍及游戏内容</a:t>
            </a:r>
            <a:r>
              <a:rPr lang="en-US" altLang="zh-CN" dirty="0"/>
              <a:t> 2018</a:t>
            </a:r>
            <a:r>
              <a:rPr lang="zh-CN" altLang="zh-CN" dirty="0"/>
              <a:t>年</a:t>
            </a:r>
            <a:r>
              <a:rPr lang="en-US" altLang="zh-CN" dirty="0"/>
              <a:t>4</a:t>
            </a:r>
            <a:r>
              <a:rPr lang="zh-CN" altLang="zh-CN" dirty="0"/>
              <a:t>月</a:t>
            </a:r>
            <a:r>
              <a:rPr lang="en-US" altLang="zh-CN" dirty="0"/>
              <a:t>11</a:t>
            </a:r>
            <a:r>
              <a:rPr lang="zh-CN" altLang="zh-CN" dirty="0"/>
              <a:t>日</a:t>
            </a:r>
          </a:p>
          <a:p>
            <a:r>
              <a:rPr lang="en-US" altLang="zh-CN" dirty="0"/>
              <a:t>https://tieba.baidu.com/p/5366126268?red_tag=1516710533&amp;traceid=</a:t>
            </a:r>
          </a:p>
          <a:p>
            <a:endParaRPr lang="zh-CN" altLang="zh-CN" dirty="0"/>
          </a:p>
          <a:p>
            <a:r>
              <a:rPr lang="en-US" altLang="zh-CN" dirty="0"/>
              <a:t>[2]	unity</a:t>
            </a:r>
            <a:r>
              <a:rPr lang="zh-CN" altLang="zh-CN" dirty="0"/>
              <a:t>社区论坛</a:t>
            </a:r>
            <a:r>
              <a:rPr lang="en-US" altLang="zh-CN" dirty="0"/>
              <a:t>2D</a:t>
            </a:r>
            <a:r>
              <a:rPr lang="zh-CN" altLang="zh-CN" dirty="0"/>
              <a:t>游戏制作技术简单举例</a:t>
            </a:r>
            <a:r>
              <a:rPr lang="en-US" altLang="zh-CN" dirty="0"/>
              <a:t> 2018</a:t>
            </a:r>
            <a:r>
              <a:rPr lang="zh-CN" altLang="zh-CN" dirty="0"/>
              <a:t>年</a:t>
            </a:r>
            <a:r>
              <a:rPr lang="en-US" altLang="zh-CN" dirty="0"/>
              <a:t>4</a:t>
            </a:r>
            <a:r>
              <a:rPr lang="zh-CN" altLang="zh-CN" dirty="0"/>
              <a:t>月</a:t>
            </a:r>
            <a:r>
              <a:rPr lang="en-US" altLang="zh-CN" dirty="0"/>
              <a:t>20</a:t>
            </a:r>
            <a:r>
              <a:rPr lang="zh-CN" altLang="zh-CN" dirty="0"/>
              <a:t>日</a:t>
            </a:r>
          </a:p>
          <a:p>
            <a:r>
              <a:rPr lang="en-US" altLang="zh-CN" dirty="0"/>
              <a:t>http://forum.china.unity3d.com/thread-13546-1-1.html</a:t>
            </a:r>
          </a:p>
          <a:p>
            <a:endParaRPr lang="zh-CN" altLang="zh-CN" dirty="0"/>
          </a:p>
          <a:p>
            <a:pPr lvl="0"/>
            <a:r>
              <a:rPr lang="en-US" altLang="zh-CN" dirty="0"/>
              <a:t>[3]	 unity</a:t>
            </a:r>
            <a:r>
              <a:rPr lang="zh-CN" altLang="zh-CN" dirty="0"/>
              <a:t>社区学习资料及</a:t>
            </a:r>
            <a:r>
              <a:rPr lang="en-US" altLang="zh-CN" dirty="0"/>
              <a:t>unity</a:t>
            </a:r>
            <a:r>
              <a:rPr lang="zh-CN" altLang="zh-CN" dirty="0"/>
              <a:t>开发教程</a:t>
            </a:r>
            <a:r>
              <a:rPr lang="en-US" altLang="zh-CN" dirty="0"/>
              <a:t> 2018</a:t>
            </a:r>
            <a:r>
              <a:rPr lang="zh-CN" altLang="zh-CN" dirty="0"/>
              <a:t>年</a:t>
            </a:r>
            <a:r>
              <a:rPr lang="en-US" altLang="zh-CN" dirty="0"/>
              <a:t>4</a:t>
            </a:r>
            <a:r>
              <a:rPr lang="zh-CN" altLang="zh-CN" dirty="0"/>
              <a:t>月</a:t>
            </a:r>
            <a:r>
              <a:rPr lang="en-US" altLang="zh-CN" dirty="0"/>
              <a:t>20</a:t>
            </a:r>
            <a:r>
              <a:rPr lang="zh-CN" altLang="zh-CN" dirty="0"/>
              <a:t>日 </a:t>
            </a:r>
          </a:p>
          <a:p>
            <a:r>
              <a:rPr lang="en-US" altLang="zh-CN" dirty="0"/>
              <a:t>http://forum.china.unity3d.com/forum.php</a:t>
            </a:r>
          </a:p>
          <a:p>
            <a:endParaRPr lang="zh-CN" altLang="zh-CN" dirty="0"/>
          </a:p>
          <a:p>
            <a:pPr lvl="0"/>
            <a:r>
              <a:rPr lang="en-US" altLang="zh-CN" dirty="0"/>
              <a:t>[4]	 CSDN</a:t>
            </a:r>
            <a:r>
              <a:rPr lang="zh-CN" altLang="zh-CN" dirty="0"/>
              <a:t>博客社区</a:t>
            </a:r>
            <a:r>
              <a:rPr lang="en-US" altLang="zh-CN" dirty="0"/>
              <a:t>.</a:t>
            </a:r>
            <a:r>
              <a:rPr lang="zh-CN" altLang="zh-CN" dirty="0"/>
              <a:t>文章</a:t>
            </a:r>
            <a:r>
              <a:rPr lang="en-US" altLang="zh-CN" dirty="0"/>
              <a:t>.</a:t>
            </a:r>
            <a:r>
              <a:rPr lang="zh-CN" altLang="zh-CN" dirty="0"/>
              <a:t>软件工程需求分析文档模板</a:t>
            </a:r>
            <a:r>
              <a:rPr lang="en-US" altLang="zh-CN" dirty="0"/>
              <a:t> 2018</a:t>
            </a:r>
            <a:r>
              <a:rPr lang="zh-CN" altLang="zh-CN" dirty="0"/>
              <a:t>年</a:t>
            </a:r>
            <a:r>
              <a:rPr lang="en-US" altLang="zh-CN" dirty="0"/>
              <a:t>4</a:t>
            </a:r>
            <a:r>
              <a:rPr lang="zh-CN" altLang="zh-CN" dirty="0"/>
              <a:t>月</a:t>
            </a:r>
            <a:r>
              <a:rPr lang="en-US" altLang="zh-CN" dirty="0"/>
              <a:t>21</a:t>
            </a:r>
            <a:r>
              <a:rPr lang="zh-CN" altLang="zh-CN" dirty="0"/>
              <a:t>日</a:t>
            </a:r>
          </a:p>
          <a:p>
            <a:r>
              <a:rPr lang="en-US" altLang="zh-CN" dirty="0"/>
              <a:t>https://blog.csdn.net/jiangcl207504/article/details/5467285</a:t>
            </a:r>
          </a:p>
          <a:p>
            <a:endParaRPr lang="zh-CN" altLang="zh-CN" dirty="0"/>
          </a:p>
          <a:p>
            <a:pPr lvl="0"/>
            <a:r>
              <a:rPr lang="en-US" altLang="zh-CN" dirty="0"/>
              <a:t>[5] 	</a:t>
            </a:r>
            <a:r>
              <a:rPr lang="en-US" altLang="zh-CN" dirty="0" err="1"/>
              <a:t>SiKi</a:t>
            </a:r>
            <a:r>
              <a:rPr lang="zh-CN" altLang="zh-CN" dirty="0"/>
              <a:t>学院</a:t>
            </a:r>
            <a:r>
              <a:rPr lang="en-US" altLang="zh-CN" dirty="0"/>
              <a:t>unity</a:t>
            </a:r>
            <a:r>
              <a:rPr lang="zh-CN" altLang="zh-CN" dirty="0"/>
              <a:t>开发相关课程</a:t>
            </a:r>
            <a:r>
              <a:rPr lang="en-US" altLang="zh-CN" dirty="0"/>
              <a:t> 2018</a:t>
            </a:r>
            <a:r>
              <a:rPr lang="zh-CN" altLang="zh-CN" dirty="0"/>
              <a:t>年</a:t>
            </a:r>
            <a:r>
              <a:rPr lang="en-US" altLang="zh-CN" dirty="0"/>
              <a:t>4</a:t>
            </a:r>
            <a:r>
              <a:rPr lang="zh-CN" altLang="zh-CN" dirty="0"/>
              <a:t>月</a:t>
            </a:r>
            <a:r>
              <a:rPr lang="en-US" altLang="zh-CN" dirty="0"/>
              <a:t>22</a:t>
            </a:r>
            <a:r>
              <a:rPr lang="zh-CN" altLang="zh-CN" dirty="0"/>
              <a:t>日</a:t>
            </a:r>
          </a:p>
          <a:p>
            <a:r>
              <a:rPr lang="en-US" altLang="zh-CN" dirty="0"/>
              <a:t>http://www.sikiedu.com/cloud/search?q=unity%E5%85%A5%E9%97%A8</a:t>
            </a:r>
          </a:p>
          <a:p>
            <a:endParaRPr lang="zh-CN" altLang="zh-CN" dirty="0"/>
          </a:p>
          <a:p>
            <a:r>
              <a:rPr lang="en-US" altLang="zh-CN" dirty="0"/>
              <a:t>[6]	</a:t>
            </a:r>
            <a:r>
              <a:rPr lang="zh-CN" altLang="zh-CN" dirty="0"/>
              <a:t>张海藩、牟永敏</a:t>
            </a:r>
            <a:r>
              <a:rPr lang="en-US" altLang="zh-CN" dirty="0"/>
              <a:t>.</a:t>
            </a:r>
            <a:r>
              <a:rPr lang="zh-CN" altLang="zh-CN" dirty="0"/>
              <a:t>《软件工程导论》</a:t>
            </a:r>
            <a:r>
              <a:rPr lang="en-US" altLang="zh-CN" dirty="0"/>
              <a:t>-6</a:t>
            </a:r>
            <a:r>
              <a:rPr lang="zh-CN" altLang="zh-CN" dirty="0"/>
              <a:t>版 北京：清华大学出版社，</a:t>
            </a:r>
            <a:r>
              <a:rPr lang="en-US" altLang="zh-CN" dirty="0"/>
              <a:t>2013</a:t>
            </a:r>
            <a:r>
              <a:rPr lang="zh-CN" altLang="zh-CN" dirty="0"/>
              <a:t>（</a:t>
            </a:r>
            <a:r>
              <a:rPr lang="en-US" altLang="zh-CN" dirty="0"/>
              <a:t>2018.1</a:t>
            </a:r>
            <a:r>
              <a:rPr lang="zh-CN" altLang="zh-CN" dirty="0"/>
              <a:t>重印）</a:t>
            </a:r>
            <a:endParaRPr lang="en-US" altLang="zh-CN" dirty="0"/>
          </a:p>
          <a:p>
            <a:endParaRPr lang="zh-CN" altLang="zh-CN" dirty="0"/>
          </a:p>
          <a:p>
            <a:r>
              <a:rPr lang="en-US" altLang="zh-CN" dirty="0"/>
              <a:t>[7] </a:t>
            </a:r>
            <a:r>
              <a:rPr lang="zh-CN" altLang="zh-CN" dirty="0"/>
              <a:t>陈洪、任科、李华杰</a:t>
            </a:r>
            <a:r>
              <a:rPr lang="en-US" altLang="zh-CN" dirty="0"/>
              <a:t>.</a:t>
            </a:r>
            <a:r>
              <a:rPr lang="zh-CN" altLang="zh-CN" dirty="0"/>
              <a:t>《游戏专业概论》 北京：清华大学出版社，</a:t>
            </a:r>
            <a:r>
              <a:rPr lang="en-US" altLang="zh-CN" dirty="0"/>
              <a:t>2010.1</a:t>
            </a:r>
            <a:endParaRPr lang="zh-CN" altLang="en-US" dirty="0"/>
          </a:p>
        </p:txBody>
      </p:sp>
    </p:spTree>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3425142" y="-685187"/>
            <a:ext cx="6781080" cy="8387873"/>
            <a:chOff x="-1344978" y="-685187"/>
            <a:chExt cx="6781080" cy="8387873"/>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429124"/>
              <a:ext cx="2798256"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85195" y="5404454"/>
              <a:ext cx="1351188"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666017" y="5533920"/>
              <a:ext cx="1894088" cy="1894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517229" y="5808598"/>
              <a:ext cx="1894088" cy="1894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p:cNvSpPr/>
          <p:nvPr/>
        </p:nvSpPr>
        <p:spPr>
          <a:xfrm>
            <a:off x="879814" y="2512764"/>
            <a:ext cx="3456298" cy="1107996"/>
          </a:xfrm>
          <a:prstGeom prst="rect">
            <a:avLst/>
          </a:prstGeom>
          <a:solidFill>
            <a:schemeClr val="accent5"/>
          </a:solidFill>
        </p:spPr>
        <p:txBody>
          <a:bodyPr wrap="square">
            <a:spAutoFit/>
          </a:bodyPr>
          <a:lstStyle/>
          <a:p>
            <a:r>
              <a:rPr lang="en-US" altLang="zh-CN" sz="6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THANK</a:t>
            </a:r>
          </a:p>
        </p:txBody>
      </p:sp>
      <p:sp>
        <p:nvSpPr>
          <p:cNvPr id="21" name="矩形 20"/>
          <p:cNvSpPr/>
          <p:nvPr/>
        </p:nvSpPr>
        <p:spPr>
          <a:xfrm>
            <a:off x="879814" y="3588902"/>
            <a:ext cx="2060308" cy="1107996"/>
          </a:xfrm>
          <a:prstGeom prst="rect">
            <a:avLst/>
          </a:prstGeom>
          <a:solidFill>
            <a:schemeClr val="accent5"/>
          </a:solidFill>
        </p:spPr>
        <p:txBody>
          <a:bodyPr wrap="none">
            <a:spAutoFit/>
          </a:bodyPr>
          <a:lstStyle/>
          <a:p>
            <a:r>
              <a:rPr lang="en-US" altLang="zh-CN" sz="6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YOU</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14:bounceEnd="36000">
                                          <p:cBhvr additive="base">
                                            <p:cTn id="7" dur="500" fill="hold"/>
                                            <p:tgtEl>
                                              <p:spTgt spid="20"/>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67505" y="-546505"/>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2</a:t>
            </a: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背景</a:t>
            </a:r>
          </a:p>
        </p:txBody>
      </p:sp>
      <p:grpSp>
        <p:nvGrpSpPr>
          <p:cNvPr id="20" name="组合 19"/>
          <p:cNvGrpSpPr>
            <a:grpSpLocks noChangeAspect="1"/>
          </p:cNvGrpSpPr>
          <p:nvPr/>
        </p:nvGrpSpPr>
        <p:grpSpPr>
          <a:xfrm>
            <a:off x="446347" y="4427072"/>
            <a:ext cx="783941" cy="1800000"/>
            <a:chOff x="7080250" y="3319463"/>
            <a:chExt cx="284162" cy="652462"/>
          </a:xfrm>
          <a:solidFill>
            <a:schemeClr val="tx1">
              <a:lumMod val="75000"/>
              <a:lumOff val="25000"/>
            </a:schemeClr>
          </a:solidFill>
        </p:grpSpPr>
        <p:sp>
          <p:nvSpPr>
            <p:cNvPr id="21" name="Freeform 241"/>
            <p:cNvSpPr/>
            <p:nvPr/>
          </p:nvSpPr>
          <p:spPr bwMode="auto">
            <a:xfrm>
              <a:off x="7080250" y="3476625"/>
              <a:ext cx="71437" cy="268287"/>
            </a:xfrm>
            <a:custGeom>
              <a:avLst/>
              <a:gdLst>
                <a:gd name="T0" fmla="*/ 29 w 45"/>
                <a:gd name="T1" fmla="*/ 154 h 169"/>
                <a:gd name="T2" fmla="*/ 29 w 45"/>
                <a:gd name="T3" fmla="*/ 154 h 169"/>
                <a:gd name="T4" fmla="*/ 27 w 45"/>
                <a:gd name="T5" fmla="*/ 160 h 169"/>
                <a:gd name="T6" fmla="*/ 24 w 45"/>
                <a:gd name="T7" fmla="*/ 165 h 169"/>
                <a:gd name="T8" fmla="*/ 19 w 45"/>
                <a:gd name="T9" fmla="*/ 168 h 169"/>
                <a:gd name="T10" fmla="*/ 15 w 45"/>
                <a:gd name="T11" fmla="*/ 169 h 169"/>
                <a:gd name="T12" fmla="*/ 15 w 45"/>
                <a:gd name="T13" fmla="*/ 169 h 169"/>
                <a:gd name="T14" fmla="*/ 9 w 45"/>
                <a:gd name="T15" fmla="*/ 168 h 169"/>
                <a:gd name="T16" fmla="*/ 4 w 45"/>
                <a:gd name="T17" fmla="*/ 165 h 169"/>
                <a:gd name="T18" fmla="*/ 1 w 45"/>
                <a:gd name="T19" fmla="*/ 160 h 169"/>
                <a:gd name="T20" fmla="*/ 0 w 45"/>
                <a:gd name="T21" fmla="*/ 154 h 169"/>
                <a:gd name="T22" fmla="*/ 16 w 45"/>
                <a:gd name="T23" fmla="*/ 14 h 169"/>
                <a:gd name="T24" fmla="*/ 16 w 45"/>
                <a:gd name="T25" fmla="*/ 14 h 169"/>
                <a:gd name="T26" fmla="*/ 18 w 45"/>
                <a:gd name="T27" fmla="*/ 8 h 169"/>
                <a:gd name="T28" fmla="*/ 21 w 45"/>
                <a:gd name="T29" fmla="*/ 3 h 169"/>
                <a:gd name="T30" fmla="*/ 26 w 45"/>
                <a:gd name="T31" fmla="*/ 0 h 169"/>
                <a:gd name="T32" fmla="*/ 32 w 45"/>
                <a:gd name="T33" fmla="*/ 0 h 169"/>
                <a:gd name="T34" fmla="*/ 32 w 45"/>
                <a:gd name="T35" fmla="*/ 0 h 169"/>
                <a:gd name="T36" fmla="*/ 36 w 45"/>
                <a:gd name="T37" fmla="*/ 0 h 169"/>
                <a:gd name="T38" fmla="*/ 41 w 45"/>
                <a:gd name="T39" fmla="*/ 3 h 169"/>
                <a:gd name="T40" fmla="*/ 44 w 45"/>
                <a:gd name="T41" fmla="*/ 8 h 169"/>
                <a:gd name="T42" fmla="*/ 45 w 45"/>
                <a:gd name="T43" fmla="*/ 14 h 169"/>
                <a:gd name="T44" fmla="*/ 29 w 45"/>
                <a:gd name="T45" fmla="*/ 15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169">
                  <a:moveTo>
                    <a:pt x="29" y="154"/>
                  </a:moveTo>
                  <a:lnTo>
                    <a:pt x="29" y="154"/>
                  </a:lnTo>
                  <a:lnTo>
                    <a:pt x="27" y="160"/>
                  </a:lnTo>
                  <a:lnTo>
                    <a:pt x="24" y="165"/>
                  </a:lnTo>
                  <a:lnTo>
                    <a:pt x="19" y="168"/>
                  </a:lnTo>
                  <a:lnTo>
                    <a:pt x="15" y="169"/>
                  </a:lnTo>
                  <a:lnTo>
                    <a:pt x="15" y="169"/>
                  </a:lnTo>
                  <a:lnTo>
                    <a:pt x="9" y="168"/>
                  </a:lnTo>
                  <a:lnTo>
                    <a:pt x="4" y="165"/>
                  </a:lnTo>
                  <a:lnTo>
                    <a:pt x="1" y="160"/>
                  </a:lnTo>
                  <a:lnTo>
                    <a:pt x="0" y="154"/>
                  </a:lnTo>
                  <a:lnTo>
                    <a:pt x="16" y="14"/>
                  </a:lnTo>
                  <a:lnTo>
                    <a:pt x="16" y="14"/>
                  </a:lnTo>
                  <a:lnTo>
                    <a:pt x="18" y="8"/>
                  </a:lnTo>
                  <a:lnTo>
                    <a:pt x="21" y="3"/>
                  </a:lnTo>
                  <a:lnTo>
                    <a:pt x="26" y="0"/>
                  </a:lnTo>
                  <a:lnTo>
                    <a:pt x="32" y="0"/>
                  </a:lnTo>
                  <a:lnTo>
                    <a:pt x="32" y="0"/>
                  </a:lnTo>
                  <a:lnTo>
                    <a:pt x="36" y="0"/>
                  </a:lnTo>
                  <a:lnTo>
                    <a:pt x="41" y="3"/>
                  </a:lnTo>
                  <a:lnTo>
                    <a:pt x="44" y="8"/>
                  </a:lnTo>
                  <a:lnTo>
                    <a:pt x="45" y="14"/>
                  </a:lnTo>
                  <a:lnTo>
                    <a:pt x="29" y="154"/>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42"/>
            <p:cNvSpPr/>
            <p:nvPr/>
          </p:nvSpPr>
          <p:spPr bwMode="auto">
            <a:xfrm>
              <a:off x="7292975" y="3476625"/>
              <a:ext cx="71437" cy="268287"/>
            </a:xfrm>
            <a:custGeom>
              <a:avLst/>
              <a:gdLst>
                <a:gd name="T0" fmla="*/ 45 w 45"/>
                <a:gd name="T1" fmla="*/ 154 h 169"/>
                <a:gd name="T2" fmla="*/ 45 w 45"/>
                <a:gd name="T3" fmla="*/ 154 h 169"/>
                <a:gd name="T4" fmla="*/ 44 w 45"/>
                <a:gd name="T5" fmla="*/ 160 h 169"/>
                <a:gd name="T6" fmla="*/ 41 w 45"/>
                <a:gd name="T7" fmla="*/ 165 h 169"/>
                <a:gd name="T8" fmla="*/ 36 w 45"/>
                <a:gd name="T9" fmla="*/ 168 h 169"/>
                <a:gd name="T10" fmla="*/ 30 w 45"/>
                <a:gd name="T11" fmla="*/ 169 h 169"/>
                <a:gd name="T12" fmla="*/ 30 w 45"/>
                <a:gd name="T13" fmla="*/ 169 h 169"/>
                <a:gd name="T14" fmla="*/ 24 w 45"/>
                <a:gd name="T15" fmla="*/ 168 h 169"/>
                <a:gd name="T16" fmla="*/ 20 w 45"/>
                <a:gd name="T17" fmla="*/ 165 h 169"/>
                <a:gd name="T18" fmla="*/ 17 w 45"/>
                <a:gd name="T19" fmla="*/ 160 h 169"/>
                <a:gd name="T20" fmla="*/ 17 w 45"/>
                <a:gd name="T21" fmla="*/ 154 h 169"/>
                <a:gd name="T22" fmla="*/ 0 w 45"/>
                <a:gd name="T23" fmla="*/ 14 h 169"/>
                <a:gd name="T24" fmla="*/ 0 w 45"/>
                <a:gd name="T25" fmla="*/ 14 h 169"/>
                <a:gd name="T26" fmla="*/ 1 w 45"/>
                <a:gd name="T27" fmla="*/ 8 h 169"/>
                <a:gd name="T28" fmla="*/ 4 w 45"/>
                <a:gd name="T29" fmla="*/ 3 h 169"/>
                <a:gd name="T30" fmla="*/ 9 w 45"/>
                <a:gd name="T31" fmla="*/ 0 h 169"/>
                <a:gd name="T32" fmla="*/ 13 w 45"/>
                <a:gd name="T33" fmla="*/ 0 h 169"/>
                <a:gd name="T34" fmla="*/ 13 w 45"/>
                <a:gd name="T35" fmla="*/ 0 h 169"/>
                <a:gd name="T36" fmla="*/ 20 w 45"/>
                <a:gd name="T37" fmla="*/ 0 h 169"/>
                <a:gd name="T38" fmla="*/ 24 w 45"/>
                <a:gd name="T39" fmla="*/ 3 h 169"/>
                <a:gd name="T40" fmla="*/ 27 w 45"/>
                <a:gd name="T41" fmla="*/ 8 h 169"/>
                <a:gd name="T42" fmla="*/ 29 w 45"/>
                <a:gd name="T43" fmla="*/ 14 h 169"/>
                <a:gd name="T44" fmla="*/ 45 w 45"/>
                <a:gd name="T45" fmla="*/ 15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169">
                  <a:moveTo>
                    <a:pt x="45" y="154"/>
                  </a:moveTo>
                  <a:lnTo>
                    <a:pt x="45" y="154"/>
                  </a:lnTo>
                  <a:lnTo>
                    <a:pt x="44" y="160"/>
                  </a:lnTo>
                  <a:lnTo>
                    <a:pt x="41" y="165"/>
                  </a:lnTo>
                  <a:lnTo>
                    <a:pt x="36" y="168"/>
                  </a:lnTo>
                  <a:lnTo>
                    <a:pt x="30" y="169"/>
                  </a:lnTo>
                  <a:lnTo>
                    <a:pt x="30" y="169"/>
                  </a:lnTo>
                  <a:lnTo>
                    <a:pt x="24" y="168"/>
                  </a:lnTo>
                  <a:lnTo>
                    <a:pt x="20" y="165"/>
                  </a:lnTo>
                  <a:lnTo>
                    <a:pt x="17" y="160"/>
                  </a:lnTo>
                  <a:lnTo>
                    <a:pt x="17" y="154"/>
                  </a:lnTo>
                  <a:lnTo>
                    <a:pt x="0" y="14"/>
                  </a:lnTo>
                  <a:lnTo>
                    <a:pt x="0" y="14"/>
                  </a:lnTo>
                  <a:lnTo>
                    <a:pt x="1" y="8"/>
                  </a:lnTo>
                  <a:lnTo>
                    <a:pt x="4" y="3"/>
                  </a:lnTo>
                  <a:lnTo>
                    <a:pt x="9" y="0"/>
                  </a:lnTo>
                  <a:lnTo>
                    <a:pt x="13" y="0"/>
                  </a:lnTo>
                  <a:lnTo>
                    <a:pt x="13" y="0"/>
                  </a:lnTo>
                  <a:lnTo>
                    <a:pt x="20" y="0"/>
                  </a:lnTo>
                  <a:lnTo>
                    <a:pt x="24" y="3"/>
                  </a:lnTo>
                  <a:lnTo>
                    <a:pt x="27" y="8"/>
                  </a:lnTo>
                  <a:lnTo>
                    <a:pt x="29" y="14"/>
                  </a:lnTo>
                  <a:lnTo>
                    <a:pt x="45" y="154"/>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43"/>
            <p:cNvSpPr/>
            <p:nvPr/>
          </p:nvSpPr>
          <p:spPr bwMode="auto">
            <a:xfrm>
              <a:off x="7154863" y="3319463"/>
              <a:ext cx="134937" cy="134937"/>
            </a:xfrm>
            <a:custGeom>
              <a:avLst/>
              <a:gdLst>
                <a:gd name="T0" fmla="*/ 43 w 85"/>
                <a:gd name="T1" fmla="*/ 85 h 85"/>
                <a:gd name="T2" fmla="*/ 43 w 85"/>
                <a:gd name="T3" fmla="*/ 85 h 85"/>
                <a:gd name="T4" fmla="*/ 50 w 85"/>
                <a:gd name="T5" fmla="*/ 84 h 85"/>
                <a:gd name="T6" fmla="*/ 59 w 85"/>
                <a:gd name="T7" fmla="*/ 82 h 85"/>
                <a:gd name="T8" fmla="*/ 65 w 85"/>
                <a:gd name="T9" fmla="*/ 78 h 85"/>
                <a:gd name="T10" fmla="*/ 72 w 85"/>
                <a:gd name="T11" fmla="*/ 73 h 85"/>
                <a:gd name="T12" fmla="*/ 78 w 85"/>
                <a:gd name="T13" fmla="*/ 66 h 85"/>
                <a:gd name="T14" fmla="*/ 81 w 85"/>
                <a:gd name="T15" fmla="*/ 59 h 85"/>
                <a:gd name="T16" fmla="*/ 84 w 85"/>
                <a:gd name="T17" fmla="*/ 50 h 85"/>
                <a:gd name="T18" fmla="*/ 85 w 85"/>
                <a:gd name="T19" fmla="*/ 43 h 85"/>
                <a:gd name="T20" fmla="*/ 85 w 85"/>
                <a:gd name="T21" fmla="*/ 43 h 85"/>
                <a:gd name="T22" fmla="*/ 84 w 85"/>
                <a:gd name="T23" fmla="*/ 34 h 85"/>
                <a:gd name="T24" fmla="*/ 81 w 85"/>
                <a:gd name="T25" fmla="*/ 26 h 85"/>
                <a:gd name="T26" fmla="*/ 78 w 85"/>
                <a:gd name="T27" fmla="*/ 18 h 85"/>
                <a:gd name="T28" fmla="*/ 72 w 85"/>
                <a:gd name="T29" fmla="*/ 12 h 85"/>
                <a:gd name="T30" fmla="*/ 65 w 85"/>
                <a:gd name="T31" fmla="*/ 8 h 85"/>
                <a:gd name="T32" fmla="*/ 59 w 85"/>
                <a:gd name="T33" fmla="*/ 3 h 85"/>
                <a:gd name="T34" fmla="*/ 50 w 85"/>
                <a:gd name="T35" fmla="*/ 0 h 85"/>
                <a:gd name="T36" fmla="*/ 43 w 85"/>
                <a:gd name="T37" fmla="*/ 0 h 85"/>
                <a:gd name="T38" fmla="*/ 43 w 85"/>
                <a:gd name="T39" fmla="*/ 0 h 85"/>
                <a:gd name="T40" fmla="*/ 33 w 85"/>
                <a:gd name="T41" fmla="*/ 0 h 85"/>
                <a:gd name="T42" fmla="*/ 26 w 85"/>
                <a:gd name="T43" fmla="*/ 3 h 85"/>
                <a:gd name="T44" fmla="*/ 18 w 85"/>
                <a:gd name="T45" fmla="*/ 8 h 85"/>
                <a:gd name="T46" fmla="*/ 12 w 85"/>
                <a:gd name="T47" fmla="*/ 12 h 85"/>
                <a:gd name="T48" fmla="*/ 6 w 85"/>
                <a:gd name="T49" fmla="*/ 18 h 85"/>
                <a:gd name="T50" fmla="*/ 3 w 85"/>
                <a:gd name="T51" fmla="*/ 26 h 85"/>
                <a:gd name="T52" fmla="*/ 0 w 85"/>
                <a:gd name="T53" fmla="*/ 34 h 85"/>
                <a:gd name="T54" fmla="*/ 0 w 85"/>
                <a:gd name="T55" fmla="*/ 43 h 85"/>
                <a:gd name="T56" fmla="*/ 0 w 85"/>
                <a:gd name="T57" fmla="*/ 43 h 85"/>
                <a:gd name="T58" fmla="*/ 0 w 85"/>
                <a:gd name="T59" fmla="*/ 50 h 85"/>
                <a:gd name="T60" fmla="*/ 3 w 85"/>
                <a:gd name="T61" fmla="*/ 59 h 85"/>
                <a:gd name="T62" fmla="*/ 6 w 85"/>
                <a:gd name="T63" fmla="*/ 66 h 85"/>
                <a:gd name="T64" fmla="*/ 12 w 85"/>
                <a:gd name="T65" fmla="*/ 73 h 85"/>
                <a:gd name="T66" fmla="*/ 18 w 85"/>
                <a:gd name="T67" fmla="*/ 78 h 85"/>
                <a:gd name="T68" fmla="*/ 26 w 85"/>
                <a:gd name="T69" fmla="*/ 82 h 85"/>
                <a:gd name="T70" fmla="*/ 33 w 85"/>
                <a:gd name="T71" fmla="*/ 84 h 85"/>
                <a:gd name="T72" fmla="*/ 43 w 85"/>
                <a:gd name="T73" fmla="*/ 85 h 85"/>
                <a:gd name="T74" fmla="*/ 43 w 85"/>
                <a:gd name="T75"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5" h="85">
                  <a:moveTo>
                    <a:pt x="43" y="85"/>
                  </a:moveTo>
                  <a:lnTo>
                    <a:pt x="43" y="85"/>
                  </a:lnTo>
                  <a:lnTo>
                    <a:pt x="50" y="84"/>
                  </a:lnTo>
                  <a:lnTo>
                    <a:pt x="59" y="82"/>
                  </a:lnTo>
                  <a:lnTo>
                    <a:pt x="65" y="78"/>
                  </a:lnTo>
                  <a:lnTo>
                    <a:pt x="72" y="73"/>
                  </a:lnTo>
                  <a:lnTo>
                    <a:pt x="78" y="66"/>
                  </a:lnTo>
                  <a:lnTo>
                    <a:pt x="81" y="59"/>
                  </a:lnTo>
                  <a:lnTo>
                    <a:pt x="84" y="50"/>
                  </a:lnTo>
                  <a:lnTo>
                    <a:pt x="85" y="43"/>
                  </a:lnTo>
                  <a:lnTo>
                    <a:pt x="85" y="43"/>
                  </a:lnTo>
                  <a:lnTo>
                    <a:pt x="84" y="34"/>
                  </a:lnTo>
                  <a:lnTo>
                    <a:pt x="81" y="26"/>
                  </a:lnTo>
                  <a:lnTo>
                    <a:pt x="78" y="18"/>
                  </a:lnTo>
                  <a:lnTo>
                    <a:pt x="72" y="12"/>
                  </a:lnTo>
                  <a:lnTo>
                    <a:pt x="65" y="8"/>
                  </a:lnTo>
                  <a:lnTo>
                    <a:pt x="59" y="3"/>
                  </a:lnTo>
                  <a:lnTo>
                    <a:pt x="50" y="0"/>
                  </a:lnTo>
                  <a:lnTo>
                    <a:pt x="43" y="0"/>
                  </a:lnTo>
                  <a:lnTo>
                    <a:pt x="43" y="0"/>
                  </a:lnTo>
                  <a:lnTo>
                    <a:pt x="33" y="0"/>
                  </a:lnTo>
                  <a:lnTo>
                    <a:pt x="26" y="3"/>
                  </a:lnTo>
                  <a:lnTo>
                    <a:pt x="18" y="8"/>
                  </a:lnTo>
                  <a:lnTo>
                    <a:pt x="12" y="12"/>
                  </a:lnTo>
                  <a:lnTo>
                    <a:pt x="6" y="18"/>
                  </a:lnTo>
                  <a:lnTo>
                    <a:pt x="3" y="26"/>
                  </a:lnTo>
                  <a:lnTo>
                    <a:pt x="0" y="34"/>
                  </a:lnTo>
                  <a:lnTo>
                    <a:pt x="0" y="43"/>
                  </a:lnTo>
                  <a:lnTo>
                    <a:pt x="0" y="43"/>
                  </a:lnTo>
                  <a:lnTo>
                    <a:pt x="0" y="50"/>
                  </a:lnTo>
                  <a:lnTo>
                    <a:pt x="3" y="59"/>
                  </a:lnTo>
                  <a:lnTo>
                    <a:pt x="6" y="66"/>
                  </a:lnTo>
                  <a:lnTo>
                    <a:pt x="12" y="73"/>
                  </a:lnTo>
                  <a:lnTo>
                    <a:pt x="18" y="78"/>
                  </a:lnTo>
                  <a:lnTo>
                    <a:pt x="26" y="82"/>
                  </a:lnTo>
                  <a:lnTo>
                    <a:pt x="33" y="84"/>
                  </a:lnTo>
                  <a:lnTo>
                    <a:pt x="43" y="85"/>
                  </a:lnTo>
                  <a:lnTo>
                    <a:pt x="43" y="85"/>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44"/>
            <p:cNvSpPr/>
            <p:nvPr/>
          </p:nvSpPr>
          <p:spPr bwMode="auto">
            <a:xfrm>
              <a:off x="7146925" y="3673475"/>
              <a:ext cx="63500" cy="298450"/>
            </a:xfrm>
            <a:custGeom>
              <a:avLst/>
              <a:gdLst>
                <a:gd name="T0" fmla="*/ 40 w 40"/>
                <a:gd name="T1" fmla="*/ 169 h 188"/>
                <a:gd name="T2" fmla="*/ 40 w 40"/>
                <a:gd name="T3" fmla="*/ 169 h 188"/>
                <a:gd name="T4" fmla="*/ 38 w 40"/>
                <a:gd name="T5" fmla="*/ 176 h 188"/>
                <a:gd name="T6" fmla="*/ 34 w 40"/>
                <a:gd name="T7" fmla="*/ 182 h 188"/>
                <a:gd name="T8" fmla="*/ 28 w 40"/>
                <a:gd name="T9" fmla="*/ 187 h 188"/>
                <a:gd name="T10" fmla="*/ 20 w 40"/>
                <a:gd name="T11" fmla="*/ 188 h 188"/>
                <a:gd name="T12" fmla="*/ 20 w 40"/>
                <a:gd name="T13" fmla="*/ 188 h 188"/>
                <a:gd name="T14" fmla="*/ 12 w 40"/>
                <a:gd name="T15" fmla="*/ 187 h 188"/>
                <a:gd name="T16" fmla="*/ 5 w 40"/>
                <a:gd name="T17" fmla="*/ 182 h 188"/>
                <a:gd name="T18" fmla="*/ 2 w 40"/>
                <a:gd name="T19" fmla="*/ 176 h 188"/>
                <a:gd name="T20" fmla="*/ 0 w 40"/>
                <a:gd name="T21" fmla="*/ 169 h 188"/>
                <a:gd name="T22" fmla="*/ 0 w 40"/>
                <a:gd name="T23" fmla="*/ 19 h 188"/>
                <a:gd name="T24" fmla="*/ 0 w 40"/>
                <a:gd name="T25" fmla="*/ 19 h 188"/>
                <a:gd name="T26" fmla="*/ 2 w 40"/>
                <a:gd name="T27" fmla="*/ 12 h 188"/>
                <a:gd name="T28" fmla="*/ 5 w 40"/>
                <a:gd name="T29" fmla="*/ 6 h 188"/>
                <a:gd name="T30" fmla="*/ 12 w 40"/>
                <a:gd name="T31" fmla="*/ 1 h 188"/>
                <a:gd name="T32" fmla="*/ 20 w 40"/>
                <a:gd name="T33" fmla="*/ 0 h 188"/>
                <a:gd name="T34" fmla="*/ 20 w 40"/>
                <a:gd name="T35" fmla="*/ 0 h 188"/>
                <a:gd name="T36" fmla="*/ 28 w 40"/>
                <a:gd name="T37" fmla="*/ 1 h 188"/>
                <a:gd name="T38" fmla="*/ 34 w 40"/>
                <a:gd name="T39" fmla="*/ 6 h 188"/>
                <a:gd name="T40" fmla="*/ 38 w 40"/>
                <a:gd name="T41" fmla="*/ 12 h 188"/>
                <a:gd name="T42" fmla="*/ 40 w 40"/>
                <a:gd name="T43" fmla="*/ 19 h 188"/>
                <a:gd name="T44" fmla="*/ 40 w 40"/>
                <a:gd name="T45" fmla="*/ 16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188">
                  <a:moveTo>
                    <a:pt x="40" y="169"/>
                  </a:moveTo>
                  <a:lnTo>
                    <a:pt x="40" y="169"/>
                  </a:lnTo>
                  <a:lnTo>
                    <a:pt x="38" y="176"/>
                  </a:lnTo>
                  <a:lnTo>
                    <a:pt x="34" y="182"/>
                  </a:lnTo>
                  <a:lnTo>
                    <a:pt x="28" y="187"/>
                  </a:lnTo>
                  <a:lnTo>
                    <a:pt x="20" y="188"/>
                  </a:lnTo>
                  <a:lnTo>
                    <a:pt x="20" y="188"/>
                  </a:lnTo>
                  <a:lnTo>
                    <a:pt x="12" y="187"/>
                  </a:lnTo>
                  <a:lnTo>
                    <a:pt x="5" y="182"/>
                  </a:lnTo>
                  <a:lnTo>
                    <a:pt x="2" y="176"/>
                  </a:lnTo>
                  <a:lnTo>
                    <a:pt x="0" y="169"/>
                  </a:lnTo>
                  <a:lnTo>
                    <a:pt x="0" y="19"/>
                  </a:lnTo>
                  <a:lnTo>
                    <a:pt x="0" y="19"/>
                  </a:lnTo>
                  <a:lnTo>
                    <a:pt x="2" y="12"/>
                  </a:lnTo>
                  <a:lnTo>
                    <a:pt x="5" y="6"/>
                  </a:lnTo>
                  <a:lnTo>
                    <a:pt x="12" y="1"/>
                  </a:lnTo>
                  <a:lnTo>
                    <a:pt x="20" y="0"/>
                  </a:lnTo>
                  <a:lnTo>
                    <a:pt x="20" y="0"/>
                  </a:lnTo>
                  <a:lnTo>
                    <a:pt x="28" y="1"/>
                  </a:lnTo>
                  <a:lnTo>
                    <a:pt x="34" y="6"/>
                  </a:lnTo>
                  <a:lnTo>
                    <a:pt x="38" y="12"/>
                  </a:lnTo>
                  <a:lnTo>
                    <a:pt x="40" y="19"/>
                  </a:lnTo>
                  <a:lnTo>
                    <a:pt x="40" y="169"/>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45"/>
            <p:cNvSpPr/>
            <p:nvPr/>
          </p:nvSpPr>
          <p:spPr bwMode="auto">
            <a:xfrm>
              <a:off x="7234238" y="3673475"/>
              <a:ext cx="63500" cy="298450"/>
            </a:xfrm>
            <a:custGeom>
              <a:avLst/>
              <a:gdLst>
                <a:gd name="T0" fmla="*/ 40 w 40"/>
                <a:gd name="T1" fmla="*/ 169 h 188"/>
                <a:gd name="T2" fmla="*/ 40 w 40"/>
                <a:gd name="T3" fmla="*/ 169 h 188"/>
                <a:gd name="T4" fmla="*/ 38 w 40"/>
                <a:gd name="T5" fmla="*/ 176 h 188"/>
                <a:gd name="T6" fmla="*/ 34 w 40"/>
                <a:gd name="T7" fmla="*/ 182 h 188"/>
                <a:gd name="T8" fmla="*/ 28 w 40"/>
                <a:gd name="T9" fmla="*/ 187 h 188"/>
                <a:gd name="T10" fmla="*/ 20 w 40"/>
                <a:gd name="T11" fmla="*/ 188 h 188"/>
                <a:gd name="T12" fmla="*/ 20 w 40"/>
                <a:gd name="T13" fmla="*/ 188 h 188"/>
                <a:gd name="T14" fmla="*/ 12 w 40"/>
                <a:gd name="T15" fmla="*/ 187 h 188"/>
                <a:gd name="T16" fmla="*/ 6 w 40"/>
                <a:gd name="T17" fmla="*/ 182 h 188"/>
                <a:gd name="T18" fmla="*/ 2 w 40"/>
                <a:gd name="T19" fmla="*/ 176 h 188"/>
                <a:gd name="T20" fmla="*/ 0 w 40"/>
                <a:gd name="T21" fmla="*/ 169 h 188"/>
                <a:gd name="T22" fmla="*/ 0 w 40"/>
                <a:gd name="T23" fmla="*/ 19 h 188"/>
                <a:gd name="T24" fmla="*/ 0 w 40"/>
                <a:gd name="T25" fmla="*/ 19 h 188"/>
                <a:gd name="T26" fmla="*/ 2 w 40"/>
                <a:gd name="T27" fmla="*/ 12 h 188"/>
                <a:gd name="T28" fmla="*/ 6 w 40"/>
                <a:gd name="T29" fmla="*/ 6 h 188"/>
                <a:gd name="T30" fmla="*/ 12 w 40"/>
                <a:gd name="T31" fmla="*/ 1 h 188"/>
                <a:gd name="T32" fmla="*/ 20 w 40"/>
                <a:gd name="T33" fmla="*/ 0 h 188"/>
                <a:gd name="T34" fmla="*/ 20 w 40"/>
                <a:gd name="T35" fmla="*/ 0 h 188"/>
                <a:gd name="T36" fmla="*/ 28 w 40"/>
                <a:gd name="T37" fmla="*/ 1 h 188"/>
                <a:gd name="T38" fmla="*/ 34 w 40"/>
                <a:gd name="T39" fmla="*/ 6 h 188"/>
                <a:gd name="T40" fmla="*/ 38 w 40"/>
                <a:gd name="T41" fmla="*/ 12 h 188"/>
                <a:gd name="T42" fmla="*/ 40 w 40"/>
                <a:gd name="T43" fmla="*/ 19 h 188"/>
                <a:gd name="T44" fmla="*/ 40 w 40"/>
                <a:gd name="T45" fmla="*/ 16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188">
                  <a:moveTo>
                    <a:pt x="40" y="169"/>
                  </a:moveTo>
                  <a:lnTo>
                    <a:pt x="40" y="169"/>
                  </a:lnTo>
                  <a:lnTo>
                    <a:pt x="38" y="176"/>
                  </a:lnTo>
                  <a:lnTo>
                    <a:pt x="34" y="182"/>
                  </a:lnTo>
                  <a:lnTo>
                    <a:pt x="28" y="187"/>
                  </a:lnTo>
                  <a:lnTo>
                    <a:pt x="20" y="188"/>
                  </a:lnTo>
                  <a:lnTo>
                    <a:pt x="20" y="188"/>
                  </a:lnTo>
                  <a:lnTo>
                    <a:pt x="12" y="187"/>
                  </a:lnTo>
                  <a:lnTo>
                    <a:pt x="6" y="182"/>
                  </a:lnTo>
                  <a:lnTo>
                    <a:pt x="2" y="176"/>
                  </a:lnTo>
                  <a:lnTo>
                    <a:pt x="0" y="169"/>
                  </a:lnTo>
                  <a:lnTo>
                    <a:pt x="0" y="19"/>
                  </a:lnTo>
                  <a:lnTo>
                    <a:pt x="0" y="19"/>
                  </a:lnTo>
                  <a:lnTo>
                    <a:pt x="2" y="12"/>
                  </a:lnTo>
                  <a:lnTo>
                    <a:pt x="6" y="6"/>
                  </a:lnTo>
                  <a:lnTo>
                    <a:pt x="12" y="1"/>
                  </a:lnTo>
                  <a:lnTo>
                    <a:pt x="20" y="0"/>
                  </a:lnTo>
                  <a:lnTo>
                    <a:pt x="20" y="0"/>
                  </a:lnTo>
                  <a:lnTo>
                    <a:pt x="28" y="1"/>
                  </a:lnTo>
                  <a:lnTo>
                    <a:pt x="34" y="6"/>
                  </a:lnTo>
                  <a:lnTo>
                    <a:pt x="38" y="12"/>
                  </a:lnTo>
                  <a:lnTo>
                    <a:pt x="40" y="19"/>
                  </a:lnTo>
                  <a:lnTo>
                    <a:pt x="40" y="169"/>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6"/>
            <p:cNvSpPr/>
            <p:nvPr/>
          </p:nvSpPr>
          <p:spPr bwMode="auto">
            <a:xfrm>
              <a:off x="7108825" y="3459163"/>
              <a:ext cx="227012" cy="257175"/>
            </a:xfrm>
            <a:custGeom>
              <a:avLst/>
              <a:gdLst>
                <a:gd name="T0" fmla="*/ 122 w 143"/>
                <a:gd name="T1" fmla="*/ 138 h 162"/>
                <a:gd name="T2" fmla="*/ 122 w 143"/>
                <a:gd name="T3" fmla="*/ 138 h 162"/>
                <a:gd name="T4" fmla="*/ 120 w 143"/>
                <a:gd name="T5" fmla="*/ 145 h 162"/>
                <a:gd name="T6" fmla="*/ 117 w 143"/>
                <a:gd name="T7" fmla="*/ 151 h 162"/>
                <a:gd name="T8" fmla="*/ 114 w 143"/>
                <a:gd name="T9" fmla="*/ 156 h 162"/>
                <a:gd name="T10" fmla="*/ 110 w 143"/>
                <a:gd name="T11" fmla="*/ 159 h 162"/>
                <a:gd name="T12" fmla="*/ 104 w 143"/>
                <a:gd name="T13" fmla="*/ 160 h 162"/>
                <a:gd name="T14" fmla="*/ 96 w 143"/>
                <a:gd name="T15" fmla="*/ 162 h 162"/>
                <a:gd name="T16" fmla="*/ 81 w 143"/>
                <a:gd name="T17" fmla="*/ 162 h 162"/>
                <a:gd name="T18" fmla="*/ 62 w 143"/>
                <a:gd name="T19" fmla="*/ 162 h 162"/>
                <a:gd name="T20" fmla="*/ 62 w 143"/>
                <a:gd name="T21" fmla="*/ 162 h 162"/>
                <a:gd name="T22" fmla="*/ 47 w 143"/>
                <a:gd name="T23" fmla="*/ 162 h 162"/>
                <a:gd name="T24" fmla="*/ 40 w 143"/>
                <a:gd name="T25" fmla="*/ 160 h 162"/>
                <a:gd name="T26" fmla="*/ 33 w 143"/>
                <a:gd name="T27" fmla="*/ 159 h 162"/>
                <a:gd name="T28" fmla="*/ 29 w 143"/>
                <a:gd name="T29" fmla="*/ 156 h 162"/>
                <a:gd name="T30" fmla="*/ 24 w 143"/>
                <a:gd name="T31" fmla="*/ 151 h 162"/>
                <a:gd name="T32" fmla="*/ 23 w 143"/>
                <a:gd name="T33" fmla="*/ 145 h 162"/>
                <a:gd name="T34" fmla="*/ 21 w 143"/>
                <a:gd name="T35" fmla="*/ 138 h 162"/>
                <a:gd name="T36" fmla="*/ 21 w 143"/>
                <a:gd name="T37" fmla="*/ 42 h 162"/>
                <a:gd name="T38" fmla="*/ 21 w 143"/>
                <a:gd name="T39" fmla="*/ 42 h 162"/>
                <a:gd name="T40" fmla="*/ 12 w 143"/>
                <a:gd name="T41" fmla="*/ 35 h 162"/>
                <a:gd name="T42" fmla="*/ 6 w 143"/>
                <a:gd name="T43" fmla="*/ 31 h 162"/>
                <a:gd name="T44" fmla="*/ 1 w 143"/>
                <a:gd name="T45" fmla="*/ 26 h 162"/>
                <a:gd name="T46" fmla="*/ 0 w 143"/>
                <a:gd name="T47" fmla="*/ 22 h 162"/>
                <a:gd name="T48" fmla="*/ 0 w 143"/>
                <a:gd name="T49" fmla="*/ 19 h 162"/>
                <a:gd name="T50" fmla="*/ 3 w 143"/>
                <a:gd name="T51" fmla="*/ 14 h 162"/>
                <a:gd name="T52" fmla="*/ 6 w 143"/>
                <a:gd name="T53" fmla="*/ 11 h 162"/>
                <a:gd name="T54" fmla="*/ 12 w 143"/>
                <a:gd name="T55" fmla="*/ 10 h 162"/>
                <a:gd name="T56" fmla="*/ 24 w 143"/>
                <a:gd name="T57" fmla="*/ 5 h 162"/>
                <a:gd name="T58" fmla="*/ 38 w 143"/>
                <a:gd name="T59" fmla="*/ 2 h 162"/>
                <a:gd name="T60" fmla="*/ 62 w 143"/>
                <a:gd name="T61" fmla="*/ 0 h 162"/>
                <a:gd name="T62" fmla="*/ 81 w 143"/>
                <a:gd name="T63" fmla="*/ 0 h 162"/>
                <a:gd name="T64" fmla="*/ 81 w 143"/>
                <a:gd name="T65" fmla="*/ 0 h 162"/>
                <a:gd name="T66" fmla="*/ 91 w 143"/>
                <a:gd name="T67" fmla="*/ 0 h 162"/>
                <a:gd name="T68" fmla="*/ 105 w 143"/>
                <a:gd name="T69" fmla="*/ 2 h 162"/>
                <a:gd name="T70" fmla="*/ 119 w 143"/>
                <a:gd name="T71" fmla="*/ 5 h 162"/>
                <a:gd name="T72" fmla="*/ 133 w 143"/>
                <a:gd name="T73" fmla="*/ 10 h 162"/>
                <a:gd name="T74" fmla="*/ 137 w 143"/>
                <a:gd name="T75" fmla="*/ 13 h 162"/>
                <a:gd name="T76" fmla="*/ 140 w 143"/>
                <a:gd name="T77" fmla="*/ 16 h 162"/>
                <a:gd name="T78" fmla="*/ 143 w 143"/>
                <a:gd name="T79" fmla="*/ 19 h 162"/>
                <a:gd name="T80" fmla="*/ 143 w 143"/>
                <a:gd name="T81" fmla="*/ 22 h 162"/>
                <a:gd name="T82" fmla="*/ 142 w 143"/>
                <a:gd name="T83" fmla="*/ 26 h 162"/>
                <a:gd name="T84" fmla="*/ 137 w 143"/>
                <a:gd name="T85" fmla="*/ 31 h 162"/>
                <a:gd name="T86" fmla="*/ 131 w 143"/>
                <a:gd name="T87" fmla="*/ 35 h 162"/>
                <a:gd name="T88" fmla="*/ 122 w 143"/>
                <a:gd name="T89" fmla="*/ 42 h 162"/>
                <a:gd name="T90" fmla="*/ 122 w 143"/>
                <a:gd name="T91" fmla="*/ 13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3" h="162">
                  <a:moveTo>
                    <a:pt x="122" y="138"/>
                  </a:moveTo>
                  <a:lnTo>
                    <a:pt x="122" y="138"/>
                  </a:lnTo>
                  <a:lnTo>
                    <a:pt x="120" y="145"/>
                  </a:lnTo>
                  <a:lnTo>
                    <a:pt x="117" y="151"/>
                  </a:lnTo>
                  <a:lnTo>
                    <a:pt x="114" y="156"/>
                  </a:lnTo>
                  <a:lnTo>
                    <a:pt x="110" y="159"/>
                  </a:lnTo>
                  <a:lnTo>
                    <a:pt x="104" y="160"/>
                  </a:lnTo>
                  <a:lnTo>
                    <a:pt x="96" y="162"/>
                  </a:lnTo>
                  <a:lnTo>
                    <a:pt x="81" y="162"/>
                  </a:lnTo>
                  <a:lnTo>
                    <a:pt x="62" y="162"/>
                  </a:lnTo>
                  <a:lnTo>
                    <a:pt x="62" y="162"/>
                  </a:lnTo>
                  <a:lnTo>
                    <a:pt x="47" y="162"/>
                  </a:lnTo>
                  <a:lnTo>
                    <a:pt x="40" y="160"/>
                  </a:lnTo>
                  <a:lnTo>
                    <a:pt x="33" y="159"/>
                  </a:lnTo>
                  <a:lnTo>
                    <a:pt x="29" y="156"/>
                  </a:lnTo>
                  <a:lnTo>
                    <a:pt x="24" y="151"/>
                  </a:lnTo>
                  <a:lnTo>
                    <a:pt x="23" y="145"/>
                  </a:lnTo>
                  <a:lnTo>
                    <a:pt x="21" y="138"/>
                  </a:lnTo>
                  <a:lnTo>
                    <a:pt x="21" y="42"/>
                  </a:lnTo>
                  <a:lnTo>
                    <a:pt x="21" y="42"/>
                  </a:lnTo>
                  <a:lnTo>
                    <a:pt x="12" y="35"/>
                  </a:lnTo>
                  <a:lnTo>
                    <a:pt x="6" y="31"/>
                  </a:lnTo>
                  <a:lnTo>
                    <a:pt x="1" y="26"/>
                  </a:lnTo>
                  <a:lnTo>
                    <a:pt x="0" y="22"/>
                  </a:lnTo>
                  <a:lnTo>
                    <a:pt x="0" y="19"/>
                  </a:lnTo>
                  <a:lnTo>
                    <a:pt x="3" y="14"/>
                  </a:lnTo>
                  <a:lnTo>
                    <a:pt x="6" y="11"/>
                  </a:lnTo>
                  <a:lnTo>
                    <a:pt x="12" y="10"/>
                  </a:lnTo>
                  <a:lnTo>
                    <a:pt x="24" y="5"/>
                  </a:lnTo>
                  <a:lnTo>
                    <a:pt x="38" y="2"/>
                  </a:lnTo>
                  <a:lnTo>
                    <a:pt x="62" y="0"/>
                  </a:lnTo>
                  <a:lnTo>
                    <a:pt x="81" y="0"/>
                  </a:lnTo>
                  <a:lnTo>
                    <a:pt x="81" y="0"/>
                  </a:lnTo>
                  <a:lnTo>
                    <a:pt x="91" y="0"/>
                  </a:lnTo>
                  <a:lnTo>
                    <a:pt x="105" y="2"/>
                  </a:lnTo>
                  <a:lnTo>
                    <a:pt x="119" y="5"/>
                  </a:lnTo>
                  <a:lnTo>
                    <a:pt x="133" y="10"/>
                  </a:lnTo>
                  <a:lnTo>
                    <a:pt x="137" y="13"/>
                  </a:lnTo>
                  <a:lnTo>
                    <a:pt x="140" y="16"/>
                  </a:lnTo>
                  <a:lnTo>
                    <a:pt x="143" y="19"/>
                  </a:lnTo>
                  <a:lnTo>
                    <a:pt x="143" y="22"/>
                  </a:lnTo>
                  <a:lnTo>
                    <a:pt x="142" y="26"/>
                  </a:lnTo>
                  <a:lnTo>
                    <a:pt x="137" y="31"/>
                  </a:lnTo>
                  <a:lnTo>
                    <a:pt x="131" y="35"/>
                  </a:lnTo>
                  <a:lnTo>
                    <a:pt x="122" y="42"/>
                  </a:lnTo>
                  <a:lnTo>
                    <a:pt x="122" y="138"/>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矩形 26"/>
          <p:cNvSpPr/>
          <p:nvPr/>
        </p:nvSpPr>
        <p:spPr>
          <a:xfrm>
            <a:off x="2011680" y="1427480"/>
            <a:ext cx="5108211" cy="2723823"/>
          </a:xfrm>
          <a:prstGeom prst="rect">
            <a:avLst/>
          </a:prstGeom>
        </p:spPr>
        <p:txBody>
          <a:bodyPr wrap="square">
            <a:spAutoFit/>
          </a:bodyPr>
          <a:lstStyle/>
          <a:p>
            <a:r>
              <a:rPr lang="zh-CN" altLang="zh-CN" dirty="0"/>
              <a:t>项目</a:t>
            </a:r>
            <a:r>
              <a:rPr lang="zh-CN" altLang="zh-CN" dirty="0" smtClean="0"/>
              <a:t>名称</a:t>
            </a:r>
            <a:endParaRPr lang="zh-CN" altLang="zh-CN" dirty="0"/>
          </a:p>
          <a:p>
            <a:r>
              <a:rPr lang="zh-CN" altLang="zh-CN" dirty="0"/>
              <a:t>基于手机</a:t>
            </a:r>
            <a:r>
              <a:rPr lang="en-US" altLang="zh-CN" dirty="0"/>
              <a:t>android</a:t>
            </a:r>
            <a:r>
              <a:rPr lang="zh-CN" altLang="zh-CN" dirty="0"/>
              <a:t>端的捉迷藏类小</a:t>
            </a:r>
            <a:r>
              <a:rPr lang="zh-CN" altLang="zh-CN" dirty="0" smtClean="0"/>
              <a:t>游戏</a:t>
            </a:r>
            <a:endParaRPr lang="en-US" altLang="zh-CN" dirty="0" smtClean="0"/>
          </a:p>
          <a:p>
            <a:endParaRPr lang="zh-CN" altLang="zh-CN" dirty="0"/>
          </a:p>
          <a:p>
            <a:r>
              <a:rPr lang="zh-CN" altLang="zh-CN" dirty="0"/>
              <a:t>任务来源</a:t>
            </a:r>
          </a:p>
          <a:p>
            <a:r>
              <a:rPr lang="zh-CN" altLang="zh-CN" dirty="0"/>
              <a:t>杨枨</a:t>
            </a:r>
            <a:r>
              <a:rPr lang="zh-CN" altLang="zh-CN" dirty="0" smtClean="0"/>
              <a:t>老师</a:t>
            </a:r>
            <a:endParaRPr lang="en-US" altLang="zh-CN" dirty="0" smtClean="0"/>
          </a:p>
          <a:p>
            <a:endParaRPr lang="zh-CN" altLang="zh-CN" dirty="0"/>
          </a:p>
          <a:p>
            <a:r>
              <a:rPr lang="zh-CN" altLang="zh-CN" dirty="0"/>
              <a:t>项目开发者</a:t>
            </a:r>
          </a:p>
          <a:p>
            <a:r>
              <a:rPr lang="zh-CN" altLang="zh-CN" dirty="0"/>
              <a:t>吴子乔，石梦韬，陈栩</a:t>
            </a:r>
          </a:p>
          <a:p>
            <a:pPr>
              <a:lnSpc>
                <a:spcPct val="150000"/>
              </a:lnSpc>
            </a:pPr>
            <a:endParaRPr lang="en-US" altLang="zh-CN" dirty="0">
              <a:solidFill>
                <a:schemeClr val="tx1">
                  <a:lumMod val="75000"/>
                  <a:lumOff val="25000"/>
                </a:schemeClr>
              </a:solidFill>
              <a:latin typeface="+mn-ea"/>
            </a:endParaRPr>
          </a:p>
        </p:txBody>
      </p:sp>
      <p:grpSp>
        <p:nvGrpSpPr>
          <p:cNvPr id="41" name="组合 40"/>
          <p:cNvGrpSpPr>
            <a:grpSpLocks noChangeAspect="1"/>
          </p:cNvGrpSpPr>
          <p:nvPr/>
        </p:nvGrpSpPr>
        <p:grpSpPr>
          <a:xfrm>
            <a:off x="1151197" y="4427072"/>
            <a:ext cx="783941" cy="1800000"/>
            <a:chOff x="7080250" y="3319463"/>
            <a:chExt cx="284162" cy="652462"/>
          </a:xfrm>
          <a:solidFill>
            <a:schemeClr val="tx1">
              <a:lumMod val="75000"/>
              <a:lumOff val="25000"/>
            </a:schemeClr>
          </a:solidFill>
        </p:grpSpPr>
        <p:sp>
          <p:nvSpPr>
            <p:cNvPr id="42" name="Freeform 241"/>
            <p:cNvSpPr/>
            <p:nvPr/>
          </p:nvSpPr>
          <p:spPr bwMode="auto">
            <a:xfrm>
              <a:off x="7080250" y="3476625"/>
              <a:ext cx="71437" cy="268287"/>
            </a:xfrm>
            <a:custGeom>
              <a:avLst/>
              <a:gdLst>
                <a:gd name="T0" fmla="*/ 29 w 45"/>
                <a:gd name="T1" fmla="*/ 154 h 169"/>
                <a:gd name="T2" fmla="*/ 29 w 45"/>
                <a:gd name="T3" fmla="*/ 154 h 169"/>
                <a:gd name="T4" fmla="*/ 27 w 45"/>
                <a:gd name="T5" fmla="*/ 160 h 169"/>
                <a:gd name="T6" fmla="*/ 24 w 45"/>
                <a:gd name="T7" fmla="*/ 165 h 169"/>
                <a:gd name="T8" fmla="*/ 19 w 45"/>
                <a:gd name="T9" fmla="*/ 168 h 169"/>
                <a:gd name="T10" fmla="*/ 15 w 45"/>
                <a:gd name="T11" fmla="*/ 169 h 169"/>
                <a:gd name="T12" fmla="*/ 15 w 45"/>
                <a:gd name="T13" fmla="*/ 169 h 169"/>
                <a:gd name="T14" fmla="*/ 9 w 45"/>
                <a:gd name="T15" fmla="*/ 168 h 169"/>
                <a:gd name="T16" fmla="*/ 4 w 45"/>
                <a:gd name="T17" fmla="*/ 165 h 169"/>
                <a:gd name="T18" fmla="*/ 1 w 45"/>
                <a:gd name="T19" fmla="*/ 160 h 169"/>
                <a:gd name="T20" fmla="*/ 0 w 45"/>
                <a:gd name="T21" fmla="*/ 154 h 169"/>
                <a:gd name="T22" fmla="*/ 16 w 45"/>
                <a:gd name="T23" fmla="*/ 14 h 169"/>
                <a:gd name="T24" fmla="*/ 16 w 45"/>
                <a:gd name="T25" fmla="*/ 14 h 169"/>
                <a:gd name="T26" fmla="*/ 18 w 45"/>
                <a:gd name="T27" fmla="*/ 8 h 169"/>
                <a:gd name="T28" fmla="*/ 21 w 45"/>
                <a:gd name="T29" fmla="*/ 3 h 169"/>
                <a:gd name="T30" fmla="*/ 26 w 45"/>
                <a:gd name="T31" fmla="*/ 0 h 169"/>
                <a:gd name="T32" fmla="*/ 32 w 45"/>
                <a:gd name="T33" fmla="*/ 0 h 169"/>
                <a:gd name="T34" fmla="*/ 32 w 45"/>
                <a:gd name="T35" fmla="*/ 0 h 169"/>
                <a:gd name="T36" fmla="*/ 36 w 45"/>
                <a:gd name="T37" fmla="*/ 0 h 169"/>
                <a:gd name="T38" fmla="*/ 41 w 45"/>
                <a:gd name="T39" fmla="*/ 3 h 169"/>
                <a:gd name="T40" fmla="*/ 44 w 45"/>
                <a:gd name="T41" fmla="*/ 8 h 169"/>
                <a:gd name="T42" fmla="*/ 45 w 45"/>
                <a:gd name="T43" fmla="*/ 14 h 169"/>
                <a:gd name="T44" fmla="*/ 29 w 45"/>
                <a:gd name="T45" fmla="*/ 15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169">
                  <a:moveTo>
                    <a:pt x="29" y="154"/>
                  </a:moveTo>
                  <a:lnTo>
                    <a:pt x="29" y="154"/>
                  </a:lnTo>
                  <a:lnTo>
                    <a:pt x="27" y="160"/>
                  </a:lnTo>
                  <a:lnTo>
                    <a:pt x="24" y="165"/>
                  </a:lnTo>
                  <a:lnTo>
                    <a:pt x="19" y="168"/>
                  </a:lnTo>
                  <a:lnTo>
                    <a:pt x="15" y="169"/>
                  </a:lnTo>
                  <a:lnTo>
                    <a:pt x="15" y="169"/>
                  </a:lnTo>
                  <a:lnTo>
                    <a:pt x="9" y="168"/>
                  </a:lnTo>
                  <a:lnTo>
                    <a:pt x="4" y="165"/>
                  </a:lnTo>
                  <a:lnTo>
                    <a:pt x="1" y="160"/>
                  </a:lnTo>
                  <a:lnTo>
                    <a:pt x="0" y="154"/>
                  </a:lnTo>
                  <a:lnTo>
                    <a:pt x="16" y="14"/>
                  </a:lnTo>
                  <a:lnTo>
                    <a:pt x="16" y="14"/>
                  </a:lnTo>
                  <a:lnTo>
                    <a:pt x="18" y="8"/>
                  </a:lnTo>
                  <a:lnTo>
                    <a:pt x="21" y="3"/>
                  </a:lnTo>
                  <a:lnTo>
                    <a:pt x="26" y="0"/>
                  </a:lnTo>
                  <a:lnTo>
                    <a:pt x="32" y="0"/>
                  </a:lnTo>
                  <a:lnTo>
                    <a:pt x="32" y="0"/>
                  </a:lnTo>
                  <a:lnTo>
                    <a:pt x="36" y="0"/>
                  </a:lnTo>
                  <a:lnTo>
                    <a:pt x="41" y="3"/>
                  </a:lnTo>
                  <a:lnTo>
                    <a:pt x="44" y="8"/>
                  </a:lnTo>
                  <a:lnTo>
                    <a:pt x="45" y="14"/>
                  </a:lnTo>
                  <a:lnTo>
                    <a:pt x="29" y="154"/>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42"/>
            <p:cNvSpPr/>
            <p:nvPr/>
          </p:nvSpPr>
          <p:spPr bwMode="auto">
            <a:xfrm>
              <a:off x="7292975" y="3476625"/>
              <a:ext cx="71437" cy="268287"/>
            </a:xfrm>
            <a:custGeom>
              <a:avLst/>
              <a:gdLst>
                <a:gd name="T0" fmla="*/ 45 w 45"/>
                <a:gd name="T1" fmla="*/ 154 h 169"/>
                <a:gd name="T2" fmla="*/ 45 w 45"/>
                <a:gd name="T3" fmla="*/ 154 h 169"/>
                <a:gd name="T4" fmla="*/ 44 w 45"/>
                <a:gd name="T5" fmla="*/ 160 h 169"/>
                <a:gd name="T6" fmla="*/ 41 w 45"/>
                <a:gd name="T7" fmla="*/ 165 h 169"/>
                <a:gd name="T8" fmla="*/ 36 w 45"/>
                <a:gd name="T9" fmla="*/ 168 h 169"/>
                <a:gd name="T10" fmla="*/ 30 w 45"/>
                <a:gd name="T11" fmla="*/ 169 h 169"/>
                <a:gd name="T12" fmla="*/ 30 w 45"/>
                <a:gd name="T13" fmla="*/ 169 h 169"/>
                <a:gd name="T14" fmla="*/ 24 w 45"/>
                <a:gd name="T15" fmla="*/ 168 h 169"/>
                <a:gd name="T16" fmla="*/ 20 w 45"/>
                <a:gd name="T17" fmla="*/ 165 h 169"/>
                <a:gd name="T18" fmla="*/ 17 w 45"/>
                <a:gd name="T19" fmla="*/ 160 h 169"/>
                <a:gd name="T20" fmla="*/ 17 w 45"/>
                <a:gd name="T21" fmla="*/ 154 h 169"/>
                <a:gd name="T22" fmla="*/ 0 w 45"/>
                <a:gd name="T23" fmla="*/ 14 h 169"/>
                <a:gd name="T24" fmla="*/ 0 w 45"/>
                <a:gd name="T25" fmla="*/ 14 h 169"/>
                <a:gd name="T26" fmla="*/ 1 w 45"/>
                <a:gd name="T27" fmla="*/ 8 h 169"/>
                <a:gd name="T28" fmla="*/ 4 w 45"/>
                <a:gd name="T29" fmla="*/ 3 h 169"/>
                <a:gd name="T30" fmla="*/ 9 w 45"/>
                <a:gd name="T31" fmla="*/ 0 h 169"/>
                <a:gd name="T32" fmla="*/ 13 w 45"/>
                <a:gd name="T33" fmla="*/ 0 h 169"/>
                <a:gd name="T34" fmla="*/ 13 w 45"/>
                <a:gd name="T35" fmla="*/ 0 h 169"/>
                <a:gd name="T36" fmla="*/ 20 w 45"/>
                <a:gd name="T37" fmla="*/ 0 h 169"/>
                <a:gd name="T38" fmla="*/ 24 w 45"/>
                <a:gd name="T39" fmla="*/ 3 h 169"/>
                <a:gd name="T40" fmla="*/ 27 w 45"/>
                <a:gd name="T41" fmla="*/ 8 h 169"/>
                <a:gd name="T42" fmla="*/ 29 w 45"/>
                <a:gd name="T43" fmla="*/ 14 h 169"/>
                <a:gd name="T44" fmla="*/ 45 w 45"/>
                <a:gd name="T45" fmla="*/ 15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169">
                  <a:moveTo>
                    <a:pt x="45" y="154"/>
                  </a:moveTo>
                  <a:lnTo>
                    <a:pt x="45" y="154"/>
                  </a:lnTo>
                  <a:lnTo>
                    <a:pt x="44" y="160"/>
                  </a:lnTo>
                  <a:lnTo>
                    <a:pt x="41" y="165"/>
                  </a:lnTo>
                  <a:lnTo>
                    <a:pt x="36" y="168"/>
                  </a:lnTo>
                  <a:lnTo>
                    <a:pt x="30" y="169"/>
                  </a:lnTo>
                  <a:lnTo>
                    <a:pt x="30" y="169"/>
                  </a:lnTo>
                  <a:lnTo>
                    <a:pt x="24" y="168"/>
                  </a:lnTo>
                  <a:lnTo>
                    <a:pt x="20" y="165"/>
                  </a:lnTo>
                  <a:lnTo>
                    <a:pt x="17" y="160"/>
                  </a:lnTo>
                  <a:lnTo>
                    <a:pt x="17" y="154"/>
                  </a:lnTo>
                  <a:lnTo>
                    <a:pt x="0" y="14"/>
                  </a:lnTo>
                  <a:lnTo>
                    <a:pt x="0" y="14"/>
                  </a:lnTo>
                  <a:lnTo>
                    <a:pt x="1" y="8"/>
                  </a:lnTo>
                  <a:lnTo>
                    <a:pt x="4" y="3"/>
                  </a:lnTo>
                  <a:lnTo>
                    <a:pt x="9" y="0"/>
                  </a:lnTo>
                  <a:lnTo>
                    <a:pt x="13" y="0"/>
                  </a:lnTo>
                  <a:lnTo>
                    <a:pt x="13" y="0"/>
                  </a:lnTo>
                  <a:lnTo>
                    <a:pt x="20" y="0"/>
                  </a:lnTo>
                  <a:lnTo>
                    <a:pt x="24" y="3"/>
                  </a:lnTo>
                  <a:lnTo>
                    <a:pt x="27" y="8"/>
                  </a:lnTo>
                  <a:lnTo>
                    <a:pt x="29" y="14"/>
                  </a:lnTo>
                  <a:lnTo>
                    <a:pt x="45" y="154"/>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43"/>
            <p:cNvSpPr/>
            <p:nvPr/>
          </p:nvSpPr>
          <p:spPr bwMode="auto">
            <a:xfrm>
              <a:off x="7154863" y="3319463"/>
              <a:ext cx="134937" cy="134937"/>
            </a:xfrm>
            <a:custGeom>
              <a:avLst/>
              <a:gdLst>
                <a:gd name="T0" fmla="*/ 43 w 85"/>
                <a:gd name="T1" fmla="*/ 85 h 85"/>
                <a:gd name="T2" fmla="*/ 43 w 85"/>
                <a:gd name="T3" fmla="*/ 85 h 85"/>
                <a:gd name="T4" fmla="*/ 50 w 85"/>
                <a:gd name="T5" fmla="*/ 84 h 85"/>
                <a:gd name="T6" fmla="*/ 59 w 85"/>
                <a:gd name="T7" fmla="*/ 82 h 85"/>
                <a:gd name="T8" fmla="*/ 65 w 85"/>
                <a:gd name="T9" fmla="*/ 78 h 85"/>
                <a:gd name="T10" fmla="*/ 72 w 85"/>
                <a:gd name="T11" fmla="*/ 73 h 85"/>
                <a:gd name="T12" fmla="*/ 78 w 85"/>
                <a:gd name="T13" fmla="*/ 66 h 85"/>
                <a:gd name="T14" fmla="*/ 81 w 85"/>
                <a:gd name="T15" fmla="*/ 59 h 85"/>
                <a:gd name="T16" fmla="*/ 84 w 85"/>
                <a:gd name="T17" fmla="*/ 50 h 85"/>
                <a:gd name="T18" fmla="*/ 85 w 85"/>
                <a:gd name="T19" fmla="*/ 43 h 85"/>
                <a:gd name="T20" fmla="*/ 85 w 85"/>
                <a:gd name="T21" fmla="*/ 43 h 85"/>
                <a:gd name="T22" fmla="*/ 84 w 85"/>
                <a:gd name="T23" fmla="*/ 34 h 85"/>
                <a:gd name="T24" fmla="*/ 81 w 85"/>
                <a:gd name="T25" fmla="*/ 26 h 85"/>
                <a:gd name="T26" fmla="*/ 78 w 85"/>
                <a:gd name="T27" fmla="*/ 18 h 85"/>
                <a:gd name="T28" fmla="*/ 72 w 85"/>
                <a:gd name="T29" fmla="*/ 12 h 85"/>
                <a:gd name="T30" fmla="*/ 65 w 85"/>
                <a:gd name="T31" fmla="*/ 8 h 85"/>
                <a:gd name="T32" fmla="*/ 59 w 85"/>
                <a:gd name="T33" fmla="*/ 3 h 85"/>
                <a:gd name="T34" fmla="*/ 50 w 85"/>
                <a:gd name="T35" fmla="*/ 0 h 85"/>
                <a:gd name="T36" fmla="*/ 43 w 85"/>
                <a:gd name="T37" fmla="*/ 0 h 85"/>
                <a:gd name="T38" fmla="*/ 43 w 85"/>
                <a:gd name="T39" fmla="*/ 0 h 85"/>
                <a:gd name="T40" fmla="*/ 33 w 85"/>
                <a:gd name="T41" fmla="*/ 0 h 85"/>
                <a:gd name="T42" fmla="*/ 26 w 85"/>
                <a:gd name="T43" fmla="*/ 3 h 85"/>
                <a:gd name="T44" fmla="*/ 18 w 85"/>
                <a:gd name="T45" fmla="*/ 8 h 85"/>
                <a:gd name="T46" fmla="*/ 12 w 85"/>
                <a:gd name="T47" fmla="*/ 12 h 85"/>
                <a:gd name="T48" fmla="*/ 6 w 85"/>
                <a:gd name="T49" fmla="*/ 18 h 85"/>
                <a:gd name="T50" fmla="*/ 3 w 85"/>
                <a:gd name="T51" fmla="*/ 26 h 85"/>
                <a:gd name="T52" fmla="*/ 0 w 85"/>
                <a:gd name="T53" fmla="*/ 34 h 85"/>
                <a:gd name="T54" fmla="*/ 0 w 85"/>
                <a:gd name="T55" fmla="*/ 43 h 85"/>
                <a:gd name="T56" fmla="*/ 0 w 85"/>
                <a:gd name="T57" fmla="*/ 43 h 85"/>
                <a:gd name="T58" fmla="*/ 0 w 85"/>
                <a:gd name="T59" fmla="*/ 50 h 85"/>
                <a:gd name="T60" fmla="*/ 3 w 85"/>
                <a:gd name="T61" fmla="*/ 59 h 85"/>
                <a:gd name="T62" fmla="*/ 6 w 85"/>
                <a:gd name="T63" fmla="*/ 66 h 85"/>
                <a:gd name="T64" fmla="*/ 12 w 85"/>
                <a:gd name="T65" fmla="*/ 73 h 85"/>
                <a:gd name="T66" fmla="*/ 18 w 85"/>
                <a:gd name="T67" fmla="*/ 78 h 85"/>
                <a:gd name="T68" fmla="*/ 26 w 85"/>
                <a:gd name="T69" fmla="*/ 82 h 85"/>
                <a:gd name="T70" fmla="*/ 33 w 85"/>
                <a:gd name="T71" fmla="*/ 84 h 85"/>
                <a:gd name="T72" fmla="*/ 43 w 85"/>
                <a:gd name="T73" fmla="*/ 85 h 85"/>
                <a:gd name="T74" fmla="*/ 43 w 85"/>
                <a:gd name="T75"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5" h="85">
                  <a:moveTo>
                    <a:pt x="43" y="85"/>
                  </a:moveTo>
                  <a:lnTo>
                    <a:pt x="43" y="85"/>
                  </a:lnTo>
                  <a:lnTo>
                    <a:pt x="50" y="84"/>
                  </a:lnTo>
                  <a:lnTo>
                    <a:pt x="59" y="82"/>
                  </a:lnTo>
                  <a:lnTo>
                    <a:pt x="65" y="78"/>
                  </a:lnTo>
                  <a:lnTo>
                    <a:pt x="72" y="73"/>
                  </a:lnTo>
                  <a:lnTo>
                    <a:pt x="78" y="66"/>
                  </a:lnTo>
                  <a:lnTo>
                    <a:pt x="81" y="59"/>
                  </a:lnTo>
                  <a:lnTo>
                    <a:pt x="84" y="50"/>
                  </a:lnTo>
                  <a:lnTo>
                    <a:pt x="85" y="43"/>
                  </a:lnTo>
                  <a:lnTo>
                    <a:pt x="85" y="43"/>
                  </a:lnTo>
                  <a:lnTo>
                    <a:pt x="84" y="34"/>
                  </a:lnTo>
                  <a:lnTo>
                    <a:pt x="81" y="26"/>
                  </a:lnTo>
                  <a:lnTo>
                    <a:pt x="78" y="18"/>
                  </a:lnTo>
                  <a:lnTo>
                    <a:pt x="72" y="12"/>
                  </a:lnTo>
                  <a:lnTo>
                    <a:pt x="65" y="8"/>
                  </a:lnTo>
                  <a:lnTo>
                    <a:pt x="59" y="3"/>
                  </a:lnTo>
                  <a:lnTo>
                    <a:pt x="50" y="0"/>
                  </a:lnTo>
                  <a:lnTo>
                    <a:pt x="43" y="0"/>
                  </a:lnTo>
                  <a:lnTo>
                    <a:pt x="43" y="0"/>
                  </a:lnTo>
                  <a:lnTo>
                    <a:pt x="33" y="0"/>
                  </a:lnTo>
                  <a:lnTo>
                    <a:pt x="26" y="3"/>
                  </a:lnTo>
                  <a:lnTo>
                    <a:pt x="18" y="8"/>
                  </a:lnTo>
                  <a:lnTo>
                    <a:pt x="12" y="12"/>
                  </a:lnTo>
                  <a:lnTo>
                    <a:pt x="6" y="18"/>
                  </a:lnTo>
                  <a:lnTo>
                    <a:pt x="3" y="26"/>
                  </a:lnTo>
                  <a:lnTo>
                    <a:pt x="0" y="34"/>
                  </a:lnTo>
                  <a:lnTo>
                    <a:pt x="0" y="43"/>
                  </a:lnTo>
                  <a:lnTo>
                    <a:pt x="0" y="43"/>
                  </a:lnTo>
                  <a:lnTo>
                    <a:pt x="0" y="50"/>
                  </a:lnTo>
                  <a:lnTo>
                    <a:pt x="3" y="59"/>
                  </a:lnTo>
                  <a:lnTo>
                    <a:pt x="6" y="66"/>
                  </a:lnTo>
                  <a:lnTo>
                    <a:pt x="12" y="73"/>
                  </a:lnTo>
                  <a:lnTo>
                    <a:pt x="18" y="78"/>
                  </a:lnTo>
                  <a:lnTo>
                    <a:pt x="26" y="82"/>
                  </a:lnTo>
                  <a:lnTo>
                    <a:pt x="33" y="84"/>
                  </a:lnTo>
                  <a:lnTo>
                    <a:pt x="43" y="85"/>
                  </a:lnTo>
                  <a:lnTo>
                    <a:pt x="43" y="85"/>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44"/>
            <p:cNvSpPr/>
            <p:nvPr/>
          </p:nvSpPr>
          <p:spPr bwMode="auto">
            <a:xfrm>
              <a:off x="7146925" y="3673475"/>
              <a:ext cx="63500" cy="298450"/>
            </a:xfrm>
            <a:custGeom>
              <a:avLst/>
              <a:gdLst>
                <a:gd name="T0" fmla="*/ 40 w 40"/>
                <a:gd name="T1" fmla="*/ 169 h 188"/>
                <a:gd name="T2" fmla="*/ 40 w 40"/>
                <a:gd name="T3" fmla="*/ 169 h 188"/>
                <a:gd name="T4" fmla="*/ 38 w 40"/>
                <a:gd name="T5" fmla="*/ 176 h 188"/>
                <a:gd name="T6" fmla="*/ 34 w 40"/>
                <a:gd name="T7" fmla="*/ 182 h 188"/>
                <a:gd name="T8" fmla="*/ 28 w 40"/>
                <a:gd name="T9" fmla="*/ 187 h 188"/>
                <a:gd name="T10" fmla="*/ 20 w 40"/>
                <a:gd name="T11" fmla="*/ 188 h 188"/>
                <a:gd name="T12" fmla="*/ 20 w 40"/>
                <a:gd name="T13" fmla="*/ 188 h 188"/>
                <a:gd name="T14" fmla="*/ 12 w 40"/>
                <a:gd name="T15" fmla="*/ 187 h 188"/>
                <a:gd name="T16" fmla="*/ 5 w 40"/>
                <a:gd name="T17" fmla="*/ 182 h 188"/>
                <a:gd name="T18" fmla="*/ 2 w 40"/>
                <a:gd name="T19" fmla="*/ 176 h 188"/>
                <a:gd name="T20" fmla="*/ 0 w 40"/>
                <a:gd name="T21" fmla="*/ 169 h 188"/>
                <a:gd name="T22" fmla="*/ 0 w 40"/>
                <a:gd name="T23" fmla="*/ 19 h 188"/>
                <a:gd name="T24" fmla="*/ 0 w 40"/>
                <a:gd name="T25" fmla="*/ 19 h 188"/>
                <a:gd name="T26" fmla="*/ 2 w 40"/>
                <a:gd name="T27" fmla="*/ 12 h 188"/>
                <a:gd name="T28" fmla="*/ 5 w 40"/>
                <a:gd name="T29" fmla="*/ 6 h 188"/>
                <a:gd name="T30" fmla="*/ 12 w 40"/>
                <a:gd name="T31" fmla="*/ 1 h 188"/>
                <a:gd name="T32" fmla="*/ 20 w 40"/>
                <a:gd name="T33" fmla="*/ 0 h 188"/>
                <a:gd name="T34" fmla="*/ 20 w 40"/>
                <a:gd name="T35" fmla="*/ 0 h 188"/>
                <a:gd name="T36" fmla="*/ 28 w 40"/>
                <a:gd name="T37" fmla="*/ 1 h 188"/>
                <a:gd name="T38" fmla="*/ 34 w 40"/>
                <a:gd name="T39" fmla="*/ 6 h 188"/>
                <a:gd name="T40" fmla="*/ 38 w 40"/>
                <a:gd name="T41" fmla="*/ 12 h 188"/>
                <a:gd name="T42" fmla="*/ 40 w 40"/>
                <a:gd name="T43" fmla="*/ 19 h 188"/>
                <a:gd name="T44" fmla="*/ 40 w 40"/>
                <a:gd name="T45" fmla="*/ 16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188">
                  <a:moveTo>
                    <a:pt x="40" y="169"/>
                  </a:moveTo>
                  <a:lnTo>
                    <a:pt x="40" y="169"/>
                  </a:lnTo>
                  <a:lnTo>
                    <a:pt x="38" y="176"/>
                  </a:lnTo>
                  <a:lnTo>
                    <a:pt x="34" y="182"/>
                  </a:lnTo>
                  <a:lnTo>
                    <a:pt x="28" y="187"/>
                  </a:lnTo>
                  <a:lnTo>
                    <a:pt x="20" y="188"/>
                  </a:lnTo>
                  <a:lnTo>
                    <a:pt x="20" y="188"/>
                  </a:lnTo>
                  <a:lnTo>
                    <a:pt x="12" y="187"/>
                  </a:lnTo>
                  <a:lnTo>
                    <a:pt x="5" y="182"/>
                  </a:lnTo>
                  <a:lnTo>
                    <a:pt x="2" y="176"/>
                  </a:lnTo>
                  <a:lnTo>
                    <a:pt x="0" y="169"/>
                  </a:lnTo>
                  <a:lnTo>
                    <a:pt x="0" y="19"/>
                  </a:lnTo>
                  <a:lnTo>
                    <a:pt x="0" y="19"/>
                  </a:lnTo>
                  <a:lnTo>
                    <a:pt x="2" y="12"/>
                  </a:lnTo>
                  <a:lnTo>
                    <a:pt x="5" y="6"/>
                  </a:lnTo>
                  <a:lnTo>
                    <a:pt x="12" y="1"/>
                  </a:lnTo>
                  <a:lnTo>
                    <a:pt x="20" y="0"/>
                  </a:lnTo>
                  <a:lnTo>
                    <a:pt x="20" y="0"/>
                  </a:lnTo>
                  <a:lnTo>
                    <a:pt x="28" y="1"/>
                  </a:lnTo>
                  <a:lnTo>
                    <a:pt x="34" y="6"/>
                  </a:lnTo>
                  <a:lnTo>
                    <a:pt x="38" y="12"/>
                  </a:lnTo>
                  <a:lnTo>
                    <a:pt x="40" y="19"/>
                  </a:lnTo>
                  <a:lnTo>
                    <a:pt x="40" y="169"/>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45"/>
            <p:cNvSpPr/>
            <p:nvPr/>
          </p:nvSpPr>
          <p:spPr bwMode="auto">
            <a:xfrm>
              <a:off x="7234238" y="3673475"/>
              <a:ext cx="63500" cy="298450"/>
            </a:xfrm>
            <a:custGeom>
              <a:avLst/>
              <a:gdLst>
                <a:gd name="T0" fmla="*/ 40 w 40"/>
                <a:gd name="T1" fmla="*/ 169 h 188"/>
                <a:gd name="T2" fmla="*/ 40 w 40"/>
                <a:gd name="T3" fmla="*/ 169 h 188"/>
                <a:gd name="T4" fmla="*/ 38 w 40"/>
                <a:gd name="T5" fmla="*/ 176 h 188"/>
                <a:gd name="T6" fmla="*/ 34 w 40"/>
                <a:gd name="T7" fmla="*/ 182 h 188"/>
                <a:gd name="T8" fmla="*/ 28 w 40"/>
                <a:gd name="T9" fmla="*/ 187 h 188"/>
                <a:gd name="T10" fmla="*/ 20 w 40"/>
                <a:gd name="T11" fmla="*/ 188 h 188"/>
                <a:gd name="T12" fmla="*/ 20 w 40"/>
                <a:gd name="T13" fmla="*/ 188 h 188"/>
                <a:gd name="T14" fmla="*/ 12 w 40"/>
                <a:gd name="T15" fmla="*/ 187 h 188"/>
                <a:gd name="T16" fmla="*/ 6 w 40"/>
                <a:gd name="T17" fmla="*/ 182 h 188"/>
                <a:gd name="T18" fmla="*/ 2 w 40"/>
                <a:gd name="T19" fmla="*/ 176 h 188"/>
                <a:gd name="T20" fmla="*/ 0 w 40"/>
                <a:gd name="T21" fmla="*/ 169 h 188"/>
                <a:gd name="T22" fmla="*/ 0 w 40"/>
                <a:gd name="T23" fmla="*/ 19 h 188"/>
                <a:gd name="T24" fmla="*/ 0 w 40"/>
                <a:gd name="T25" fmla="*/ 19 h 188"/>
                <a:gd name="T26" fmla="*/ 2 w 40"/>
                <a:gd name="T27" fmla="*/ 12 h 188"/>
                <a:gd name="T28" fmla="*/ 6 w 40"/>
                <a:gd name="T29" fmla="*/ 6 h 188"/>
                <a:gd name="T30" fmla="*/ 12 w 40"/>
                <a:gd name="T31" fmla="*/ 1 h 188"/>
                <a:gd name="T32" fmla="*/ 20 w 40"/>
                <a:gd name="T33" fmla="*/ 0 h 188"/>
                <a:gd name="T34" fmla="*/ 20 w 40"/>
                <a:gd name="T35" fmla="*/ 0 h 188"/>
                <a:gd name="T36" fmla="*/ 28 w 40"/>
                <a:gd name="T37" fmla="*/ 1 h 188"/>
                <a:gd name="T38" fmla="*/ 34 w 40"/>
                <a:gd name="T39" fmla="*/ 6 h 188"/>
                <a:gd name="T40" fmla="*/ 38 w 40"/>
                <a:gd name="T41" fmla="*/ 12 h 188"/>
                <a:gd name="T42" fmla="*/ 40 w 40"/>
                <a:gd name="T43" fmla="*/ 19 h 188"/>
                <a:gd name="T44" fmla="*/ 40 w 40"/>
                <a:gd name="T45" fmla="*/ 16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188">
                  <a:moveTo>
                    <a:pt x="40" y="169"/>
                  </a:moveTo>
                  <a:lnTo>
                    <a:pt x="40" y="169"/>
                  </a:lnTo>
                  <a:lnTo>
                    <a:pt x="38" y="176"/>
                  </a:lnTo>
                  <a:lnTo>
                    <a:pt x="34" y="182"/>
                  </a:lnTo>
                  <a:lnTo>
                    <a:pt x="28" y="187"/>
                  </a:lnTo>
                  <a:lnTo>
                    <a:pt x="20" y="188"/>
                  </a:lnTo>
                  <a:lnTo>
                    <a:pt x="20" y="188"/>
                  </a:lnTo>
                  <a:lnTo>
                    <a:pt x="12" y="187"/>
                  </a:lnTo>
                  <a:lnTo>
                    <a:pt x="6" y="182"/>
                  </a:lnTo>
                  <a:lnTo>
                    <a:pt x="2" y="176"/>
                  </a:lnTo>
                  <a:lnTo>
                    <a:pt x="0" y="169"/>
                  </a:lnTo>
                  <a:lnTo>
                    <a:pt x="0" y="19"/>
                  </a:lnTo>
                  <a:lnTo>
                    <a:pt x="0" y="19"/>
                  </a:lnTo>
                  <a:lnTo>
                    <a:pt x="2" y="12"/>
                  </a:lnTo>
                  <a:lnTo>
                    <a:pt x="6" y="6"/>
                  </a:lnTo>
                  <a:lnTo>
                    <a:pt x="12" y="1"/>
                  </a:lnTo>
                  <a:lnTo>
                    <a:pt x="20" y="0"/>
                  </a:lnTo>
                  <a:lnTo>
                    <a:pt x="20" y="0"/>
                  </a:lnTo>
                  <a:lnTo>
                    <a:pt x="28" y="1"/>
                  </a:lnTo>
                  <a:lnTo>
                    <a:pt x="34" y="6"/>
                  </a:lnTo>
                  <a:lnTo>
                    <a:pt x="38" y="12"/>
                  </a:lnTo>
                  <a:lnTo>
                    <a:pt x="40" y="19"/>
                  </a:lnTo>
                  <a:lnTo>
                    <a:pt x="40" y="169"/>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46"/>
            <p:cNvSpPr/>
            <p:nvPr/>
          </p:nvSpPr>
          <p:spPr bwMode="auto">
            <a:xfrm>
              <a:off x="7108825" y="3459163"/>
              <a:ext cx="227012" cy="257175"/>
            </a:xfrm>
            <a:custGeom>
              <a:avLst/>
              <a:gdLst>
                <a:gd name="T0" fmla="*/ 122 w 143"/>
                <a:gd name="T1" fmla="*/ 138 h 162"/>
                <a:gd name="T2" fmla="*/ 122 w 143"/>
                <a:gd name="T3" fmla="*/ 138 h 162"/>
                <a:gd name="T4" fmla="*/ 120 w 143"/>
                <a:gd name="T5" fmla="*/ 145 h 162"/>
                <a:gd name="T6" fmla="*/ 117 w 143"/>
                <a:gd name="T7" fmla="*/ 151 h 162"/>
                <a:gd name="T8" fmla="*/ 114 w 143"/>
                <a:gd name="T9" fmla="*/ 156 h 162"/>
                <a:gd name="T10" fmla="*/ 110 w 143"/>
                <a:gd name="T11" fmla="*/ 159 h 162"/>
                <a:gd name="T12" fmla="*/ 104 w 143"/>
                <a:gd name="T13" fmla="*/ 160 h 162"/>
                <a:gd name="T14" fmla="*/ 96 w 143"/>
                <a:gd name="T15" fmla="*/ 162 h 162"/>
                <a:gd name="T16" fmla="*/ 81 w 143"/>
                <a:gd name="T17" fmla="*/ 162 h 162"/>
                <a:gd name="T18" fmla="*/ 62 w 143"/>
                <a:gd name="T19" fmla="*/ 162 h 162"/>
                <a:gd name="T20" fmla="*/ 62 w 143"/>
                <a:gd name="T21" fmla="*/ 162 h 162"/>
                <a:gd name="T22" fmla="*/ 47 w 143"/>
                <a:gd name="T23" fmla="*/ 162 h 162"/>
                <a:gd name="T24" fmla="*/ 40 w 143"/>
                <a:gd name="T25" fmla="*/ 160 h 162"/>
                <a:gd name="T26" fmla="*/ 33 w 143"/>
                <a:gd name="T27" fmla="*/ 159 h 162"/>
                <a:gd name="T28" fmla="*/ 29 w 143"/>
                <a:gd name="T29" fmla="*/ 156 h 162"/>
                <a:gd name="T30" fmla="*/ 24 w 143"/>
                <a:gd name="T31" fmla="*/ 151 h 162"/>
                <a:gd name="T32" fmla="*/ 23 w 143"/>
                <a:gd name="T33" fmla="*/ 145 h 162"/>
                <a:gd name="T34" fmla="*/ 21 w 143"/>
                <a:gd name="T35" fmla="*/ 138 h 162"/>
                <a:gd name="T36" fmla="*/ 21 w 143"/>
                <a:gd name="T37" fmla="*/ 42 h 162"/>
                <a:gd name="T38" fmla="*/ 21 w 143"/>
                <a:gd name="T39" fmla="*/ 42 h 162"/>
                <a:gd name="T40" fmla="*/ 12 w 143"/>
                <a:gd name="T41" fmla="*/ 35 h 162"/>
                <a:gd name="T42" fmla="*/ 6 w 143"/>
                <a:gd name="T43" fmla="*/ 31 h 162"/>
                <a:gd name="T44" fmla="*/ 1 w 143"/>
                <a:gd name="T45" fmla="*/ 26 h 162"/>
                <a:gd name="T46" fmla="*/ 0 w 143"/>
                <a:gd name="T47" fmla="*/ 22 h 162"/>
                <a:gd name="T48" fmla="*/ 0 w 143"/>
                <a:gd name="T49" fmla="*/ 19 h 162"/>
                <a:gd name="T50" fmla="*/ 3 w 143"/>
                <a:gd name="T51" fmla="*/ 14 h 162"/>
                <a:gd name="T52" fmla="*/ 6 w 143"/>
                <a:gd name="T53" fmla="*/ 11 h 162"/>
                <a:gd name="T54" fmla="*/ 12 w 143"/>
                <a:gd name="T55" fmla="*/ 10 h 162"/>
                <a:gd name="T56" fmla="*/ 24 w 143"/>
                <a:gd name="T57" fmla="*/ 5 h 162"/>
                <a:gd name="T58" fmla="*/ 38 w 143"/>
                <a:gd name="T59" fmla="*/ 2 h 162"/>
                <a:gd name="T60" fmla="*/ 62 w 143"/>
                <a:gd name="T61" fmla="*/ 0 h 162"/>
                <a:gd name="T62" fmla="*/ 81 w 143"/>
                <a:gd name="T63" fmla="*/ 0 h 162"/>
                <a:gd name="T64" fmla="*/ 81 w 143"/>
                <a:gd name="T65" fmla="*/ 0 h 162"/>
                <a:gd name="T66" fmla="*/ 91 w 143"/>
                <a:gd name="T67" fmla="*/ 0 h 162"/>
                <a:gd name="T68" fmla="*/ 105 w 143"/>
                <a:gd name="T69" fmla="*/ 2 h 162"/>
                <a:gd name="T70" fmla="*/ 119 w 143"/>
                <a:gd name="T71" fmla="*/ 5 h 162"/>
                <a:gd name="T72" fmla="*/ 133 w 143"/>
                <a:gd name="T73" fmla="*/ 10 h 162"/>
                <a:gd name="T74" fmla="*/ 137 w 143"/>
                <a:gd name="T75" fmla="*/ 13 h 162"/>
                <a:gd name="T76" fmla="*/ 140 w 143"/>
                <a:gd name="T77" fmla="*/ 16 h 162"/>
                <a:gd name="T78" fmla="*/ 143 w 143"/>
                <a:gd name="T79" fmla="*/ 19 h 162"/>
                <a:gd name="T80" fmla="*/ 143 w 143"/>
                <a:gd name="T81" fmla="*/ 22 h 162"/>
                <a:gd name="T82" fmla="*/ 142 w 143"/>
                <a:gd name="T83" fmla="*/ 26 h 162"/>
                <a:gd name="T84" fmla="*/ 137 w 143"/>
                <a:gd name="T85" fmla="*/ 31 h 162"/>
                <a:gd name="T86" fmla="*/ 131 w 143"/>
                <a:gd name="T87" fmla="*/ 35 h 162"/>
                <a:gd name="T88" fmla="*/ 122 w 143"/>
                <a:gd name="T89" fmla="*/ 42 h 162"/>
                <a:gd name="T90" fmla="*/ 122 w 143"/>
                <a:gd name="T91" fmla="*/ 13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3" h="162">
                  <a:moveTo>
                    <a:pt x="122" y="138"/>
                  </a:moveTo>
                  <a:lnTo>
                    <a:pt x="122" y="138"/>
                  </a:lnTo>
                  <a:lnTo>
                    <a:pt x="120" y="145"/>
                  </a:lnTo>
                  <a:lnTo>
                    <a:pt x="117" y="151"/>
                  </a:lnTo>
                  <a:lnTo>
                    <a:pt x="114" y="156"/>
                  </a:lnTo>
                  <a:lnTo>
                    <a:pt x="110" y="159"/>
                  </a:lnTo>
                  <a:lnTo>
                    <a:pt x="104" y="160"/>
                  </a:lnTo>
                  <a:lnTo>
                    <a:pt x="96" y="162"/>
                  </a:lnTo>
                  <a:lnTo>
                    <a:pt x="81" y="162"/>
                  </a:lnTo>
                  <a:lnTo>
                    <a:pt x="62" y="162"/>
                  </a:lnTo>
                  <a:lnTo>
                    <a:pt x="62" y="162"/>
                  </a:lnTo>
                  <a:lnTo>
                    <a:pt x="47" y="162"/>
                  </a:lnTo>
                  <a:lnTo>
                    <a:pt x="40" y="160"/>
                  </a:lnTo>
                  <a:lnTo>
                    <a:pt x="33" y="159"/>
                  </a:lnTo>
                  <a:lnTo>
                    <a:pt x="29" y="156"/>
                  </a:lnTo>
                  <a:lnTo>
                    <a:pt x="24" y="151"/>
                  </a:lnTo>
                  <a:lnTo>
                    <a:pt x="23" y="145"/>
                  </a:lnTo>
                  <a:lnTo>
                    <a:pt x="21" y="138"/>
                  </a:lnTo>
                  <a:lnTo>
                    <a:pt x="21" y="42"/>
                  </a:lnTo>
                  <a:lnTo>
                    <a:pt x="21" y="42"/>
                  </a:lnTo>
                  <a:lnTo>
                    <a:pt x="12" y="35"/>
                  </a:lnTo>
                  <a:lnTo>
                    <a:pt x="6" y="31"/>
                  </a:lnTo>
                  <a:lnTo>
                    <a:pt x="1" y="26"/>
                  </a:lnTo>
                  <a:lnTo>
                    <a:pt x="0" y="22"/>
                  </a:lnTo>
                  <a:lnTo>
                    <a:pt x="0" y="19"/>
                  </a:lnTo>
                  <a:lnTo>
                    <a:pt x="3" y="14"/>
                  </a:lnTo>
                  <a:lnTo>
                    <a:pt x="6" y="11"/>
                  </a:lnTo>
                  <a:lnTo>
                    <a:pt x="12" y="10"/>
                  </a:lnTo>
                  <a:lnTo>
                    <a:pt x="24" y="5"/>
                  </a:lnTo>
                  <a:lnTo>
                    <a:pt x="38" y="2"/>
                  </a:lnTo>
                  <a:lnTo>
                    <a:pt x="62" y="0"/>
                  </a:lnTo>
                  <a:lnTo>
                    <a:pt x="81" y="0"/>
                  </a:lnTo>
                  <a:lnTo>
                    <a:pt x="81" y="0"/>
                  </a:lnTo>
                  <a:lnTo>
                    <a:pt x="91" y="0"/>
                  </a:lnTo>
                  <a:lnTo>
                    <a:pt x="105" y="2"/>
                  </a:lnTo>
                  <a:lnTo>
                    <a:pt x="119" y="5"/>
                  </a:lnTo>
                  <a:lnTo>
                    <a:pt x="133" y="10"/>
                  </a:lnTo>
                  <a:lnTo>
                    <a:pt x="137" y="13"/>
                  </a:lnTo>
                  <a:lnTo>
                    <a:pt x="140" y="16"/>
                  </a:lnTo>
                  <a:lnTo>
                    <a:pt x="143" y="19"/>
                  </a:lnTo>
                  <a:lnTo>
                    <a:pt x="143" y="22"/>
                  </a:lnTo>
                  <a:lnTo>
                    <a:pt x="142" y="26"/>
                  </a:lnTo>
                  <a:lnTo>
                    <a:pt x="137" y="31"/>
                  </a:lnTo>
                  <a:lnTo>
                    <a:pt x="131" y="35"/>
                  </a:lnTo>
                  <a:lnTo>
                    <a:pt x="122" y="42"/>
                  </a:lnTo>
                  <a:lnTo>
                    <a:pt x="122" y="138"/>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522703" y="84572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362920" y="1013364"/>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734141" y="2729563"/>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478990" y="144161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052876" y="47305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848514" y="2863152"/>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342882" y="4503322"/>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199471" y="432522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629760" y="491225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963153" y="457016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241768" y="607469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487187" y="131498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526405" y="235214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1587" y="3104117"/>
            <a:ext cx="446864"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12205" y="245795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5021" y="2863152"/>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434568" y="3534632"/>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823621" y="107699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090028" y="351714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230995" y="307561"/>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985575" y="1687036"/>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239793" y="2096793"/>
            <a:ext cx="2664414" cy="26644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2</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1817226" y="4912479"/>
            <a:ext cx="5509550" cy="584775"/>
          </a:xfrm>
          <a:prstGeom prst="rect">
            <a:avLst/>
          </a:prstGeom>
        </p:spPr>
        <p:txBody>
          <a:bodyPr wrap="square">
            <a:spAutoFit/>
          </a:bodyPr>
          <a:lstStyle/>
          <a:p>
            <a:pPr algn="ct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总体设计</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结构图</a:t>
            </a:r>
          </a:p>
        </p:txBody>
      </p:sp>
      <p:pic>
        <p:nvPicPr>
          <p:cNvPr id="20" name="图片 19">
            <a:extLst>
              <a:ext uri="{FF2B5EF4-FFF2-40B4-BE49-F238E27FC236}">
                <a16:creationId xmlns="" xmlns:a16="http://schemas.microsoft.com/office/drawing/2014/main" id="{CF68F93A-9CBA-4B77-81B6-83A694EEE569}"/>
              </a:ext>
            </a:extLst>
          </p:cNvPr>
          <p:cNvPicPr/>
          <p:nvPr/>
        </p:nvPicPr>
        <p:blipFill>
          <a:blip r:embed="rId2" cstate="print"/>
          <a:stretch>
            <a:fillRect/>
          </a:stretch>
        </p:blipFill>
        <p:spPr>
          <a:xfrm>
            <a:off x="1089624" y="2291648"/>
            <a:ext cx="7131098" cy="2049525"/>
          </a:xfrm>
          <a:prstGeom prst="rect">
            <a:avLst/>
          </a:prstGeom>
        </p:spPr>
      </p:pic>
    </p:spTree>
    <p:extLst>
      <p:ext uri="{BB962C8B-B14F-4D97-AF65-F5344CB8AC3E}">
        <p14:creationId xmlns:p14="http://schemas.microsoft.com/office/powerpoint/2010/main" xmlns="" val="3737302372"/>
      </p:ext>
    </p:extLst>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2</a:t>
            </a:r>
          </a:p>
        </p:txBody>
      </p:sp>
      <p:sp>
        <p:nvSpPr>
          <p:cNvPr id="19" name="矩形 18"/>
          <p:cNvSpPr/>
          <p:nvPr/>
        </p:nvSpPr>
        <p:spPr>
          <a:xfrm>
            <a:off x="3059271" y="351892"/>
            <a:ext cx="4690556" cy="460375"/>
          </a:xfrm>
          <a:prstGeom prst="rect">
            <a:avLst/>
          </a:prstGeom>
        </p:spPr>
        <p:txBody>
          <a:bodyPr wrap="square">
            <a:spAutoFit/>
          </a:bodyPr>
          <a:lstStyle/>
          <a:p>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HIPO</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图</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8" name="图片 17">
            <a:extLst>
              <a:ext uri="{FF2B5EF4-FFF2-40B4-BE49-F238E27FC236}">
                <a16:creationId xmlns="" xmlns:a16="http://schemas.microsoft.com/office/drawing/2014/main" id="{E57F464D-47A2-41D4-92D6-C3E3F25D7D1D}"/>
              </a:ext>
            </a:extLst>
          </p:cNvPr>
          <p:cNvPicPr>
            <a:picLocks noChangeAspect="1"/>
          </p:cNvPicPr>
          <p:nvPr/>
        </p:nvPicPr>
        <p:blipFill>
          <a:blip r:embed="rId2" cstate="print"/>
          <a:stretch>
            <a:fillRect/>
          </a:stretch>
        </p:blipFill>
        <p:spPr>
          <a:xfrm>
            <a:off x="1121637" y="1665421"/>
            <a:ext cx="7430610" cy="1468521"/>
          </a:xfrm>
          <a:prstGeom prst="rect">
            <a:avLst/>
          </a:prstGeom>
        </p:spPr>
      </p:pic>
      <p:pic>
        <p:nvPicPr>
          <p:cNvPr id="21" name="图片 20">
            <a:extLst>
              <a:ext uri="{FF2B5EF4-FFF2-40B4-BE49-F238E27FC236}">
                <a16:creationId xmlns="" xmlns:a16="http://schemas.microsoft.com/office/drawing/2014/main" id="{3360D041-446D-482A-B513-B20CF88B9B4E}"/>
              </a:ext>
            </a:extLst>
          </p:cNvPr>
          <p:cNvPicPr>
            <a:picLocks noChangeAspect="1"/>
          </p:cNvPicPr>
          <p:nvPr/>
        </p:nvPicPr>
        <p:blipFill>
          <a:blip r:embed="rId3" cstate="print"/>
          <a:stretch>
            <a:fillRect/>
          </a:stretch>
        </p:blipFill>
        <p:spPr>
          <a:xfrm>
            <a:off x="11586" y="3724057"/>
            <a:ext cx="2907868" cy="1468522"/>
          </a:xfrm>
          <a:prstGeom prst="rect">
            <a:avLst/>
          </a:prstGeom>
        </p:spPr>
      </p:pic>
      <p:pic>
        <p:nvPicPr>
          <p:cNvPr id="26" name="图片 25">
            <a:extLst>
              <a:ext uri="{FF2B5EF4-FFF2-40B4-BE49-F238E27FC236}">
                <a16:creationId xmlns="" xmlns:a16="http://schemas.microsoft.com/office/drawing/2014/main" id="{B0DB6A94-AE45-489C-A82D-98C420542023}"/>
              </a:ext>
            </a:extLst>
          </p:cNvPr>
          <p:cNvPicPr>
            <a:picLocks noChangeAspect="1"/>
          </p:cNvPicPr>
          <p:nvPr/>
        </p:nvPicPr>
        <p:blipFill>
          <a:blip r:embed="rId4" cstate="print"/>
          <a:stretch>
            <a:fillRect/>
          </a:stretch>
        </p:blipFill>
        <p:spPr>
          <a:xfrm>
            <a:off x="2990885" y="3727962"/>
            <a:ext cx="3586579" cy="1267647"/>
          </a:xfrm>
          <a:prstGeom prst="rect">
            <a:avLst/>
          </a:prstGeom>
        </p:spPr>
      </p:pic>
      <p:pic>
        <p:nvPicPr>
          <p:cNvPr id="27" name="图片 26">
            <a:extLst>
              <a:ext uri="{FF2B5EF4-FFF2-40B4-BE49-F238E27FC236}">
                <a16:creationId xmlns="" xmlns:a16="http://schemas.microsoft.com/office/drawing/2014/main" id="{A5B32FE2-E4D0-488B-B7DA-E881330B5A13}"/>
              </a:ext>
            </a:extLst>
          </p:cNvPr>
          <p:cNvPicPr>
            <a:picLocks noChangeAspect="1"/>
          </p:cNvPicPr>
          <p:nvPr/>
        </p:nvPicPr>
        <p:blipFill>
          <a:blip r:embed="rId5" cstate="print"/>
          <a:stretch>
            <a:fillRect/>
          </a:stretch>
        </p:blipFill>
        <p:spPr>
          <a:xfrm>
            <a:off x="6841100" y="3762048"/>
            <a:ext cx="2267009" cy="1267647"/>
          </a:xfrm>
          <a:prstGeom prst="rect">
            <a:avLst/>
          </a:prstGeom>
        </p:spPr>
      </p:pic>
      <p:pic>
        <p:nvPicPr>
          <p:cNvPr id="28" name="图片 27">
            <a:extLst>
              <a:ext uri="{FF2B5EF4-FFF2-40B4-BE49-F238E27FC236}">
                <a16:creationId xmlns="" xmlns:a16="http://schemas.microsoft.com/office/drawing/2014/main" id="{0966A117-23A0-483F-B2B6-CAD88E4FE045}"/>
              </a:ext>
            </a:extLst>
          </p:cNvPr>
          <p:cNvPicPr>
            <a:picLocks noChangeAspect="1"/>
          </p:cNvPicPr>
          <p:nvPr/>
        </p:nvPicPr>
        <p:blipFill>
          <a:blip r:embed="rId6" cstate="print"/>
          <a:stretch>
            <a:fillRect/>
          </a:stretch>
        </p:blipFill>
        <p:spPr>
          <a:xfrm>
            <a:off x="3515557" y="5289667"/>
            <a:ext cx="2592280" cy="1431924"/>
          </a:xfrm>
          <a:prstGeom prst="rect">
            <a:avLst/>
          </a:prstGeom>
        </p:spPr>
      </p:pic>
    </p:spTree>
    <p:extLst>
      <p:ext uri="{BB962C8B-B14F-4D97-AF65-F5344CB8AC3E}">
        <p14:creationId xmlns:p14="http://schemas.microsoft.com/office/powerpoint/2010/main" xmlns="" val="2585867923"/>
      </p:ext>
    </p:extLst>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4010"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446655" y="804428"/>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11680" y="332767"/>
            <a:ext cx="590550"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3</a:t>
            </a:r>
          </a:p>
        </p:txBody>
      </p:sp>
      <p:sp>
        <p:nvSpPr>
          <p:cNvPr id="19" name="矩形 18"/>
          <p:cNvSpPr/>
          <p:nvPr/>
        </p:nvSpPr>
        <p:spPr>
          <a:xfrm>
            <a:off x="3059271" y="351892"/>
            <a:ext cx="4690556" cy="460375"/>
          </a:xfrm>
          <a:prstGeom prst="rect">
            <a:avLst/>
          </a:prstGeom>
        </p:spPr>
        <p:txBody>
          <a:bodyPr wrap="square">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业务流</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图</a:t>
            </a:r>
          </a:p>
        </p:txBody>
      </p:sp>
      <p:pic>
        <p:nvPicPr>
          <p:cNvPr id="18" name="图片 17">
            <a:extLst>
              <a:ext uri="{FF2B5EF4-FFF2-40B4-BE49-F238E27FC236}">
                <a16:creationId xmlns="" xmlns:a16="http://schemas.microsoft.com/office/drawing/2014/main" id="{B0850C08-9461-43CD-83A2-11AAC0E77CCA}"/>
              </a:ext>
            </a:extLst>
          </p:cNvPr>
          <p:cNvPicPr>
            <a:picLocks noChangeAspect="1"/>
          </p:cNvPicPr>
          <p:nvPr/>
        </p:nvPicPr>
        <p:blipFill>
          <a:blip r:embed="rId2" cstate="print"/>
          <a:stretch>
            <a:fillRect/>
          </a:stretch>
        </p:blipFill>
        <p:spPr>
          <a:xfrm>
            <a:off x="316241" y="1766065"/>
            <a:ext cx="8541974" cy="2190539"/>
          </a:xfrm>
          <a:prstGeom prst="rect">
            <a:avLst/>
          </a:prstGeom>
        </p:spPr>
      </p:pic>
      <p:pic>
        <p:nvPicPr>
          <p:cNvPr id="20" name="图片 19">
            <a:extLst>
              <a:ext uri="{FF2B5EF4-FFF2-40B4-BE49-F238E27FC236}">
                <a16:creationId xmlns="" xmlns:a16="http://schemas.microsoft.com/office/drawing/2014/main" id="{0F2DA04C-BDD1-4D91-AFD8-F3B7F767FAC8}"/>
              </a:ext>
            </a:extLst>
          </p:cNvPr>
          <p:cNvPicPr>
            <a:picLocks noChangeAspect="1"/>
          </p:cNvPicPr>
          <p:nvPr/>
        </p:nvPicPr>
        <p:blipFill>
          <a:blip r:embed="rId3" cstate="print"/>
          <a:stretch>
            <a:fillRect/>
          </a:stretch>
        </p:blipFill>
        <p:spPr>
          <a:xfrm>
            <a:off x="172495" y="4468903"/>
            <a:ext cx="4017765" cy="2160179"/>
          </a:xfrm>
          <a:prstGeom prst="rect">
            <a:avLst/>
          </a:prstGeom>
        </p:spPr>
      </p:pic>
      <p:pic>
        <p:nvPicPr>
          <p:cNvPr id="21" name="图片 20">
            <a:extLst>
              <a:ext uri="{FF2B5EF4-FFF2-40B4-BE49-F238E27FC236}">
                <a16:creationId xmlns="" xmlns:a16="http://schemas.microsoft.com/office/drawing/2014/main" id="{98DA7935-B64D-4F80-BAE8-05DBF3B53139}"/>
              </a:ext>
            </a:extLst>
          </p:cNvPr>
          <p:cNvPicPr>
            <a:picLocks noChangeAspect="1"/>
          </p:cNvPicPr>
          <p:nvPr/>
        </p:nvPicPr>
        <p:blipFill>
          <a:blip r:embed="rId4" cstate="print"/>
          <a:stretch>
            <a:fillRect/>
          </a:stretch>
        </p:blipFill>
        <p:spPr>
          <a:xfrm>
            <a:off x="4874812" y="4483223"/>
            <a:ext cx="4255666" cy="2022885"/>
          </a:xfrm>
          <a:prstGeom prst="rect">
            <a:avLst/>
          </a:prstGeom>
        </p:spPr>
      </p:pic>
    </p:spTree>
    <p:extLst>
      <p:ext uri="{BB962C8B-B14F-4D97-AF65-F5344CB8AC3E}">
        <p14:creationId xmlns:p14="http://schemas.microsoft.com/office/powerpoint/2010/main" xmlns="" val="1319785430"/>
      </p:ext>
    </p:extLst>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theme/theme1.xml><?xml version="1.0" encoding="utf-8"?>
<a:theme xmlns:a="http://schemas.openxmlformats.org/drawingml/2006/main" name="Office 主题">
  <a:themeElements>
    <a:clrScheme name="MOMODA1">
      <a:dk1>
        <a:sysClr val="windowText" lastClr="000000"/>
      </a:dk1>
      <a:lt1>
        <a:sysClr val="window" lastClr="FFFFFF"/>
      </a:lt1>
      <a:dk2>
        <a:srgbClr val="A5A5A5"/>
      </a:dk2>
      <a:lt2>
        <a:srgbClr val="DCD8DC"/>
      </a:lt2>
      <a:accent1>
        <a:srgbClr val="CF5F55"/>
      </a:accent1>
      <a:accent2>
        <a:srgbClr val="F2C06B"/>
      </a:accent2>
      <a:accent3>
        <a:srgbClr val="5F9387"/>
      </a:accent3>
      <a:accent4>
        <a:srgbClr val="97A6AB"/>
      </a:accent4>
      <a:accent5>
        <a:srgbClr val="837664"/>
      </a:accent5>
      <a:accent6>
        <a:srgbClr val="3F3F3F"/>
      </a:accent6>
      <a:hlink>
        <a:srgbClr val="FFFFFF"/>
      </a:hlink>
      <a:folHlink>
        <a:srgbClr val="8C8C8C"/>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343</TotalTime>
  <Words>1656</Words>
  <Application>Microsoft Office PowerPoint</Application>
  <PresentationFormat>全屏显示(4:3)</PresentationFormat>
  <Paragraphs>883</Paragraphs>
  <Slides>49</Slides>
  <Notes>0</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vector>
  </TitlesOfParts>
  <Company>http://momodasucai.taobao.com/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MOMODASUCAI;http://momodasucai.taobao.com/</dc:creator>
  <cp:lastModifiedBy>asus</cp:lastModifiedBy>
  <cp:revision>162</cp:revision>
  <dcterms:created xsi:type="dcterms:W3CDTF">2015-01-07T12:23:00Z</dcterms:created>
  <dcterms:modified xsi:type="dcterms:W3CDTF">2018-05-19T14:11:11Z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