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2" r:id="rId3"/>
    <p:sldId id="293" r:id="rId4"/>
    <p:sldId id="299" r:id="rId5"/>
    <p:sldId id="304" r:id="rId6"/>
    <p:sldId id="305" r:id="rId7"/>
    <p:sldId id="294" r:id="rId8"/>
    <p:sldId id="300" r:id="rId9"/>
    <p:sldId id="301" r:id="rId10"/>
    <p:sldId id="295" r:id="rId11"/>
    <p:sldId id="306" r:id="rId12"/>
    <p:sldId id="296" r:id="rId13"/>
    <p:sldId id="302" r:id="rId14"/>
    <p:sldId id="297" r:id="rId15"/>
    <p:sldId id="303" r:id="rId16"/>
    <p:sldId id="29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>
      <p:cViewPr varScale="1">
        <p:scale>
          <a:sx n="111" d="100"/>
          <a:sy n="111" d="100"/>
        </p:scale>
        <p:origin x="79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CoconutBread/p/6688677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en-US" altLang="zh-CN" sz="4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44462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组名：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SE2018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春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G08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：吴子乔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8707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关键技术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实践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难点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尚未解决的问题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1118" y="381670"/>
            <a:ext cx="2736304" cy="3600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待解决的问题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971600" y="33950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91680" y="1131590"/>
            <a:ext cx="2088232" cy="11521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游戏内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过于简陋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1131590"/>
            <a:ext cx="2232248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游戏道具效果不够明显，还存在</a:t>
            </a:r>
            <a:r>
              <a:rPr lang="en-US" altLang="zh-CN" dirty="0" smtClean="0">
                <a:solidFill>
                  <a:schemeClr val="tx1"/>
                </a:solidFill>
              </a:rPr>
              <a:t>BUG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1680" y="2715766"/>
            <a:ext cx="2088232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游戏内</a:t>
            </a:r>
            <a:r>
              <a:rPr lang="en-US" altLang="zh-CN" dirty="0" smtClean="0">
                <a:solidFill>
                  <a:schemeClr val="tx1"/>
                </a:solidFill>
              </a:rPr>
              <a:t>NPC</a:t>
            </a:r>
            <a:r>
              <a:rPr lang="zh-CN" altLang="en-US" dirty="0" smtClean="0">
                <a:solidFill>
                  <a:schemeClr val="tx1"/>
                </a:solidFill>
              </a:rPr>
              <a:t>移动存在瞬移、动画播放过快、逻辑移动不够、生成时卡墙等问题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5268" y="2715470"/>
            <a:ext cx="2088232" cy="1440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游戏内场景美化不够，需要完善游戏美化效果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组员绩效评分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37989"/>
              </p:ext>
            </p:extLst>
          </p:nvPr>
        </p:nvGraphicFramePr>
        <p:xfrm>
          <a:off x="611560" y="915566"/>
          <a:ext cx="5071886" cy="3394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73"/>
                <a:gridCol w="265976"/>
                <a:gridCol w="715383"/>
                <a:gridCol w="357692"/>
                <a:gridCol w="298076"/>
                <a:gridCol w="224704"/>
                <a:gridCol w="224704"/>
                <a:gridCol w="536537"/>
                <a:gridCol w="357692"/>
                <a:gridCol w="224704"/>
                <a:gridCol w="224704"/>
                <a:gridCol w="224704"/>
                <a:gridCol w="224704"/>
                <a:gridCol w="536537"/>
                <a:gridCol w="357692"/>
                <a:gridCol w="224704"/>
              </a:tblGrid>
              <a:tr h="123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小组成员周绩效考核</a:t>
                      </a:r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小组成员周绩效考核</a:t>
                      </a:r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小组成员周绩效考核</a:t>
                      </a:r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81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被考核人姓名：   吴子乔           编制日期：</a:t>
                      </a:r>
                      <a:r>
                        <a:rPr lang="en-US" altLang="zh-CN" sz="300" u="none" strike="noStrike">
                          <a:effectLst/>
                        </a:rPr>
                        <a:t>2018 </a:t>
                      </a:r>
                      <a:r>
                        <a:rPr lang="zh-CN" altLang="en-US" sz="300" u="none" strike="noStrike">
                          <a:effectLst/>
                        </a:rPr>
                        <a:t>年</a:t>
                      </a:r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月</a:t>
                      </a:r>
                      <a:r>
                        <a:rPr lang="en-US" altLang="zh-CN" sz="300" u="none" strike="noStrike">
                          <a:effectLst/>
                        </a:rPr>
                        <a:t>16</a:t>
                      </a:r>
                      <a:r>
                        <a:rPr lang="zh-CN" altLang="en-US" sz="300" u="none" strike="noStrike">
                          <a:effectLst/>
                        </a:rPr>
                        <a:t>日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被考核人姓名：   石梦韬           编制日期：</a:t>
                      </a:r>
                      <a:r>
                        <a:rPr lang="en-US" altLang="zh-CN" sz="300" u="none" strike="noStrike">
                          <a:effectLst/>
                        </a:rPr>
                        <a:t>2018 </a:t>
                      </a:r>
                      <a:r>
                        <a:rPr lang="zh-CN" altLang="en-US" sz="300" u="none" strike="noStrike">
                          <a:effectLst/>
                        </a:rPr>
                        <a:t>年</a:t>
                      </a:r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月</a:t>
                      </a:r>
                      <a:r>
                        <a:rPr lang="en-US" altLang="zh-CN" sz="300" u="none" strike="noStrike">
                          <a:effectLst/>
                        </a:rPr>
                        <a:t>16</a:t>
                      </a:r>
                      <a:r>
                        <a:rPr lang="zh-CN" altLang="en-US" sz="300" u="none" strike="noStrike">
                          <a:effectLst/>
                        </a:rPr>
                        <a:t>日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被考核人姓名：   陈栩         编制日期：</a:t>
                      </a:r>
                      <a:r>
                        <a:rPr lang="en-US" altLang="zh-CN" sz="300" u="none" strike="noStrike">
                          <a:effectLst/>
                        </a:rPr>
                        <a:t>2018 </a:t>
                      </a:r>
                      <a:r>
                        <a:rPr lang="zh-CN" altLang="en-US" sz="300" u="none" strike="noStrike">
                          <a:effectLst/>
                        </a:rPr>
                        <a:t>年</a:t>
                      </a:r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月</a:t>
                      </a:r>
                      <a:r>
                        <a:rPr lang="en-US" altLang="zh-CN" sz="300" u="none" strike="noStrike">
                          <a:effectLst/>
                        </a:rPr>
                        <a:t>16</a:t>
                      </a:r>
                      <a:r>
                        <a:rPr lang="zh-CN" altLang="en-US" sz="300" u="none" strike="noStrike">
                          <a:effectLst/>
                        </a:rPr>
                        <a:t>日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3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项目及考核内容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配 分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评分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项目及考核内容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配 分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评分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项目及考核内容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配 分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评分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工作任务</a:t>
                      </a:r>
                      <a:r>
                        <a:rPr lang="en-US" altLang="zh-CN" sz="300" u="none" strike="noStrike">
                          <a:effectLst/>
                        </a:rPr>
                        <a:t>40%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能时时跟进，追踪工作，提前完成任务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40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34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工作任务</a:t>
                      </a:r>
                      <a:r>
                        <a:rPr lang="en-US" altLang="zh-CN" sz="300" u="none" strike="noStrike">
                          <a:effectLst/>
                        </a:rPr>
                        <a:t>40%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能时时跟进，追踪工作，提前完成任务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40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40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工作任务</a:t>
                      </a:r>
                      <a:r>
                        <a:rPr lang="en-US" altLang="zh-CN" sz="300" u="none" strike="noStrike">
                          <a:effectLst/>
                        </a:rPr>
                        <a:t>40%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能时时跟进，追踪工作，提前完成任务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40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38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</a:tr>
              <a:tr h="877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能跟踪，按期完成任务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30-39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能跟踪，按期完成任务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30-39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能跟踪，按期完成任务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30-39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77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在监督下能完成任务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20-29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在监督下能完成任务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20-29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在监督下能完成任务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20-29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77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在指导下，偶尔不能完成任务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20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在指导下，偶尔不能完成任务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20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在指导下，偶尔不能完成任务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20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25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工作质量</a:t>
                      </a:r>
                      <a:r>
                        <a:rPr lang="en-US" altLang="zh-CN" sz="300" u="none" strike="noStrike">
                          <a:effectLst/>
                        </a:rPr>
                        <a:t>20%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出色、准确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无任何差错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20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18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工作质量</a:t>
                      </a:r>
                      <a:r>
                        <a:rPr lang="en-US" altLang="zh-CN" sz="300" u="none" strike="noStrike">
                          <a:effectLst/>
                        </a:rPr>
                        <a:t>20%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出色、准确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无任何差错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20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工作质量</a:t>
                      </a:r>
                      <a:r>
                        <a:rPr lang="en-US" altLang="zh-CN" sz="300" u="none" strike="noStrike">
                          <a:effectLst/>
                        </a:rPr>
                        <a:t>20%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出色、准确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无任何差错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20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完成任务质量尚好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但还可以再加强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15-19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完成任务质量尚好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但还可以再加强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15-19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完成任务质量尚好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但还可以再加强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15-19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25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工作疏忽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偶有小差错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10-14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工作疏忽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偶有小差错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10-14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工作疏忽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偶有小差错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10-14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25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工作质量不佳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常有差错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工作质量不佳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常有差错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工作质量不佳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常有差错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工作技能</a:t>
                      </a:r>
                      <a:r>
                        <a:rPr lang="en-US" altLang="zh-CN" sz="300" u="none" strike="noStrike">
                          <a:effectLst/>
                        </a:rPr>
                        <a:t>(10%)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具有极丰富的专业技能，能充分完成本身职责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工作技能</a:t>
                      </a:r>
                      <a:r>
                        <a:rPr lang="en-US" altLang="zh-CN" sz="300" u="none" strike="noStrike">
                          <a:effectLst/>
                        </a:rPr>
                        <a:t>(10%)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具有极丰富的专业技能，能充分完成本身职责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工作技能</a:t>
                      </a:r>
                      <a:r>
                        <a:rPr lang="en-US" altLang="zh-CN" sz="300" u="none" strike="noStrike">
                          <a:effectLst/>
                        </a:rPr>
                        <a:t>(10%)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具有极丰富的专业技能，能充分完成本身职责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有相当的专业技能，足以应付本身工作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有相当的专业技能，足以应付本身工作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有相当的专业技能，足以应付本身工作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专业技能一般，但对完成任务尚无障碍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专业技能一般，但对完成任务尚无障碍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专业技能一般，但对完成任务尚无障碍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技能程度稍感不足，执行职务常需请教他人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技能程度稍感不足，执行职务常需请教他人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技能程度稍感不足，执行职务常需请教他人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对工作必需技能不熟悉，日常工作难以完成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对工作必需技能不熟悉，日常工作难以完成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对工作必需技能不熟悉，日常工作难以完成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1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工作态度与责任感</a:t>
                      </a:r>
                      <a:r>
                        <a:rPr lang="en-US" altLang="zh-CN" sz="300" u="none" strike="noStrike">
                          <a:effectLst/>
                        </a:rPr>
                        <a:t>10%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任劳任怨，竭尽所能完成任务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工作态度与责任感</a:t>
                      </a:r>
                      <a:r>
                        <a:rPr lang="en-US" altLang="zh-CN" sz="300" u="none" strike="noStrike">
                          <a:effectLst/>
                        </a:rPr>
                        <a:t>10%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任劳任怨，竭尽所能完成任务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工作态度与责任感</a:t>
                      </a:r>
                      <a:r>
                        <a:rPr lang="en-US" altLang="zh-CN" sz="300" u="none" strike="noStrike">
                          <a:effectLst/>
                        </a:rPr>
                        <a:t>10%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任劳任怨，竭尽所能完成任务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工作努力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主动，能较好完成分内工作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工作努力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主动，能较好完成分内工作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工作努力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主动，能较好完成分内工作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1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有责任心，能自动自发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有责任心，能自动自发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有责任心，能自动自发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1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交付工作需要督促方能完成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交付工作需要督促方能完成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交付工作需要督促方能完成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敷衍了事，无责任心，做事粗心大意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敷衍了事，无责任心，做事粗心大意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敷衍了事，无责任心，做事粗心大意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协调性</a:t>
                      </a:r>
                      <a:br>
                        <a:rPr lang="zh-CN" altLang="en-US" sz="300" u="none" strike="noStrike">
                          <a:effectLst/>
                        </a:rPr>
                      </a:br>
                      <a:r>
                        <a:rPr lang="en-US" altLang="zh-CN" sz="300" u="none" strike="noStrike">
                          <a:effectLst/>
                        </a:rPr>
                        <a:t>10%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与人协调无间，为工作顺利完成尽最大努力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协调性</a:t>
                      </a:r>
                      <a:br>
                        <a:rPr lang="zh-CN" altLang="en-US" sz="300" u="none" strike="noStrike">
                          <a:effectLst/>
                        </a:rPr>
                      </a:br>
                      <a:r>
                        <a:rPr lang="en-US" altLang="zh-CN" sz="300" u="none" strike="noStrike">
                          <a:effectLst/>
                        </a:rPr>
                        <a:t>10%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与人协调无间，为工作顺利完成尽最大努力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协调性</a:t>
                      </a:r>
                      <a:br>
                        <a:rPr lang="zh-CN" altLang="en-US" sz="300" u="none" strike="noStrike">
                          <a:effectLst/>
                        </a:rPr>
                      </a:br>
                      <a:r>
                        <a:rPr lang="en-US" altLang="zh-CN" sz="300" u="none" strike="noStrike">
                          <a:effectLst/>
                        </a:rPr>
                        <a:t>10%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与人协调无间，为工作顺利完成尽最大努力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</a:tr>
              <a:tr h="961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爱护团体，常协助别人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爱护团体，常协助别人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爱护团体，常协助别人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1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肯应他人要求帮助别人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肯应他人要求帮助别人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肯应他人要求帮助别人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5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仅在必要与人协调的工作上与人合作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仅在必要与人协调的工作上与人合作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仅在必要与人协调的工作上与人合作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1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精神散漫不肯与别人合作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精神散漫不肯与别人合作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精神散漫不肯与别人合作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4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纪律性</a:t>
                      </a:r>
                      <a:br>
                        <a:rPr lang="zh-CN" altLang="en-US" sz="300" u="none" strike="noStrike">
                          <a:effectLst/>
                        </a:rPr>
                      </a:br>
                      <a:r>
                        <a:rPr lang="en-US" altLang="zh-CN" sz="300" u="none" strike="noStrike">
                          <a:effectLst/>
                        </a:rPr>
                        <a:t>10%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自觉遵守和维护公司各项规章制度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纪律性</a:t>
                      </a:r>
                      <a:br>
                        <a:rPr lang="zh-CN" altLang="en-US" sz="300" u="none" strike="noStrike">
                          <a:effectLst/>
                        </a:rPr>
                      </a:br>
                      <a:r>
                        <a:rPr lang="en-US" altLang="zh-CN" sz="300" u="none" strike="noStrike">
                          <a:effectLst/>
                        </a:rPr>
                        <a:t>10%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自觉遵守和维护公司各项规章制度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纪律性</a:t>
                      </a:r>
                      <a:br>
                        <a:rPr lang="zh-CN" altLang="en-US" sz="300" u="none" strike="noStrike">
                          <a:effectLst/>
                        </a:rPr>
                      </a:br>
                      <a:r>
                        <a:rPr lang="en-US" altLang="zh-CN" sz="300" u="none" strike="noStrike">
                          <a:effectLst/>
                        </a:rPr>
                        <a:t>10%</a:t>
                      </a:r>
                      <a:endParaRPr lang="en-US" altLang="zh-CN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自觉遵守和维护公司各项规章制度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10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</a:tr>
              <a:tr h="104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能遵守公司规章制度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但需要有人督导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能遵守公司规章制度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但需要有人督导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能遵守公司规章制度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但需要有人督导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8-9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4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偶有迟到，但上班后工作兢兢业业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偶有迟到，但上班后工作兢兢业业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偶有迟到，但上班后工作兢兢业业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7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4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纪律观念不强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偶尔违反公司规章制度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纪律观念不强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偶尔违反公司规章制度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纪律观念不强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偶尔违反公司规章制度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5-6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4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经常违反公司制度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被指正时态度傲慢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经常违反公司制度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被指正时态度傲慢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300" u="none" strike="noStrike">
                          <a:effectLst/>
                        </a:rPr>
                        <a:t>经常违反公司制度</a:t>
                      </a:r>
                      <a:r>
                        <a:rPr lang="en-US" altLang="zh-CN" sz="300" u="none" strike="noStrike">
                          <a:effectLst/>
                        </a:rPr>
                        <a:t>,</a:t>
                      </a:r>
                      <a:r>
                        <a:rPr lang="zh-CN" altLang="en-US" sz="300" u="none" strike="noStrike">
                          <a:effectLst/>
                        </a:rPr>
                        <a:t>被指正时态度傲慢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5</a:t>
                      </a:r>
                      <a:r>
                        <a:rPr lang="zh-CN" altLang="en-US" sz="300" u="none" strike="noStrike">
                          <a:effectLst/>
                        </a:rPr>
                        <a:t>以下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4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合计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92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合计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98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300" u="none" strike="noStrike">
                          <a:effectLst/>
                        </a:rPr>
                        <a:t>合计</a:t>
                      </a:r>
                      <a:endParaRPr lang="zh-CN" altLang="en-US" sz="300" b="1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" u="none" strike="noStrike">
                          <a:effectLst/>
                        </a:rPr>
                        <a:t>95</a:t>
                      </a:r>
                      <a:endParaRPr lang="en-US" altLang="zh-CN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</a:tr>
              <a:tr h="925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4">
                  <a:txBody>
                    <a:bodyPr/>
                    <a:lstStyle/>
                    <a:p>
                      <a:pPr algn="just" fontAlgn="t"/>
                      <a:r>
                        <a:rPr lang="zh-CN" altLang="en-US" sz="300" u="none" strike="noStrike">
                          <a:effectLst/>
                        </a:rPr>
                        <a:t>备注：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4">
                  <a:txBody>
                    <a:bodyPr/>
                    <a:lstStyle/>
                    <a:p>
                      <a:pPr algn="just" fontAlgn="t"/>
                      <a:r>
                        <a:rPr lang="zh-CN" altLang="en-US" sz="300" u="none" strike="noStrike">
                          <a:effectLst/>
                        </a:rPr>
                        <a:t>备注：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4">
                  <a:txBody>
                    <a:bodyPr/>
                    <a:lstStyle/>
                    <a:p>
                      <a:pPr algn="just" fontAlgn="t"/>
                      <a:r>
                        <a:rPr lang="zh-CN" altLang="en-US" sz="300" u="none" strike="noStrike">
                          <a:effectLst/>
                        </a:rPr>
                        <a:t>备注：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65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考核人签名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陈栩、石梦韬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考核人签名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吴子乔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　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404" marR="2404" marT="2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>
                          <a:effectLst/>
                        </a:rPr>
                        <a:t>考核人签名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300" u="none" strike="noStrike" dirty="0">
                          <a:effectLst/>
                        </a:rPr>
                        <a:t>吴子乔</a:t>
                      </a:r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2404" marR="2404" marT="24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7308304" y="1635646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699054" y="2160554"/>
            <a:ext cx="1512542" cy="1895740"/>
            <a:chOff x="522514" y="3027330"/>
            <a:chExt cx="1512542" cy="1440160"/>
          </a:xfrm>
        </p:grpSpPr>
        <p:sp>
          <p:nvSpPr>
            <p:cNvPr id="5" name="矩形 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977946" y="2700593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组员评分显示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1017" y="225609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组员绩效评分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10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27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参考资料展示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参考资料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/>
        </p:nvSpPr>
        <p:spPr bwMode="auto">
          <a:xfrm>
            <a:off x="7668344" y="1851670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394011" y="2883242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参考资料展示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70962" y="243874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参考资料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843558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SE17G01 </a:t>
            </a:r>
            <a:r>
              <a:rPr lang="zh-CN" altLang="en-US" dirty="0" smtClean="0"/>
              <a:t>第十三次作业 相关测试文档及</a:t>
            </a:r>
            <a:r>
              <a:rPr lang="en-US" altLang="zh-CN" dirty="0" smtClean="0"/>
              <a:t>PPT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NUnit</a:t>
            </a:r>
            <a:r>
              <a:rPr lang="zh-CN" altLang="en-US" dirty="0" smtClean="0"/>
              <a:t>教程</a:t>
            </a:r>
            <a:r>
              <a:rPr lang="en-US" altLang="zh-CN" dirty="0" smtClean="0"/>
              <a:t>	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</a:t>
            </a:r>
            <a:endParaRPr lang="en-US" altLang="zh-CN" dirty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www.cnblogs.com/CoconutBread/p/6688677.html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120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53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5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7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5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44462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组名：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SE2018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春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G08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：吴子乔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514" y="2571750"/>
            <a:ext cx="1512542" cy="1895740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681431" y="2080217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2800042" y="206274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6084764" y="2046842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4464895" y="2050257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1100223" y="2059245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2167164" y="2571750"/>
            <a:ext cx="1512542" cy="1895740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3818164" y="2571750"/>
            <a:ext cx="1512542" cy="1895740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5475514" y="2571750"/>
            <a:ext cx="1512542" cy="1895740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7092280" y="2571750"/>
            <a:ext cx="1512542" cy="1895740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4223185" y="3111789"/>
            <a:ext cx="6976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关键技术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实践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难点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42239" y="3111789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当前测试结果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9555" y="3111789"/>
            <a:ext cx="9541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总项目进度条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07098" y="3111789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参考资料展示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754406" y="3111789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组员评分显示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941060" y="2667289"/>
            <a:ext cx="1261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尚未解决的问题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19202" y="266728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测试结果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7527" y="2667289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484049" y="266728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参考资料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77477" y="266728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组员绩效评分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9989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总项目进度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155032" y="694394"/>
            <a:ext cx="1050324" cy="3155711"/>
          </a:xfrm>
          <a:custGeom>
            <a:avLst/>
            <a:gdLst>
              <a:gd name="connsiteX0" fmla="*/ 0 w 1050324"/>
              <a:gd name="connsiteY0" fmla="*/ 0 h 3155711"/>
              <a:gd name="connsiteX1" fmla="*/ 721894 w 1050324"/>
              <a:gd name="connsiteY1" fmla="*/ 495014 h 3155711"/>
              <a:gd name="connsiteX2" fmla="*/ 1038153 w 1050324"/>
              <a:gd name="connsiteY2" fmla="*/ 1258159 h 3155711"/>
              <a:gd name="connsiteX3" fmla="*/ 955651 w 1050324"/>
              <a:gd name="connsiteY3" fmla="*/ 2282562 h 3155711"/>
              <a:gd name="connsiteX4" fmla="*/ 680643 w 1050324"/>
              <a:gd name="connsiteY4" fmla="*/ 2763826 h 3155711"/>
              <a:gd name="connsiteX5" fmla="*/ 199380 w 1050324"/>
              <a:gd name="connsiteY5" fmla="*/ 3121335 h 3155711"/>
              <a:gd name="connsiteX6" fmla="*/ 206255 w 1050324"/>
              <a:gd name="connsiteY6" fmla="*/ 3121335 h 3155711"/>
              <a:gd name="connsiteX7" fmla="*/ 178754 w 1050324"/>
              <a:gd name="connsiteY7" fmla="*/ 3141961 h 3155711"/>
              <a:gd name="connsiteX8" fmla="*/ 151254 w 1050324"/>
              <a:gd name="connsiteY8" fmla="*/ 3155711 h 315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324" h="3155711">
                <a:moveTo>
                  <a:pt x="0" y="0"/>
                </a:moveTo>
                <a:cubicBezTo>
                  <a:pt x="274434" y="142660"/>
                  <a:pt x="548869" y="285321"/>
                  <a:pt x="721894" y="495014"/>
                </a:cubicBezTo>
                <a:cubicBezTo>
                  <a:pt x="894919" y="704707"/>
                  <a:pt x="999194" y="960234"/>
                  <a:pt x="1038153" y="1258159"/>
                </a:cubicBezTo>
                <a:cubicBezTo>
                  <a:pt x="1077113" y="1556084"/>
                  <a:pt x="1015236" y="2031618"/>
                  <a:pt x="955651" y="2282562"/>
                </a:cubicBezTo>
                <a:cubicBezTo>
                  <a:pt x="896066" y="2533507"/>
                  <a:pt x="806688" y="2624031"/>
                  <a:pt x="680643" y="2763826"/>
                </a:cubicBezTo>
                <a:cubicBezTo>
                  <a:pt x="554598" y="2903621"/>
                  <a:pt x="278445" y="3061750"/>
                  <a:pt x="199380" y="3121335"/>
                </a:cubicBezTo>
                <a:cubicBezTo>
                  <a:pt x="120315" y="3180920"/>
                  <a:pt x="209693" y="3117897"/>
                  <a:pt x="206255" y="3121335"/>
                </a:cubicBezTo>
                <a:cubicBezTo>
                  <a:pt x="202817" y="3124773"/>
                  <a:pt x="187921" y="3136232"/>
                  <a:pt x="178754" y="3141961"/>
                </a:cubicBezTo>
                <a:cubicBezTo>
                  <a:pt x="169587" y="3147690"/>
                  <a:pt x="160420" y="3151700"/>
                  <a:pt x="151254" y="31557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07704" y="879562"/>
            <a:ext cx="273630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游戏基本功能实现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47664" y="84355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72591" y="1497741"/>
            <a:ext cx="273630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</a:rPr>
              <a:t>测试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79712" y="1461737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05356" y="2148951"/>
            <a:ext cx="2736304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功能测试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89332" y="211213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05356" y="2835356"/>
            <a:ext cx="2736304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用户环境测试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36054" y="2798543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082523" y="1607178"/>
            <a:ext cx="1512542" cy="1895740"/>
            <a:chOff x="522514" y="3027330"/>
            <a:chExt cx="1512542" cy="1440160"/>
          </a:xfrm>
        </p:grpSpPr>
        <p:sp>
          <p:nvSpPr>
            <p:cNvPr id="16" name="矩形 15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6660232" y="109467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149111" y="2148951"/>
            <a:ext cx="1383712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游戏基本功能实现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UI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测试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        功能测试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      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用户环境测试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      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待解决的问题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57536" y="1702717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63688" y="3473228"/>
            <a:ext cx="2736304" cy="3600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待解决的问题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464170" y="3431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3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519522"/>
            <a:ext cx="273630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游戏基本功能实现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43608" y="48351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91680" y="1347614"/>
            <a:ext cx="1800200" cy="1008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玩家行走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1347614"/>
            <a:ext cx="1944216" cy="10081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道具使用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91680" y="2787774"/>
            <a:ext cx="1800200" cy="10081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迷宫生成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3928" y="2787774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NPC</a:t>
            </a:r>
            <a:r>
              <a:rPr lang="zh-CN" altLang="en-US" dirty="0" smtClean="0"/>
              <a:t>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2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8495" y="519522"/>
            <a:ext cx="273630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</a:rPr>
              <a:t>测试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15616" y="48351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91680" y="1347614"/>
            <a:ext cx="1800200" cy="1008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主界面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1347614"/>
            <a:ext cx="1944216" cy="10081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注册界面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91680" y="2787774"/>
            <a:ext cx="1800200" cy="10081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登录界面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3928" y="2787774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游戏内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91680" y="4083918"/>
            <a:ext cx="1800200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排行榜界面</a:t>
            </a:r>
            <a:r>
              <a:rPr lang="en-US" altLang="zh-CN" dirty="0" smtClean="0">
                <a:solidFill>
                  <a:schemeClr val="bg1"/>
                </a:solidFill>
              </a:rPr>
              <a:t>UI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27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当前测试结果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测试结果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/>
          <p:cNvSpPr>
            <a:spLocks noEditPoints="1"/>
          </p:cNvSpPr>
          <p:nvPr/>
        </p:nvSpPr>
        <p:spPr bwMode="auto">
          <a:xfrm>
            <a:off x="7164288" y="1419622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34721" y="2468663"/>
            <a:ext cx="6976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黑盒测试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83448" y="20241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测试结果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13586"/>
              </p:ext>
            </p:extLst>
          </p:nvPr>
        </p:nvGraphicFramePr>
        <p:xfrm>
          <a:off x="611560" y="1851670"/>
          <a:ext cx="5904656" cy="3168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603"/>
                <a:gridCol w="1196158"/>
                <a:gridCol w="707930"/>
                <a:gridCol w="628076"/>
                <a:gridCol w="997143"/>
                <a:gridCol w="1092720"/>
                <a:gridCol w="471677"/>
                <a:gridCol w="293349"/>
              </a:tblGrid>
              <a:tr h="149466">
                <a:tc gridSpan="8"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47879" marR="4787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用例标识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项目名称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SE018</a:t>
                      </a:r>
                      <a:r>
                        <a:rPr lang="zh-CN" sz="700" kern="100">
                          <a:effectLst/>
                        </a:rPr>
                        <a:t>春</a:t>
                      </a:r>
                      <a:r>
                        <a:rPr lang="en-US" sz="700" kern="100">
                          <a:effectLst/>
                        </a:rPr>
                        <a:t>-G08-</a:t>
                      </a:r>
                      <a:r>
                        <a:rPr lang="zh-CN" sz="700" kern="100">
                          <a:effectLst/>
                        </a:rPr>
                        <a:t>迷城逃亡小游戏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</a:tr>
              <a:tr h="197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开发人员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模块名称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玩家注册</a:t>
                      </a:r>
                      <a:r>
                        <a:rPr lang="en-US" sz="700" kern="100">
                          <a:effectLst/>
                        </a:rPr>
                        <a:t>&amp;</a:t>
                      </a:r>
                      <a:r>
                        <a:rPr lang="zh-CN" sz="700" kern="100">
                          <a:effectLst/>
                        </a:rPr>
                        <a:t>登陆</a:t>
                      </a:r>
                      <a:r>
                        <a:rPr lang="en-US" sz="700" kern="100">
                          <a:effectLst/>
                        </a:rPr>
                        <a:t>&amp;</a:t>
                      </a:r>
                      <a:r>
                        <a:rPr lang="zh-CN" sz="700" kern="100">
                          <a:effectLst/>
                        </a:rPr>
                        <a:t>角色选择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</a:tr>
              <a:tr h="197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用例作者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石梦韬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参考信息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</a:tr>
              <a:tr h="197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测试类型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设计日期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测试人员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石梦韬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</a:tr>
              <a:tr h="197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</a:tr>
              <a:tr h="197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测试方法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黑盒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测试日期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2018-06-04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3838" marR="63838" marT="31919" marB="31919"/>
                </a:tc>
              </a:tr>
              <a:tr h="118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编号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测试项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测试类别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描述</a:t>
                      </a:r>
                      <a:r>
                        <a:rPr lang="en-US" sz="700" kern="100">
                          <a:effectLst/>
                        </a:rPr>
                        <a:t>/</a:t>
                      </a:r>
                      <a:r>
                        <a:rPr lang="zh-CN" sz="700" kern="100">
                          <a:effectLst/>
                        </a:rPr>
                        <a:t>输入</a:t>
                      </a:r>
                      <a:r>
                        <a:rPr lang="en-US" sz="700" kern="100">
                          <a:effectLst/>
                        </a:rPr>
                        <a:t>/</a:t>
                      </a:r>
                      <a:r>
                        <a:rPr lang="zh-CN" sz="700" kern="100">
                          <a:effectLst/>
                        </a:rPr>
                        <a:t>操作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期望结果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真实结果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备注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</a:tr>
              <a:tr h="160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00001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玩家注册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用户名已存在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账号注册操作</a:t>
                      </a:r>
                      <a:r>
                        <a:rPr lang="en-US" sz="700" kern="100">
                          <a:effectLst/>
                        </a:rPr>
                        <a:t>.cs</a:t>
                      </a:r>
                      <a:endParaRPr lang="zh-CN" sz="7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Createname.php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跳出弹框，提示该用户名已存在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</a:tr>
              <a:tr h="160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00002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用户名不存在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账号注册操作</a:t>
                      </a:r>
                      <a:r>
                        <a:rPr lang="en-US" sz="700" kern="100">
                          <a:effectLst/>
                        </a:rPr>
                        <a:t>.cs</a:t>
                      </a:r>
                      <a:endParaRPr lang="zh-CN" sz="7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Createname.php 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跳出弹框，提示注册成功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</a:tr>
              <a:tr h="17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00003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玩家登陆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用户名已存在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登陆操作</a:t>
                      </a:r>
                      <a:r>
                        <a:rPr lang="en-US" sz="700" kern="100">
                          <a:effectLst/>
                        </a:rPr>
                        <a:t>.cs</a:t>
                      </a:r>
                      <a:endParaRPr lang="zh-CN" sz="7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Createname.php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700" kern="100">
                          <a:effectLst/>
                        </a:rPr>
                        <a:t>进入角色选择界面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</a:tr>
              <a:tr h="160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00004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用户名不存在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登陆操作</a:t>
                      </a:r>
                      <a:r>
                        <a:rPr lang="en-US" sz="700" kern="100">
                          <a:effectLst/>
                        </a:rPr>
                        <a:t>.cs</a:t>
                      </a:r>
                      <a:endParaRPr lang="zh-CN" sz="7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Createname.php 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跳出弹框，提示该用户名不存在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</a:tr>
              <a:tr h="160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00005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玩家角色选择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角色选择为狼人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Jumpanimation2.cs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进入狼人故事情节加载页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</a:tr>
              <a:tr h="160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00006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角色选择为人类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Jumpanimation1.cs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进入人类故事情节加载页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79" marR="47879" marT="0" marB="0"/>
                </a:tc>
              </a:tr>
            </a:tbl>
          </a:graphicData>
        </a:graphic>
      </p:graphicFrame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307059"/>
            <a:ext cx="2496185" cy="1400175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491880" y="342601"/>
            <a:ext cx="2802691" cy="12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1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/>
          <p:cNvSpPr>
            <a:spLocks noEditPoints="1"/>
          </p:cNvSpPr>
          <p:nvPr/>
        </p:nvSpPr>
        <p:spPr bwMode="auto">
          <a:xfrm>
            <a:off x="7164288" y="1419622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34718" y="2468663"/>
            <a:ext cx="6976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白盒测试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83448" y="20241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测试结果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39475"/>
              </p:ext>
            </p:extLst>
          </p:nvPr>
        </p:nvGraphicFramePr>
        <p:xfrm>
          <a:off x="323527" y="2024163"/>
          <a:ext cx="6588531" cy="2866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097"/>
                <a:gridCol w="1395291"/>
                <a:gridCol w="1419498"/>
                <a:gridCol w="1325775"/>
                <a:gridCol w="602681"/>
                <a:gridCol w="1356189"/>
              </a:tblGrid>
              <a:tr h="179389"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用例名称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389"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单元测试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389"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测试在数据库中的用户名和不再数据库中的用户名能否正常登陆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389"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在游戏界面和数据库端进行条件组合覆盖测试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389"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测试用例设计原则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条件组合覆盖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5749">
                <a:tc gridSpan="6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正常测试情况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801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测试数据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数据描述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实际测试结果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9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用户名：</a:t>
                      </a:r>
                      <a:r>
                        <a:rPr lang="en-US" sz="1100" kern="100">
                          <a:effectLst/>
                        </a:rPr>
                        <a:t>cx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cx</a:t>
                      </a:r>
                      <a:r>
                        <a:rPr lang="zh-CN" sz="1050" kern="100">
                          <a:effectLst/>
                        </a:rPr>
                        <a:t>是已经在数据库中存在的用户名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正常登陆，进入角色选择界面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并且将该用户置为当前用户（</a:t>
                      </a:r>
                      <a:r>
                        <a:rPr lang="en-US" sz="1050" kern="100">
                          <a:effectLst/>
                        </a:rPr>
                        <a:t>my=0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正常登陆，进入角色选择界面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并且将该用户置为当前用户（</a:t>
                      </a:r>
                      <a:r>
                        <a:rPr lang="en-US" sz="1050" kern="100">
                          <a:effectLst/>
                        </a:rPr>
                        <a:t>my=0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9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用户名：</a:t>
                      </a:r>
                      <a:r>
                        <a:rPr lang="en-US" sz="1100" kern="100">
                          <a:effectLst/>
                        </a:rPr>
                        <a:t>xx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xx</a:t>
                      </a:r>
                      <a:r>
                        <a:rPr lang="zh-CN" sz="1050" kern="100">
                          <a:effectLst/>
                        </a:rPr>
                        <a:t>是在数据库中不存在的用户名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跳出弹框，显示该用户名不存在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跳出弹框，显示该用户名不存在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5"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测试结论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79389"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状态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正常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411510"/>
            <a:ext cx="2709163" cy="145638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411510"/>
            <a:ext cx="2738789" cy="14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6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1554</Words>
  <Application>Microsoft Office PowerPoint</Application>
  <PresentationFormat>全屏显示(16:9)</PresentationFormat>
  <Paragraphs>567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华文仿宋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Windows 用户</cp:lastModifiedBy>
  <cp:revision>28</cp:revision>
  <dcterms:created xsi:type="dcterms:W3CDTF">2016-04-09T09:29:00Z</dcterms:created>
  <dcterms:modified xsi:type="dcterms:W3CDTF">2018-06-05T12:51:13Z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