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handoutMasterIdLst>
    <p:handoutMasterId r:id="rId31"/>
  </p:handoutMasterIdLst>
  <p:sldIdLst>
    <p:sldId id="256" r:id="rId2"/>
    <p:sldId id="257" r:id="rId3"/>
    <p:sldId id="307" r:id="rId4"/>
    <p:sldId id="314" r:id="rId5"/>
    <p:sldId id="308" r:id="rId6"/>
    <p:sldId id="293" r:id="rId7"/>
    <p:sldId id="259" r:id="rId8"/>
    <p:sldId id="294" r:id="rId9"/>
    <p:sldId id="296" r:id="rId10"/>
    <p:sldId id="297" r:id="rId11"/>
    <p:sldId id="261" r:id="rId12"/>
    <p:sldId id="295" r:id="rId13"/>
    <p:sldId id="299" r:id="rId14"/>
    <p:sldId id="306" r:id="rId15"/>
    <p:sldId id="304" r:id="rId16"/>
    <p:sldId id="315" r:id="rId17"/>
    <p:sldId id="318" r:id="rId18"/>
    <p:sldId id="319" r:id="rId19"/>
    <p:sldId id="320" r:id="rId20"/>
    <p:sldId id="321" r:id="rId21"/>
    <p:sldId id="322" r:id="rId22"/>
    <p:sldId id="324" r:id="rId23"/>
    <p:sldId id="323" r:id="rId24"/>
    <p:sldId id="316" r:id="rId25"/>
    <p:sldId id="317" r:id="rId26"/>
    <p:sldId id="305" r:id="rId27"/>
    <p:sldId id="309" r:id="rId28"/>
    <p:sldId id="287" r:id="rId29"/>
  </p:sldIdLst>
  <p:sldSz cx="9144000" cy="5143500" type="screen16x9"/>
  <p:notesSz cx="6858000" cy="9144000"/>
  <p:embeddedFontLst>
    <p:embeddedFont>
      <p:font typeface="Arial Unicode MS" panose="020B0604020202020204" pitchFamily="34" charset="-122"/>
      <p:regular r:id="rId32"/>
    </p:embeddedFont>
    <p:embeddedFont>
      <p:font typeface="Calibri" panose="020F0502020204030204" pitchFamily="34" charset="0"/>
      <p:regular r:id="rId33"/>
      <p:bold r:id="rId34"/>
      <p:italic r:id="rId35"/>
      <p:boldItalic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88524E8-F18D-4925-8788-3BA63FD10D9F}">
          <p14:sldIdLst>
            <p14:sldId id="256"/>
            <p14:sldId id="257"/>
            <p14:sldId id="307"/>
            <p14:sldId id="314"/>
            <p14:sldId id="308"/>
            <p14:sldId id="293"/>
            <p14:sldId id="259"/>
            <p14:sldId id="294"/>
            <p14:sldId id="296"/>
            <p14:sldId id="297"/>
            <p14:sldId id="261"/>
            <p14:sldId id="295"/>
            <p14:sldId id="299"/>
            <p14:sldId id="306"/>
            <p14:sldId id="304"/>
            <p14:sldId id="315"/>
            <p14:sldId id="318"/>
            <p14:sldId id="319"/>
            <p14:sldId id="320"/>
            <p14:sldId id="321"/>
            <p14:sldId id="322"/>
            <p14:sldId id="324"/>
            <p14:sldId id="323"/>
            <p14:sldId id="316"/>
            <p14:sldId id="317"/>
            <p14:sldId id="305"/>
            <p14:sldId id="309"/>
            <p14:sldId id="287"/>
          </p14:sldIdLst>
        </p14:section>
      </p14:sectionLst>
    </p:ext>
    <p:ext uri="{EFAFB233-063F-42B5-8137-9DF3F51BA10A}">
      <p15:sldGuideLst xmlns:p15="http://schemas.microsoft.com/office/powerpoint/2012/main">
        <p15:guide id="2" pos="2880" userDrawn="1">
          <p15:clr>
            <a:srgbClr val="A4A3A4"/>
          </p15:clr>
        </p15:guide>
        <p15:guide id="16" pos="386">
          <p15:clr>
            <a:srgbClr val="A4A3A4"/>
          </p15:clr>
        </p15:guide>
        <p15:guide id="17" pos="5375">
          <p15:clr>
            <a:srgbClr val="A4A3A4"/>
          </p15:clr>
        </p15:guide>
        <p15:guide id="18" orient="horz" pos="1620" userDrawn="1">
          <p15:clr>
            <a:srgbClr val="A4A3A4"/>
          </p15:clr>
        </p15:guide>
        <p15:guide id="19" orient="horz" pos="22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PTer_Tang" initials="z" lastIdx="1" clrIdx="0"/>
  <p:cmAuthor id="1" name="陈 栩" initials="陈" lastIdx="2" clrIdx="1">
    <p:extLst>
      <p:ext uri="{19B8F6BF-5375-455C-9EA6-DF929625EA0E}">
        <p15:presenceInfo xmlns:p15="http://schemas.microsoft.com/office/powerpoint/2012/main" userId="ce85200420c51f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B38"/>
    <a:srgbClr val="FC611F"/>
    <a:srgbClr val="151F29"/>
    <a:srgbClr val="FFC543"/>
    <a:srgbClr val="F34D03"/>
    <a:srgbClr val="343A42"/>
    <a:srgbClr val="FEAF00"/>
    <a:srgbClr val="FFCC5B"/>
    <a:srgbClr val="EAA200"/>
    <a:srgbClr val="D6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86957" autoAdjust="0"/>
  </p:normalViewPr>
  <p:slideViewPr>
    <p:cSldViewPr snapToGrid="0">
      <p:cViewPr varScale="1">
        <p:scale>
          <a:sx n="131" d="100"/>
          <a:sy n="131" d="100"/>
        </p:scale>
        <p:origin x="636" y="114"/>
      </p:cViewPr>
      <p:guideLst>
        <p:guide pos="2880"/>
        <p:guide pos="386"/>
        <p:guide pos="5375"/>
        <p:guide orient="horz" pos="1620"/>
        <p:guide orient="horz" pos="221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4" d="100"/>
          <a:sy n="54" d="100"/>
        </p:scale>
        <p:origin x="282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73B35E-2B52-46A9-B487-11FFF08415F9}" type="datetimeFigureOut">
              <a:rPr lang="zh-CN" altLang="en-US" smtClean="0"/>
              <a:pPr/>
              <a:t>2018/5/23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6BF4F-2F03-42A8-A044-974FC80D27F5}" type="slidenum">
              <a:rPr lang="zh-CN" altLang="en-US" smtClean="0"/>
              <a:pPr/>
              <a:t>‹#›</a:t>
            </a:fld>
            <a:endParaRPr lang="zh-CN" altLang="en-US"/>
          </a:p>
        </p:txBody>
      </p:sp>
    </p:spTree>
    <p:extLst>
      <p:ext uri="{BB962C8B-B14F-4D97-AF65-F5344CB8AC3E}">
        <p14:creationId xmlns:p14="http://schemas.microsoft.com/office/powerpoint/2010/main" val="801088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CCFDA-07A8-45FD-A46A-DFD73DA7AABA}"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DB06F-26D1-4B27-BADA-80ECDEEE8BC7}" type="slidenum">
              <a:rPr lang="zh-CN" altLang="en-US" smtClean="0"/>
              <a:pPr/>
              <a:t>‹#›</a:t>
            </a:fld>
            <a:endParaRPr lang="zh-CN" altLang="en-US"/>
          </a:p>
        </p:txBody>
      </p:sp>
    </p:spTree>
    <p:extLst>
      <p:ext uri="{BB962C8B-B14F-4D97-AF65-F5344CB8AC3E}">
        <p14:creationId xmlns:p14="http://schemas.microsoft.com/office/powerpoint/2010/main" val="106969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个人认为，调试是一个非常困难的过程</a:t>
            </a:r>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5</a:t>
            </a:fld>
            <a:endParaRPr lang="zh-CN" altLang="en-US"/>
          </a:p>
        </p:txBody>
      </p:sp>
    </p:spTree>
    <p:extLst>
      <p:ext uri="{BB962C8B-B14F-4D97-AF65-F5344CB8AC3E}">
        <p14:creationId xmlns:p14="http://schemas.microsoft.com/office/powerpoint/2010/main" val="4140303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err="1"/>
              <a:t>Intersolv</a:t>
            </a:r>
            <a:r>
              <a:rPr lang="zh-CN" altLang="en-US" dirty="0"/>
              <a:t>公司的</a:t>
            </a:r>
            <a:r>
              <a:rPr lang="en-US" altLang="zh-CN" dirty="0"/>
              <a:t>PVCS</a:t>
            </a:r>
            <a:r>
              <a:rPr lang="zh-CN" altLang="en-US" dirty="0"/>
              <a:t>软件开发管理工具，在美国市场占有率已超过</a:t>
            </a:r>
            <a:r>
              <a:rPr lang="en-US" altLang="zh-CN" dirty="0"/>
              <a:t>70</a:t>
            </a:r>
            <a:r>
              <a:rPr lang="zh-CN" altLang="en-US" dirty="0"/>
              <a:t>％，使用</a:t>
            </a:r>
            <a:r>
              <a:rPr lang="en-US" altLang="zh-CN" dirty="0"/>
              <a:t>PVCS</a:t>
            </a:r>
            <a:r>
              <a:rPr lang="zh-CN" altLang="en-US" dirty="0"/>
              <a:t>可以带来不少好处</a:t>
            </a:r>
            <a:endParaRPr lang="en-US" altLang="zh-CN" dirty="0"/>
          </a:p>
          <a:p>
            <a:endParaRPr lang="en-US" altLang="zh-CN" dirty="0"/>
          </a:p>
          <a:p>
            <a:r>
              <a:rPr lang="zh-CN" altLang="en-US" dirty="0"/>
              <a:t>在我国，开发管理工具并没有得到有效地使用，许多软件公司还停留在人工管理阶段，所开发的软件质量不会很高。 </a:t>
            </a:r>
            <a:br>
              <a:rPr lang="zh-CN" altLang="en-US" dirty="0"/>
            </a:br>
            <a:br>
              <a:rPr lang="zh-CN" altLang="en-US" dirty="0"/>
            </a:br>
            <a:r>
              <a:rPr lang="zh-CN" altLang="en-US" dirty="0"/>
              <a:t>人的管理比较困难，在保证开发人员素质的同时，要保持人员的稳定性，尽可能避免人员的经常流动。人员流动影响了软件的质量，工作连续性难保证，继承者不可能对情况了解很清楚等，也可能影响工作进程等。</a:t>
            </a:r>
            <a:r>
              <a:rPr lang="en-US" altLang="zh-CN" dirty="0"/>
              <a:t>PVCS</a:t>
            </a:r>
            <a:r>
              <a:rPr lang="zh-CN" altLang="en-US" dirty="0"/>
              <a:t>也提供了适当的人员管理方法。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20</a:t>
            </a:fld>
            <a:endParaRPr lang="zh-CN" altLang="en-US"/>
          </a:p>
        </p:txBody>
      </p:sp>
    </p:spTree>
    <p:extLst>
      <p:ext uri="{BB962C8B-B14F-4D97-AF65-F5344CB8AC3E}">
        <p14:creationId xmlns:p14="http://schemas.microsoft.com/office/powerpoint/2010/main" val="11321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21</a:t>
            </a:fld>
            <a:endParaRPr lang="zh-CN" altLang="en-US"/>
          </a:p>
        </p:txBody>
      </p:sp>
    </p:spTree>
    <p:extLst>
      <p:ext uri="{BB962C8B-B14F-4D97-AF65-F5344CB8AC3E}">
        <p14:creationId xmlns:p14="http://schemas.microsoft.com/office/powerpoint/2010/main" val="211237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22</a:t>
            </a:fld>
            <a:endParaRPr lang="zh-CN" altLang="en-US"/>
          </a:p>
        </p:txBody>
      </p:sp>
    </p:spTree>
    <p:extLst>
      <p:ext uri="{BB962C8B-B14F-4D97-AF65-F5344CB8AC3E}">
        <p14:creationId xmlns:p14="http://schemas.microsoft.com/office/powerpoint/2010/main" val="387838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算法模型化，把可以保证正确实现需求规格的算法模型化。 </a:t>
            </a:r>
            <a:br>
              <a:rPr lang="zh-CN" altLang="en-US" dirty="0"/>
            </a:br>
            <a:br>
              <a:rPr lang="zh-CN" altLang="en-US" dirty="0"/>
            </a:br>
            <a:r>
              <a:rPr lang="zh-CN" altLang="en-US" dirty="0"/>
              <a:t>　　模拟模型化，为了保证在确定的资源条件下的预测性能的发挥，使软件运行时间、内存使用量及控制执行模型化。 </a:t>
            </a:r>
            <a:br>
              <a:rPr lang="zh-CN" altLang="en-US" dirty="0"/>
            </a:br>
            <a:br>
              <a:rPr lang="zh-CN" altLang="en-US" dirty="0"/>
            </a:br>
            <a:r>
              <a:rPr lang="zh-CN" altLang="en-US" dirty="0"/>
              <a:t>　　可靠性模型，使用可靠性模型，从差错发生频度出发，预测可靠性。 </a:t>
            </a:r>
            <a:br>
              <a:rPr lang="zh-CN" altLang="en-US" dirty="0"/>
            </a:br>
            <a:br>
              <a:rPr lang="zh-CN" altLang="en-US" dirty="0"/>
            </a:br>
            <a:r>
              <a:rPr lang="zh-CN" altLang="en-US" dirty="0"/>
              <a:t>　　正确性证明，使用形式符号及数学归纳法等证明算法的正确性。 </a:t>
            </a:r>
            <a:br>
              <a:rPr lang="zh-CN" altLang="en-US" dirty="0"/>
            </a:br>
            <a:br>
              <a:rPr lang="zh-CN" altLang="en-US" dirty="0"/>
            </a:br>
            <a:r>
              <a:rPr lang="zh-CN" altLang="en-US" dirty="0"/>
              <a:t>　　软件危险分析与故障树分析：从设计或编码的结构出发，追踪软件开发过程中潜入系统缺陷的原因。 </a:t>
            </a:r>
            <a:br>
              <a:rPr lang="zh-CN" altLang="en-US" dirty="0"/>
            </a:br>
            <a:br>
              <a:rPr lang="zh-CN" altLang="en-US" dirty="0"/>
            </a:br>
            <a:r>
              <a:rPr lang="zh-CN" altLang="en-US" dirty="0"/>
              <a:t>　　分布接口需求规格说明：在设计的各阶段使用形式的接口需求规格说明，以便验证需求的分布接口实现可能性与完备性。 </a:t>
            </a:r>
            <a:endParaRPr lang="en-US" altLang="zh-CN" dirty="0"/>
          </a:p>
          <a:p>
            <a:endParaRPr lang="en-US" altLang="zh-CN" dirty="0"/>
          </a:p>
          <a:p>
            <a:r>
              <a:rPr lang="en-US" altLang="zh-CN" dirty="0"/>
              <a:t>N-</a:t>
            </a:r>
            <a:r>
              <a:rPr lang="zh-CN" altLang="en-US" dirty="0"/>
              <a:t>版本程序设计是依据相同规范要求独立设计</a:t>
            </a:r>
            <a:r>
              <a:rPr lang="en-US" altLang="zh-CN" dirty="0"/>
              <a:t>N</a:t>
            </a:r>
            <a:r>
              <a:rPr lang="zh-CN" altLang="en-US" dirty="0"/>
              <a:t>个功能相等的程序</a:t>
            </a:r>
            <a:r>
              <a:rPr lang="en-US" altLang="zh-CN" dirty="0"/>
              <a:t>(</a:t>
            </a:r>
            <a:r>
              <a:rPr lang="zh-CN" altLang="en-US" dirty="0"/>
              <a:t>即版本</a:t>
            </a:r>
            <a:r>
              <a:rPr lang="en-US" altLang="zh-CN" dirty="0"/>
              <a:t>)</a:t>
            </a:r>
            <a:r>
              <a:rPr lang="zh-CN" altLang="en-US" dirty="0"/>
              <a:t>。独立是指使用不同的算法，不同的设计语言，不同的测试技术，甚至不同的指令系统等。 </a:t>
            </a:r>
            <a:br>
              <a:rPr lang="zh-CN" altLang="en-US" dirty="0"/>
            </a:br>
            <a:br>
              <a:rPr lang="zh-CN" altLang="en-US" dirty="0"/>
            </a:br>
            <a:r>
              <a:rPr lang="zh-CN" altLang="en-US" dirty="0"/>
              <a:t>　　恢复块技术是使用自动前向错误恢复的故障处理技术。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23</a:t>
            </a:fld>
            <a:endParaRPr lang="zh-CN" altLang="en-US"/>
          </a:p>
        </p:txBody>
      </p:sp>
    </p:spTree>
    <p:extLst>
      <p:ext uri="{BB962C8B-B14F-4D97-AF65-F5344CB8AC3E}">
        <p14:creationId xmlns:p14="http://schemas.microsoft.com/office/powerpoint/2010/main" val="2706642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改进制度制定规范 </a:t>
            </a:r>
            <a:br>
              <a:rPr lang="zh-CN" altLang="en-US" dirty="0"/>
            </a:br>
            <a:r>
              <a:rPr lang="zh-CN" altLang="en-US" dirty="0"/>
              <a:t>    通过公司制度对开发方法的选择、分析及设计文档的编写、编码规范、代码评审制度等对软件开发的各个过程进行控制，从而提高软件可靠性。</a:t>
            </a:r>
          </a:p>
          <a:p>
            <a:r>
              <a:rPr lang="en-US" altLang="zh-CN" dirty="0"/>
              <a:t>2) </a:t>
            </a:r>
            <a:r>
              <a:rPr lang="zh-CN" altLang="en-US" dirty="0"/>
              <a:t>软件重用 </a:t>
            </a:r>
            <a:br>
              <a:rPr lang="zh-CN" altLang="en-US" dirty="0"/>
            </a:br>
            <a:r>
              <a:rPr lang="zh-CN" altLang="en-US" dirty="0"/>
              <a:t>    对通用模块进行抽象、封装，不断积累团队自己的开发库，不仅可以为以后的开发减少开发任务，缩短开发周期，而且这些通用模块，在不断的重用中，其存在的</a:t>
            </a:r>
            <a:r>
              <a:rPr lang="en-US" altLang="zh-CN" dirty="0"/>
              <a:t>BUG</a:t>
            </a:r>
            <a:r>
              <a:rPr lang="zh-CN" altLang="en-US" dirty="0"/>
              <a:t>会不断被发现，然后被不断改进，随着这些通用模块的持续改进，使用这些模块构建的软件的可行性也在不断提高。</a:t>
            </a:r>
          </a:p>
          <a:p>
            <a:r>
              <a:rPr lang="en-US" altLang="zh-CN" dirty="0"/>
              <a:t>3) </a:t>
            </a:r>
            <a:r>
              <a:rPr lang="zh-CN" altLang="en-US" dirty="0"/>
              <a:t>提高员工素质 </a:t>
            </a:r>
            <a:br>
              <a:rPr lang="zh-CN" altLang="en-US" dirty="0"/>
            </a:br>
            <a:r>
              <a:rPr lang="zh-CN" altLang="en-US" dirty="0"/>
              <a:t>    所有的软件都是“人”开发的，人才是提高软件可靠性的最关键的因素，通过对员工进行必要的公司制度、开发方法、软件相关知识、编程技巧等方面的培训，提高员工的单兵作战能力，再加上良好的团队管理模式，将会明显提高软件的可行性。</a:t>
            </a:r>
          </a:p>
          <a:p>
            <a:r>
              <a:rPr lang="en-US" altLang="zh-CN" dirty="0"/>
              <a:t>4) </a:t>
            </a:r>
            <a:r>
              <a:rPr lang="zh-CN" altLang="en-US" dirty="0"/>
              <a:t>加强测试 </a:t>
            </a:r>
            <a:br>
              <a:rPr lang="zh-CN" altLang="en-US" dirty="0"/>
            </a:br>
            <a:r>
              <a:rPr lang="zh-CN" altLang="en-US" dirty="0"/>
              <a:t>    任何设计都不是完美的，任何程序都不可能没有</a:t>
            </a:r>
            <a:r>
              <a:rPr lang="en-US" altLang="zh-CN" dirty="0"/>
              <a:t>BUG</a:t>
            </a:r>
            <a:r>
              <a:rPr lang="zh-CN" altLang="en-US" dirty="0"/>
              <a:t>，良好的测试是发现这些问题的有效方法，通过加强对软件的测试，尽可能地解决软件中存在的问题，从而提高软件的可靠性。加强测试，并不是简单的测试得次数越多越好，也需要一些技巧，如程序员本不人写自己程序的测试代码，认真设计测试用例并对测试用例进行不断的跟踪与改进。</a:t>
            </a:r>
          </a:p>
          <a:p>
            <a:r>
              <a:rPr lang="en-US" altLang="zh-CN" dirty="0"/>
              <a:t>5) </a:t>
            </a:r>
            <a:r>
              <a:rPr lang="zh-CN" altLang="en-US" dirty="0"/>
              <a:t>及时有效的跟踪 </a:t>
            </a:r>
            <a:br>
              <a:rPr lang="zh-CN" altLang="en-US" dirty="0"/>
            </a:br>
            <a:r>
              <a:rPr lang="zh-CN" altLang="en-US" dirty="0"/>
              <a:t>    所有的软件，经过再严密的测试都不可能没有</a:t>
            </a:r>
            <a:r>
              <a:rPr lang="en-US" altLang="zh-CN" dirty="0"/>
              <a:t>BUG</a:t>
            </a:r>
            <a:r>
              <a:rPr lang="zh-CN" altLang="en-US" dirty="0"/>
              <a:t>，都不可能百分百地可靠，通过用户反馈的</a:t>
            </a:r>
            <a:r>
              <a:rPr lang="en-US" altLang="zh-CN" dirty="0"/>
              <a:t>BUG</a:t>
            </a:r>
            <a:r>
              <a:rPr lang="zh-CN" altLang="en-US" dirty="0"/>
              <a:t>进行对症下药修改</a:t>
            </a:r>
            <a:r>
              <a:rPr lang="en-US" altLang="zh-CN" dirty="0"/>
              <a:t>BUG</a:t>
            </a:r>
            <a:r>
              <a:rPr lang="zh-CN" altLang="en-US" dirty="0"/>
              <a:t>是最有效地改进软件可靠性的方法之一，每修改一次就会提高一些可靠性。但它是有效的，但不是效率最高的，其修改效率反而是最低的，但这在产品发布以后是持续提高软件质量的有效方法。</a:t>
            </a:r>
          </a:p>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24</a:t>
            </a:fld>
            <a:endParaRPr lang="zh-CN" altLang="en-US"/>
          </a:p>
        </p:txBody>
      </p:sp>
    </p:spTree>
    <p:extLst>
      <p:ext uri="{BB962C8B-B14F-4D97-AF65-F5344CB8AC3E}">
        <p14:creationId xmlns:p14="http://schemas.microsoft.com/office/powerpoint/2010/main" val="355660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改进制度制定规范 </a:t>
            </a:r>
            <a:br>
              <a:rPr lang="zh-CN" altLang="en-US" dirty="0"/>
            </a:br>
            <a:r>
              <a:rPr lang="zh-CN" altLang="en-US" dirty="0"/>
              <a:t>    通过公司制度对开发方法的选择、分析及设计文档的编写、编码规范、代码评审制度等对软件开发的各个过程进行控制，从而提高软件可靠性。</a:t>
            </a:r>
          </a:p>
          <a:p>
            <a:r>
              <a:rPr lang="en-US" altLang="zh-CN" dirty="0"/>
              <a:t>2) </a:t>
            </a:r>
            <a:r>
              <a:rPr lang="zh-CN" altLang="en-US" dirty="0"/>
              <a:t>软件重用 </a:t>
            </a:r>
            <a:br>
              <a:rPr lang="zh-CN" altLang="en-US" dirty="0"/>
            </a:br>
            <a:r>
              <a:rPr lang="zh-CN" altLang="en-US" dirty="0"/>
              <a:t>    对通用模块进行抽象、封装，不断积累团队自己的开发库，不仅可以为以后的开发减少开发任务，缩短开发周期，而且这些通用模块，在不断的重用中，其存在的</a:t>
            </a:r>
            <a:r>
              <a:rPr lang="en-US" altLang="zh-CN" dirty="0"/>
              <a:t>BUG</a:t>
            </a:r>
            <a:r>
              <a:rPr lang="zh-CN" altLang="en-US" dirty="0"/>
              <a:t>会不断被发现，然后被不断改进，随着这些通用模块的持续改进，使用这些模块构建的软件的可行性也在不断提高。</a:t>
            </a:r>
          </a:p>
          <a:p>
            <a:r>
              <a:rPr lang="en-US" altLang="zh-CN" dirty="0"/>
              <a:t>3) </a:t>
            </a:r>
            <a:r>
              <a:rPr lang="zh-CN" altLang="en-US" dirty="0"/>
              <a:t>提高员工素质 </a:t>
            </a:r>
            <a:br>
              <a:rPr lang="zh-CN" altLang="en-US" dirty="0"/>
            </a:br>
            <a:r>
              <a:rPr lang="zh-CN" altLang="en-US" dirty="0"/>
              <a:t>    所有的软件都是“人”开发的，人才是提高软件可靠性的最关键的因素，通过对员工进行必要的公司制度、开发方法、软件相关知识、编程技巧等方面的培训，提高员工的单兵作战能力，再加上良好的团队管理模式，将会明显提高软件的可行性。</a:t>
            </a:r>
          </a:p>
          <a:p>
            <a:r>
              <a:rPr lang="en-US" altLang="zh-CN" dirty="0"/>
              <a:t>4) </a:t>
            </a:r>
            <a:r>
              <a:rPr lang="zh-CN" altLang="en-US" dirty="0"/>
              <a:t>加强测试 </a:t>
            </a:r>
            <a:br>
              <a:rPr lang="zh-CN" altLang="en-US" dirty="0"/>
            </a:br>
            <a:r>
              <a:rPr lang="zh-CN" altLang="en-US" dirty="0"/>
              <a:t>    任何设计都不是完美的，任何程序都不可能没有</a:t>
            </a:r>
            <a:r>
              <a:rPr lang="en-US" altLang="zh-CN" dirty="0"/>
              <a:t>BUG</a:t>
            </a:r>
            <a:r>
              <a:rPr lang="zh-CN" altLang="en-US" dirty="0"/>
              <a:t>，良好的测试是发现这些问题的有效方法，通过加强对软件的测试，尽可能地解决软件中存在的问题，从而提高软件的可靠性。加强测试，并不是简单的测试得次数越多越好，也需要一些技巧，如程序员本不人写自己程序的测试代码，认真设计测试用例并对测试用例进行不断的跟踪与改进。</a:t>
            </a:r>
          </a:p>
          <a:p>
            <a:r>
              <a:rPr lang="en-US" altLang="zh-CN" dirty="0"/>
              <a:t>5) </a:t>
            </a:r>
            <a:r>
              <a:rPr lang="zh-CN" altLang="en-US" dirty="0"/>
              <a:t>及时有效的跟踪 </a:t>
            </a:r>
            <a:br>
              <a:rPr lang="zh-CN" altLang="en-US" dirty="0"/>
            </a:br>
            <a:r>
              <a:rPr lang="zh-CN" altLang="en-US" dirty="0"/>
              <a:t>    所有的软件，经过再严密的测试都不可能没有</a:t>
            </a:r>
            <a:r>
              <a:rPr lang="en-US" altLang="zh-CN" dirty="0"/>
              <a:t>BUG</a:t>
            </a:r>
            <a:r>
              <a:rPr lang="zh-CN" altLang="en-US" dirty="0"/>
              <a:t>，都不可能百分百地可靠，通过用户反馈的</a:t>
            </a:r>
            <a:r>
              <a:rPr lang="en-US" altLang="zh-CN" dirty="0"/>
              <a:t>BUG</a:t>
            </a:r>
            <a:r>
              <a:rPr lang="zh-CN" altLang="en-US" dirty="0"/>
              <a:t>进行对症下药修改</a:t>
            </a:r>
            <a:r>
              <a:rPr lang="en-US" altLang="zh-CN" dirty="0"/>
              <a:t>BUG</a:t>
            </a:r>
            <a:r>
              <a:rPr lang="zh-CN" altLang="en-US" dirty="0"/>
              <a:t>是最有效地改进软件可靠性的方法之一，每修改一次就会提高一些可靠性。但它是有效的，但不是效率最高的，其修改效率反而是最低的，但这在产品发布以后是持续提高软件质量的有效方法。</a:t>
            </a:r>
          </a:p>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25</a:t>
            </a:fld>
            <a:endParaRPr lang="zh-CN" altLang="en-US"/>
          </a:p>
        </p:txBody>
      </p:sp>
    </p:spTree>
    <p:extLst>
      <p:ext uri="{BB962C8B-B14F-4D97-AF65-F5344CB8AC3E}">
        <p14:creationId xmlns:p14="http://schemas.microsoft.com/office/powerpoint/2010/main" val="9161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个人认为，调试是一个非常困难的过程</a:t>
            </a:r>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6</a:t>
            </a:fld>
            <a:endParaRPr lang="zh-CN" altLang="en-US"/>
          </a:p>
        </p:txBody>
      </p:sp>
    </p:spTree>
    <p:extLst>
      <p:ext uri="{BB962C8B-B14F-4D97-AF65-F5344CB8AC3E}">
        <p14:creationId xmlns:p14="http://schemas.microsoft.com/office/powerpoint/2010/main" val="2607091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红标为目前学习阶段最经常遇到与状况</a:t>
            </a:r>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10</a:t>
            </a:fld>
            <a:endParaRPr lang="zh-CN" altLang="en-US"/>
          </a:p>
        </p:txBody>
      </p:sp>
    </p:spTree>
    <p:extLst>
      <p:ext uri="{BB962C8B-B14F-4D97-AF65-F5344CB8AC3E}">
        <p14:creationId xmlns:p14="http://schemas.microsoft.com/office/powerpoint/2010/main" val="93187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说实话，这种方法是我利用最多的方法</a:t>
            </a:r>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12</a:t>
            </a:fld>
            <a:endParaRPr lang="zh-CN" altLang="en-US"/>
          </a:p>
        </p:txBody>
      </p:sp>
    </p:spTree>
    <p:extLst>
      <p:ext uri="{BB962C8B-B14F-4D97-AF65-F5344CB8AC3E}">
        <p14:creationId xmlns:p14="http://schemas.microsoft.com/office/powerpoint/2010/main" val="11007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需求分析定义错误 </a:t>
            </a:r>
            <a:br>
              <a:rPr lang="zh-CN" altLang="en-US" dirty="0"/>
            </a:br>
            <a:r>
              <a:rPr lang="zh-CN" altLang="en-US" dirty="0"/>
              <a:t>    由于分析失误，从开始就走上了错误的路线，向着错误的目标前进，以后实现中的错误在所难免。</a:t>
            </a:r>
          </a:p>
          <a:p>
            <a:r>
              <a:rPr lang="en-US" altLang="zh-CN" dirty="0"/>
              <a:t>2) </a:t>
            </a:r>
            <a:r>
              <a:rPr lang="zh-CN" altLang="en-US" dirty="0"/>
              <a:t>设计质量 </a:t>
            </a:r>
            <a:br>
              <a:rPr lang="zh-CN" altLang="en-US" dirty="0"/>
            </a:br>
            <a:r>
              <a:rPr lang="zh-CN" altLang="en-US" dirty="0"/>
              <a:t>    设计水平的高低与设计者的水平有着直接的联系，但可以通过人文方法提高设计水平，但不仅限于此。影响设计质量因素主要有： 对需求的理解程度、对软件环境的理解程度、设计人员的设计水平等。</a:t>
            </a:r>
          </a:p>
          <a:p>
            <a:r>
              <a:rPr lang="en-US" altLang="zh-CN" dirty="0"/>
              <a:t>3) </a:t>
            </a:r>
            <a:r>
              <a:rPr lang="zh-CN" altLang="en-US" dirty="0"/>
              <a:t>编码质量 </a:t>
            </a:r>
            <a:br>
              <a:rPr lang="zh-CN" altLang="en-US" dirty="0"/>
            </a:br>
            <a:r>
              <a:rPr lang="zh-CN" altLang="en-US" dirty="0"/>
              <a:t>    编码的过程实际上是影响软件可靠性的一个关键因素，影响这个过程的因素有很多，如：程序语言的选择、程序员对语言特性的掌握以及编码水平、编码质量检查与评审制度及执行情况、代码的复用率</a:t>
            </a:r>
          </a:p>
          <a:p>
            <a:r>
              <a:rPr lang="en-US" altLang="zh-CN" dirty="0"/>
              <a:t>4) </a:t>
            </a:r>
            <a:r>
              <a:rPr lang="zh-CN" altLang="en-US" dirty="0"/>
              <a:t>无效的测试 </a:t>
            </a:r>
            <a:br>
              <a:rPr lang="zh-CN" altLang="en-US" dirty="0"/>
            </a:br>
            <a:r>
              <a:rPr lang="zh-CN" altLang="en-US" dirty="0"/>
              <a:t>    如果在进行单元测试或者集成测试时，如果测试用例设计不合理，测试不完整，容易使测试失效，使得软件在某些未经测试的情况下故障。</a:t>
            </a:r>
          </a:p>
          <a:p>
            <a:r>
              <a:rPr lang="en-US" altLang="zh-CN" dirty="0"/>
              <a:t>5) </a:t>
            </a:r>
            <a:r>
              <a:rPr lang="zh-CN" altLang="en-US" dirty="0"/>
              <a:t>文档错误 </a:t>
            </a:r>
            <a:br>
              <a:rPr lang="zh-CN" altLang="en-US" dirty="0"/>
            </a:br>
            <a:r>
              <a:rPr lang="zh-CN" altLang="en-US" dirty="0"/>
              <a:t>    如果文档</a:t>
            </a:r>
            <a:r>
              <a:rPr lang="en-US" altLang="zh-CN" dirty="0"/>
              <a:t>(</a:t>
            </a:r>
            <a:r>
              <a:rPr lang="zh-CN" altLang="en-US" dirty="0"/>
              <a:t>包括正式的设计文档以及程序的注释</a:t>
            </a:r>
            <a:r>
              <a:rPr lang="en-US" altLang="zh-CN" dirty="0"/>
              <a:t>)</a:t>
            </a:r>
            <a:r>
              <a:rPr lang="zh-CN" altLang="en-US" dirty="0"/>
              <a:t>不完整、不一致，会导致阅读者对设计或代码理解产生偏差，从而有可能导致下一步的软件错误。</a:t>
            </a:r>
          </a:p>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15</a:t>
            </a:fld>
            <a:endParaRPr lang="zh-CN" altLang="en-US"/>
          </a:p>
        </p:txBody>
      </p:sp>
    </p:spTree>
    <p:extLst>
      <p:ext uri="{BB962C8B-B14F-4D97-AF65-F5344CB8AC3E}">
        <p14:creationId xmlns:p14="http://schemas.microsoft.com/office/powerpoint/2010/main" val="1193180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16</a:t>
            </a:fld>
            <a:endParaRPr lang="zh-CN" altLang="en-US"/>
          </a:p>
        </p:txBody>
      </p:sp>
    </p:spTree>
    <p:extLst>
      <p:ext uri="{BB962C8B-B14F-4D97-AF65-F5344CB8AC3E}">
        <p14:creationId xmlns:p14="http://schemas.microsoft.com/office/powerpoint/2010/main" val="106962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17</a:t>
            </a:fld>
            <a:endParaRPr lang="zh-CN" altLang="en-US"/>
          </a:p>
        </p:txBody>
      </p:sp>
    </p:spTree>
    <p:extLst>
      <p:ext uri="{BB962C8B-B14F-4D97-AF65-F5344CB8AC3E}">
        <p14:creationId xmlns:p14="http://schemas.microsoft.com/office/powerpoint/2010/main" val="162687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18</a:t>
            </a:fld>
            <a:endParaRPr lang="zh-CN" altLang="en-US"/>
          </a:p>
        </p:txBody>
      </p:sp>
    </p:spTree>
    <p:extLst>
      <p:ext uri="{BB962C8B-B14F-4D97-AF65-F5344CB8AC3E}">
        <p14:creationId xmlns:p14="http://schemas.microsoft.com/office/powerpoint/2010/main" val="2182415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19</a:t>
            </a:fld>
            <a:endParaRPr lang="zh-CN" altLang="en-US"/>
          </a:p>
        </p:txBody>
      </p:sp>
    </p:spTree>
    <p:extLst>
      <p:ext uri="{BB962C8B-B14F-4D97-AF65-F5344CB8AC3E}">
        <p14:creationId xmlns:p14="http://schemas.microsoft.com/office/powerpoint/2010/main" val="343269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115528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5EDAB2-564E-4532-81D9-99F974405A41}" type="datetime1">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31237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034B0C-A1BD-45C6-8646-14FE5DDBB0A6}" type="datetime1">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141123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D3D77D-49A0-4D11-AD82-4565438F9E92}" type="datetime1">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1" name="组合 10"/>
          <p:cNvGrpSpPr/>
          <p:nvPr userDrawn="1"/>
        </p:nvGrpSpPr>
        <p:grpSpPr>
          <a:xfrm>
            <a:off x="8539966" y="214157"/>
            <a:ext cx="359569" cy="522682"/>
            <a:chOff x="8512534" y="214157"/>
            <a:chExt cx="359569" cy="522682"/>
          </a:xfrm>
        </p:grpSpPr>
        <p:sp>
          <p:nvSpPr>
            <p:cNvPr id="12"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C611F"/>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6" name="灯片编号占位符 5"/>
          <p:cNvSpPr>
            <a:spLocks noGrp="1"/>
          </p:cNvSpPr>
          <p:nvPr>
            <p:ph type="sldNum" sz="quarter" idx="12"/>
          </p:nvPr>
        </p:nvSpPr>
        <p:spPr>
          <a:xfrm>
            <a:off x="7649248" y="261670"/>
            <a:ext cx="2133600" cy="274637"/>
          </a:xfrm>
        </p:spPr>
        <p:txBody>
          <a:bodyPr/>
          <a:lstStyle>
            <a:lvl1pPr algn="ctr">
              <a:defRPr sz="1600">
                <a:solidFill>
                  <a:schemeClr val="bg1"/>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291809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8539966" y="214157"/>
            <a:ext cx="359569" cy="522682"/>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0" name="灯片编号占位符 5"/>
          <p:cNvSpPr>
            <a:spLocks noGrp="1"/>
          </p:cNvSpPr>
          <p:nvPr>
            <p:ph type="sldNum" sz="quarter" idx="12"/>
          </p:nvPr>
        </p:nvSpPr>
        <p:spPr>
          <a:xfrm>
            <a:off x="7649248" y="261670"/>
            <a:ext cx="2133600" cy="274637"/>
          </a:xfrm>
        </p:spPr>
        <p:txBody>
          <a:bodyPr/>
          <a:lstStyle>
            <a:lvl1pPr algn="ctr">
              <a:defRPr sz="1600">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p14="http://schemas.microsoft.com/office/powerpoint/2010/main" val="391644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E389472F-A5DA-4179-B9F8-99F9FACC98FA}" type="datetime1">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grpSp>
        <p:nvGrpSpPr>
          <p:cNvPr id="18" name="组合 17"/>
          <p:cNvGrpSpPr/>
          <p:nvPr userDrawn="1"/>
        </p:nvGrpSpPr>
        <p:grpSpPr>
          <a:xfrm>
            <a:off x="8539966" y="214157"/>
            <a:ext cx="359569" cy="522682"/>
            <a:chOff x="8512534" y="214157"/>
            <a:chExt cx="359569" cy="522682"/>
          </a:xfrm>
        </p:grpSpPr>
        <p:sp>
          <p:nvSpPr>
            <p:cNvPr id="19"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464F5A"/>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2" name="灯片编号占位符 5"/>
          <p:cNvSpPr>
            <a:spLocks noGrp="1"/>
          </p:cNvSpPr>
          <p:nvPr>
            <p:ph type="sldNum" sz="quarter" idx="12"/>
          </p:nvPr>
        </p:nvSpPr>
        <p:spPr>
          <a:xfrm>
            <a:off x="7649248" y="261670"/>
            <a:ext cx="2133600" cy="274637"/>
          </a:xfrm>
        </p:spPr>
        <p:txBody>
          <a:bodyPr/>
          <a:lstStyle>
            <a:lvl1pPr algn="ctr">
              <a:defRPr sz="1600">
                <a:solidFill>
                  <a:schemeClr val="bg1"/>
                </a:solidFill>
              </a:defRPr>
            </a:lvl1pPr>
          </a:lstStyle>
          <a:p>
            <a:fld id="{15126A41-347E-4916-BBAE-EA725A5E32CB}" type="slidenum">
              <a:rPr lang="zh-CN" altLang="en-US" smtClean="0"/>
              <a:pPr/>
              <a:t>‹#›</a:t>
            </a:fld>
            <a:endParaRPr lang="zh-CN" altLang="en-US" dirty="0"/>
          </a:p>
        </p:txBody>
      </p:sp>
    </p:spTree>
    <p:extLst>
      <p:ext uri="{BB962C8B-B14F-4D97-AF65-F5344CB8AC3E}">
        <p14:creationId xmlns:p14="http://schemas.microsoft.com/office/powerpoint/2010/main" val="32139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10879419-A016-494D-98D6-AC0758BAF85D}" type="datetime1">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grpSp>
        <p:nvGrpSpPr>
          <p:cNvPr id="20" name="组合 19"/>
          <p:cNvGrpSpPr/>
          <p:nvPr userDrawn="1"/>
        </p:nvGrpSpPr>
        <p:grpSpPr>
          <a:xfrm>
            <a:off x="8539966" y="214157"/>
            <a:ext cx="359569" cy="522682"/>
            <a:chOff x="8512534" y="214157"/>
            <a:chExt cx="359569" cy="522682"/>
          </a:xfrm>
        </p:grpSpPr>
        <p:sp>
          <p:nvSpPr>
            <p:cNvPr id="21"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FC543"/>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 name="Oval 42"/>
            <p:cNvSpPr>
              <a:spLocks noChangeArrowheads="1"/>
            </p:cNvSpPr>
            <p:nvPr userDrawn="1"/>
          </p:nvSpPr>
          <p:spPr bwMode="auto">
            <a:xfrm>
              <a:off x="8557317" y="265733"/>
              <a:ext cx="270000" cy="270000"/>
            </a:xfrm>
            <a:prstGeom prst="ellipse">
              <a:avLst/>
            </a:prstGeom>
            <a:solidFill>
              <a:schemeClr val="bg1">
                <a:alpha val="69000"/>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4" name="灯片编号占位符 5"/>
          <p:cNvSpPr>
            <a:spLocks noGrp="1"/>
          </p:cNvSpPr>
          <p:nvPr>
            <p:ph type="sldNum" sz="quarter" idx="12"/>
          </p:nvPr>
        </p:nvSpPr>
        <p:spPr>
          <a:xfrm>
            <a:off x="7649248" y="261670"/>
            <a:ext cx="2133600" cy="274637"/>
          </a:xfrm>
        </p:spPr>
        <p:txBody>
          <a:bodyPr/>
          <a:lstStyle>
            <a:lvl1pPr algn="ctr">
              <a:defRPr sz="1600">
                <a:solidFill>
                  <a:srgbClr val="152C34"/>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10564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3516252-7B8A-42FB-B731-A593BE82547B}" type="datetime1">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158016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0A479A-F0E9-408E-AC96-12A50DF6DFD5}" type="datetime1">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245588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8516493-6163-4328-B0E8-1451112E27BD}" type="datetime1">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286402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765B05B-AFAC-47C2-9CCD-15FF9FAC62EE}" type="datetime1">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2666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C3076CB3-27E0-44FC-A32A-88810EDA6F90}" type="datetime1">
              <a:rPr lang="zh-CN" altLang="en-US" smtClean="0"/>
              <a:pPr/>
              <a:t>2018/5/23</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3830867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360doc.com/content/16/0531/16/26166517_563835160.shtml%202018/5/23" TargetMode="External"/><Relationship Id="rId2" Type="http://schemas.openxmlformats.org/officeDocument/2006/relationships/hyperlink" Target="https://blog.csdn.net/nocky/article/details/6056596%202018/5/23" TargetMode="External"/><Relationship Id="rId1" Type="http://schemas.openxmlformats.org/officeDocument/2006/relationships/slideLayout" Target="../slideLayouts/slideLayout2.xml"/><Relationship Id="rId5" Type="http://schemas.openxmlformats.org/officeDocument/2006/relationships/hyperlink" Target="https://blog.csdn.net/gerryzhu/article/details/16982337" TargetMode="External"/><Relationship Id="rId4" Type="http://schemas.openxmlformats.org/officeDocument/2006/relationships/hyperlink" Target="http://www.baike.com/wiki/%E8%BD%AF%E4%BB%B6%E5%8F%AF%E9%9D%A0%E6%80%A7"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66786" y="747828"/>
            <a:ext cx="5199698" cy="2363788"/>
            <a:chOff x="1966786" y="530112"/>
            <a:chExt cx="5199698" cy="2363788"/>
          </a:xfrm>
        </p:grpSpPr>
        <p:sp>
          <p:nvSpPr>
            <p:cNvPr id="7" name="Rectangle 9"/>
            <p:cNvSpPr>
              <a:spLocks noChangeArrowheads="1"/>
            </p:cNvSpPr>
            <p:nvPr/>
          </p:nvSpPr>
          <p:spPr bwMode="auto">
            <a:xfrm>
              <a:off x="3376486" y="693625"/>
              <a:ext cx="2320925" cy="163512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10"/>
            <p:cNvSpPr>
              <a:spLocks noChangeArrowheads="1"/>
            </p:cNvSpPr>
            <p:nvPr/>
          </p:nvSpPr>
          <p:spPr bwMode="auto">
            <a:xfrm>
              <a:off x="3492373" y="796812"/>
              <a:ext cx="2089150" cy="13366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noEditPoints="1"/>
            </p:cNvSpPr>
            <p:nvPr/>
          </p:nvSpPr>
          <p:spPr bwMode="auto">
            <a:xfrm>
              <a:off x="3224086"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3905123"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378198"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4"/>
            <p:cNvSpPr>
              <a:spLocks noChangeArrowheads="1"/>
            </p:cNvSpPr>
            <p:nvPr/>
          </p:nvSpPr>
          <p:spPr bwMode="auto">
            <a:xfrm>
              <a:off x="3492373" y="796812"/>
              <a:ext cx="728663" cy="26670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5"/>
            <p:cNvSpPr>
              <a:spLocks noChangeArrowheads="1"/>
            </p:cNvSpPr>
            <p:nvPr/>
          </p:nvSpPr>
          <p:spPr bwMode="auto">
            <a:xfrm>
              <a:off x="3492373" y="1063512"/>
              <a:ext cx="728663" cy="1069975"/>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6"/>
            <p:cNvSpPr>
              <a:spLocks noChangeArrowheads="1"/>
            </p:cNvSpPr>
            <p:nvPr/>
          </p:nvSpPr>
          <p:spPr bwMode="auto">
            <a:xfrm>
              <a:off x="3613023" y="1185750"/>
              <a:ext cx="485775" cy="219075"/>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7"/>
            <p:cNvSpPr>
              <a:spLocks noChangeArrowheads="1"/>
            </p:cNvSpPr>
            <p:nvPr/>
          </p:nvSpPr>
          <p:spPr bwMode="auto">
            <a:xfrm>
              <a:off x="3613023" y="1550875"/>
              <a:ext cx="485775" cy="21748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8"/>
            <p:cNvSpPr>
              <a:spLocks noChangeArrowheads="1"/>
            </p:cNvSpPr>
            <p:nvPr/>
          </p:nvSpPr>
          <p:spPr bwMode="auto">
            <a:xfrm>
              <a:off x="3613023" y="1890600"/>
              <a:ext cx="485775" cy="12223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9"/>
            <p:cNvSpPr>
              <a:spLocks noChangeArrowheads="1"/>
            </p:cNvSpPr>
            <p:nvPr/>
          </p:nvSpPr>
          <p:spPr bwMode="auto">
            <a:xfrm>
              <a:off x="4513136" y="1088912"/>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FFC543"/>
                </a:solidFill>
              </a:endParaRPr>
            </a:p>
          </p:txBody>
        </p:sp>
        <p:sp>
          <p:nvSpPr>
            <p:cNvPr id="18" name="Rectangle 20"/>
            <p:cNvSpPr>
              <a:spLocks noChangeArrowheads="1"/>
            </p:cNvSpPr>
            <p:nvPr/>
          </p:nvSpPr>
          <p:spPr bwMode="auto">
            <a:xfrm>
              <a:off x="4513136" y="1282587"/>
              <a:ext cx="898525" cy="73025"/>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21"/>
            <p:cNvSpPr>
              <a:spLocks noChangeArrowheads="1"/>
            </p:cNvSpPr>
            <p:nvPr/>
          </p:nvSpPr>
          <p:spPr bwMode="auto">
            <a:xfrm>
              <a:off x="4513136" y="1477850"/>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2"/>
            <p:cNvSpPr>
              <a:spLocks noChangeArrowheads="1"/>
            </p:cNvSpPr>
            <p:nvPr/>
          </p:nvSpPr>
          <p:spPr bwMode="auto">
            <a:xfrm>
              <a:off x="4513136" y="1671525"/>
              <a:ext cx="898525" cy="73025"/>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3"/>
            <p:cNvSpPr>
              <a:spLocks noChangeArrowheads="1"/>
            </p:cNvSpPr>
            <p:nvPr/>
          </p:nvSpPr>
          <p:spPr bwMode="auto">
            <a:xfrm>
              <a:off x="4513136" y="1866787"/>
              <a:ext cx="898525" cy="73025"/>
            </a:xfrm>
            <a:prstGeom prst="rect">
              <a:avLst/>
            </a:prstGeom>
            <a:solidFill>
              <a:srgbClr val="FFC543"/>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FFC000"/>
                </a:solidFill>
              </a:endParaRPr>
            </a:p>
          </p:txBody>
        </p:sp>
        <p:sp>
          <p:nvSpPr>
            <p:cNvPr id="23" name="Rectangle 25"/>
            <p:cNvSpPr>
              <a:spLocks noChangeArrowheads="1"/>
            </p:cNvSpPr>
            <p:nvPr/>
          </p:nvSpPr>
          <p:spPr bwMode="auto">
            <a:xfrm>
              <a:off x="1966786"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6"/>
            <p:cNvSpPr>
              <a:spLocks noChangeArrowheads="1"/>
            </p:cNvSpPr>
            <p:nvPr/>
          </p:nvSpPr>
          <p:spPr bwMode="auto">
            <a:xfrm>
              <a:off x="2198561"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7"/>
            <p:cNvSpPr>
              <a:spLocks noChangeArrowheads="1"/>
            </p:cNvSpPr>
            <p:nvPr/>
          </p:nvSpPr>
          <p:spPr bwMode="auto">
            <a:xfrm>
              <a:off x="2422398"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8"/>
            <p:cNvSpPr>
              <a:spLocks noChangeArrowheads="1"/>
            </p:cNvSpPr>
            <p:nvPr/>
          </p:nvSpPr>
          <p:spPr bwMode="auto">
            <a:xfrm>
              <a:off x="2654173"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9"/>
            <p:cNvSpPr>
              <a:spLocks noChangeArrowheads="1"/>
            </p:cNvSpPr>
            <p:nvPr/>
          </p:nvSpPr>
          <p:spPr bwMode="auto">
            <a:xfrm>
              <a:off x="2884361"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30"/>
            <p:cNvSpPr>
              <a:spLocks noChangeArrowheads="1"/>
            </p:cNvSpPr>
            <p:nvPr/>
          </p:nvSpPr>
          <p:spPr bwMode="auto">
            <a:xfrm>
              <a:off x="3109786"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2"/>
            <p:cNvSpPr>
              <a:spLocks noChangeArrowheads="1"/>
            </p:cNvSpPr>
            <p:nvPr/>
          </p:nvSpPr>
          <p:spPr bwMode="auto">
            <a:xfrm>
              <a:off x="6942646" y="2747850"/>
              <a:ext cx="223838"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3"/>
            <p:cNvSpPr>
              <a:spLocks noChangeArrowheads="1"/>
            </p:cNvSpPr>
            <p:nvPr/>
          </p:nvSpPr>
          <p:spPr bwMode="auto">
            <a:xfrm>
              <a:off x="6710871" y="2473212"/>
              <a:ext cx="231775"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 name="Rectangle 34"/>
            <p:cNvSpPr>
              <a:spLocks noChangeArrowheads="1"/>
            </p:cNvSpPr>
            <p:nvPr/>
          </p:nvSpPr>
          <p:spPr bwMode="auto">
            <a:xfrm>
              <a:off x="6480683" y="2060462"/>
              <a:ext cx="230188"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 name="Rectangle 35"/>
            <p:cNvSpPr>
              <a:spLocks noChangeArrowheads="1"/>
            </p:cNvSpPr>
            <p:nvPr/>
          </p:nvSpPr>
          <p:spPr bwMode="auto">
            <a:xfrm>
              <a:off x="6255258" y="1763600"/>
              <a:ext cx="225425"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Rectangle 36"/>
            <p:cNvSpPr>
              <a:spLocks noChangeArrowheads="1"/>
            </p:cNvSpPr>
            <p:nvPr/>
          </p:nvSpPr>
          <p:spPr bwMode="auto">
            <a:xfrm>
              <a:off x="6025071" y="2406537"/>
              <a:ext cx="230188"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Rectangle 37"/>
            <p:cNvSpPr>
              <a:spLocks noChangeArrowheads="1"/>
            </p:cNvSpPr>
            <p:nvPr/>
          </p:nvSpPr>
          <p:spPr bwMode="auto">
            <a:xfrm>
              <a:off x="5793296" y="2692287"/>
              <a:ext cx="231775"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32" name="TextBox 1031"/>
          <p:cNvSpPr txBox="1"/>
          <p:nvPr/>
        </p:nvSpPr>
        <p:spPr>
          <a:xfrm>
            <a:off x="1978186" y="3284704"/>
            <a:ext cx="5187638" cy="707886"/>
          </a:xfrm>
          <a:prstGeom prst="rect">
            <a:avLst/>
          </a:prstGeom>
          <a:noFill/>
        </p:spPr>
        <p:txBody>
          <a:bodyPr wrap="none" rtlCol="0">
            <a:spAutoFit/>
          </a:bodyPr>
          <a:lstStyle/>
          <a:p>
            <a:pPr algn="ctr"/>
            <a:r>
              <a:rPr lang="zh-CN" altLang="en-US" sz="4000" b="1" dirty="0">
                <a:solidFill>
                  <a:srgbClr val="1C2B38"/>
                </a:solidFill>
              </a:rPr>
              <a:t>第七章 </a:t>
            </a:r>
            <a:r>
              <a:rPr lang="en-US" altLang="zh-CN" sz="4000" b="1" dirty="0">
                <a:solidFill>
                  <a:srgbClr val="1C2B38"/>
                </a:solidFill>
              </a:rPr>
              <a:t>7. 9</a:t>
            </a:r>
            <a:r>
              <a:rPr lang="zh-CN" altLang="en-US" sz="4000" b="1" dirty="0">
                <a:solidFill>
                  <a:srgbClr val="1C2B38"/>
                </a:solidFill>
              </a:rPr>
              <a:t>软件可靠性</a:t>
            </a:r>
            <a:endParaRPr lang="en-US" altLang="zh-CN" sz="4000" b="1" dirty="0">
              <a:solidFill>
                <a:srgbClr val="1C2B38"/>
              </a:solidFill>
            </a:endParaRPr>
          </a:p>
        </p:txBody>
      </p:sp>
      <p:sp>
        <p:nvSpPr>
          <p:cNvPr id="1036" name="矩形 1035"/>
          <p:cNvSpPr/>
          <p:nvPr/>
        </p:nvSpPr>
        <p:spPr>
          <a:xfrm>
            <a:off x="3806734" y="4092766"/>
            <a:ext cx="1604927" cy="369332"/>
          </a:xfrm>
          <a:prstGeom prst="rect">
            <a:avLst/>
          </a:prstGeom>
        </p:spPr>
        <p:txBody>
          <a:bodyPr wrap="none">
            <a:spAutoFit/>
          </a:bodyPr>
          <a:lstStyle/>
          <a:p>
            <a:r>
              <a:rPr lang="en-US" altLang="zh-CN" dirty="0">
                <a:solidFill>
                  <a:srgbClr val="1C2B38"/>
                </a:solidFill>
                <a:latin typeface="+mj-lt"/>
              </a:rPr>
              <a:t>SE2018</a:t>
            </a:r>
            <a:r>
              <a:rPr lang="zh-CN" altLang="en-US" dirty="0">
                <a:solidFill>
                  <a:srgbClr val="1C2B38"/>
                </a:solidFill>
                <a:latin typeface="+mj-lt"/>
              </a:rPr>
              <a:t>春</a:t>
            </a:r>
            <a:r>
              <a:rPr lang="en-US" altLang="zh-CN" dirty="0">
                <a:solidFill>
                  <a:srgbClr val="1C2B38"/>
                </a:solidFill>
                <a:latin typeface="+mj-lt"/>
              </a:rPr>
              <a:t>-G08 </a:t>
            </a:r>
            <a:endParaRPr lang="zh-CN" altLang="en-US" dirty="0">
              <a:solidFill>
                <a:srgbClr val="1C2B38"/>
              </a:solidFill>
              <a:latin typeface="+mj-lt"/>
            </a:endParaRPr>
          </a:p>
        </p:txBody>
      </p:sp>
      <p:sp>
        <p:nvSpPr>
          <p:cNvPr id="2" name="矩形 1">
            <a:extLst>
              <a:ext uri="{FF2B5EF4-FFF2-40B4-BE49-F238E27FC236}">
                <a16:creationId xmlns:a16="http://schemas.microsoft.com/office/drawing/2014/main" id="{BE56B6A4-A5AB-4A68-8C3C-4D9400A0B74B}"/>
              </a:ext>
            </a:extLst>
          </p:cNvPr>
          <p:cNvSpPr/>
          <p:nvPr/>
        </p:nvSpPr>
        <p:spPr>
          <a:xfrm>
            <a:off x="4777906" y="3821747"/>
            <a:ext cx="1932965" cy="369332"/>
          </a:xfrm>
          <a:prstGeom prst="rect">
            <a:avLst/>
          </a:prstGeom>
        </p:spPr>
        <p:txBody>
          <a:bodyPr wrap="none">
            <a:spAutoFit/>
          </a:bodyPr>
          <a:lstStyle/>
          <a:p>
            <a:r>
              <a:rPr lang="en-US" altLang="zh-CN" dirty="0">
                <a:solidFill>
                  <a:srgbClr val="C00000"/>
                </a:solidFill>
              </a:rPr>
              <a:t>software reliability</a:t>
            </a:r>
            <a:endParaRPr lang="zh-CN" altLang="en-US" dirty="0">
              <a:solidFill>
                <a:srgbClr val="C00000"/>
              </a:solidFill>
            </a:endParaRPr>
          </a:p>
        </p:txBody>
      </p:sp>
    </p:spTree>
    <p:extLst>
      <p:ext uri="{BB962C8B-B14F-4D97-AF65-F5344CB8AC3E}">
        <p14:creationId xmlns:p14="http://schemas.microsoft.com/office/powerpoint/2010/main" val="143864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10</a:t>
            </a:fld>
            <a:endParaRPr lang="zh-CN" altLang="en-US" dirty="0"/>
          </a:p>
        </p:txBody>
      </p:sp>
      <p:sp>
        <p:nvSpPr>
          <p:cNvPr id="4" name="文本框 3"/>
          <p:cNvSpPr txBox="1"/>
          <p:nvPr/>
        </p:nvSpPr>
        <p:spPr>
          <a:xfrm>
            <a:off x="548640" y="1303020"/>
            <a:ext cx="8153400" cy="1447191"/>
          </a:xfrm>
          <a:prstGeom prst="rect">
            <a:avLst/>
          </a:prstGeom>
          <a:noFill/>
        </p:spPr>
        <p:txBody>
          <a:bodyPr wrap="square" rtlCol="0">
            <a:spAutoFit/>
          </a:bodyPr>
          <a:lstStyle/>
          <a:p>
            <a:pPr>
              <a:lnSpc>
                <a:spcPts val="2700"/>
              </a:lnSpc>
              <a:defRPr/>
            </a:pPr>
            <a:r>
              <a:rPr lang="en-US" altLang="zh-CN" b="1" dirty="0">
                <a:latin typeface="+mn-ea"/>
              </a:rPr>
              <a:t>1.</a:t>
            </a:r>
            <a:r>
              <a:rPr lang="zh-CN" altLang="en-US" b="1" dirty="0">
                <a:latin typeface="+mn-ea"/>
              </a:rPr>
              <a:t>估算平均无障碍时间的公式，可以评价软件测试的进展情况</a:t>
            </a:r>
            <a:endParaRPr lang="en-US" altLang="zh-CN" b="1" dirty="0">
              <a:latin typeface="+mn-ea"/>
            </a:endParaRPr>
          </a:p>
          <a:p>
            <a:pPr>
              <a:lnSpc>
                <a:spcPts val="2700"/>
              </a:lnSpc>
              <a:defRPr/>
            </a:pPr>
            <a:endParaRPr lang="en-US" altLang="zh-CN" b="1" dirty="0">
              <a:latin typeface="+mn-ea"/>
            </a:endParaRPr>
          </a:p>
          <a:p>
            <a:pPr>
              <a:lnSpc>
                <a:spcPts val="2700"/>
              </a:lnSpc>
              <a:defRPr/>
            </a:pPr>
            <a:r>
              <a:rPr lang="en-US" altLang="zh-CN" b="1" dirty="0">
                <a:latin typeface="+mn-ea"/>
              </a:rPr>
              <a:t>2.</a:t>
            </a:r>
            <a:r>
              <a:rPr lang="zh-CN" altLang="en-US" b="1" dirty="0">
                <a:latin typeface="+mn-ea"/>
              </a:rPr>
              <a:t>也可以根据软件平均无障碍时间的要求，估计需要改正多少个错误之后，测试工作才能结束</a:t>
            </a:r>
            <a:endParaRPr lang="zh-CN" altLang="en-US" b="1" dirty="0"/>
          </a:p>
        </p:txBody>
      </p:sp>
      <p:sp>
        <p:nvSpPr>
          <p:cNvPr id="5" name="Freeform 6">
            <a:extLst>
              <a:ext uri="{FF2B5EF4-FFF2-40B4-BE49-F238E27FC236}">
                <a16:creationId xmlns:a16="http://schemas.microsoft.com/office/drawing/2014/main" id="{CCBF0D2E-8A2B-47DB-8CD5-156FC29E8F57}"/>
              </a:ext>
            </a:extLst>
          </p:cNvPr>
          <p:cNvSpPr>
            <a:spLocks noEditPoints="1"/>
          </p:cNvSpPr>
          <p:nvPr/>
        </p:nvSpPr>
        <p:spPr bwMode="auto">
          <a:xfrm>
            <a:off x="1101460" y="3410697"/>
            <a:ext cx="1520568" cy="1080636"/>
          </a:xfrm>
          <a:custGeom>
            <a:avLst/>
            <a:gdLst>
              <a:gd name="T0" fmla="*/ 276 w 276"/>
              <a:gd name="T1" fmla="*/ 177 h 196"/>
              <a:gd name="T2" fmla="*/ 256 w 276"/>
              <a:gd name="T3" fmla="*/ 196 h 196"/>
              <a:gd name="T4" fmla="*/ 19 w 276"/>
              <a:gd name="T5" fmla="*/ 196 h 196"/>
              <a:gd name="T6" fmla="*/ 0 w 276"/>
              <a:gd name="T7" fmla="*/ 177 h 196"/>
              <a:gd name="T8" fmla="*/ 0 w 276"/>
              <a:gd name="T9" fmla="*/ 19 h 196"/>
              <a:gd name="T10" fmla="*/ 19 w 276"/>
              <a:gd name="T11" fmla="*/ 0 h 196"/>
              <a:gd name="T12" fmla="*/ 256 w 276"/>
              <a:gd name="T13" fmla="*/ 0 h 196"/>
              <a:gd name="T14" fmla="*/ 276 w 276"/>
              <a:gd name="T15" fmla="*/ 19 h 196"/>
              <a:gd name="T16" fmla="*/ 276 w 276"/>
              <a:gd name="T17" fmla="*/ 177 h 196"/>
              <a:gd name="T18" fmla="*/ 248 w 276"/>
              <a:gd name="T19" fmla="*/ 21 h 196"/>
              <a:gd name="T20" fmla="*/ 27 w 276"/>
              <a:gd name="T21" fmla="*/ 21 h 196"/>
              <a:gd name="T22" fmla="*/ 27 w 276"/>
              <a:gd name="T23" fmla="*/ 172 h 196"/>
              <a:gd name="T24" fmla="*/ 248 w 276"/>
              <a:gd name="T25" fmla="*/ 172 h 196"/>
              <a:gd name="T26" fmla="*/ 248 w 276"/>
              <a:gd name="T27"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196">
                <a:moveTo>
                  <a:pt x="276" y="177"/>
                </a:moveTo>
                <a:cubicBezTo>
                  <a:pt x="276" y="187"/>
                  <a:pt x="267" y="196"/>
                  <a:pt x="256" y="196"/>
                </a:cubicBezTo>
                <a:cubicBezTo>
                  <a:pt x="19" y="196"/>
                  <a:pt x="19" y="196"/>
                  <a:pt x="19" y="196"/>
                </a:cubicBezTo>
                <a:cubicBezTo>
                  <a:pt x="8" y="196"/>
                  <a:pt x="0" y="187"/>
                  <a:pt x="0" y="177"/>
                </a:cubicBezTo>
                <a:cubicBezTo>
                  <a:pt x="0" y="19"/>
                  <a:pt x="0" y="19"/>
                  <a:pt x="0" y="19"/>
                </a:cubicBezTo>
                <a:cubicBezTo>
                  <a:pt x="0" y="9"/>
                  <a:pt x="8" y="0"/>
                  <a:pt x="19" y="0"/>
                </a:cubicBezTo>
                <a:cubicBezTo>
                  <a:pt x="256" y="0"/>
                  <a:pt x="256" y="0"/>
                  <a:pt x="256" y="0"/>
                </a:cubicBezTo>
                <a:cubicBezTo>
                  <a:pt x="267" y="0"/>
                  <a:pt x="276" y="9"/>
                  <a:pt x="276" y="19"/>
                </a:cubicBezTo>
                <a:lnTo>
                  <a:pt x="276" y="177"/>
                </a:lnTo>
                <a:close/>
                <a:moveTo>
                  <a:pt x="248" y="21"/>
                </a:moveTo>
                <a:cubicBezTo>
                  <a:pt x="27" y="21"/>
                  <a:pt x="27" y="21"/>
                  <a:pt x="27" y="21"/>
                </a:cubicBezTo>
                <a:cubicBezTo>
                  <a:pt x="27" y="172"/>
                  <a:pt x="27" y="172"/>
                  <a:pt x="27" y="172"/>
                </a:cubicBezTo>
                <a:cubicBezTo>
                  <a:pt x="248" y="172"/>
                  <a:pt x="248" y="172"/>
                  <a:pt x="248" y="172"/>
                </a:cubicBezTo>
                <a:lnTo>
                  <a:pt x="248" y="21"/>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a:extLst>
              <a:ext uri="{FF2B5EF4-FFF2-40B4-BE49-F238E27FC236}">
                <a16:creationId xmlns:a16="http://schemas.microsoft.com/office/drawing/2014/main" id="{7D0DE932-F6DE-4AFA-B740-6163EAB5BC32}"/>
              </a:ext>
            </a:extLst>
          </p:cNvPr>
          <p:cNvSpPr>
            <a:spLocks noEditPoints="1"/>
          </p:cNvSpPr>
          <p:nvPr/>
        </p:nvSpPr>
        <p:spPr bwMode="auto">
          <a:xfrm>
            <a:off x="930212" y="4562195"/>
            <a:ext cx="1889637" cy="199298"/>
          </a:xfrm>
          <a:custGeom>
            <a:avLst/>
            <a:gdLst>
              <a:gd name="T0" fmla="*/ 343 w 343"/>
              <a:gd name="T1" fmla="*/ 18 h 36"/>
              <a:gd name="T2" fmla="*/ 325 w 343"/>
              <a:gd name="T3" fmla="*/ 36 h 36"/>
              <a:gd name="T4" fmla="*/ 18 w 343"/>
              <a:gd name="T5" fmla="*/ 36 h 36"/>
              <a:gd name="T6" fmla="*/ 0 w 343"/>
              <a:gd name="T7" fmla="*/ 18 h 36"/>
              <a:gd name="T8" fmla="*/ 0 w 343"/>
              <a:gd name="T9" fmla="*/ 18 h 36"/>
              <a:gd name="T10" fmla="*/ 18 w 343"/>
              <a:gd name="T11" fmla="*/ 0 h 36"/>
              <a:gd name="T12" fmla="*/ 325 w 343"/>
              <a:gd name="T13" fmla="*/ 0 h 36"/>
              <a:gd name="T14" fmla="*/ 343 w 343"/>
              <a:gd name="T15" fmla="*/ 18 h 36"/>
              <a:gd name="T16" fmla="*/ 98 w 343"/>
              <a:gd name="T17" fmla="*/ 10 h 36"/>
              <a:gd name="T18" fmla="*/ 47 w 343"/>
              <a:gd name="T19" fmla="*/ 10 h 36"/>
              <a:gd name="T20" fmla="*/ 47 w 343"/>
              <a:gd name="T21" fmla="*/ 26 h 36"/>
              <a:gd name="T22" fmla="*/ 98 w 343"/>
              <a:gd name="T23" fmla="*/ 26 h 36"/>
              <a:gd name="T24" fmla="*/ 98 w 343"/>
              <a:gd name="T25" fmla="*/ 10 h 36"/>
              <a:gd name="T26" fmla="*/ 262 w 343"/>
              <a:gd name="T27" fmla="*/ 8 h 36"/>
              <a:gd name="T28" fmla="*/ 251 w 343"/>
              <a:gd name="T29" fmla="*/ 17 h 36"/>
              <a:gd name="T30" fmla="*/ 262 w 343"/>
              <a:gd name="T31" fmla="*/ 26 h 36"/>
              <a:gd name="T32" fmla="*/ 272 w 343"/>
              <a:gd name="T33" fmla="*/ 17 h 36"/>
              <a:gd name="T34" fmla="*/ 262 w 343"/>
              <a:gd name="T35" fmla="*/ 8 h 36"/>
              <a:gd name="T36" fmla="*/ 294 w 343"/>
              <a:gd name="T37" fmla="*/ 8 h 36"/>
              <a:gd name="T38" fmla="*/ 283 w 343"/>
              <a:gd name="T39" fmla="*/ 17 h 36"/>
              <a:gd name="T40" fmla="*/ 294 w 343"/>
              <a:gd name="T41" fmla="*/ 26 h 36"/>
              <a:gd name="T42" fmla="*/ 304 w 343"/>
              <a:gd name="T43" fmla="*/ 17 h 36"/>
              <a:gd name="T44" fmla="*/ 294 w 343"/>
              <a:gd name="T45"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3" h="36">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6"/>
                  <a:pt x="47" y="26"/>
                  <a:pt x="47" y="26"/>
                </a:cubicBezTo>
                <a:cubicBezTo>
                  <a:pt x="98" y="26"/>
                  <a:pt x="98" y="26"/>
                  <a:pt x="98" y="26"/>
                </a:cubicBezTo>
                <a:lnTo>
                  <a:pt x="98" y="10"/>
                </a:lnTo>
                <a:close/>
                <a:moveTo>
                  <a:pt x="262" y="8"/>
                </a:moveTo>
                <a:cubicBezTo>
                  <a:pt x="256" y="8"/>
                  <a:pt x="251" y="12"/>
                  <a:pt x="251" y="17"/>
                </a:cubicBezTo>
                <a:cubicBezTo>
                  <a:pt x="251" y="22"/>
                  <a:pt x="256" y="26"/>
                  <a:pt x="262" y="26"/>
                </a:cubicBezTo>
                <a:cubicBezTo>
                  <a:pt x="268" y="26"/>
                  <a:pt x="272" y="22"/>
                  <a:pt x="272" y="17"/>
                </a:cubicBezTo>
                <a:cubicBezTo>
                  <a:pt x="272" y="12"/>
                  <a:pt x="268" y="8"/>
                  <a:pt x="262" y="8"/>
                </a:cubicBezTo>
                <a:close/>
                <a:moveTo>
                  <a:pt x="294" y="8"/>
                </a:moveTo>
                <a:cubicBezTo>
                  <a:pt x="288" y="8"/>
                  <a:pt x="283" y="12"/>
                  <a:pt x="283" y="17"/>
                </a:cubicBezTo>
                <a:cubicBezTo>
                  <a:pt x="283" y="21"/>
                  <a:pt x="288" y="26"/>
                  <a:pt x="294" y="26"/>
                </a:cubicBezTo>
                <a:cubicBezTo>
                  <a:pt x="299" y="26"/>
                  <a:pt x="304" y="21"/>
                  <a:pt x="304" y="17"/>
                </a:cubicBezTo>
                <a:cubicBezTo>
                  <a:pt x="304" y="12"/>
                  <a:pt x="299" y="8"/>
                  <a:pt x="294" y="8"/>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a:extLst>
              <a:ext uri="{FF2B5EF4-FFF2-40B4-BE49-F238E27FC236}">
                <a16:creationId xmlns:a16="http://schemas.microsoft.com/office/drawing/2014/main" id="{0183B560-EBF9-4FF9-A5B1-7E70FA7C2816}"/>
              </a:ext>
            </a:extLst>
          </p:cNvPr>
          <p:cNvSpPr>
            <a:spLocks noEditPoints="1"/>
          </p:cNvSpPr>
          <p:nvPr/>
        </p:nvSpPr>
        <p:spPr bwMode="auto">
          <a:xfrm>
            <a:off x="6230707" y="3410697"/>
            <a:ext cx="1520568" cy="1080636"/>
          </a:xfrm>
          <a:custGeom>
            <a:avLst/>
            <a:gdLst>
              <a:gd name="T0" fmla="*/ 276 w 276"/>
              <a:gd name="T1" fmla="*/ 177 h 196"/>
              <a:gd name="T2" fmla="*/ 256 w 276"/>
              <a:gd name="T3" fmla="*/ 196 h 196"/>
              <a:gd name="T4" fmla="*/ 19 w 276"/>
              <a:gd name="T5" fmla="*/ 196 h 196"/>
              <a:gd name="T6" fmla="*/ 0 w 276"/>
              <a:gd name="T7" fmla="*/ 177 h 196"/>
              <a:gd name="T8" fmla="*/ 0 w 276"/>
              <a:gd name="T9" fmla="*/ 20 h 196"/>
              <a:gd name="T10" fmla="*/ 19 w 276"/>
              <a:gd name="T11" fmla="*/ 0 h 196"/>
              <a:gd name="T12" fmla="*/ 256 w 276"/>
              <a:gd name="T13" fmla="*/ 0 h 196"/>
              <a:gd name="T14" fmla="*/ 276 w 276"/>
              <a:gd name="T15" fmla="*/ 20 h 196"/>
              <a:gd name="T16" fmla="*/ 276 w 276"/>
              <a:gd name="T17" fmla="*/ 177 h 196"/>
              <a:gd name="T18" fmla="*/ 248 w 276"/>
              <a:gd name="T19" fmla="*/ 21 h 196"/>
              <a:gd name="T20" fmla="*/ 28 w 276"/>
              <a:gd name="T21" fmla="*/ 21 h 196"/>
              <a:gd name="T22" fmla="*/ 28 w 276"/>
              <a:gd name="T23" fmla="*/ 172 h 196"/>
              <a:gd name="T24" fmla="*/ 248 w 276"/>
              <a:gd name="T25" fmla="*/ 172 h 196"/>
              <a:gd name="T26" fmla="*/ 248 w 276"/>
              <a:gd name="T27"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196">
                <a:moveTo>
                  <a:pt x="276" y="177"/>
                </a:moveTo>
                <a:cubicBezTo>
                  <a:pt x="276" y="188"/>
                  <a:pt x="267" y="196"/>
                  <a:pt x="256" y="196"/>
                </a:cubicBezTo>
                <a:cubicBezTo>
                  <a:pt x="19" y="196"/>
                  <a:pt x="19" y="196"/>
                  <a:pt x="19" y="196"/>
                </a:cubicBezTo>
                <a:cubicBezTo>
                  <a:pt x="9" y="196"/>
                  <a:pt x="0" y="188"/>
                  <a:pt x="0" y="177"/>
                </a:cubicBezTo>
                <a:cubicBezTo>
                  <a:pt x="0" y="20"/>
                  <a:pt x="0" y="20"/>
                  <a:pt x="0" y="20"/>
                </a:cubicBezTo>
                <a:cubicBezTo>
                  <a:pt x="0" y="9"/>
                  <a:pt x="9" y="0"/>
                  <a:pt x="19" y="0"/>
                </a:cubicBezTo>
                <a:cubicBezTo>
                  <a:pt x="256" y="0"/>
                  <a:pt x="256" y="0"/>
                  <a:pt x="256" y="0"/>
                </a:cubicBezTo>
                <a:cubicBezTo>
                  <a:pt x="267" y="0"/>
                  <a:pt x="276" y="9"/>
                  <a:pt x="276" y="20"/>
                </a:cubicBezTo>
                <a:lnTo>
                  <a:pt x="276" y="177"/>
                </a:lnTo>
                <a:close/>
                <a:moveTo>
                  <a:pt x="248" y="21"/>
                </a:moveTo>
                <a:cubicBezTo>
                  <a:pt x="28" y="21"/>
                  <a:pt x="28" y="21"/>
                  <a:pt x="28" y="21"/>
                </a:cubicBezTo>
                <a:cubicBezTo>
                  <a:pt x="28" y="172"/>
                  <a:pt x="28" y="172"/>
                  <a:pt x="28" y="172"/>
                </a:cubicBezTo>
                <a:cubicBezTo>
                  <a:pt x="248" y="172"/>
                  <a:pt x="248" y="172"/>
                  <a:pt x="248" y="172"/>
                </a:cubicBezTo>
                <a:lnTo>
                  <a:pt x="248" y="21"/>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9">
            <a:extLst>
              <a:ext uri="{FF2B5EF4-FFF2-40B4-BE49-F238E27FC236}">
                <a16:creationId xmlns:a16="http://schemas.microsoft.com/office/drawing/2014/main" id="{56262C85-CE7B-409F-9F56-4440D398F9B7}"/>
              </a:ext>
            </a:extLst>
          </p:cNvPr>
          <p:cNvSpPr>
            <a:spLocks noEditPoints="1"/>
          </p:cNvSpPr>
          <p:nvPr/>
        </p:nvSpPr>
        <p:spPr bwMode="auto">
          <a:xfrm>
            <a:off x="6045434" y="4562195"/>
            <a:ext cx="1891114" cy="197821"/>
          </a:xfrm>
          <a:custGeom>
            <a:avLst/>
            <a:gdLst>
              <a:gd name="T0" fmla="*/ 343 w 343"/>
              <a:gd name="T1" fmla="*/ 18 h 36"/>
              <a:gd name="T2" fmla="*/ 325 w 343"/>
              <a:gd name="T3" fmla="*/ 36 h 36"/>
              <a:gd name="T4" fmla="*/ 18 w 343"/>
              <a:gd name="T5" fmla="*/ 36 h 36"/>
              <a:gd name="T6" fmla="*/ 0 w 343"/>
              <a:gd name="T7" fmla="*/ 18 h 36"/>
              <a:gd name="T8" fmla="*/ 0 w 343"/>
              <a:gd name="T9" fmla="*/ 18 h 36"/>
              <a:gd name="T10" fmla="*/ 18 w 343"/>
              <a:gd name="T11" fmla="*/ 0 h 36"/>
              <a:gd name="T12" fmla="*/ 325 w 343"/>
              <a:gd name="T13" fmla="*/ 0 h 36"/>
              <a:gd name="T14" fmla="*/ 343 w 343"/>
              <a:gd name="T15" fmla="*/ 18 h 36"/>
              <a:gd name="T16" fmla="*/ 98 w 343"/>
              <a:gd name="T17" fmla="*/ 10 h 36"/>
              <a:gd name="T18" fmla="*/ 47 w 343"/>
              <a:gd name="T19" fmla="*/ 10 h 36"/>
              <a:gd name="T20" fmla="*/ 47 w 343"/>
              <a:gd name="T21" fmla="*/ 27 h 36"/>
              <a:gd name="T22" fmla="*/ 98 w 343"/>
              <a:gd name="T23" fmla="*/ 27 h 36"/>
              <a:gd name="T24" fmla="*/ 98 w 343"/>
              <a:gd name="T25" fmla="*/ 10 h 36"/>
              <a:gd name="T26" fmla="*/ 262 w 343"/>
              <a:gd name="T27" fmla="*/ 8 h 36"/>
              <a:gd name="T28" fmla="*/ 251 w 343"/>
              <a:gd name="T29" fmla="*/ 17 h 36"/>
              <a:gd name="T30" fmla="*/ 262 w 343"/>
              <a:gd name="T31" fmla="*/ 26 h 36"/>
              <a:gd name="T32" fmla="*/ 273 w 343"/>
              <a:gd name="T33" fmla="*/ 17 h 36"/>
              <a:gd name="T34" fmla="*/ 262 w 343"/>
              <a:gd name="T35" fmla="*/ 8 h 36"/>
              <a:gd name="T36" fmla="*/ 294 w 343"/>
              <a:gd name="T37" fmla="*/ 8 h 36"/>
              <a:gd name="T38" fmla="*/ 283 w 343"/>
              <a:gd name="T39" fmla="*/ 17 h 36"/>
              <a:gd name="T40" fmla="*/ 294 w 343"/>
              <a:gd name="T41" fmla="*/ 26 h 36"/>
              <a:gd name="T42" fmla="*/ 304 w 343"/>
              <a:gd name="T43" fmla="*/ 17 h 36"/>
              <a:gd name="T44" fmla="*/ 294 w 343"/>
              <a:gd name="T45"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3" h="36">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7"/>
                  <a:pt x="47" y="27"/>
                  <a:pt x="47" y="27"/>
                </a:cubicBezTo>
                <a:cubicBezTo>
                  <a:pt x="98" y="27"/>
                  <a:pt x="98" y="27"/>
                  <a:pt x="98" y="27"/>
                </a:cubicBezTo>
                <a:lnTo>
                  <a:pt x="98" y="10"/>
                </a:lnTo>
                <a:close/>
                <a:moveTo>
                  <a:pt x="262" y="8"/>
                </a:moveTo>
                <a:cubicBezTo>
                  <a:pt x="256" y="8"/>
                  <a:pt x="251" y="12"/>
                  <a:pt x="251" y="17"/>
                </a:cubicBezTo>
                <a:cubicBezTo>
                  <a:pt x="251" y="22"/>
                  <a:pt x="256" y="26"/>
                  <a:pt x="262" y="26"/>
                </a:cubicBezTo>
                <a:cubicBezTo>
                  <a:pt x="268" y="26"/>
                  <a:pt x="273" y="22"/>
                  <a:pt x="273" y="17"/>
                </a:cubicBezTo>
                <a:cubicBezTo>
                  <a:pt x="273" y="12"/>
                  <a:pt x="268" y="8"/>
                  <a:pt x="262" y="8"/>
                </a:cubicBezTo>
                <a:close/>
                <a:moveTo>
                  <a:pt x="294" y="8"/>
                </a:moveTo>
                <a:cubicBezTo>
                  <a:pt x="288" y="8"/>
                  <a:pt x="283" y="12"/>
                  <a:pt x="283" y="17"/>
                </a:cubicBezTo>
                <a:cubicBezTo>
                  <a:pt x="283" y="22"/>
                  <a:pt x="288" y="26"/>
                  <a:pt x="294" y="26"/>
                </a:cubicBezTo>
                <a:cubicBezTo>
                  <a:pt x="300" y="26"/>
                  <a:pt x="304" y="22"/>
                  <a:pt x="304" y="17"/>
                </a:cubicBezTo>
                <a:cubicBezTo>
                  <a:pt x="304" y="12"/>
                  <a:pt x="300" y="8"/>
                  <a:pt x="294" y="8"/>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a:extLst>
              <a:ext uri="{FF2B5EF4-FFF2-40B4-BE49-F238E27FC236}">
                <a16:creationId xmlns:a16="http://schemas.microsoft.com/office/drawing/2014/main" id="{DB9030BE-5236-48D7-AF51-B638E1AF81F9}"/>
              </a:ext>
            </a:extLst>
          </p:cNvPr>
          <p:cNvSpPr txBox="1"/>
          <p:nvPr/>
        </p:nvSpPr>
        <p:spPr>
          <a:xfrm>
            <a:off x="1526150" y="3745685"/>
            <a:ext cx="697760" cy="369332"/>
          </a:xfrm>
          <a:prstGeom prst="rect">
            <a:avLst/>
          </a:prstGeom>
          <a:noFill/>
        </p:spPr>
        <p:txBody>
          <a:bodyPr wrap="square" rtlCol="0">
            <a:spAutoFit/>
          </a:bodyPr>
          <a:lstStyle/>
          <a:p>
            <a:r>
              <a:rPr lang="en-US" altLang="zh-CN" dirty="0"/>
              <a:t>false</a:t>
            </a:r>
            <a:endParaRPr lang="zh-CN" altLang="en-US" dirty="0"/>
          </a:p>
        </p:txBody>
      </p:sp>
      <p:sp>
        <p:nvSpPr>
          <p:cNvPr id="10" name="文本框 9">
            <a:extLst>
              <a:ext uri="{FF2B5EF4-FFF2-40B4-BE49-F238E27FC236}">
                <a16:creationId xmlns:a16="http://schemas.microsoft.com/office/drawing/2014/main" id="{9ECDC868-241A-4C6B-A636-1087B8C5BF34}"/>
              </a:ext>
            </a:extLst>
          </p:cNvPr>
          <p:cNvSpPr txBox="1"/>
          <p:nvPr/>
        </p:nvSpPr>
        <p:spPr>
          <a:xfrm>
            <a:off x="6678571" y="3765190"/>
            <a:ext cx="624840" cy="369332"/>
          </a:xfrm>
          <a:prstGeom prst="rect">
            <a:avLst/>
          </a:prstGeom>
          <a:noFill/>
        </p:spPr>
        <p:txBody>
          <a:bodyPr wrap="square" rtlCol="0">
            <a:spAutoFit/>
          </a:bodyPr>
          <a:lstStyle/>
          <a:p>
            <a:r>
              <a:rPr lang="en-US" altLang="zh-CN" dirty="0"/>
              <a:t>true</a:t>
            </a:r>
            <a:endParaRPr lang="zh-CN" altLang="en-US" dirty="0"/>
          </a:p>
        </p:txBody>
      </p:sp>
    </p:spTree>
    <p:extLst>
      <p:ext uri="{BB962C8B-B14F-4D97-AF65-F5344CB8AC3E}">
        <p14:creationId xmlns:p14="http://schemas.microsoft.com/office/powerpoint/2010/main" val="37739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786285" y="627534"/>
            <a:ext cx="3571431" cy="3180603"/>
            <a:chOff x="3186113" y="530112"/>
            <a:chExt cx="2625725" cy="2338387"/>
          </a:xfrm>
        </p:grpSpPr>
        <p:sp>
          <p:nvSpPr>
            <p:cNvPr id="24"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矩形 22"/>
          <p:cNvSpPr/>
          <p:nvPr/>
        </p:nvSpPr>
        <p:spPr>
          <a:xfrm>
            <a:off x="3244328" y="1287955"/>
            <a:ext cx="2655342" cy="1200329"/>
          </a:xfrm>
          <a:prstGeom prst="rect">
            <a:avLst/>
          </a:prstGeom>
        </p:spPr>
        <p:txBody>
          <a:bodyPr wrap="none">
            <a:spAutoFit/>
          </a:bodyPr>
          <a:lstStyle/>
          <a:p>
            <a:pPr algn="ctr"/>
            <a:r>
              <a:rPr lang="en-US" altLang="zh-CN" sz="7200" b="1" dirty="0">
                <a:solidFill>
                  <a:srgbClr val="FC611F"/>
                </a:solidFill>
                <a:latin typeface="+mj-lt"/>
                <a:ea typeface="Arial Unicode MS" pitchFamily="34" charset="-122"/>
                <a:cs typeface="Arial Unicode MS" pitchFamily="34" charset="-122"/>
              </a:rPr>
              <a:t>PART</a:t>
            </a:r>
            <a:r>
              <a:rPr lang="en-US" altLang="zh-CN" sz="7200" b="1" dirty="0">
                <a:solidFill>
                  <a:srgbClr val="FC611F"/>
                </a:solidFill>
                <a:latin typeface="Arial Unicode MS" pitchFamily="34" charset="-122"/>
                <a:ea typeface="Arial Unicode MS" pitchFamily="34" charset="-122"/>
                <a:cs typeface="Arial Unicode MS" pitchFamily="34" charset="-122"/>
              </a:rPr>
              <a:t>3</a:t>
            </a:r>
            <a:endParaRPr lang="zh-CN" altLang="en-US" sz="1200" dirty="0">
              <a:solidFill>
                <a:srgbClr val="FC611F"/>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2560980" y="3911446"/>
            <a:ext cx="4022063" cy="584775"/>
          </a:xfrm>
          <a:prstGeom prst="rect">
            <a:avLst/>
          </a:prstGeom>
        </p:spPr>
        <p:txBody>
          <a:bodyPr wrap="none">
            <a:spAutoFit/>
          </a:bodyPr>
          <a:lstStyle/>
          <a:p>
            <a:pPr algn="ctr"/>
            <a:r>
              <a:rPr lang="zh-CN" altLang="en-US" sz="3200" b="1" dirty="0">
                <a:solidFill>
                  <a:srgbClr val="1C2B38"/>
                </a:solidFill>
                <a:latin typeface="+mj-lt"/>
                <a:ea typeface="Arial Unicode MS" pitchFamily="34" charset="-122"/>
                <a:cs typeface="Arial Unicode MS" pitchFamily="34" charset="-122"/>
              </a:rPr>
              <a:t>估计错误总数的方法</a:t>
            </a:r>
          </a:p>
        </p:txBody>
      </p:sp>
    </p:spTree>
    <p:extLst>
      <p:ext uri="{BB962C8B-B14F-4D97-AF65-F5344CB8AC3E}">
        <p14:creationId xmlns:p14="http://schemas.microsoft.com/office/powerpoint/2010/main" val="383612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12</a:t>
            </a:fld>
            <a:endParaRPr lang="zh-CN" altLang="en-US" dirty="0"/>
          </a:p>
        </p:txBody>
      </p:sp>
      <p:sp>
        <p:nvSpPr>
          <p:cNvPr id="4" name="文本框 3"/>
          <p:cNvSpPr txBox="1"/>
          <p:nvPr/>
        </p:nvSpPr>
        <p:spPr>
          <a:xfrm>
            <a:off x="469751" y="1042823"/>
            <a:ext cx="8481060" cy="3527889"/>
          </a:xfrm>
          <a:prstGeom prst="rect">
            <a:avLst/>
          </a:prstGeom>
          <a:noFill/>
        </p:spPr>
        <p:txBody>
          <a:bodyPr wrap="square" rtlCol="0">
            <a:spAutoFit/>
          </a:bodyPr>
          <a:lstStyle/>
          <a:p>
            <a:pPr>
              <a:lnSpc>
                <a:spcPts val="3200"/>
              </a:lnSpc>
              <a:defRPr/>
            </a:pPr>
            <a:r>
              <a:rPr lang="en-US" altLang="zh-CN" b="1" dirty="0">
                <a:latin typeface="+mn-ea"/>
              </a:rPr>
              <a:t>1.</a:t>
            </a:r>
            <a:r>
              <a:rPr lang="zh-CN" altLang="en-US" b="1" dirty="0">
                <a:latin typeface="+mn-ea"/>
              </a:rPr>
              <a:t>植入错误法</a:t>
            </a:r>
            <a:endParaRPr lang="en-US" altLang="zh-CN" b="1" dirty="0">
              <a:latin typeface="+mn-ea"/>
            </a:endParaRPr>
          </a:p>
          <a:p>
            <a:pPr>
              <a:lnSpc>
                <a:spcPts val="3400"/>
              </a:lnSpc>
              <a:spcBef>
                <a:spcPts val="1200"/>
              </a:spcBef>
              <a:defRPr/>
            </a:pPr>
            <a:r>
              <a:rPr lang="en-US" altLang="zh-CN" dirty="0">
                <a:latin typeface="+mn-ea"/>
              </a:rPr>
              <a:t>    </a:t>
            </a:r>
            <a:r>
              <a:rPr lang="zh-CN" altLang="zh-CN" dirty="0">
                <a:latin typeface="+mn-ea"/>
              </a:rPr>
              <a:t>在测试之前由专人在程序中随机地植入一些错误，测试之后，根据测试小组发现的错误中原有的和植入的两种错误的比例，来估计程序中原有错误的总数</a:t>
            </a:r>
            <a:r>
              <a:rPr lang="en-US" altLang="zh-CN" i="1" dirty="0">
                <a:latin typeface="+mn-ea"/>
                <a:cs typeface="Times New Roman" panose="02020603050405020304" pitchFamily="18" charset="0"/>
              </a:rPr>
              <a:t>E</a:t>
            </a:r>
            <a:r>
              <a:rPr lang="en-US" altLang="zh-CN" i="1" baseline="-25000" dirty="0">
                <a:latin typeface="+mn-ea"/>
                <a:cs typeface="Times New Roman" panose="02020603050405020304" pitchFamily="18" charset="0"/>
              </a:rPr>
              <a:t>T</a:t>
            </a:r>
            <a:r>
              <a:rPr lang="zh-CN" altLang="zh-CN" dirty="0">
                <a:latin typeface="+mn-ea"/>
              </a:rPr>
              <a:t>。</a:t>
            </a:r>
            <a:endParaRPr lang="en-US" altLang="zh-CN" dirty="0">
              <a:latin typeface="+mn-ea"/>
            </a:endParaRPr>
          </a:p>
          <a:p>
            <a:pPr>
              <a:lnSpc>
                <a:spcPts val="3400"/>
              </a:lnSpc>
              <a:spcBef>
                <a:spcPts val="1200"/>
              </a:spcBef>
              <a:defRPr/>
            </a:pPr>
            <a:r>
              <a:rPr lang="en-US" altLang="zh-CN" dirty="0">
                <a:latin typeface="+mn-ea"/>
              </a:rPr>
              <a:t>    </a:t>
            </a:r>
            <a:r>
              <a:rPr lang="zh-CN" altLang="zh-CN" dirty="0">
                <a:latin typeface="+mn-ea"/>
              </a:rPr>
              <a:t>假设</a:t>
            </a:r>
            <a:r>
              <a:rPr lang="zh-CN" altLang="zh-CN" b="1" dirty="0">
                <a:solidFill>
                  <a:srgbClr val="C00000"/>
                </a:solidFill>
                <a:latin typeface="+mn-ea"/>
              </a:rPr>
              <a:t>人为地植入的错误数为</a:t>
            </a:r>
            <a:r>
              <a:rPr lang="en-US" altLang="zh-CN" b="1" i="1" dirty="0">
                <a:solidFill>
                  <a:srgbClr val="C00000"/>
                </a:solidFill>
                <a:latin typeface="+mn-ea"/>
                <a:cs typeface="Times New Roman" panose="02020603050405020304" pitchFamily="18" charset="0"/>
              </a:rPr>
              <a:t>N</a:t>
            </a:r>
            <a:r>
              <a:rPr lang="en-US" altLang="zh-CN" b="1" i="1" baseline="-25000" dirty="0">
                <a:solidFill>
                  <a:srgbClr val="C00000"/>
                </a:solidFill>
                <a:latin typeface="+mn-ea"/>
                <a:cs typeface="Times New Roman" panose="02020603050405020304" pitchFamily="18" charset="0"/>
              </a:rPr>
              <a:t>s</a:t>
            </a:r>
            <a:r>
              <a:rPr lang="zh-CN" altLang="en-US" dirty="0">
                <a:latin typeface="+mn-ea"/>
              </a:rPr>
              <a:t>，</a:t>
            </a:r>
            <a:r>
              <a:rPr lang="zh-CN" altLang="zh-CN" dirty="0">
                <a:latin typeface="+mn-ea"/>
              </a:rPr>
              <a:t>经过一段时间的测试之后发现</a:t>
            </a:r>
            <a:r>
              <a:rPr lang="en-US" altLang="zh-CN" b="1" i="1" dirty="0">
                <a:solidFill>
                  <a:srgbClr val="C00000"/>
                </a:solidFill>
                <a:latin typeface="+mn-ea"/>
                <a:cs typeface="Times New Roman" panose="02020603050405020304" pitchFamily="18" charset="0"/>
              </a:rPr>
              <a:t>n</a:t>
            </a:r>
            <a:r>
              <a:rPr lang="en-US" altLang="zh-CN" b="1" i="1" baseline="-25000" dirty="0">
                <a:solidFill>
                  <a:srgbClr val="C00000"/>
                </a:solidFill>
                <a:latin typeface="+mn-ea"/>
                <a:cs typeface="Times New Roman" panose="02020603050405020304" pitchFamily="18" charset="0"/>
              </a:rPr>
              <a:t>s</a:t>
            </a:r>
            <a:r>
              <a:rPr lang="zh-CN" altLang="zh-CN" b="1" dirty="0">
                <a:solidFill>
                  <a:srgbClr val="C00000"/>
                </a:solidFill>
                <a:latin typeface="+mn-ea"/>
              </a:rPr>
              <a:t>个植入的错误</a:t>
            </a:r>
            <a:r>
              <a:rPr lang="zh-CN" altLang="zh-CN" dirty="0">
                <a:latin typeface="+mn-ea"/>
              </a:rPr>
              <a:t>，此外还发现了</a:t>
            </a:r>
            <a:r>
              <a:rPr lang="en-US" altLang="zh-CN" b="1" i="1" dirty="0">
                <a:solidFill>
                  <a:srgbClr val="C00000"/>
                </a:solidFill>
                <a:latin typeface="+mn-ea"/>
                <a:cs typeface="Times New Roman" panose="02020603050405020304" pitchFamily="18" charset="0"/>
              </a:rPr>
              <a:t>n</a:t>
            </a:r>
            <a:r>
              <a:rPr lang="zh-CN" altLang="zh-CN" b="1" dirty="0">
                <a:solidFill>
                  <a:srgbClr val="C00000"/>
                </a:solidFill>
                <a:latin typeface="+mn-ea"/>
              </a:rPr>
              <a:t>个原有的错误</a:t>
            </a:r>
            <a:r>
              <a:rPr lang="zh-CN" altLang="zh-CN" dirty="0">
                <a:latin typeface="+mn-ea"/>
              </a:rPr>
              <a:t>。</a:t>
            </a:r>
            <a:r>
              <a:rPr lang="zh-CN" altLang="zh-CN" b="1" dirty="0">
                <a:solidFill>
                  <a:srgbClr val="002060"/>
                </a:solidFill>
                <a:latin typeface="+mn-ea"/>
              </a:rPr>
              <a:t>如果可以认为测试方案发现植入错误和发现原有错误的能力相同</a:t>
            </a:r>
            <a:r>
              <a:rPr lang="zh-CN" altLang="zh-CN" dirty="0">
                <a:latin typeface="+mn-ea"/>
              </a:rPr>
              <a:t>，则能够估计出程序中原有错误的总数为</a:t>
            </a:r>
            <a:endParaRPr lang="en-US" altLang="zh-CN" dirty="0">
              <a:latin typeface="+mn-ea"/>
            </a:endParaRPr>
          </a:p>
          <a:p>
            <a:pPr>
              <a:lnSpc>
                <a:spcPts val="3400"/>
              </a:lnSpc>
              <a:spcBef>
                <a:spcPts val="1200"/>
              </a:spcBef>
              <a:defRPr/>
            </a:pPr>
            <a:r>
              <a:rPr lang="en-US" altLang="zh-CN" dirty="0">
                <a:latin typeface="+mn-ea"/>
              </a:rPr>
              <a:t>    </a:t>
            </a:r>
            <a:r>
              <a:rPr lang="zh-CN" altLang="zh-CN" dirty="0">
                <a:latin typeface="+mn-ea"/>
              </a:rPr>
              <a:t>其中</a:t>
            </a:r>
            <a:r>
              <a:rPr lang="en-US" altLang="zh-CN" dirty="0">
                <a:latin typeface="+mn-ea"/>
              </a:rPr>
              <a:t>,   </a:t>
            </a:r>
            <a:r>
              <a:rPr lang="zh-CN" altLang="zh-CN" dirty="0">
                <a:latin typeface="+mn-ea"/>
              </a:rPr>
              <a:t>即是错误总数</a:t>
            </a:r>
            <a:r>
              <a:rPr lang="en-US" altLang="zh-CN" dirty="0">
                <a:latin typeface="+mn-ea"/>
              </a:rPr>
              <a:t>ET</a:t>
            </a:r>
            <a:r>
              <a:rPr lang="zh-CN" altLang="zh-CN" dirty="0">
                <a:latin typeface="+mn-ea"/>
              </a:rPr>
              <a:t>的估计值。</a:t>
            </a:r>
            <a:endParaRPr lang="zh-CN" altLang="en-US" dirty="0"/>
          </a:p>
        </p:txBody>
      </p:sp>
      <p:pic>
        <p:nvPicPr>
          <p:cNvPr id="6" name="图片 5">
            <a:extLst>
              <a:ext uri="{FF2B5EF4-FFF2-40B4-BE49-F238E27FC236}">
                <a16:creationId xmlns:a16="http://schemas.microsoft.com/office/drawing/2014/main" id="{7DE7D5F8-8E49-4339-BB86-7D64E5CCE049}"/>
              </a:ext>
            </a:extLst>
          </p:cNvPr>
          <p:cNvPicPr>
            <a:picLocks noChangeAspect="1"/>
          </p:cNvPicPr>
          <p:nvPr/>
        </p:nvPicPr>
        <p:blipFill>
          <a:blip r:embed="rId3"/>
          <a:stretch>
            <a:fillRect/>
          </a:stretch>
        </p:blipFill>
        <p:spPr>
          <a:xfrm>
            <a:off x="6114057" y="3514098"/>
            <a:ext cx="1201016" cy="499915"/>
          </a:xfrm>
          <a:prstGeom prst="rect">
            <a:avLst/>
          </a:prstGeom>
        </p:spPr>
      </p:pic>
      <p:pic>
        <p:nvPicPr>
          <p:cNvPr id="8" name="图片 7">
            <a:extLst>
              <a:ext uri="{FF2B5EF4-FFF2-40B4-BE49-F238E27FC236}">
                <a16:creationId xmlns:a16="http://schemas.microsoft.com/office/drawing/2014/main" id="{F1A335C5-755F-4FF1-8D6B-CE0817D894B6}"/>
              </a:ext>
            </a:extLst>
          </p:cNvPr>
          <p:cNvPicPr>
            <a:picLocks noChangeAspect="1"/>
          </p:cNvPicPr>
          <p:nvPr/>
        </p:nvPicPr>
        <p:blipFill>
          <a:blip r:embed="rId4"/>
          <a:stretch>
            <a:fillRect/>
          </a:stretch>
        </p:blipFill>
        <p:spPr>
          <a:xfrm>
            <a:off x="1623138" y="4168588"/>
            <a:ext cx="249958" cy="303512"/>
          </a:xfrm>
          <a:prstGeom prst="rect">
            <a:avLst/>
          </a:prstGeom>
        </p:spPr>
      </p:pic>
    </p:spTree>
    <p:extLst>
      <p:ext uri="{BB962C8B-B14F-4D97-AF65-F5344CB8AC3E}">
        <p14:creationId xmlns:p14="http://schemas.microsoft.com/office/powerpoint/2010/main" val="103849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13</a:t>
            </a:fld>
            <a:endParaRPr lang="zh-CN" altLang="en-US" dirty="0"/>
          </a:p>
        </p:txBody>
      </p:sp>
      <p:sp>
        <p:nvSpPr>
          <p:cNvPr id="6" name="矩形 5">
            <a:extLst>
              <a:ext uri="{FF2B5EF4-FFF2-40B4-BE49-F238E27FC236}">
                <a16:creationId xmlns:a16="http://schemas.microsoft.com/office/drawing/2014/main" id="{718F1BEB-A6E9-4AD4-974D-91ECFC0D1BC5}"/>
              </a:ext>
            </a:extLst>
          </p:cNvPr>
          <p:cNvSpPr/>
          <p:nvPr/>
        </p:nvSpPr>
        <p:spPr>
          <a:xfrm>
            <a:off x="752500" y="760440"/>
            <a:ext cx="7638999" cy="4267002"/>
          </a:xfrm>
          <a:prstGeom prst="rect">
            <a:avLst/>
          </a:prstGeom>
        </p:spPr>
        <p:txBody>
          <a:bodyPr wrap="square">
            <a:spAutoFit/>
          </a:bodyPr>
          <a:lstStyle/>
          <a:p>
            <a:pPr>
              <a:lnSpc>
                <a:spcPts val="3000"/>
              </a:lnSpc>
              <a:defRPr/>
            </a:pPr>
            <a:r>
              <a:rPr lang="en-US" altLang="zh-CN" b="1" dirty="0">
                <a:latin typeface="+mn-ea"/>
              </a:rPr>
              <a:t>2.</a:t>
            </a:r>
            <a:r>
              <a:rPr lang="zh-CN" altLang="en-US" b="1" dirty="0">
                <a:latin typeface="+mn-ea"/>
              </a:rPr>
              <a:t>分别测试法</a:t>
            </a:r>
            <a:endParaRPr lang="en-US" altLang="zh-CN" b="1" dirty="0">
              <a:latin typeface="+mn-ea"/>
            </a:endParaRPr>
          </a:p>
          <a:p>
            <a:pPr>
              <a:lnSpc>
                <a:spcPts val="3000"/>
              </a:lnSpc>
              <a:defRPr/>
            </a:pPr>
            <a:r>
              <a:rPr lang="en-US" altLang="zh-CN" dirty="0">
                <a:latin typeface="+mn-ea"/>
              </a:rPr>
              <a:t>	</a:t>
            </a:r>
            <a:r>
              <a:rPr lang="zh-CN" altLang="zh-CN" dirty="0">
                <a:latin typeface="+mn-ea"/>
              </a:rPr>
              <a:t>为了随机地给一部分错误加标记，</a:t>
            </a:r>
            <a:r>
              <a:rPr lang="zh-CN" altLang="zh-CN" b="1" dirty="0">
                <a:solidFill>
                  <a:srgbClr val="C00000"/>
                </a:solidFill>
                <a:latin typeface="+mn-ea"/>
              </a:rPr>
              <a:t>分别测试法</a:t>
            </a:r>
            <a:r>
              <a:rPr lang="zh-CN" altLang="zh-CN" dirty="0">
                <a:latin typeface="+mn-ea"/>
              </a:rPr>
              <a:t>使用两个测试员</a:t>
            </a:r>
            <a:r>
              <a:rPr lang="en-US" altLang="zh-CN" dirty="0">
                <a:latin typeface="+mn-ea"/>
              </a:rPr>
              <a:t>(</a:t>
            </a:r>
            <a:r>
              <a:rPr lang="zh-CN" altLang="zh-CN" dirty="0">
                <a:latin typeface="+mn-ea"/>
              </a:rPr>
              <a:t>或测试小组</a:t>
            </a:r>
            <a:r>
              <a:rPr lang="en-US" altLang="zh-CN" dirty="0">
                <a:latin typeface="+mn-ea"/>
              </a:rPr>
              <a:t>)</a:t>
            </a:r>
            <a:r>
              <a:rPr lang="zh-CN" altLang="zh-CN" dirty="0">
                <a:latin typeface="+mn-ea"/>
              </a:rPr>
              <a:t>，彼此独立地测试同一个程序的两个副本，把其中一个测试员发现的错误作为有标记的错误。</a:t>
            </a:r>
            <a:r>
              <a:rPr lang="zh-CN" altLang="zh-CN" b="1" dirty="0">
                <a:latin typeface="+mn-ea"/>
              </a:rPr>
              <a:t>具体做法</a:t>
            </a:r>
            <a:r>
              <a:rPr lang="zh-CN" altLang="zh-CN" dirty="0">
                <a:latin typeface="+mn-ea"/>
              </a:rPr>
              <a:t>是，在测试过程的早期阶段，由测试员甲和测试员乙分别测试同一个程序的两个副本，由另一名分析员分析他们的测试结果。用</a:t>
            </a:r>
            <a:r>
              <a:rPr lang="zh-CN" altLang="zh-CN" b="1" i="1" dirty="0">
                <a:latin typeface="+mn-ea"/>
                <a:cs typeface="Times New Roman" panose="02020603050405020304" pitchFamily="18" charset="0"/>
              </a:rPr>
              <a:t>τ</a:t>
            </a:r>
            <a:r>
              <a:rPr lang="zh-CN" altLang="zh-CN" dirty="0">
                <a:latin typeface="+mn-ea"/>
              </a:rPr>
              <a:t>表示测试时间，假设</a:t>
            </a:r>
          </a:p>
          <a:p>
            <a:pPr marL="972000">
              <a:lnSpc>
                <a:spcPts val="3000"/>
              </a:lnSpc>
              <a:buSzPct val="70000"/>
              <a:buFont typeface="Wingdings" panose="05000000000000000000" pitchFamily="2" charset="2"/>
              <a:buChar char="l"/>
              <a:defRPr/>
            </a:pPr>
            <a:r>
              <a:rPr lang="zh-CN" altLang="zh-CN" b="1" i="1" dirty="0">
                <a:latin typeface="+mn-ea"/>
                <a:cs typeface="Times New Roman" panose="02020603050405020304" pitchFamily="18" charset="0"/>
              </a:rPr>
              <a:t>τ</a:t>
            </a:r>
            <a:r>
              <a:rPr lang="en-US" altLang="zh-CN" dirty="0">
                <a:latin typeface="+mn-ea"/>
              </a:rPr>
              <a:t>=0</a:t>
            </a:r>
            <a:r>
              <a:rPr lang="zh-CN" altLang="zh-CN" dirty="0">
                <a:latin typeface="+mn-ea"/>
              </a:rPr>
              <a:t>时错误总数为</a:t>
            </a:r>
            <a:r>
              <a:rPr lang="en-US" altLang="zh-CN" i="1" dirty="0">
                <a:latin typeface="+mn-ea"/>
                <a:cs typeface="Times New Roman" panose="02020603050405020304" pitchFamily="18" charset="0"/>
              </a:rPr>
              <a:t>B</a:t>
            </a:r>
            <a:r>
              <a:rPr lang="en-US" altLang="zh-CN" baseline="-25000" dirty="0">
                <a:latin typeface="+mn-ea"/>
              </a:rPr>
              <a:t>0</a:t>
            </a:r>
            <a:r>
              <a:rPr lang="en-US" altLang="zh-CN" dirty="0">
                <a:latin typeface="+mn-ea"/>
              </a:rPr>
              <a:t>;</a:t>
            </a:r>
            <a:endParaRPr lang="zh-CN" altLang="zh-CN" dirty="0">
              <a:latin typeface="+mn-ea"/>
            </a:endParaRPr>
          </a:p>
          <a:p>
            <a:pPr marL="972000">
              <a:lnSpc>
                <a:spcPts val="3000"/>
              </a:lnSpc>
              <a:buSzPct val="70000"/>
              <a:buFont typeface="Wingdings" panose="05000000000000000000" pitchFamily="2" charset="2"/>
              <a:buChar char="l"/>
              <a:defRPr/>
            </a:pPr>
            <a:r>
              <a:rPr lang="zh-CN" altLang="zh-CN" b="1" i="1" dirty="0">
                <a:latin typeface="+mn-ea"/>
                <a:cs typeface="Times New Roman" panose="02020603050405020304" pitchFamily="18" charset="0"/>
              </a:rPr>
              <a:t>τ</a:t>
            </a:r>
            <a:r>
              <a:rPr lang="en-US" altLang="zh-CN" dirty="0">
                <a:latin typeface="+mn-ea"/>
              </a:rPr>
              <a:t>=</a:t>
            </a:r>
            <a:r>
              <a:rPr lang="zh-CN" altLang="zh-CN" b="1" i="1" dirty="0">
                <a:latin typeface="+mn-ea"/>
                <a:cs typeface="Times New Roman" panose="02020603050405020304" pitchFamily="18" charset="0"/>
              </a:rPr>
              <a:t>τ</a:t>
            </a:r>
            <a:r>
              <a:rPr lang="en-US" altLang="zh-CN" baseline="-25000" dirty="0">
                <a:latin typeface="+mn-ea"/>
              </a:rPr>
              <a:t>1</a:t>
            </a:r>
            <a:r>
              <a:rPr lang="zh-CN" altLang="zh-CN" dirty="0">
                <a:latin typeface="+mn-ea"/>
              </a:rPr>
              <a:t>时测试员甲发现的错误数为</a:t>
            </a:r>
            <a:r>
              <a:rPr lang="en-US" altLang="zh-CN" i="1" dirty="0">
                <a:latin typeface="+mn-ea"/>
                <a:cs typeface="Times New Roman" panose="02020603050405020304" pitchFamily="18" charset="0"/>
              </a:rPr>
              <a:t>B</a:t>
            </a:r>
            <a:r>
              <a:rPr lang="en-US" altLang="zh-CN" baseline="-25000" dirty="0">
                <a:latin typeface="+mn-ea"/>
              </a:rPr>
              <a:t>1</a:t>
            </a:r>
            <a:r>
              <a:rPr lang="en-US" altLang="zh-CN" dirty="0">
                <a:latin typeface="+mn-ea"/>
              </a:rPr>
              <a:t>;</a:t>
            </a:r>
            <a:endParaRPr lang="zh-CN" altLang="zh-CN" dirty="0">
              <a:latin typeface="+mn-ea"/>
            </a:endParaRPr>
          </a:p>
          <a:p>
            <a:pPr marL="972000">
              <a:lnSpc>
                <a:spcPts val="3000"/>
              </a:lnSpc>
              <a:buSzPct val="70000"/>
              <a:buFont typeface="Wingdings" panose="05000000000000000000" pitchFamily="2" charset="2"/>
              <a:buChar char="l"/>
              <a:defRPr/>
            </a:pPr>
            <a:r>
              <a:rPr lang="zh-CN" altLang="zh-CN" b="1" i="1" dirty="0">
                <a:latin typeface="+mn-ea"/>
                <a:cs typeface="Times New Roman" panose="02020603050405020304" pitchFamily="18" charset="0"/>
              </a:rPr>
              <a:t>τ</a:t>
            </a:r>
            <a:r>
              <a:rPr lang="en-US" altLang="zh-CN" dirty="0">
                <a:latin typeface="+mn-ea"/>
              </a:rPr>
              <a:t>=</a:t>
            </a:r>
            <a:r>
              <a:rPr lang="zh-CN" altLang="zh-CN" b="1" i="1" dirty="0">
                <a:latin typeface="+mn-ea"/>
                <a:cs typeface="Times New Roman" panose="02020603050405020304" pitchFamily="18" charset="0"/>
              </a:rPr>
              <a:t>τ</a:t>
            </a:r>
            <a:r>
              <a:rPr lang="en-US" altLang="zh-CN" baseline="-25000" dirty="0">
                <a:latin typeface="+mn-ea"/>
              </a:rPr>
              <a:t>1</a:t>
            </a:r>
            <a:r>
              <a:rPr lang="zh-CN" altLang="zh-CN" dirty="0">
                <a:latin typeface="+mn-ea"/>
              </a:rPr>
              <a:t>时测试员乙发现的错误数为</a:t>
            </a:r>
            <a:r>
              <a:rPr lang="en-US" altLang="zh-CN" i="1" dirty="0">
                <a:latin typeface="+mn-ea"/>
                <a:cs typeface="Times New Roman" panose="02020603050405020304" pitchFamily="18" charset="0"/>
              </a:rPr>
              <a:t>B</a:t>
            </a:r>
            <a:r>
              <a:rPr lang="en-US" altLang="zh-CN" baseline="-25000" dirty="0">
                <a:latin typeface="+mn-ea"/>
              </a:rPr>
              <a:t>2</a:t>
            </a:r>
            <a:r>
              <a:rPr lang="en-US" altLang="zh-CN" dirty="0">
                <a:latin typeface="+mn-ea"/>
              </a:rPr>
              <a:t>;</a:t>
            </a:r>
            <a:endParaRPr lang="zh-CN" altLang="zh-CN" dirty="0">
              <a:latin typeface="+mn-ea"/>
            </a:endParaRPr>
          </a:p>
          <a:p>
            <a:pPr marL="972000">
              <a:lnSpc>
                <a:spcPts val="3000"/>
              </a:lnSpc>
              <a:buSzPct val="70000"/>
              <a:buFont typeface="Wingdings" panose="05000000000000000000" pitchFamily="2" charset="2"/>
              <a:buChar char="l"/>
              <a:defRPr/>
            </a:pPr>
            <a:r>
              <a:rPr lang="zh-CN" altLang="zh-CN" b="1" i="1" dirty="0">
                <a:latin typeface="+mn-ea"/>
                <a:cs typeface="Times New Roman" panose="02020603050405020304" pitchFamily="18" charset="0"/>
              </a:rPr>
              <a:t>τ</a:t>
            </a:r>
            <a:r>
              <a:rPr lang="en-US" altLang="zh-CN" dirty="0">
                <a:latin typeface="+mn-ea"/>
              </a:rPr>
              <a:t>=</a:t>
            </a:r>
            <a:r>
              <a:rPr lang="zh-CN" altLang="zh-CN" b="1" i="1" dirty="0">
                <a:latin typeface="+mn-ea"/>
                <a:cs typeface="Times New Roman" panose="02020603050405020304" pitchFamily="18" charset="0"/>
              </a:rPr>
              <a:t>τ</a:t>
            </a:r>
            <a:r>
              <a:rPr lang="en-US" altLang="zh-CN" baseline="-25000" dirty="0">
                <a:latin typeface="+mn-ea"/>
              </a:rPr>
              <a:t>1</a:t>
            </a:r>
            <a:r>
              <a:rPr lang="zh-CN" altLang="zh-CN" dirty="0">
                <a:latin typeface="+mn-ea"/>
              </a:rPr>
              <a:t>时两个测试员发现的相同错误数为</a:t>
            </a:r>
            <a:r>
              <a:rPr lang="en-US" altLang="zh-CN" i="1" dirty="0" err="1">
                <a:latin typeface="+mn-ea"/>
                <a:cs typeface="Times New Roman" panose="02020603050405020304" pitchFamily="18" charset="0"/>
              </a:rPr>
              <a:t>b</a:t>
            </a:r>
            <a:r>
              <a:rPr lang="en-US" altLang="zh-CN" i="1" baseline="-25000" dirty="0" err="1">
                <a:latin typeface="+mn-ea"/>
                <a:cs typeface="Times New Roman" panose="02020603050405020304" pitchFamily="18" charset="0"/>
              </a:rPr>
              <a:t>c</a:t>
            </a:r>
            <a:r>
              <a:rPr lang="zh-CN" altLang="zh-CN" dirty="0">
                <a:latin typeface="+mn-ea"/>
              </a:rPr>
              <a:t>。</a:t>
            </a:r>
            <a:endParaRPr lang="en-US" altLang="zh-CN" b="1" dirty="0">
              <a:latin typeface="+mn-ea"/>
            </a:endParaRPr>
          </a:p>
          <a:p>
            <a:pPr>
              <a:lnSpc>
                <a:spcPts val="3000"/>
              </a:lnSpc>
              <a:defRPr/>
            </a:pPr>
            <a:endParaRPr lang="en-US" altLang="zh-CN" b="1" dirty="0">
              <a:latin typeface="+mn-ea"/>
            </a:endParaRPr>
          </a:p>
        </p:txBody>
      </p:sp>
      <p:pic>
        <p:nvPicPr>
          <p:cNvPr id="7" name="图片 6">
            <a:extLst>
              <a:ext uri="{FF2B5EF4-FFF2-40B4-BE49-F238E27FC236}">
                <a16:creationId xmlns:a16="http://schemas.microsoft.com/office/drawing/2014/main" id="{42AC24BD-F9F6-4BB8-945F-63420F3A3755}"/>
              </a:ext>
            </a:extLst>
          </p:cNvPr>
          <p:cNvPicPr>
            <a:picLocks noChangeAspect="1"/>
          </p:cNvPicPr>
          <p:nvPr/>
        </p:nvPicPr>
        <p:blipFill>
          <a:blip r:embed="rId2"/>
          <a:stretch>
            <a:fillRect/>
          </a:stretch>
        </p:blipFill>
        <p:spPr>
          <a:xfrm>
            <a:off x="6660048" y="4141376"/>
            <a:ext cx="1488869" cy="740454"/>
          </a:xfrm>
          <a:prstGeom prst="rect">
            <a:avLst/>
          </a:prstGeom>
        </p:spPr>
      </p:pic>
    </p:spTree>
    <p:extLst>
      <p:ext uri="{BB962C8B-B14F-4D97-AF65-F5344CB8AC3E}">
        <p14:creationId xmlns:p14="http://schemas.microsoft.com/office/powerpoint/2010/main" val="16407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786285" y="627534"/>
            <a:ext cx="3571431" cy="3180603"/>
            <a:chOff x="3186113" y="530112"/>
            <a:chExt cx="2625725" cy="2338387"/>
          </a:xfrm>
        </p:grpSpPr>
        <p:sp>
          <p:nvSpPr>
            <p:cNvPr id="24"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矩形 22"/>
          <p:cNvSpPr/>
          <p:nvPr/>
        </p:nvSpPr>
        <p:spPr>
          <a:xfrm>
            <a:off x="3244328" y="1287955"/>
            <a:ext cx="2655342" cy="1200329"/>
          </a:xfrm>
          <a:prstGeom prst="rect">
            <a:avLst/>
          </a:prstGeom>
        </p:spPr>
        <p:txBody>
          <a:bodyPr wrap="none">
            <a:spAutoFit/>
          </a:bodyPr>
          <a:lstStyle/>
          <a:p>
            <a:pPr algn="ctr"/>
            <a:r>
              <a:rPr lang="en-US" altLang="zh-CN" sz="7200" b="1" dirty="0">
                <a:solidFill>
                  <a:srgbClr val="FC611F"/>
                </a:solidFill>
                <a:latin typeface="+mj-lt"/>
                <a:ea typeface="Arial Unicode MS" pitchFamily="34" charset="-122"/>
                <a:cs typeface="Arial Unicode MS" pitchFamily="34" charset="-122"/>
              </a:rPr>
              <a:t>PART</a:t>
            </a:r>
            <a:r>
              <a:rPr lang="en-US" altLang="zh-CN" sz="7200" b="1" dirty="0">
                <a:solidFill>
                  <a:srgbClr val="FC611F"/>
                </a:solidFill>
                <a:latin typeface="Arial Unicode MS" pitchFamily="34" charset="-122"/>
                <a:ea typeface="Arial Unicode MS" pitchFamily="34" charset="-122"/>
                <a:cs typeface="Arial Unicode MS" pitchFamily="34" charset="-122"/>
              </a:rPr>
              <a:t>4</a:t>
            </a:r>
            <a:endParaRPr lang="zh-CN" altLang="en-US" sz="1200" dirty="0">
              <a:solidFill>
                <a:srgbClr val="FC611F"/>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2427835" y="3911446"/>
            <a:ext cx="4288353" cy="584775"/>
          </a:xfrm>
          <a:prstGeom prst="rect">
            <a:avLst/>
          </a:prstGeom>
        </p:spPr>
        <p:txBody>
          <a:bodyPr wrap="none">
            <a:spAutoFit/>
          </a:bodyPr>
          <a:lstStyle/>
          <a:p>
            <a:pPr algn="ctr"/>
            <a:r>
              <a:rPr lang="zh-CN" altLang="en-US" sz="3200" b="1" dirty="0">
                <a:solidFill>
                  <a:srgbClr val="1C2B38"/>
                </a:solidFill>
                <a:latin typeface="+mj-lt"/>
                <a:ea typeface="Arial Unicode MS" pitchFamily="34" charset="-122"/>
                <a:cs typeface="Arial Unicode MS" pitchFamily="34" charset="-122"/>
              </a:rPr>
              <a:t>我们理解的软件可靠性</a:t>
            </a:r>
          </a:p>
        </p:txBody>
      </p:sp>
    </p:spTree>
    <p:extLst>
      <p:ext uri="{BB962C8B-B14F-4D97-AF65-F5344CB8AC3E}">
        <p14:creationId xmlns:p14="http://schemas.microsoft.com/office/powerpoint/2010/main" val="133956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15</a:t>
            </a:fld>
            <a:endParaRPr lang="zh-CN" altLang="en-US" dirty="0"/>
          </a:p>
        </p:txBody>
      </p:sp>
      <p:sp>
        <p:nvSpPr>
          <p:cNvPr id="3" name="文本框 2"/>
          <p:cNvSpPr txBox="1"/>
          <p:nvPr/>
        </p:nvSpPr>
        <p:spPr>
          <a:xfrm>
            <a:off x="416689" y="536307"/>
            <a:ext cx="4397358" cy="523220"/>
          </a:xfrm>
          <a:prstGeom prst="rect">
            <a:avLst/>
          </a:prstGeom>
          <a:noFill/>
        </p:spPr>
        <p:txBody>
          <a:bodyPr wrap="square" rtlCol="0">
            <a:spAutoFit/>
          </a:bodyPr>
          <a:lstStyle/>
          <a:p>
            <a:r>
              <a:rPr lang="en-US" altLang="zh-CN" sz="2800" b="1" dirty="0"/>
              <a:t>1.</a:t>
            </a:r>
            <a:r>
              <a:rPr lang="zh-CN" altLang="en-US" sz="2800" b="1" dirty="0"/>
              <a:t>影响软件可靠性的因素</a:t>
            </a:r>
          </a:p>
        </p:txBody>
      </p:sp>
      <p:sp>
        <p:nvSpPr>
          <p:cNvPr id="4" name="文本框 3"/>
          <p:cNvSpPr txBox="1"/>
          <p:nvPr/>
        </p:nvSpPr>
        <p:spPr>
          <a:xfrm>
            <a:off x="300147" y="1382256"/>
            <a:ext cx="8727311" cy="2585323"/>
          </a:xfrm>
          <a:prstGeom prst="rect">
            <a:avLst/>
          </a:prstGeom>
          <a:noFill/>
        </p:spPr>
        <p:txBody>
          <a:bodyPr wrap="square" rtlCol="0">
            <a:spAutoFit/>
          </a:bodyPr>
          <a:lstStyle/>
          <a:p>
            <a:r>
              <a:rPr lang="en-US" altLang="zh-CN" dirty="0"/>
              <a:t>1)  </a:t>
            </a:r>
            <a:r>
              <a:rPr lang="zh-CN" altLang="en-US" dirty="0"/>
              <a:t>需求分析定义错误</a:t>
            </a:r>
            <a:endParaRPr lang="en-US" altLang="zh-CN" dirty="0"/>
          </a:p>
          <a:p>
            <a:r>
              <a:rPr lang="zh-CN" altLang="en-US" dirty="0"/>
              <a:t> </a:t>
            </a:r>
            <a:br>
              <a:rPr lang="zh-CN" altLang="en-US" dirty="0"/>
            </a:br>
            <a:r>
              <a:rPr lang="en-US" altLang="zh-CN" dirty="0"/>
              <a:t>2) </a:t>
            </a:r>
            <a:r>
              <a:rPr lang="zh-CN" altLang="en-US" dirty="0"/>
              <a:t>设计质量 </a:t>
            </a:r>
            <a:endParaRPr lang="en-US" altLang="zh-CN" dirty="0"/>
          </a:p>
          <a:p>
            <a:br>
              <a:rPr lang="zh-CN" altLang="en-US" dirty="0"/>
            </a:br>
            <a:r>
              <a:rPr lang="en-US" altLang="zh-CN" dirty="0"/>
              <a:t>3) </a:t>
            </a:r>
            <a:r>
              <a:rPr lang="zh-CN" altLang="en-US" dirty="0"/>
              <a:t>编码质量 </a:t>
            </a:r>
            <a:endParaRPr lang="en-US" altLang="zh-CN" dirty="0"/>
          </a:p>
          <a:p>
            <a:br>
              <a:rPr lang="zh-CN" altLang="en-US" dirty="0"/>
            </a:br>
            <a:r>
              <a:rPr lang="en-US" altLang="zh-CN" dirty="0"/>
              <a:t>4) </a:t>
            </a:r>
            <a:r>
              <a:rPr lang="zh-CN" altLang="en-US" dirty="0"/>
              <a:t>无效的测试 </a:t>
            </a:r>
            <a:endParaRPr lang="en-US" altLang="zh-CN" dirty="0"/>
          </a:p>
          <a:p>
            <a:br>
              <a:rPr lang="zh-CN" altLang="en-US" dirty="0"/>
            </a:br>
            <a:r>
              <a:rPr lang="en-US" altLang="zh-CN" dirty="0"/>
              <a:t>5) </a:t>
            </a:r>
            <a:r>
              <a:rPr lang="zh-CN" altLang="en-US" dirty="0"/>
              <a:t>文档错误 </a:t>
            </a:r>
          </a:p>
        </p:txBody>
      </p:sp>
    </p:spTree>
    <p:extLst>
      <p:ext uri="{BB962C8B-B14F-4D97-AF65-F5344CB8AC3E}">
        <p14:creationId xmlns:p14="http://schemas.microsoft.com/office/powerpoint/2010/main" val="5988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16</a:t>
            </a:fld>
            <a:endParaRPr lang="zh-CN" altLang="en-US" dirty="0"/>
          </a:p>
        </p:txBody>
      </p:sp>
      <p:sp>
        <p:nvSpPr>
          <p:cNvPr id="3" name="文本框 2"/>
          <p:cNvSpPr txBox="1"/>
          <p:nvPr/>
        </p:nvSpPr>
        <p:spPr>
          <a:xfrm>
            <a:off x="416689" y="536307"/>
            <a:ext cx="4397358" cy="523220"/>
          </a:xfrm>
          <a:prstGeom prst="rect">
            <a:avLst/>
          </a:prstGeom>
          <a:noFill/>
        </p:spPr>
        <p:txBody>
          <a:bodyPr wrap="square" rtlCol="0">
            <a:spAutoFit/>
          </a:bodyPr>
          <a:lstStyle/>
          <a:p>
            <a:r>
              <a:rPr lang="en-US" altLang="zh-CN" sz="2800" b="1" dirty="0"/>
              <a:t>2.</a:t>
            </a:r>
            <a:r>
              <a:rPr lang="zh-CN" altLang="en-US" sz="2800" b="1" dirty="0"/>
              <a:t>如何提高软件可靠性</a:t>
            </a:r>
          </a:p>
        </p:txBody>
      </p:sp>
      <p:sp>
        <p:nvSpPr>
          <p:cNvPr id="4" name="文本框 3"/>
          <p:cNvSpPr txBox="1"/>
          <p:nvPr/>
        </p:nvSpPr>
        <p:spPr>
          <a:xfrm>
            <a:off x="322092" y="1374941"/>
            <a:ext cx="8727311" cy="3139321"/>
          </a:xfrm>
          <a:prstGeom prst="rect">
            <a:avLst/>
          </a:prstGeom>
          <a:noFill/>
        </p:spPr>
        <p:txBody>
          <a:bodyPr wrap="square" rtlCol="0">
            <a:spAutoFit/>
          </a:bodyPr>
          <a:lstStyle/>
          <a:p>
            <a:r>
              <a:rPr lang="en-US" altLang="zh-CN" dirty="0"/>
              <a:t>1.</a:t>
            </a:r>
            <a:r>
              <a:rPr lang="zh-CN" altLang="en-US" dirty="0"/>
              <a:t>建立以可靠性为核心的质量标准 </a:t>
            </a:r>
            <a:br>
              <a:rPr lang="zh-CN" altLang="en-US" dirty="0"/>
            </a:br>
            <a:r>
              <a:rPr lang="zh-CN" altLang="en-US" dirty="0"/>
              <a:t> </a:t>
            </a:r>
            <a:endParaRPr lang="en-US" altLang="zh-CN" dirty="0"/>
          </a:p>
          <a:p>
            <a:r>
              <a:rPr lang="en-US" altLang="zh-CN" dirty="0"/>
              <a:t>2. </a:t>
            </a:r>
            <a:r>
              <a:rPr lang="zh-CN" altLang="en-US" dirty="0"/>
              <a:t>选择开发方法</a:t>
            </a:r>
            <a:endParaRPr lang="en-US" altLang="zh-CN" dirty="0"/>
          </a:p>
          <a:p>
            <a:endParaRPr lang="en-US" altLang="zh-CN" dirty="0"/>
          </a:p>
          <a:p>
            <a:r>
              <a:rPr lang="en-US" altLang="zh-CN" dirty="0"/>
              <a:t>3.</a:t>
            </a:r>
            <a:r>
              <a:rPr lang="zh-CN" altLang="en-US" dirty="0"/>
              <a:t>软件重用</a:t>
            </a:r>
            <a:endParaRPr lang="en-US" altLang="zh-CN" dirty="0"/>
          </a:p>
          <a:p>
            <a:endParaRPr lang="en-US" altLang="zh-CN" dirty="0"/>
          </a:p>
          <a:p>
            <a:r>
              <a:rPr lang="en-US" altLang="zh-CN" dirty="0"/>
              <a:t>4.</a:t>
            </a:r>
            <a:r>
              <a:rPr lang="zh-CN" altLang="en-US" dirty="0"/>
              <a:t>使用开发管理工具</a:t>
            </a:r>
            <a:br>
              <a:rPr lang="zh-CN" altLang="en-US" dirty="0"/>
            </a:br>
            <a:endParaRPr lang="en-US" altLang="zh-CN" dirty="0"/>
          </a:p>
          <a:p>
            <a:r>
              <a:rPr lang="en-US" altLang="zh-CN" dirty="0"/>
              <a:t>5.</a:t>
            </a:r>
            <a:r>
              <a:rPr lang="zh-CN" altLang="en-US" dirty="0"/>
              <a:t>加强测试</a:t>
            </a:r>
            <a:endParaRPr lang="en-US" altLang="zh-CN" dirty="0"/>
          </a:p>
          <a:p>
            <a:endParaRPr lang="en-US" altLang="zh-CN" dirty="0"/>
          </a:p>
          <a:p>
            <a:r>
              <a:rPr lang="en-US" altLang="zh-CN" dirty="0"/>
              <a:t>6.</a:t>
            </a:r>
            <a:r>
              <a:rPr lang="zh-CN" altLang="en-US" dirty="0"/>
              <a:t>容错设计</a:t>
            </a:r>
          </a:p>
        </p:txBody>
      </p:sp>
    </p:spTree>
    <p:extLst>
      <p:ext uri="{BB962C8B-B14F-4D97-AF65-F5344CB8AC3E}">
        <p14:creationId xmlns:p14="http://schemas.microsoft.com/office/powerpoint/2010/main" val="3361610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17</a:t>
            </a:fld>
            <a:endParaRPr lang="zh-CN" altLang="en-US" dirty="0"/>
          </a:p>
        </p:txBody>
      </p:sp>
      <p:sp>
        <p:nvSpPr>
          <p:cNvPr id="3" name="文本框 2"/>
          <p:cNvSpPr txBox="1"/>
          <p:nvPr/>
        </p:nvSpPr>
        <p:spPr>
          <a:xfrm>
            <a:off x="322092" y="636553"/>
            <a:ext cx="4397358" cy="400110"/>
          </a:xfrm>
          <a:prstGeom prst="rect">
            <a:avLst/>
          </a:prstGeom>
          <a:noFill/>
        </p:spPr>
        <p:txBody>
          <a:bodyPr wrap="square" rtlCol="0">
            <a:spAutoFit/>
          </a:bodyPr>
          <a:lstStyle/>
          <a:p>
            <a:r>
              <a:rPr lang="en-US" altLang="zh-CN" sz="2000" b="1" dirty="0"/>
              <a:t>2.1 </a:t>
            </a:r>
            <a:r>
              <a:rPr lang="zh-CN" altLang="en-US" sz="2000" b="1" dirty="0"/>
              <a:t>建立以可靠性为核心的质量标准</a:t>
            </a:r>
          </a:p>
        </p:txBody>
      </p:sp>
      <p:sp>
        <p:nvSpPr>
          <p:cNvPr id="4" name="文本框 3"/>
          <p:cNvSpPr txBox="1"/>
          <p:nvPr/>
        </p:nvSpPr>
        <p:spPr>
          <a:xfrm>
            <a:off x="322091" y="1133540"/>
            <a:ext cx="8727311" cy="830997"/>
          </a:xfrm>
          <a:prstGeom prst="rect">
            <a:avLst/>
          </a:prstGeom>
          <a:noFill/>
        </p:spPr>
        <p:txBody>
          <a:bodyPr wrap="square" rtlCol="0">
            <a:spAutoFit/>
          </a:bodyPr>
          <a:lstStyle/>
          <a:p>
            <a:r>
              <a:rPr lang="zh-CN" altLang="en-US" sz="1600" dirty="0"/>
              <a:t>在</a:t>
            </a:r>
            <a:r>
              <a:rPr lang="zh-CN" altLang="en-US" sz="1600" dirty="0">
                <a:solidFill>
                  <a:srgbClr val="C00000"/>
                </a:solidFill>
              </a:rPr>
              <a:t>软件项目规划</a:t>
            </a:r>
            <a:r>
              <a:rPr lang="zh-CN" altLang="en-US" sz="1600" dirty="0"/>
              <a:t>和</a:t>
            </a:r>
            <a:r>
              <a:rPr lang="zh-CN" altLang="en-US" sz="1600" dirty="0">
                <a:solidFill>
                  <a:srgbClr val="C00000"/>
                </a:solidFill>
              </a:rPr>
              <a:t>需求分析</a:t>
            </a:r>
            <a:r>
              <a:rPr lang="zh-CN" altLang="en-US" sz="1600" dirty="0"/>
              <a:t>阶段就要建立以可靠性为核心的质量标准。这个质量标准包括</a:t>
            </a:r>
            <a:r>
              <a:rPr lang="zh-CN" altLang="en-US" sz="1600" dirty="0">
                <a:solidFill>
                  <a:srgbClr val="C00000"/>
                </a:solidFill>
              </a:rPr>
              <a:t>实现的功能、可靠性、可维护性、可移植性、安全性、吞吐率</a:t>
            </a:r>
            <a:r>
              <a:rPr lang="zh-CN" altLang="en-US" sz="1600" dirty="0"/>
              <a:t>等等，虽然还没有一个衡量软件质量的完整体系，但还是可以通过一定的指标来指定标准基线。</a:t>
            </a:r>
          </a:p>
        </p:txBody>
      </p:sp>
      <p:sp>
        <p:nvSpPr>
          <p:cNvPr id="5" name="矩形 4">
            <a:extLst>
              <a:ext uri="{FF2B5EF4-FFF2-40B4-BE49-F238E27FC236}">
                <a16:creationId xmlns:a16="http://schemas.microsoft.com/office/drawing/2014/main" id="{D834CA0D-ADE9-491A-A09D-536E62988958}"/>
              </a:ext>
            </a:extLst>
          </p:cNvPr>
          <p:cNvSpPr/>
          <p:nvPr/>
        </p:nvSpPr>
        <p:spPr>
          <a:xfrm>
            <a:off x="322089" y="3481730"/>
            <a:ext cx="8727311" cy="1323439"/>
          </a:xfrm>
          <a:prstGeom prst="rect">
            <a:avLst/>
          </a:prstGeom>
        </p:spPr>
        <p:txBody>
          <a:bodyPr wrap="square">
            <a:spAutoFit/>
          </a:bodyPr>
          <a:lstStyle/>
          <a:p>
            <a:r>
              <a:rPr lang="zh-CN" altLang="en-US" sz="1600" dirty="0"/>
              <a:t>软件质量还可以分为</a:t>
            </a:r>
            <a:r>
              <a:rPr lang="zh-CN" altLang="en-US" sz="1600" dirty="0">
                <a:solidFill>
                  <a:srgbClr val="C00000"/>
                </a:solidFill>
              </a:rPr>
              <a:t>动态质量</a:t>
            </a:r>
            <a:r>
              <a:rPr lang="zh-CN" altLang="en-US" sz="1600" dirty="0"/>
              <a:t>和</a:t>
            </a:r>
            <a:r>
              <a:rPr lang="zh-CN" altLang="en-US" sz="1600" dirty="0">
                <a:solidFill>
                  <a:srgbClr val="C00000"/>
                </a:solidFill>
              </a:rPr>
              <a:t>静态质量</a:t>
            </a:r>
            <a:r>
              <a:rPr lang="zh-CN" altLang="en-US" sz="1600" dirty="0"/>
              <a:t>。</a:t>
            </a:r>
            <a:endParaRPr lang="en-US" altLang="zh-CN" sz="1600" dirty="0"/>
          </a:p>
          <a:p>
            <a:r>
              <a:rPr lang="zh-CN" altLang="en-US" sz="1600" dirty="0">
                <a:solidFill>
                  <a:srgbClr val="C00000"/>
                </a:solidFill>
              </a:rPr>
              <a:t>静态质量</a:t>
            </a:r>
            <a:r>
              <a:rPr lang="zh-CN" altLang="en-US" sz="1600" dirty="0"/>
              <a:t>是通过审查各开发过程的成果来确认的质量，包括模块化程度、简易程度、完整程度等内容。</a:t>
            </a:r>
            <a:endParaRPr lang="en-US" altLang="zh-CN" sz="1600" dirty="0"/>
          </a:p>
          <a:p>
            <a:r>
              <a:rPr lang="zh-CN" altLang="en-US" sz="1600" dirty="0">
                <a:solidFill>
                  <a:srgbClr val="C00000"/>
                </a:solidFill>
              </a:rPr>
              <a:t>动态质量</a:t>
            </a:r>
            <a:r>
              <a:rPr lang="zh-CN" altLang="en-US" sz="1600" dirty="0"/>
              <a:t>是考察运行状况来确认的质量，包括平均故障间隔时间</a:t>
            </a:r>
            <a:r>
              <a:rPr lang="en-US" altLang="zh-CN" sz="1600" dirty="0"/>
              <a:t>(MTBF)</a:t>
            </a:r>
            <a:r>
              <a:rPr lang="zh-CN" altLang="en-US" sz="1600" dirty="0"/>
              <a:t>、软件故障修复时间</a:t>
            </a:r>
            <a:r>
              <a:rPr lang="en-US" altLang="zh-CN" sz="1600" dirty="0"/>
              <a:t>(MTRF)</a:t>
            </a:r>
            <a:r>
              <a:rPr lang="zh-CN" altLang="en-US" sz="1600" dirty="0"/>
              <a:t>、可用资源的利用率。</a:t>
            </a:r>
            <a:endParaRPr lang="en-US" altLang="zh-CN" sz="1600" dirty="0"/>
          </a:p>
        </p:txBody>
      </p:sp>
      <p:sp>
        <p:nvSpPr>
          <p:cNvPr id="6" name="矩形 5">
            <a:extLst>
              <a:ext uri="{FF2B5EF4-FFF2-40B4-BE49-F238E27FC236}">
                <a16:creationId xmlns:a16="http://schemas.microsoft.com/office/drawing/2014/main" id="{A362DE69-F155-49FA-BE76-4C1731BE2C42}"/>
              </a:ext>
            </a:extLst>
          </p:cNvPr>
          <p:cNvSpPr/>
          <p:nvPr/>
        </p:nvSpPr>
        <p:spPr>
          <a:xfrm>
            <a:off x="322090" y="2061414"/>
            <a:ext cx="8727311" cy="1323439"/>
          </a:xfrm>
          <a:prstGeom prst="rect">
            <a:avLst/>
          </a:prstGeom>
        </p:spPr>
        <p:txBody>
          <a:bodyPr wrap="square">
            <a:spAutoFit/>
          </a:bodyPr>
          <a:lstStyle/>
          <a:p>
            <a:r>
              <a:rPr lang="zh-CN" altLang="en-US" sz="1600" dirty="0"/>
              <a:t>软件质量从构成因素上可分为</a:t>
            </a:r>
            <a:r>
              <a:rPr lang="zh-CN" altLang="en-US" sz="1600" dirty="0">
                <a:solidFill>
                  <a:srgbClr val="C00000"/>
                </a:solidFill>
              </a:rPr>
              <a:t>产品质量</a:t>
            </a:r>
            <a:r>
              <a:rPr lang="zh-CN" altLang="en-US" sz="1600" dirty="0"/>
              <a:t>和</a:t>
            </a:r>
            <a:r>
              <a:rPr lang="zh-CN" altLang="en-US" sz="1600" dirty="0">
                <a:solidFill>
                  <a:srgbClr val="C00000"/>
                </a:solidFill>
              </a:rPr>
              <a:t>过程质量</a:t>
            </a:r>
            <a:r>
              <a:rPr lang="zh-CN" altLang="en-US" sz="1600" dirty="0"/>
              <a:t>。 </a:t>
            </a:r>
            <a:br>
              <a:rPr lang="zh-CN" altLang="en-US" sz="1600" dirty="0"/>
            </a:br>
            <a:r>
              <a:rPr lang="zh-CN" altLang="en-US" sz="1600" dirty="0">
                <a:solidFill>
                  <a:srgbClr val="C00000"/>
                </a:solidFill>
              </a:rPr>
              <a:t>产品质量</a:t>
            </a:r>
            <a:r>
              <a:rPr lang="zh-CN" altLang="en-US" sz="1600" dirty="0"/>
              <a:t>是软件成品的质量，包括各类文档、编码的可读性、可靠性、正确性，用户需求的满足程度等。 </a:t>
            </a:r>
            <a:br>
              <a:rPr lang="zh-CN" altLang="en-US" sz="1600" dirty="0"/>
            </a:br>
            <a:r>
              <a:rPr lang="zh-CN" altLang="en-US" sz="1600" dirty="0">
                <a:solidFill>
                  <a:srgbClr val="C00000"/>
                </a:solidFill>
              </a:rPr>
              <a:t>过程质量</a:t>
            </a:r>
            <a:r>
              <a:rPr lang="zh-CN" altLang="en-US" sz="1600" dirty="0"/>
              <a:t>是开发过程环境的质量，与所采用的技术、开发人员的素质、开发的组织交流、开发设备的利用率等因素有关。 </a:t>
            </a:r>
          </a:p>
        </p:txBody>
      </p:sp>
    </p:spTree>
    <p:extLst>
      <p:ext uri="{BB962C8B-B14F-4D97-AF65-F5344CB8AC3E}">
        <p14:creationId xmlns:p14="http://schemas.microsoft.com/office/powerpoint/2010/main" val="131844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18</a:t>
            </a:fld>
            <a:endParaRPr lang="zh-CN" altLang="en-US" dirty="0"/>
          </a:p>
        </p:txBody>
      </p:sp>
      <p:sp>
        <p:nvSpPr>
          <p:cNvPr id="3" name="文本框 2"/>
          <p:cNvSpPr txBox="1"/>
          <p:nvPr/>
        </p:nvSpPr>
        <p:spPr>
          <a:xfrm>
            <a:off x="416689" y="536307"/>
            <a:ext cx="4397358" cy="400110"/>
          </a:xfrm>
          <a:prstGeom prst="rect">
            <a:avLst/>
          </a:prstGeom>
          <a:noFill/>
        </p:spPr>
        <p:txBody>
          <a:bodyPr wrap="square" rtlCol="0">
            <a:spAutoFit/>
          </a:bodyPr>
          <a:lstStyle/>
          <a:p>
            <a:r>
              <a:rPr lang="en-US" altLang="zh-CN" sz="2000" b="1" dirty="0"/>
              <a:t>2.2 </a:t>
            </a:r>
            <a:r>
              <a:rPr lang="zh-CN" altLang="en-US" sz="2000" b="1" dirty="0"/>
              <a:t>选择开发方法</a:t>
            </a:r>
          </a:p>
        </p:txBody>
      </p:sp>
      <p:sp>
        <p:nvSpPr>
          <p:cNvPr id="4" name="文本框 3"/>
          <p:cNvSpPr txBox="1"/>
          <p:nvPr/>
        </p:nvSpPr>
        <p:spPr>
          <a:xfrm>
            <a:off x="300146" y="1133539"/>
            <a:ext cx="8727311" cy="830997"/>
          </a:xfrm>
          <a:prstGeom prst="rect">
            <a:avLst/>
          </a:prstGeom>
          <a:noFill/>
        </p:spPr>
        <p:txBody>
          <a:bodyPr wrap="square" rtlCol="0">
            <a:spAutoFit/>
          </a:bodyPr>
          <a:lstStyle/>
          <a:p>
            <a:r>
              <a:rPr lang="zh-CN" altLang="en-US" sz="1600" dirty="0"/>
              <a:t>目前的软件开发方法主要有</a:t>
            </a:r>
            <a:r>
              <a:rPr lang="en-US" altLang="zh-CN" sz="1600" dirty="0" err="1">
                <a:solidFill>
                  <a:srgbClr val="C00000"/>
                </a:solidFill>
              </a:rPr>
              <a:t>Parnas</a:t>
            </a:r>
            <a:r>
              <a:rPr lang="zh-CN" altLang="en-US" sz="1600" dirty="0">
                <a:solidFill>
                  <a:srgbClr val="C00000"/>
                </a:solidFill>
              </a:rPr>
              <a:t>方法</a:t>
            </a:r>
            <a:r>
              <a:rPr lang="zh-CN" altLang="en-US" sz="1600" dirty="0"/>
              <a:t>、</a:t>
            </a:r>
            <a:r>
              <a:rPr lang="en-US" altLang="zh-CN" sz="1600" dirty="0"/>
              <a:t>Yourdon</a:t>
            </a:r>
            <a:r>
              <a:rPr lang="zh-CN" altLang="en-US" sz="1600" dirty="0"/>
              <a:t>方法、面向数据结构的</a:t>
            </a:r>
            <a:r>
              <a:rPr lang="en-US" altLang="zh-CN" sz="1600" dirty="0"/>
              <a:t>Jackson</a:t>
            </a:r>
            <a:r>
              <a:rPr lang="zh-CN" altLang="en-US" sz="1600" dirty="0"/>
              <a:t>方法和</a:t>
            </a:r>
            <a:r>
              <a:rPr lang="en-US" altLang="zh-CN" sz="1600" dirty="0" err="1"/>
              <a:t>Warnier</a:t>
            </a:r>
            <a:r>
              <a:rPr lang="zh-CN" altLang="en-US" sz="1600" dirty="0"/>
              <a:t>方法、</a:t>
            </a:r>
            <a:r>
              <a:rPr lang="en-US" altLang="zh-CN" sz="1600" dirty="0"/>
              <a:t>PSL/PSA</a:t>
            </a:r>
            <a:r>
              <a:rPr lang="zh-CN" altLang="en-US" sz="1600" dirty="0"/>
              <a:t>方法、原型化方法、面向对象方法、可视化方法、</a:t>
            </a:r>
            <a:r>
              <a:rPr lang="en-US" altLang="zh-CN" sz="1600" dirty="0"/>
              <a:t>ICASE</a:t>
            </a:r>
            <a:r>
              <a:rPr lang="zh-CN" altLang="en-US" sz="1600" dirty="0"/>
              <a:t>方法、瑞理开发方法等，其他还有</a:t>
            </a:r>
            <a:r>
              <a:rPr lang="en-US" altLang="zh-CN" sz="1600" dirty="0"/>
              <a:t>BSP</a:t>
            </a:r>
            <a:r>
              <a:rPr lang="zh-CN" altLang="en-US" sz="1600" dirty="0"/>
              <a:t>方法、</a:t>
            </a:r>
            <a:r>
              <a:rPr lang="en-US" altLang="zh-CN" sz="1600" dirty="0"/>
              <a:t>CSF</a:t>
            </a:r>
            <a:r>
              <a:rPr lang="zh-CN" altLang="en-US" sz="1600" dirty="0"/>
              <a:t>方法等</a:t>
            </a:r>
            <a:r>
              <a:rPr lang="en-US" altLang="zh-CN" sz="1600" dirty="0"/>
              <a:t>.</a:t>
            </a:r>
            <a:endParaRPr lang="zh-CN" altLang="en-US" sz="1600" dirty="0"/>
          </a:p>
        </p:txBody>
      </p:sp>
      <p:sp>
        <p:nvSpPr>
          <p:cNvPr id="5" name="矩形 4">
            <a:extLst>
              <a:ext uri="{FF2B5EF4-FFF2-40B4-BE49-F238E27FC236}">
                <a16:creationId xmlns:a16="http://schemas.microsoft.com/office/drawing/2014/main" id="{AD11BB62-B0F4-4185-9C87-8A78F0A18162}"/>
              </a:ext>
            </a:extLst>
          </p:cNvPr>
          <p:cNvSpPr/>
          <p:nvPr/>
        </p:nvSpPr>
        <p:spPr>
          <a:xfrm>
            <a:off x="300146" y="2269380"/>
            <a:ext cx="8631712" cy="584775"/>
          </a:xfrm>
          <a:prstGeom prst="rect">
            <a:avLst/>
          </a:prstGeom>
        </p:spPr>
        <p:txBody>
          <a:bodyPr wrap="square">
            <a:spAutoFit/>
          </a:bodyPr>
          <a:lstStyle/>
          <a:p>
            <a:r>
              <a:rPr lang="en-US" altLang="zh-CN" sz="1600" dirty="0" err="1"/>
              <a:t>Parnas</a:t>
            </a:r>
            <a:r>
              <a:rPr lang="zh-CN" altLang="en-US" sz="1600" dirty="0"/>
              <a:t>方法是最早的软件开发方法，是</a:t>
            </a:r>
            <a:r>
              <a:rPr lang="en-US" altLang="zh-CN" sz="1600" dirty="0" err="1"/>
              <a:t>Parnas</a:t>
            </a:r>
            <a:r>
              <a:rPr lang="en-US" altLang="zh-CN" sz="1600" dirty="0"/>
              <a:t> </a:t>
            </a:r>
            <a:r>
              <a:rPr lang="zh-CN" altLang="en-US" sz="1600" dirty="0"/>
              <a:t>在</a:t>
            </a:r>
            <a:r>
              <a:rPr lang="en-US" altLang="zh-CN" sz="1600" dirty="0"/>
              <a:t>1972</a:t>
            </a:r>
            <a:r>
              <a:rPr lang="zh-CN" altLang="en-US" sz="1600" dirty="0"/>
              <a:t>年提出来的，基本思想是在概要设计时预先估计未来可能发生变化，提出了</a:t>
            </a:r>
            <a:r>
              <a:rPr lang="zh-CN" altLang="en-US" sz="1600" dirty="0">
                <a:solidFill>
                  <a:srgbClr val="C00000"/>
                </a:solidFill>
              </a:rPr>
              <a:t>信息隐藏的原则</a:t>
            </a:r>
            <a:r>
              <a:rPr lang="zh-CN" altLang="en-US" sz="1600" dirty="0"/>
              <a:t>以提高软件的可靠性和可维护性。 </a:t>
            </a:r>
          </a:p>
        </p:txBody>
      </p:sp>
      <p:sp>
        <p:nvSpPr>
          <p:cNvPr id="6" name="矩形 5">
            <a:extLst>
              <a:ext uri="{FF2B5EF4-FFF2-40B4-BE49-F238E27FC236}">
                <a16:creationId xmlns:a16="http://schemas.microsoft.com/office/drawing/2014/main" id="{5CBF8A8E-CE52-4B81-9AAC-4CA5F546D26F}"/>
              </a:ext>
            </a:extLst>
          </p:cNvPr>
          <p:cNvSpPr/>
          <p:nvPr/>
        </p:nvSpPr>
        <p:spPr>
          <a:xfrm>
            <a:off x="300146" y="3274181"/>
            <a:ext cx="8427165" cy="830997"/>
          </a:xfrm>
          <a:prstGeom prst="rect">
            <a:avLst/>
          </a:prstGeom>
        </p:spPr>
        <p:txBody>
          <a:bodyPr wrap="square">
            <a:spAutoFit/>
          </a:bodyPr>
          <a:lstStyle/>
          <a:p>
            <a:r>
              <a:rPr lang="zh-CN" altLang="en-US" sz="1600" dirty="0">
                <a:solidFill>
                  <a:srgbClr val="C00000"/>
                </a:solidFill>
              </a:rPr>
              <a:t>在设计中要求先列出将来可能要变化的因素，在划分模块时将一些可能发生变化的因素隐含在某个模块的内部，使其他模块与此无关，这样就提高了软件的可维护性，避免了错误的蔓延，也就提高了软件的可靠性。</a:t>
            </a:r>
          </a:p>
        </p:txBody>
      </p:sp>
    </p:spTree>
    <p:extLst>
      <p:ext uri="{BB962C8B-B14F-4D97-AF65-F5344CB8AC3E}">
        <p14:creationId xmlns:p14="http://schemas.microsoft.com/office/powerpoint/2010/main" val="245833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19</a:t>
            </a:fld>
            <a:endParaRPr lang="zh-CN" altLang="en-US" dirty="0"/>
          </a:p>
        </p:txBody>
      </p:sp>
      <p:sp>
        <p:nvSpPr>
          <p:cNvPr id="3" name="文本框 2"/>
          <p:cNvSpPr txBox="1"/>
          <p:nvPr/>
        </p:nvSpPr>
        <p:spPr>
          <a:xfrm>
            <a:off x="416689" y="536307"/>
            <a:ext cx="4397358" cy="400110"/>
          </a:xfrm>
          <a:prstGeom prst="rect">
            <a:avLst/>
          </a:prstGeom>
          <a:noFill/>
        </p:spPr>
        <p:txBody>
          <a:bodyPr wrap="square" rtlCol="0">
            <a:spAutoFit/>
          </a:bodyPr>
          <a:lstStyle/>
          <a:p>
            <a:r>
              <a:rPr lang="en-US" altLang="zh-CN" sz="2000" b="1" dirty="0"/>
              <a:t>2.3</a:t>
            </a:r>
            <a:r>
              <a:rPr lang="zh-CN" altLang="en-US" sz="2000" b="1" dirty="0"/>
              <a:t>软件重用</a:t>
            </a:r>
            <a:endParaRPr lang="en-US" altLang="zh-CN" sz="2000" b="1" dirty="0"/>
          </a:p>
        </p:txBody>
      </p:sp>
      <p:sp>
        <p:nvSpPr>
          <p:cNvPr id="4" name="文本框 3"/>
          <p:cNvSpPr txBox="1"/>
          <p:nvPr/>
        </p:nvSpPr>
        <p:spPr>
          <a:xfrm>
            <a:off x="322092" y="1374941"/>
            <a:ext cx="8727311" cy="646331"/>
          </a:xfrm>
          <a:prstGeom prst="rect">
            <a:avLst/>
          </a:prstGeom>
          <a:noFill/>
        </p:spPr>
        <p:txBody>
          <a:bodyPr wrap="square" rtlCol="0">
            <a:spAutoFit/>
          </a:bodyPr>
          <a:lstStyle/>
          <a:p>
            <a:r>
              <a:rPr lang="zh-CN" altLang="en-US" dirty="0"/>
              <a:t>软件重用不仅仅是指软件本身，也可以是软件的开发思想方法、文档，甚至环境、数据等，包括三个方面内容的重用：</a:t>
            </a:r>
          </a:p>
        </p:txBody>
      </p:sp>
      <p:sp>
        <p:nvSpPr>
          <p:cNvPr id="5" name="矩形 4">
            <a:extLst>
              <a:ext uri="{FF2B5EF4-FFF2-40B4-BE49-F238E27FC236}">
                <a16:creationId xmlns:a16="http://schemas.microsoft.com/office/drawing/2014/main" id="{61BCA302-147A-45B0-B9D4-003E66A08617}"/>
              </a:ext>
            </a:extLst>
          </p:cNvPr>
          <p:cNvSpPr/>
          <p:nvPr/>
        </p:nvSpPr>
        <p:spPr>
          <a:xfrm>
            <a:off x="416689" y="2244577"/>
            <a:ext cx="7410297" cy="1477328"/>
          </a:xfrm>
          <a:prstGeom prst="rect">
            <a:avLst/>
          </a:prstGeom>
        </p:spPr>
        <p:txBody>
          <a:bodyPr wrap="square">
            <a:spAutoFit/>
          </a:bodyPr>
          <a:lstStyle/>
          <a:p>
            <a:r>
              <a:rPr lang="en-US" altLang="zh-CN" dirty="0"/>
              <a:t>(1)</a:t>
            </a:r>
            <a:r>
              <a:rPr lang="zh-CN" altLang="en-US" dirty="0">
                <a:solidFill>
                  <a:srgbClr val="C00000"/>
                </a:solidFill>
              </a:rPr>
              <a:t>开发过程重用</a:t>
            </a:r>
            <a:r>
              <a:rPr lang="zh-CN" altLang="en-US" dirty="0"/>
              <a:t>，指开发规范、各种开发方法、工具和标准等。</a:t>
            </a:r>
            <a:endParaRPr lang="en-US" altLang="zh-CN" dirty="0"/>
          </a:p>
          <a:p>
            <a:r>
              <a:rPr lang="zh-CN" altLang="en-US" dirty="0"/>
              <a:t> </a:t>
            </a:r>
            <a:br>
              <a:rPr lang="zh-CN" altLang="en-US" dirty="0"/>
            </a:br>
            <a:r>
              <a:rPr lang="en-US" altLang="zh-CN" dirty="0"/>
              <a:t>(2)</a:t>
            </a:r>
            <a:r>
              <a:rPr lang="zh-CN" altLang="en-US" dirty="0">
                <a:solidFill>
                  <a:srgbClr val="C00000"/>
                </a:solidFill>
              </a:rPr>
              <a:t>软件构件重用</a:t>
            </a:r>
            <a:r>
              <a:rPr lang="zh-CN" altLang="en-US" dirty="0"/>
              <a:t>，指文档、程序和数据等。 </a:t>
            </a:r>
            <a:endParaRPr lang="en-US" altLang="zh-CN" dirty="0"/>
          </a:p>
          <a:p>
            <a:br>
              <a:rPr lang="zh-CN" altLang="en-US" dirty="0"/>
            </a:br>
            <a:r>
              <a:rPr lang="en-US" altLang="zh-CN" dirty="0"/>
              <a:t>(3)</a:t>
            </a:r>
            <a:r>
              <a:rPr lang="zh-CN" altLang="en-US" dirty="0">
                <a:solidFill>
                  <a:srgbClr val="C00000"/>
                </a:solidFill>
              </a:rPr>
              <a:t>知识重用</a:t>
            </a:r>
            <a:r>
              <a:rPr lang="zh-CN" altLang="en-US" dirty="0"/>
              <a:t>，如相关领域专业知识的重用。 </a:t>
            </a:r>
          </a:p>
        </p:txBody>
      </p:sp>
    </p:spTree>
    <p:extLst>
      <p:ext uri="{BB962C8B-B14F-4D97-AF65-F5344CB8AC3E}">
        <p14:creationId xmlns:p14="http://schemas.microsoft.com/office/powerpoint/2010/main" val="243206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flipH="1">
            <a:off x="4598243" y="2156907"/>
            <a:ext cx="3902236" cy="858274"/>
            <a:chOff x="258284" y="2184339"/>
            <a:chExt cx="3902236" cy="858274"/>
          </a:xfrm>
          <a:solidFill>
            <a:srgbClr val="1C2B38"/>
          </a:solidFill>
        </p:grpSpPr>
        <p:sp>
          <p:nvSpPr>
            <p:cNvPr id="51" name="圆角矩形 50"/>
            <p:cNvSpPr/>
            <p:nvPr/>
          </p:nvSpPr>
          <p:spPr>
            <a:xfrm>
              <a:off x="258284" y="2184339"/>
              <a:ext cx="3646204" cy="858274"/>
            </a:xfrm>
            <a:prstGeom prst="roundRect">
              <a:avLst>
                <a:gd name="adj" fmla="val 10275"/>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624044" y="2156907"/>
            <a:ext cx="3902236" cy="858274"/>
            <a:chOff x="258284" y="2184339"/>
            <a:chExt cx="3902236" cy="858274"/>
          </a:xfrm>
        </p:grpSpPr>
        <p:sp>
          <p:nvSpPr>
            <p:cNvPr id="4" name="圆角矩形 3"/>
            <p:cNvSpPr/>
            <p:nvPr/>
          </p:nvSpPr>
          <p:spPr>
            <a:xfrm>
              <a:off x="258284" y="2184339"/>
              <a:ext cx="3646204" cy="858274"/>
            </a:xfrm>
            <a:prstGeom prst="roundRect">
              <a:avLst>
                <a:gd name="adj" fmla="val 10275"/>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3945636" y="2487168"/>
              <a:ext cx="173736" cy="256032"/>
            </a:xfrm>
            <a:prstGeom prst="triangle">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58" name="Line 21"/>
          <p:cNvSpPr>
            <a:spLocks noChangeShapeType="1"/>
          </p:cNvSpPr>
          <p:nvPr/>
        </p:nvSpPr>
        <p:spPr bwMode="auto">
          <a:xfrm flipH="1">
            <a:off x="1543426" y="25563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9" name="Line 22"/>
          <p:cNvSpPr>
            <a:spLocks noChangeShapeType="1"/>
          </p:cNvSpPr>
          <p:nvPr/>
        </p:nvSpPr>
        <p:spPr bwMode="auto">
          <a:xfrm flipH="1">
            <a:off x="1543426" y="25563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TextBox 2067"/>
          <p:cNvSpPr txBox="1"/>
          <p:nvPr/>
        </p:nvSpPr>
        <p:spPr>
          <a:xfrm flipH="1">
            <a:off x="3420819" y="2201870"/>
            <a:ext cx="841169" cy="769441"/>
          </a:xfrm>
          <a:prstGeom prst="rect">
            <a:avLst/>
          </a:prstGeom>
          <a:noFill/>
        </p:spPr>
        <p:txBody>
          <a:bodyPr wrap="square" rtlCol="0">
            <a:spAutoFit/>
          </a:bodyPr>
          <a:lstStyle/>
          <a:p>
            <a:pPr algn="ctr"/>
            <a:r>
              <a:rPr lang="en-US" altLang="zh-CN" sz="4400" b="1" dirty="0">
                <a:solidFill>
                  <a:schemeClr val="bg1"/>
                </a:solidFill>
                <a:latin typeface="Arial Unicode MS" pitchFamily="34" charset="-122"/>
                <a:ea typeface="Arial Unicode MS" pitchFamily="34" charset="-122"/>
                <a:cs typeface="Arial Unicode MS" pitchFamily="34" charset="-122"/>
              </a:rPr>
              <a:t>01</a:t>
            </a:r>
            <a:endParaRPr lang="zh-CN" altLang="en-US" sz="4400" b="1" dirty="0">
              <a:solidFill>
                <a:schemeClr val="bg1"/>
              </a:solidFill>
              <a:latin typeface="Arial Unicode MS" pitchFamily="34" charset="-122"/>
              <a:ea typeface="Arial Unicode MS" pitchFamily="34" charset="-122"/>
              <a:cs typeface="Arial Unicode MS" pitchFamily="34" charset="-122"/>
            </a:endParaRPr>
          </a:p>
        </p:txBody>
      </p:sp>
      <p:sp>
        <p:nvSpPr>
          <p:cNvPr id="137" name="TextBox 136"/>
          <p:cNvSpPr txBox="1"/>
          <p:nvPr/>
        </p:nvSpPr>
        <p:spPr>
          <a:xfrm>
            <a:off x="4863158" y="2201870"/>
            <a:ext cx="861201" cy="769441"/>
          </a:xfrm>
          <a:prstGeom prst="rect">
            <a:avLst/>
          </a:prstGeom>
          <a:noFill/>
        </p:spPr>
        <p:txBody>
          <a:bodyPr wrap="square" rtlCol="0">
            <a:spAutoFit/>
          </a:bodyPr>
          <a:lstStyle/>
          <a:p>
            <a:pPr algn="ctr"/>
            <a:r>
              <a:rPr lang="en-US" altLang="zh-CN" sz="4400" b="1" dirty="0">
                <a:solidFill>
                  <a:schemeClr val="bg1"/>
                </a:solidFill>
                <a:latin typeface="Arial Unicode MS" pitchFamily="34" charset="-122"/>
                <a:ea typeface="Arial Unicode MS" pitchFamily="34" charset="-122"/>
                <a:cs typeface="Arial Unicode MS" pitchFamily="34" charset="-122"/>
              </a:rPr>
              <a:t>02</a:t>
            </a:r>
            <a:endParaRPr lang="zh-CN" altLang="en-US" sz="4400" b="1" dirty="0">
              <a:solidFill>
                <a:schemeClr val="bg1"/>
              </a:solidFill>
              <a:latin typeface="Arial Unicode MS" pitchFamily="34" charset="-122"/>
              <a:ea typeface="Arial Unicode MS" pitchFamily="34" charset="-122"/>
              <a:cs typeface="Arial Unicode MS" pitchFamily="34" charset="-122"/>
            </a:endParaRPr>
          </a:p>
        </p:txBody>
      </p:sp>
      <p:grpSp>
        <p:nvGrpSpPr>
          <p:cNvPr id="2" name="组合 1"/>
          <p:cNvGrpSpPr/>
          <p:nvPr/>
        </p:nvGrpSpPr>
        <p:grpSpPr>
          <a:xfrm>
            <a:off x="2558254" y="472086"/>
            <a:ext cx="4011840" cy="830997"/>
            <a:chOff x="2558254" y="691542"/>
            <a:chExt cx="4011840" cy="830997"/>
          </a:xfrm>
        </p:grpSpPr>
        <p:sp>
          <p:nvSpPr>
            <p:cNvPr id="2049" name="TextBox 2048"/>
            <p:cNvSpPr txBox="1"/>
            <p:nvPr/>
          </p:nvSpPr>
          <p:spPr>
            <a:xfrm>
              <a:off x="3106439" y="691542"/>
              <a:ext cx="2931123" cy="830997"/>
            </a:xfrm>
            <a:prstGeom prst="rect">
              <a:avLst/>
            </a:prstGeom>
            <a:noFill/>
          </p:spPr>
          <p:txBody>
            <a:bodyPr wrap="none" rtlCol="0">
              <a:spAutoFit/>
            </a:bodyPr>
            <a:lstStyle/>
            <a:p>
              <a:r>
                <a:rPr lang="en-US" altLang="zh-CN" sz="4800" b="1" dirty="0">
                  <a:solidFill>
                    <a:srgbClr val="1C2B38"/>
                  </a:solidFill>
                  <a:latin typeface="+mj-lt"/>
                </a:rPr>
                <a:t>CONTENTS</a:t>
              </a:r>
              <a:endParaRPr lang="zh-CN" altLang="en-US" sz="4800" b="1" dirty="0">
                <a:solidFill>
                  <a:srgbClr val="1C2B38"/>
                </a:solidFill>
                <a:latin typeface="+mj-lt"/>
              </a:endParaRPr>
            </a:p>
          </p:txBody>
        </p:sp>
        <p:grpSp>
          <p:nvGrpSpPr>
            <p:cNvPr id="162" name="组合 161"/>
            <p:cNvGrpSpPr>
              <a:grpSpLocks noChangeAspect="1"/>
            </p:cNvGrpSpPr>
            <p:nvPr/>
          </p:nvGrpSpPr>
          <p:grpSpPr>
            <a:xfrm>
              <a:off x="2558254" y="904761"/>
              <a:ext cx="491493" cy="404558"/>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0" name="组合 169"/>
            <p:cNvGrpSpPr>
              <a:grpSpLocks noChangeAspect="1"/>
            </p:cNvGrpSpPr>
            <p:nvPr/>
          </p:nvGrpSpPr>
          <p:grpSpPr>
            <a:xfrm flipH="1">
              <a:off x="6078601" y="904761"/>
              <a:ext cx="491493" cy="404558"/>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7" name="矩形 36"/>
          <p:cNvSpPr/>
          <p:nvPr/>
        </p:nvSpPr>
        <p:spPr>
          <a:xfrm>
            <a:off x="1478538" y="2383135"/>
            <a:ext cx="1217000" cy="400110"/>
          </a:xfrm>
          <a:prstGeom prst="rect">
            <a:avLst/>
          </a:prstGeom>
        </p:spPr>
        <p:txBody>
          <a:bodyPr wrap="none">
            <a:spAutoFit/>
          </a:bodyPr>
          <a:lstStyle/>
          <a:p>
            <a:pPr algn="ctr"/>
            <a:r>
              <a:rPr lang="zh-CN" altLang="en-US" sz="2000" b="1" dirty="0">
                <a:solidFill>
                  <a:srgbClr val="1C2B38"/>
                </a:solidFill>
              </a:rPr>
              <a:t>基本概念</a:t>
            </a:r>
            <a:endParaRPr lang="zh-CN" altLang="en-US" sz="2400" dirty="0">
              <a:solidFill>
                <a:schemeClr val="bg1"/>
              </a:solidFill>
            </a:endParaRPr>
          </a:p>
        </p:txBody>
      </p:sp>
      <p:sp>
        <p:nvSpPr>
          <p:cNvPr id="46" name="矩形 45"/>
          <p:cNvSpPr/>
          <p:nvPr/>
        </p:nvSpPr>
        <p:spPr>
          <a:xfrm>
            <a:off x="5792562" y="2383135"/>
            <a:ext cx="2492990" cy="400110"/>
          </a:xfrm>
          <a:prstGeom prst="rect">
            <a:avLst/>
          </a:prstGeom>
        </p:spPr>
        <p:txBody>
          <a:bodyPr wrap="none">
            <a:spAutoFit/>
          </a:bodyPr>
          <a:lstStyle/>
          <a:p>
            <a:pPr algn="ctr"/>
            <a:r>
              <a:rPr lang="zh-CN" altLang="en-US" sz="2000" dirty="0">
                <a:solidFill>
                  <a:schemeClr val="bg1"/>
                </a:solidFill>
              </a:rPr>
              <a:t>估计平均无故障时间</a:t>
            </a:r>
          </a:p>
        </p:txBody>
      </p:sp>
      <p:grpSp>
        <p:nvGrpSpPr>
          <p:cNvPr id="40" name="组合 39"/>
          <p:cNvGrpSpPr/>
          <p:nvPr/>
        </p:nvGrpSpPr>
        <p:grpSpPr>
          <a:xfrm>
            <a:off x="624044" y="3205118"/>
            <a:ext cx="3902236" cy="858274"/>
            <a:chOff x="258284" y="2184339"/>
            <a:chExt cx="3902236" cy="858274"/>
          </a:xfrm>
          <a:solidFill>
            <a:srgbClr val="464F5A"/>
          </a:solidFill>
        </p:grpSpPr>
        <p:sp>
          <p:nvSpPr>
            <p:cNvPr id="41" name="圆角矩形 40"/>
            <p:cNvSpPr/>
            <p:nvPr/>
          </p:nvSpPr>
          <p:spPr>
            <a:xfrm>
              <a:off x="258284" y="2184339"/>
              <a:ext cx="3646204" cy="858274"/>
            </a:xfrm>
            <a:prstGeom prst="roundRect">
              <a:avLst>
                <a:gd name="adj" fmla="val 10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859733" y="3440988"/>
            <a:ext cx="2492990" cy="400110"/>
          </a:xfrm>
          <a:prstGeom prst="rect">
            <a:avLst/>
          </a:prstGeom>
        </p:spPr>
        <p:txBody>
          <a:bodyPr wrap="none">
            <a:spAutoFit/>
          </a:bodyPr>
          <a:lstStyle/>
          <a:p>
            <a:pPr algn="ctr"/>
            <a:r>
              <a:rPr lang="zh-CN" altLang="en-US" sz="2000" dirty="0">
                <a:solidFill>
                  <a:schemeClr val="bg1"/>
                </a:solidFill>
              </a:rPr>
              <a:t>估计错误总数的方法</a:t>
            </a:r>
          </a:p>
        </p:txBody>
      </p:sp>
      <p:sp>
        <p:nvSpPr>
          <p:cNvPr id="56" name="TextBox 2067"/>
          <p:cNvSpPr txBox="1"/>
          <p:nvPr/>
        </p:nvSpPr>
        <p:spPr>
          <a:xfrm flipH="1">
            <a:off x="3420818" y="3261646"/>
            <a:ext cx="841169" cy="769441"/>
          </a:xfrm>
          <a:prstGeom prst="rect">
            <a:avLst/>
          </a:prstGeom>
          <a:noFill/>
        </p:spPr>
        <p:txBody>
          <a:bodyPr wrap="square" rtlCol="0">
            <a:spAutoFit/>
          </a:bodyPr>
          <a:lstStyle/>
          <a:p>
            <a:pPr algn="ctr"/>
            <a:r>
              <a:rPr lang="en-US" altLang="zh-CN" sz="4400" b="1" dirty="0">
                <a:solidFill>
                  <a:schemeClr val="bg1"/>
                </a:solidFill>
                <a:latin typeface="Arial Unicode MS" pitchFamily="34" charset="-122"/>
                <a:ea typeface="Arial Unicode MS" pitchFamily="34" charset="-122"/>
                <a:cs typeface="Arial Unicode MS" pitchFamily="34" charset="-122"/>
              </a:rPr>
              <a:t>03</a:t>
            </a:r>
            <a:endParaRPr lang="zh-CN" altLang="en-US" sz="4400" b="1" dirty="0">
              <a:solidFill>
                <a:schemeClr val="bg1"/>
              </a:solidFill>
              <a:latin typeface="Arial Unicode MS" pitchFamily="34" charset="-122"/>
              <a:ea typeface="Arial Unicode MS" pitchFamily="34" charset="-122"/>
              <a:cs typeface="Arial Unicode MS" pitchFamily="34" charset="-122"/>
            </a:endParaRPr>
          </a:p>
        </p:txBody>
      </p:sp>
      <p:grpSp>
        <p:nvGrpSpPr>
          <p:cNvPr id="39" name="组合 38">
            <a:extLst>
              <a:ext uri="{FF2B5EF4-FFF2-40B4-BE49-F238E27FC236}">
                <a16:creationId xmlns:a16="http://schemas.microsoft.com/office/drawing/2014/main" id="{AA2546ED-428C-49B2-9C1A-83AE1C967ABE}"/>
              </a:ext>
            </a:extLst>
          </p:cNvPr>
          <p:cNvGrpSpPr/>
          <p:nvPr/>
        </p:nvGrpSpPr>
        <p:grpSpPr>
          <a:xfrm rot="10800000">
            <a:off x="4572000" y="3205116"/>
            <a:ext cx="3902236" cy="858274"/>
            <a:chOff x="258284" y="2184339"/>
            <a:chExt cx="3902236" cy="858274"/>
          </a:xfrm>
          <a:solidFill>
            <a:schemeClr val="tx1"/>
          </a:solidFill>
        </p:grpSpPr>
        <p:sp>
          <p:nvSpPr>
            <p:cNvPr id="44" name="圆角矩形 40">
              <a:extLst>
                <a:ext uri="{FF2B5EF4-FFF2-40B4-BE49-F238E27FC236}">
                  <a16:creationId xmlns:a16="http://schemas.microsoft.com/office/drawing/2014/main" id="{E73C7A4C-25A1-46D8-8B0D-A3EF5372C150}"/>
                </a:ext>
              </a:extLst>
            </p:cNvPr>
            <p:cNvSpPr/>
            <p:nvPr/>
          </p:nvSpPr>
          <p:spPr>
            <a:xfrm>
              <a:off x="258284" y="2184339"/>
              <a:ext cx="3646204" cy="858274"/>
            </a:xfrm>
            <a:prstGeom prst="roundRect">
              <a:avLst>
                <a:gd name="adj" fmla="val 10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A06ED368-F0E5-4FF3-9F9A-28BA4339E03B}"/>
                </a:ext>
              </a:extLst>
            </p:cNvPr>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矩形 46">
            <a:extLst>
              <a:ext uri="{FF2B5EF4-FFF2-40B4-BE49-F238E27FC236}">
                <a16:creationId xmlns:a16="http://schemas.microsoft.com/office/drawing/2014/main" id="{C8C0B65C-C3D5-4A63-951B-14AEE04C5936}"/>
              </a:ext>
            </a:extLst>
          </p:cNvPr>
          <p:cNvSpPr/>
          <p:nvPr/>
        </p:nvSpPr>
        <p:spPr>
          <a:xfrm>
            <a:off x="5724765" y="3425469"/>
            <a:ext cx="2749471" cy="400110"/>
          </a:xfrm>
          <a:prstGeom prst="rect">
            <a:avLst/>
          </a:prstGeom>
        </p:spPr>
        <p:txBody>
          <a:bodyPr wrap="none">
            <a:spAutoFit/>
          </a:bodyPr>
          <a:lstStyle/>
          <a:p>
            <a:pPr algn="ctr"/>
            <a:r>
              <a:rPr lang="zh-CN" altLang="en-US" sz="2000" b="1" dirty="0">
                <a:solidFill>
                  <a:schemeClr val="bg1"/>
                </a:solidFill>
                <a:ea typeface="Arial Unicode MS" pitchFamily="34" charset="-122"/>
                <a:cs typeface="Arial Unicode MS" pitchFamily="34" charset="-122"/>
              </a:rPr>
              <a:t>我们理解的软件可靠性</a:t>
            </a:r>
          </a:p>
        </p:txBody>
      </p:sp>
      <p:sp>
        <p:nvSpPr>
          <p:cNvPr id="48" name="TextBox 2067">
            <a:extLst>
              <a:ext uri="{FF2B5EF4-FFF2-40B4-BE49-F238E27FC236}">
                <a16:creationId xmlns:a16="http://schemas.microsoft.com/office/drawing/2014/main" id="{583CA87A-C27C-43DA-8DF1-385E4051C419}"/>
              </a:ext>
            </a:extLst>
          </p:cNvPr>
          <p:cNvSpPr txBox="1"/>
          <p:nvPr/>
        </p:nvSpPr>
        <p:spPr>
          <a:xfrm flipH="1">
            <a:off x="4964223" y="3249533"/>
            <a:ext cx="841169" cy="769441"/>
          </a:xfrm>
          <a:prstGeom prst="rect">
            <a:avLst/>
          </a:prstGeom>
          <a:noFill/>
        </p:spPr>
        <p:txBody>
          <a:bodyPr wrap="square" rtlCol="0">
            <a:spAutoFit/>
          </a:bodyPr>
          <a:lstStyle/>
          <a:p>
            <a:pPr algn="ctr"/>
            <a:r>
              <a:rPr lang="en-US" altLang="zh-CN" sz="4400" b="1" dirty="0">
                <a:solidFill>
                  <a:schemeClr val="bg1"/>
                </a:solidFill>
                <a:latin typeface="Arial Unicode MS" pitchFamily="34" charset="-122"/>
                <a:ea typeface="Arial Unicode MS" pitchFamily="34" charset="-122"/>
                <a:cs typeface="Arial Unicode MS" pitchFamily="34" charset="-122"/>
              </a:rPr>
              <a:t>04</a:t>
            </a:r>
            <a:endParaRPr lang="zh-CN" altLang="en-US" sz="4400" b="1"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30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20</a:t>
            </a:fld>
            <a:endParaRPr lang="zh-CN" altLang="en-US" dirty="0"/>
          </a:p>
        </p:txBody>
      </p:sp>
      <p:sp>
        <p:nvSpPr>
          <p:cNvPr id="4" name="文本框 3"/>
          <p:cNvSpPr txBox="1"/>
          <p:nvPr/>
        </p:nvSpPr>
        <p:spPr>
          <a:xfrm>
            <a:off x="270885" y="1417588"/>
            <a:ext cx="8727311" cy="2308324"/>
          </a:xfrm>
          <a:prstGeom prst="rect">
            <a:avLst/>
          </a:prstGeom>
          <a:noFill/>
        </p:spPr>
        <p:txBody>
          <a:bodyPr wrap="square" rtlCol="0">
            <a:spAutoFit/>
          </a:bodyPr>
          <a:lstStyle/>
          <a:p>
            <a:r>
              <a:rPr lang="en-US" altLang="zh-CN" dirty="0"/>
              <a:t>1.</a:t>
            </a:r>
            <a:r>
              <a:rPr lang="zh-CN" altLang="en-US" dirty="0"/>
              <a:t>规范开发过程，缩短开发周期，减少开发成本，降低项目投资风险</a:t>
            </a:r>
            <a:endParaRPr lang="en-US" altLang="zh-CN" dirty="0"/>
          </a:p>
          <a:p>
            <a:endParaRPr lang="en-US" altLang="zh-CN" dirty="0"/>
          </a:p>
          <a:p>
            <a:r>
              <a:rPr lang="en-US" altLang="zh-CN" dirty="0"/>
              <a:t>2.</a:t>
            </a:r>
            <a:r>
              <a:rPr lang="zh-CN" altLang="en-US" dirty="0"/>
              <a:t>自动创造完整的文档，便于软件维护</a:t>
            </a:r>
            <a:endParaRPr lang="en-US" altLang="zh-CN" dirty="0"/>
          </a:p>
          <a:p>
            <a:endParaRPr lang="en-US" altLang="zh-CN" dirty="0"/>
          </a:p>
          <a:p>
            <a:r>
              <a:rPr lang="en-US" altLang="zh-CN" dirty="0"/>
              <a:t>3.</a:t>
            </a:r>
            <a:r>
              <a:rPr lang="zh-CN" altLang="en-US" dirty="0"/>
              <a:t>管理软件多重版本</a:t>
            </a:r>
            <a:endParaRPr lang="en-US" altLang="zh-CN" dirty="0"/>
          </a:p>
          <a:p>
            <a:endParaRPr lang="en-US" altLang="zh-CN" dirty="0"/>
          </a:p>
          <a:p>
            <a:r>
              <a:rPr lang="en-US" altLang="zh-CN" dirty="0"/>
              <a:t>4.</a:t>
            </a:r>
            <a:r>
              <a:rPr lang="zh-CN" altLang="en-US" dirty="0"/>
              <a:t>管理和追踪开发过程中危及软件质量和影响开发周期的缺陷和变化，便于软件重用，避免数据丢失，也便于开发人员的交流，对提高软件可靠性，保证质量有很大作用。</a:t>
            </a:r>
          </a:p>
        </p:txBody>
      </p:sp>
      <p:sp>
        <p:nvSpPr>
          <p:cNvPr id="5" name="文本框 4">
            <a:extLst>
              <a:ext uri="{FF2B5EF4-FFF2-40B4-BE49-F238E27FC236}">
                <a16:creationId xmlns:a16="http://schemas.microsoft.com/office/drawing/2014/main" id="{65A6DB8D-01EF-4EA2-9BF8-05F2627D1791}"/>
              </a:ext>
            </a:extLst>
          </p:cNvPr>
          <p:cNvSpPr txBox="1"/>
          <p:nvPr/>
        </p:nvSpPr>
        <p:spPr>
          <a:xfrm>
            <a:off x="416689" y="536307"/>
            <a:ext cx="4397358" cy="400110"/>
          </a:xfrm>
          <a:prstGeom prst="rect">
            <a:avLst/>
          </a:prstGeom>
          <a:noFill/>
        </p:spPr>
        <p:txBody>
          <a:bodyPr wrap="square" rtlCol="0">
            <a:spAutoFit/>
          </a:bodyPr>
          <a:lstStyle/>
          <a:p>
            <a:r>
              <a:rPr lang="en-US" altLang="zh-CN" sz="2000" b="1" dirty="0"/>
              <a:t>2.4 </a:t>
            </a:r>
            <a:r>
              <a:rPr lang="zh-CN" altLang="en-US" sz="2000" b="1" dirty="0"/>
              <a:t>使用开发管理工具</a:t>
            </a:r>
            <a:endParaRPr lang="en-US" altLang="zh-CN" sz="2000" b="1" dirty="0"/>
          </a:p>
        </p:txBody>
      </p:sp>
    </p:spTree>
    <p:extLst>
      <p:ext uri="{BB962C8B-B14F-4D97-AF65-F5344CB8AC3E}">
        <p14:creationId xmlns:p14="http://schemas.microsoft.com/office/powerpoint/2010/main" val="407624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21</a:t>
            </a:fld>
            <a:endParaRPr lang="zh-CN" altLang="en-US" dirty="0"/>
          </a:p>
        </p:txBody>
      </p:sp>
      <p:sp>
        <p:nvSpPr>
          <p:cNvPr id="4" name="文本框 3"/>
          <p:cNvSpPr txBox="1"/>
          <p:nvPr/>
        </p:nvSpPr>
        <p:spPr>
          <a:xfrm>
            <a:off x="322092" y="1374941"/>
            <a:ext cx="8727311" cy="3139321"/>
          </a:xfrm>
          <a:prstGeom prst="rect">
            <a:avLst/>
          </a:prstGeom>
          <a:noFill/>
        </p:spPr>
        <p:txBody>
          <a:bodyPr wrap="square" rtlCol="0">
            <a:spAutoFit/>
          </a:bodyPr>
          <a:lstStyle/>
          <a:p>
            <a:r>
              <a:rPr lang="zh-CN" altLang="en-US" dirty="0"/>
              <a:t>测试规范包括以下三类文档： </a:t>
            </a:r>
            <a:br>
              <a:rPr lang="zh-CN" altLang="en-US" dirty="0"/>
            </a:br>
            <a:br>
              <a:rPr lang="zh-CN" altLang="en-US" dirty="0"/>
            </a:br>
            <a:r>
              <a:rPr lang="zh-CN" altLang="en-US" dirty="0"/>
              <a:t>　　</a:t>
            </a:r>
            <a:r>
              <a:rPr lang="en-US" altLang="zh-CN" dirty="0"/>
              <a:t>(1)</a:t>
            </a:r>
            <a:r>
              <a:rPr lang="zh-CN" altLang="en-US" dirty="0">
                <a:solidFill>
                  <a:srgbClr val="C00000"/>
                </a:solidFill>
              </a:rPr>
              <a:t>测试设计规范</a:t>
            </a:r>
            <a:r>
              <a:rPr lang="zh-CN" altLang="en-US" dirty="0"/>
              <a:t>：详细描述测试方法，规定该设计及其有关测试所包括的特性。还应规定完成测试所需的测试用例和测试规程，规定特性的通过</a:t>
            </a:r>
            <a:r>
              <a:rPr lang="en-US" altLang="zh-CN" dirty="0"/>
              <a:t>/</a:t>
            </a:r>
            <a:r>
              <a:rPr lang="zh-CN" altLang="en-US" dirty="0"/>
              <a:t>失败判定准则。 </a:t>
            </a:r>
            <a:br>
              <a:rPr lang="zh-CN" altLang="en-US" dirty="0"/>
            </a:br>
            <a:br>
              <a:rPr lang="zh-CN" altLang="en-US" dirty="0"/>
            </a:br>
            <a:r>
              <a:rPr lang="zh-CN" altLang="en-US" dirty="0"/>
              <a:t>　　</a:t>
            </a:r>
            <a:r>
              <a:rPr lang="en-US" altLang="zh-CN" dirty="0"/>
              <a:t>(2)</a:t>
            </a:r>
            <a:r>
              <a:rPr lang="zh-CN" altLang="en-US" dirty="0">
                <a:solidFill>
                  <a:srgbClr val="C00000"/>
                </a:solidFill>
              </a:rPr>
              <a:t>测试用例规范</a:t>
            </a:r>
            <a:r>
              <a:rPr lang="zh-CN" altLang="en-US" dirty="0"/>
              <a:t>：列出用于输入的具体值及预期输出结果。规定在使用具体测试用例时对测试规程的各种限制。 </a:t>
            </a:r>
            <a:br>
              <a:rPr lang="zh-CN" altLang="en-US" dirty="0"/>
            </a:br>
            <a:br>
              <a:rPr lang="zh-CN" altLang="en-US" dirty="0"/>
            </a:br>
            <a:r>
              <a:rPr lang="zh-CN" altLang="en-US" dirty="0"/>
              <a:t>　　</a:t>
            </a:r>
            <a:r>
              <a:rPr lang="en-US" altLang="zh-CN" dirty="0"/>
              <a:t>(3)</a:t>
            </a:r>
            <a:r>
              <a:rPr lang="zh-CN" altLang="en-US" dirty="0">
                <a:solidFill>
                  <a:srgbClr val="C00000"/>
                </a:solidFill>
              </a:rPr>
              <a:t>测试规程规范</a:t>
            </a:r>
            <a:r>
              <a:rPr lang="zh-CN" altLang="en-US" dirty="0"/>
              <a:t>：规定对于运行该系统和执行指定的测试用例来实现有关测试所要求的所有步骤。 </a:t>
            </a:r>
            <a:br>
              <a:rPr lang="zh-CN" altLang="en-US" dirty="0"/>
            </a:br>
            <a:endParaRPr lang="zh-CN" altLang="en-US" dirty="0"/>
          </a:p>
        </p:txBody>
      </p:sp>
      <p:sp>
        <p:nvSpPr>
          <p:cNvPr id="5" name="文本框 4">
            <a:extLst>
              <a:ext uri="{FF2B5EF4-FFF2-40B4-BE49-F238E27FC236}">
                <a16:creationId xmlns:a16="http://schemas.microsoft.com/office/drawing/2014/main" id="{930A6588-9E55-49B1-8FC2-615A99E9842D}"/>
              </a:ext>
            </a:extLst>
          </p:cNvPr>
          <p:cNvSpPr txBox="1"/>
          <p:nvPr/>
        </p:nvSpPr>
        <p:spPr>
          <a:xfrm>
            <a:off x="416689" y="536307"/>
            <a:ext cx="4397358" cy="400110"/>
          </a:xfrm>
          <a:prstGeom prst="rect">
            <a:avLst/>
          </a:prstGeom>
          <a:noFill/>
        </p:spPr>
        <p:txBody>
          <a:bodyPr wrap="square" rtlCol="0">
            <a:spAutoFit/>
          </a:bodyPr>
          <a:lstStyle/>
          <a:p>
            <a:r>
              <a:rPr lang="en-US" altLang="zh-CN" sz="2000" b="1" dirty="0"/>
              <a:t>2.5 </a:t>
            </a:r>
            <a:r>
              <a:rPr lang="zh-CN" altLang="en-US" sz="2000" b="1" dirty="0"/>
              <a:t>加强测试</a:t>
            </a:r>
          </a:p>
        </p:txBody>
      </p:sp>
    </p:spTree>
    <p:extLst>
      <p:ext uri="{BB962C8B-B14F-4D97-AF65-F5344CB8AC3E}">
        <p14:creationId xmlns:p14="http://schemas.microsoft.com/office/powerpoint/2010/main" val="903972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22</a:t>
            </a:fld>
            <a:endParaRPr lang="zh-CN" altLang="en-US" dirty="0"/>
          </a:p>
        </p:txBody>
      </p:sp>
      <p:sp>
        <p:nvSpPr>
          <p:cNvPr id="4" name="文本框 3"/>
          <p:cNvSpPr txBox="1"/>
          <p:nvPr/>
        </p:nvSpPr>
        <p:spPr>
          <a:xfrm>
            <a:off x="300147" y="1173182"/>
            <a:ext cx="8727311" cy="3693319"/>
          </a:xfrm>
          <a:prstGeom prst="rect">
            <a:avLst/>
          </a:prstGeom>
          <a:noFill/>
        </p:spPr>
        <p:txBody>
          <a:bodyPr wrap="square" rtlCol="0">
            <a:spAutoFit/>
          </a:bodyPr>
          <a:lstStyle/>
          <a:p>
            <a:r>
              <a:rPr lang="zh-CN" altLang="en-US" dirty="0"/>
              <a:t>测试的方法</a:t>
            </a:r>
            <a:br>
              <a:rPr lang="zh-CN" altLang="en-US" dirty="0"/>
            </a:br>
            <a:br>
              <a:rPr lang="zh-CN" altLang="en-US" dirty="0"/>
            </a:br>
            <a:r>
              <a:rPr lang="zh-CN" altLang="en-US" dirty="0"/>
              <a:t>　　</a:t>
            </a:r>
            <a:r>
              <a:rPr lang="en-US" altLang="zh-CN" dirty="0"/>
              <a:t>(1)</a:t>
            </a:r>
            <a:r>
              <a:rPr lang="zh-CN" altLang="en-US" dirty="0">
                <a:solidFill>
                  <a:srgbClr val="C00000"/>
                </a:solidFill>
              </a:rPr>
              <a:t>走查</a:t>
            </a:r>
            <a:r>
              <a:rPr lang="zh-CN" altLang="en-US" dirty="0"/>
              <a:t>：即手工执行，由不同的程序员</a:t>
            </a:r>
            <a:r>
              <a:rPr lang="en-US" altLang="zh-CN" dirty="0"/>
              <a:t>(</a:t>
            </a:r>
            <a:r>
              <a:rPr lang="zh-CN" altLang="en-US" dirty="0"/>
              <a:t>非该模块设计者</a:t>
            </a:r>
            <a:r>
              <a:rPr lang="en-US" altLang="zh-CN" dirty="0"/>
              <a:t>)</a:t>
            </a:r>
            <a:r>
              <a:rPr lang="zh-CN" altLang="en-US" dirty="0"/>
              <a:t>读代码，并进行评论。 </a:t>
            </a:r>
            <a:br>
              <a:rPr lang="zh-CN" altLang="en-US" dirty="0"/>
            </a:br>
            <a:br>
              <a:rPr lang="zh-CN" altLang="en-US" dirty="0"/>
            </a:br>
            <a:r>
              <a:rPr lang="zh-CN" altLang="en-US" dirty="0"/>
              <a:t>　　</a:t>
            </a:r>
            <a:r>
              <a:rPr lang="en-US" altLang="zh-CN" dirty="0"/>
              <a:t>(2)</a:t>
            </a:r>
            <a:r>
              <a:rPr lang="zh-CN" altLang="en-US" dirty="0">
                <a:solidFill>
                  <a:srgbClr val="C00000"/>
                </a:solidFill>
              </a:rPr>
              <a:t>机器测试：</a:t>
            </a:r>
            <a:r>
              <a:rPr lang="zh-CN" altLang="en-US" dirty="0"/>
              <a:t>对给定的输入不会产生不合逻辑的输出。 </a:t>
            </a:r>
            <a:br>
              <a:rPr lang="zh-CN" altLang="en-US" dirty="0"/>
            </a:br>
            <a:br>
              <a:rPr lang="zh-CN" altLang="en-US" dirty="0"/>
            </a:br>
            <a:r>
              <a:rPr lang="zh-CN" altLang="en-US" dirty="0"/>
              <a:t>　　</a:t>
            </a:r>
            <a:r>
              <a:rPr lang="en-US" altLang="zh-CN" dirty="0"/>
              <a:t>(3)</a:t>
            </a:r>
            <a:r>
              <a:rPr lang="zh-CN" altLang="en-US" dirty="0">
                <a:solidFill>
                  <a:srgbClr val="C00000"/>
                </a:solidFill>
              </a:rPr>
              <a:t>程序证明或交替程序表示</a:t>
            </a:r>
            <a:r>
              <a:rPr lang="zh-CN" altLang="en-US" dirty="0"/>
              <a:t> </a:t>
            </a:r>
            <a:br>
              <a:rPr lang="zh-CN" altLang="en-US" dirty="0"/>
            </a:br>
            <a:br>
              <a:rPr lang="zh-CN" altLang="en-US" dirty="0"/>
            </a:br>
            <a:r>
              <a:rPr lang="zh-CN" altLang="en-US" dirty="0"/>
              <a:t>　　</a:t>
            </a:r>
            <a:r>
              <a:rPr lang="en-US" altLang="zh-CN" dirty="0"/>
              <a:t>(4)</a:t>
            </a:r>
            <a:r>
              <a:rPr lang="zh-CN" altLang="en-US" dirty="0">
                <a:solidFill>
                  <a:srgbClr val="C00000"/>
                </a:solidFill>
              </a:rPr>
              <a:t>模拟测试：</a:t>
            </a:r>
            <a:r>
              <a:rPr lang="zh-CN" altLang="en-US" dirty="0"/>
              <a:t>模拟硬件、</a:t>
            </a:r>
            <a:r>
              <a:rPr lang="en-US" altLang="zh-CN" dirty="0"/>
              <a:t>I/O</a:t>
            </a:r>
            <a:r>
              <a:rPr lang="zh-CN" altLang="en-US" dirty="0"/>
              <a:t>设备等。 </a:t>
            </a:r>
            <a:br>
              <a:rPr lang="zh-CN" altLang="en-US" dirty="0"/>
            </a:br>
            <a:br>
              <a:rPr lang="zh-CN" altLang="en-US" dirty="0"/>
            </a:br>
            <a:r>
              <a:rPr lang="zh-CN" altLang="en-US" dirty="0"/>
              <a:t>　　</a:t>
            </a:r>
            <a:r>
              <a:rPr lang="en-US" altLang="zh-CN" dirty="0"/>
              <a:t>(5)</a:t>
            </a:r>
            <a:r>
              <a:rPr lang="zh-CN" altLang="en-US" dirty="0">
                <a:solidFill>
                  <a:srgbClr val="C00000"/>
                </a:solidFill>
              </a:rPr>
              <a:t>设计审查：</a:t>
            </a:r>
            <a:r>
              <a:rPr lang="zh-CN" altLang="en-US" dirty="0"/>
              <a:t>关于设计的所有各方面的小组讨论会，利用所获得的信息，找出缺陷及违反标准的地方等。 </a:t>
            </a:r>
            <a:br>
              <a:rPr lang="zh-CN" altLang="en-US" dirty="0"/>
            </a:br>
            <a:endParaRPr lang="zh-CN" altLang="en-US" dirty="0"/>
          </a:p>
        </p:txBody>
      </p:sp>
      <p:sp>
        <p:nvSpPr>
          <p:cNvPr id="5" name="文本框 4">
            <a:extLst>
              <a:ext uri="{FF2B5EF4-FFF2-40B4-BE49-F238E27FC236}">
                <a16:creationId xmlns:a16="http://schemas.microsoft.com/office/drawing/2014/main" id="{930A6588-9E55-49B1-8FC2-615A99E9842D}"/>
              </a:ext>
            </a:extLst>
          </p:cNvPr>
          <p:cNvSpPr txBox="1"/>
          <p:nvPr/>
        </p:nvSpPr>
        <p:spPr>
          <a:xfrm>
            <a:off x="416689" y="536307"/>
            <a:ext cx="4397358" cy="400110"/>
          </a:xfrm>
          <a:prstGeom prst="rect">
            <a:avLst/>
          </a:prstGeom>
          <a:noFill/>
        </p:spPr>
        <p:txBody>
          <a:bodyPr wrap="square" rtlCol="0">
            <a:spAutoFit/>
          </a:bodyPr>
          <a:lstStyle/>
          <a:p>
            <a:r>
              <a:rPr lang="en-US" altLang="zh-CN" sz="2000" b="1" dirty="0"/>
              <a:t>2.5 </a:t>
            </a:r>
            <a:r>
              <a:rPr lang="zh-CN" altLang="en-US" sz="2000" b="1" dirty="0"/>
              <a:t>加强测试</a:t>
            </a:r>
          </a:p>
        </p:txBody>
      </p:sp>
    </p:spTree>
    <p:extLst>
      <p:ext uri="{BB962C8B-B14F-4D97-AF65-F5344CB8AC3E}">
        <p14:creationId xmlns:p14="http://schemas.microsoft.com/office/powerpoint/2010/main" val="3916327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23</a:t>
            </a:fld>
            <a:endParaRPr lang="zh-CN" altLang="en-US" dirty="0"/>
          </a:p>
        </p:txBody>
      </p:sp>
      <p:sp>
        <p:nvSpPr>
          <p:cNvPr id="4" name="文本框 3"/>
          <p:cNvSpPr txBox="1"/>
          <p:nvPr/>
        </p:nvSpPr>
        <p:spPr>
          <a:xfrm>
            <a:off x="300147" y="936417"/>
            <a:ext cx="8727311" cy="338554"/>
          </a:xfrm>
          <a:prstGeom prst="rect">
            <a:avLst/>
          </a:prstGeom>
          <a:noFill/>
        </p:spPr>
        <p:txBody>
          <a:bodyPr wrap="square" rtlCol="0">
            <a:spAutoFit/>
          </a:bodyPr>
          <a:lstStyle/>
          <a:p>
            <a:r>
              <a:rPr lang="zh-CN" altLang="en-US" sz="1600" dirty="0"/>
              <a:t>提高可靠性的技术一般可以分为两类</a:t>
            </a:r>
            <a:endParaRPr lang="en-US" altLang="zh-CN" sz="1600" dirty="0"/>
          </a:p>
        </p:txBody>
      </p:sp>
      <p:sp>
        <p:nvSpPr>
          <p:cNvPr id="5" name="文本框 4">
            <a:extLst>
              <a:ext uri="{FF2B5EF4-FFF2-40B4-BE49-F238E27FC236}">
                <a16:creationId xmlns:a16="http://schemas.microsoft.com/office/drawing/2014/main" id="{8AD93A8E-8A0B-463E-8947-2B257FC77516}"/>
              </a:ext>
            </a:extLst>
          </p:cNvPr>
          <p:cNvSpPr txBox="1"/>
          <p:nvPr/>
        </p:nvSpPr>
        <p:spPr>
          <a:xfrm>
            <a:off x="416689" y="536307"/>
            <a:ext cx="4397358" cy="400110"/>
          </a:xfrm>
          <a:prstGeom prst="rect">
            <a:avLst/>
          </a:prstGeom>
          <a:noFill/>
        </p:spPr>
        <p:txBody>
          <a:bodyPr wrap="square" rtlCol="0">
            <a:spAutoFit/>
          </a:bodyPr>
          <a:lstStyle/>
          <a:p>
            <a:r>
              <a:rPr lang="en-US" altLang="zh-CN" sz="2000" b="1" dirty="0"/>
              <a:t>2.6 </a:t>
            </a:r>
            <a:r>
              <a:rPr lang="zh-CN" altLang="en-US" sz="2000" b="1" dirty="0"/>
              <a:t>容错设计</a:t>
            </a:r>
          </a:p>
        </p:txBody>
      </p:sp>
      <p:sp>
        <p:nvSpPr>
          <p:cNvPr id="6" name="矩形 5">
            <a:extLst>
              <a:ext uri="{FF2B5EF4-FFF2-40B4-BE49-F238E27FC236}">
                <a16:creationId xmlns:a16="http://schemas.microsoft.com/office/drawing/2014/main" id="{FB465632-8DD2-4C09-871A-D1A934E7A650}"/>
              </a:ext>
            </a:extLst>
          </p:cNvPr>
          <p:cNvSpPr/>
          <p:nvPr/>
        </p:nvSpPr>
        <p:spPr>
          <a:xfrm>
            <a:off x="300147" y="1274971"/>
            <a:ext cx="8485909" cy="1354217"/>
          </a:xfrm>
          <a:prstGeom prst="rect">
            <a:avLst/>
          </a:prstGeom>
        </p:spPr>
        <p:txBody>
          <a:bodyPr wrap="square">
            <a:spAutoFit/>
          </a:bodyPr>
          <a:lstStyle/>
          <a:p>
            <a:r>
              <a:rPr lang="en-US" altLang="zh-CN" dirty="0">
                <a:solidFill>
                  <a:srgbClr val="C00000"/>
                </a:solidFill>
              </a:rPr>
              <a:t>1</a:t>
            </a:r>
            <a:r>
              <a:rPr lang="en-US" altLang="zh-CN" sz="1600" dirty="0">
                <a:solidFill>
                  <a:srgbClr val="C00000"/>
                </a:solidFill>
              </a:rPr>
              <a:t>.</a:t>
            </a:r>
            <a:r>
              <a:rPr lang="zh-CN" altLang="en-US" sz="1600" dirty="0">
                <a:solidFill>
                  <a:srgbClr val="C00000"/>
                </a:solidFill>
              </a:rPr>
              <a:t>避免故障</a:t>
            </a:r>
            <a:endParaRPr lang="en-US" altLang="zh-CN" sz="1600" dirty="0">
              <a:solidFill>
                <a:srgbClr val="C00000"/>
              </a:solidFill>
            </a:endParaRPr>
          </a:p>
          <a:p>
            <a:r>
              <a:rPr lang="zh-CN" altLang="en-US" sz="1600" dirty="0"/>
              <a:t>基本思想：在开发过程中，尽可能不让差错和缺陷潜入软件</a:t>
            </a:r>
            <a:endParaRPr lang="en-US" altLang="zh-CN" sz="1600" dirty="0"/>
          </a:p>
          <a:p>
            <a:r>
              <a:rPr lang="zh-CN" altLang="en-US" sz="1600" dirty="0"/>
              <a:t>常用的技术有： </a:t>
            </a:r>
            <a:r>
              <a:rPr lang="zh-CN" altLang="en-US" sz="1600" dirty="0">
                <a:solidFill>
                  <a:srgbClr val="C00000"/>
                </a:solidFill>
              </a:rPr>
              <a:t>算法模型化</a:t>
            </a:r>
            <a:r>
              <a:rPr lang="zh-CN" altLang="en-US" sz="1600" dirty="0"/>
              <a:t>，</a:t>
            </a:r>
            <a:r>
              <a:rPr lang="zh-CN" altLang="en-US" sz="1600" dirty="0">
                <a:solidFill>
                  <a:srgbClr val="C00000"/>
                </a:solidFill>
              </a:rPr>
              <a:t>模拟模型化</a:t>
            </a:r>
            <a:r>
              <a:rPr lang="zh-CN" altLang="en-US" sz="1600" dirty="0"/>
              <a:t>，</a:t>
            </a:r>
            <a:r>
              <a:rPr lang="zh-CN" altLang="en-US" sz="1600" dirty="0">
                <a:solidFill>
                  <a:srgbClr val="C00000"/>
                </a:solidFill>
              </a:rPr>
              <a:t>可靠性模型，正确性证明，软件危险分析与故障树分析，分布接口需求规格说明</a:t>
            </a:r>
            <a:br>
              <a:rPr lang="zh-CN" altLang="en-US" sz="1600" dirty="0"/>
            </a:br>
            <a:r>
              <a:rPr lang="zh-CN" altLang="en-US" sz="1600" dirty="0"/>
              <a:t>这些技术一般都需要比较深厚的数学理论知识和模型化技术。 </a:t>
            </a:r>
          </a:p>
        </p:txBody>
      </p:sp>
      <p:sp>
        <p:nvSpPr>
          <p:cNvPr id="7" name="矩形 6">
            <a:extLst>
              <a:ext uri="{FF2B5EF4-FFF2-40B4-BE49-F238E27FC236}">
                <a16:creationId xmlns:a16="http://schemas.microsoft.com/office/drawing/2014/main" id="{B5517BC9-9CD0-4458-8804-7045FEFC55CD}"/>
              </a:ext>
            </a:extLst>
          </p:cNvPr>
          <p:cNvSpPr/>
          <p:nvPr/>
        </p:nvSpPr>
        <p:spPr>
          <a:xfrm>
            <a:off x="300147" y="2791311"/>
            <a:ext cx="8398266" cy="1077218"/>
          </a:xfrm>
          <a:prstGeom prst="rect">
            <a:avLst/>
          </a:prstGeom>
        </p:spPr>
        <p:txBody>
          <a:bodyPr wrap="square">
            <a:spAutoFit/>
          </a:bodyPr>
          <a:lstStyle/>
          <a:p>
            <a:r>
              <a:rPr lang="en-US" altLang="zh-CN" sz="1600" dirty="0">
                <a:solidFill>
                  <a:srgbClr val="C00000"/>
                </a:solidFill>
              </a:rPr>
              <a:t>2.</a:t>
            </a:r>
            <a:r>
              <a:rPr lang="zh-CN" altLang="en-US" sz="1600" dirty="0">
                <a:solidFill>
                  <a:srgbClr val="C00000"/>
                </a:solidFill>
              </a:rPr>
              <a:t>采用冗余思想的容错技术。 </a:t>
            </a:r>
            <a:br>
              <a:rPr lang="zh-CN" altLang="en-US" sz="1600" dirty="0"/>
            </a:br>
            <a:r>
              <a:rPr lang="zh-CN" altLang="en-US" sz="1600" dirty="0"/>
              <a:t>基本思想：使软件内潜在的差错对可靠性的影响缩小控制到最低程度。 </a:t>
            </a:r>
            <a:br>
              <a:rPr lang="zh-CN" altLang="en-US" sz="1600" dirty="0"/>
            </a:br>
            <a:r>
              <a:rPr lang="zh-CN" altLang="en-US" sz="1600" dirty="0"/>
              <a:t>软件的容错从原理上可分为错误分析、破坏程度断定、错误恢复、错误处理四个阶段。 </a:t>
            </a:r>
            <a:br>
              <a:rPr lang="zh-CN" altLang="en-US" sz="1600" dirty="0"/>
            </a:br>
            <a:r>
              <a:rPr lang="zh-CN" altLang="en-US" sz="1600" dirty="0"/>
              <a:t>常用技术有：</a:t>
            </a:r>
            <a:r>
              <a:rPr lang="en-US" altLang="zh-CN" sz="1600" dirty="0">
                <a:solidFill>
                  <a:srgbClr val="C00000"/>
                </a:solidFill>
              </a:rPr>
              <a:t>N-</a:t>
            </a:r>
            <a:r>
              <a:rPr lang="zh-CN" altLang="en-US" sz="1600" dirty="0">
                <a:solidFill>
                  <a:srgbClr val="C00000"/>
                </a:solidFill>
              </a:rPr>
              <a:t>版本技术，恢复块技术，多备份技术</a:t>
            </a:r>
            <a:r>
              <a:rPr lang="zh-CN" altLang="en-US" sz="1600" dirty="0"/>
              <a:t>等。 </a:t>
            </a:r>
          </a:p>
        </p:txBody>
      </p:sp>
    </p:spTree>
    <p:extLst>
      <p:ext uri="{BB962C8B-B14F-4D97-AF65-F5344CB8AC3E}">
        <p14:creationId xmlns:p14="http://schemas.microsoft.com/office/powerpoint/2010/main" val="107729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8344" y="1426147"/>
            <a:ext cx="8727311" cy="3416320"/>
          </a:xfrm>
          <a:prstGeom prst="rect">
            <a:avLst/>
          </a:prstGeom>
          <a:noFill/>
        </p:spPr>
        <p:txBody>
          <a:bodyPr wrap="square" rtlCol="0">
            <a:spAutoFit/>
          </a:bodyPr>
          <a:lstStyle/>
          <a:p>
            <a:r>
              <a:rPr lang="en-US" altLang="zh-CN" dirty="0"/>
              <a:t>1.</a:t>
            </a:r>
            <a:r>
              <a:rPr lang="zh-CN" altLang="en-US" dirty="0"/>
              <a:t>最明显的是硬件有老化损耗现象，硬件失效是物理故障，是器件物理变化的必然结果，有浴盆曲线现象；软件不发生变化，没有磨损现象，有陈旧落后的问题，没有浴盆曲线现象。 </a:t>
            </a:r>
            <a:br>
              <a:rPr lang="zh-CN" altLang="en-US" dirty="0"/>
            </a:br>
            <a:br>
              <a:rPr lang="zh-CN" altLang="en-US" dirty="0"/>
            </a:br>
            <a:r>
              <a:rPr lang="en-US" altLang="zh-CN" dirty="0"/>
              <a:t>2.</a:t>
            </a:r>
            <a:r>
              <a:rPr lang="zh-CN" altLang="en-US" dirty="0"/>
              <a:t>硬件可靠性的决定因素是时间，受设计、生产、运用的所有过程影响，软件可靠性的决定因素是与输入数据有关的软件差错，是输入数据和程序内部状态的函数，更多地决定于人。 </a:t>
            </a:r>
            <a:br>
              <a:rPr lang="zh-CN" altLang="en-US" dirty="0"/>
            </a:br>
            <a:br>
              <a:rPr lang="zh-CN" altLang="en-US" dirty="0"/>
            </a:br>
            <a:r>
              <a:rPr lang="en-US" altLang="zh-CN" dirty="0"/>
              <a:t>3.</a:t>
            </a:r>
            <a:r>
              <a:rPr lang="zh-CN" altLang="en-US" dirty="0"/>
              <a:t>硬件的纠错维护可通过修复或更换失效的系统重新恢复功能，软件只有通过重设计。 </a:t>
            </a:r>
            <a:br>
              <a:rPr lang="zh-CN" altLang="en-US" dirty="0"/>
            </a:br>
            <a:br>
              <a:rPr lang="zh-CN" altLang="en-US" dirty="0"/>
            </a:br>
            <a:r>
              <a:rPr lang="en-US" altLang="zh-CN" dirty="0"/>
              <a:t>4.</a:t>
            </a:r>
            <a:r>
              <a:rPr lang="zh-CN" altLang="en-US" dirty="0"/>
              <a:t>对硬件可采用预防性维护技术预防故障，采用断开失效部件的办法诊断故障，而软件则不能采用这些技术。 　</a:t>
            </a:r>
          </a:p>
        </p:txBody>
      </p:sp>
      <p:sp>
        <p:nvSpPr>
          <p:cNvPr id="2" name="灯片编号占位符 1"/>
          <p:cNvSpPr>
            <a:spLocks noGrp="1"/>
          </p:cNvSpPr>
          <p:nvPr>
            <p:ph type="sldNum" sz="quarter" idx="12"/>
          </p:nvPr>
        </p:nvSpPr>
        <p:spPr/>
        <p:txBody>
          <a:bodyPr/>
          <a:lstStyle/>
          <a:p>
            <a:fld id="{9C689EE7-C798-4E5C-9338-2BD7BFF69A97}" type="slidenum">
              <a:rPr lang="zh-CN" altLang="en-US" smtClean="0"/>
              <a:pPr/>
              <a:t>24</a:t>
            </a:fld>
            <a:endParaRPr lang="zh-CN" altLang="en-US" dirty="0"/>
          </a:p>
        </p:txBody>
      </p:sp>
      <p:sp>
        <p:nvSpPr>
          <p:cNvPr id="3" name="文本框 2"/>
          <p:cNvSpPr txBox="1"/>
          <p:nvPr/>
        </p:nvSpPr>
        <p:spPr>
          <a:xfrm>
            <a:off x="416689" y="536307"/>
            <a:ext cx="4397358" cy="523220"/>
          </a:xfrm>
          <a:prstGeom prst="rect">
            <a:avLst/>
          </a:prstGeom>
          <a:noFill/>
        </p:spPr>
        <p:txBody>
          <a:bodyPr wrap="square" rtlCol="0">
            <a:spAutoFit/>
          </a:bodyPr>
          <a:lstStyle/>
          <a:p>
            <a:r>
              <a:rPr lang="en-US" altLang="zh-CN" sz="2800" b="1" dirty="0"/>
              <a:t>3.</a:t>
            </a:r>
            <a:r>
              <a:rPr lang="zh-CN" altLang="en-US" sz="2800" b="1" dirty="0"/>
              <a:t>软件可靠性与硬件可靠性</a:t>
            </a:r>
          </a:p>
        </p:txBody>
      </p:sp>
      <p:pic>
        <p:nvPicPr>
          <p:cNvPr id="5" name="图片 4">
            <a:extLst>
              <a:ext uri="{FF2B5EF4-FFF2-40B4-BE49-F238E27FC236}">
                <a16:creationId xmlns:a16="http://schemas.microsoft.com/office/drawing/2014/main" id="{B70C23C6-3C88-44F9-A749-AB5011B0D785}"/>
              </a:ext>
            </a:extLst>
          </p:cNvPr>
          <p:cNvPicPr>
            <a:picLocks noChangeAspect="1"/>
          </p:cNvPicPr>
          <p:nvPr/>
        </p:nvPicPr>
        <p:blipFill>
          <a:blip r:embed="rId3"/>
          <a:stretch>
            <a:fillRect/>
          </a:stretch>
        </p:blipFill>
        <p:spPr>
          <a:xfrm>
            <a:off x="2916135" y="1059527"/>
            <a:ext cx="4508793" cy="2042118"/>
          </a:xfrm>
          <a:prstGeom prst="rect">
            <a:avLst/>
          </a:prstGeom>
        </p:spPr>
      </p:pic>
      <p:sp>
        <p:nvSpPr>
          <p:cNvPr id="6" name="对话气泡: 椭圆形 5">
            <a:extLst>
              <a:ext uri="{FF2B5EF4-FFF2-40B4-BE49-F238E27FC236}">
                <a16:creationId xmlns:a16="http://schemas.microsoft.com/office/drawing/2014/main" id="{0A73482A-F6D6-4222-BA4E-6C8592AA60F6}"/>
              </a:ext>
            </a:extLst>
          </p:cNvPr>
          <p:cNvSpPr/>
          <p:nvPr/>
        </p:nvSpPr>
        <p:spPr>
          <a:xfrm>
            <a:off x="2381334" y="657036"/>
            <a:ext cx="1258214" cy="748814"/>
          </a:xfrm>
          <a:prstGeom prst="wedgeEllipseCallout">
            <a:avLst>
              <a:gd name="adj1" fmla="val 60563"/>
              <a:gd name="adj2" fmla="val 449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初始故障期</a:t>
            </a:r>
          </a:p>
        </p:txBody>
      </p:sp>
      <p:sp>
        <p:nvSpPr>
          <p:cNvPr id="7" name="对话气泡: 椭圆形 6">
            <a:extLst>
              <a:ext uri="{FF2B5EF4-FFF2-40B4-BE49-F238E27FC236}">
                <a16:creationId xmlns:a16="http://schemas.microsoft.com/office/drawing/2014/main" id="{BC7C09D3-2143-4967-8348-1793731A0203}"/>
              </a:ext>
            </a:extLst>
          </p:cNvPr>
          <p:cNvSpPr/>
          <p:nvPr/>
        </p:nvSpPr>
        <p:spPr>
          <a:xfrm>
            <a:off x="4697426" y="189984"/>
            <a:ext cx="1258214" cy="748814"/>
          </a:xfrm>
          <a:prstGeom prst="wedgeEllipseCallout">
            <a:avLst>
              <a:gd name="adj1" fmla="val 7656"/>
              <a:gd name="adj2" fmla="val 8106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偶发故障期</a:t>
            </a:r>
          </a:p>
        </p:txBody>
      </p:sp>
      <p:sp>
        <p:nvSpPr>
          <p:cNvPr id="8" name="对话气泡: 椭圆形 7">
            <a:extLst>
              <a:ext uri="{FF2B5EF4-FFF2-40B4-BE49-F238E27FC236}">
                <a16:creationId xmlns:a16="http://schemas.microsoft.com/office/drawing/2014/main" id="{3A640197-13ED-42D8-B1C2-E876BC5D8EFB}"/>
              </a:ext>
            </a:extLst>
          </p:cNvPr>
          <p:cNvSpPr/>
          <p:nvPr/>
        </p:nvSpPr>
        <p:spPr>
          <a:xfrm>
            <a:off x="7013518" y="657904"/>
            <a:ext cx="1258214" cy="748814"/>
          </a:xfrm>
          <a:prstGeom prst="wedgeEllipseCallout">
            <a:avLst>
              <a:gd name="adj1" fmla="val -61530"/>
              <a:gd name="adj2" fmla="val 419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劣化故障期</a:t>
            </a:r>
          </a:p>
        </p:txBody>
      </p:sp>
    </p:spTree>
    <p:extLst>
      <p:ext uri="{BB962C8B-B14F-4D97-AF65-F5344CB8AC3E}">
        <p14:creationId xmlns:p14="http://schemas.microsoft.com/office/powerpoint/2010/main" val="15112676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25</a:t>
            </a:fld>
            <a:endParaRPr lang="zh-CN" altLang="en-US" dirty="0"/>
          </a:p>
        </p:txBody>
      </p:sp>
      <p:sp>
        <p:nvSpPr>
          <p:cNvPr id="4" name="文本框 3"/>
          <p:cNvSpPr txBox="1"/>
          <p:nvPr/>
        </p:nvSpPr>
        <p:spPr>
          <a:xfrm>
            <a:off x="300147" y="1382256"/>
            <a:ext cx="8727311" cy="3416320"/>
          </a:xfrm>
          <a:prstGeom prst="rect">
            <a:avLst/>
          </a:prstGeom>
          <a:noFill/>
        </p:spPr>
        <p:txBody>
          <a:bodyPr wrap="square" rtlCol="0">
            <a:spAutoFit/>
          </a:bodyPr>
          <a:lstStyle/>
          <a:p>
            <a:r>
              <a:rPr lang="en-US" altLang="zh-CN" dirty="0"/>
              <a:t>5.</a:t>
            </a:r>
            <a:r>
              <a:rPr lang="zh-CN" altLang="en-US" dirty="0"/>
              <a:t>事先估计可靠性测试和可靠性的逐步增长等技术对软件和硬件有不同的意义。 </a:t>
            </a:r>
            <a:br>
              <a:rPr lang="zh-CN" altLang="en-US" dirty="0"/>
            </a:br>
            <a:endParaRPr lang="en-US" altLang="zh-CN" dirty="0"/>
          </a:p>
          <a:p>
            <a:r>
              <a:rPr lang="en-US" altLang="zh-CN" dirty="0"/>
              <a:t>6.</a:t>
            </a:r>
            <a:r>
              <a:rPr lang="zh-CN" altLang="en-US" dirty="0"/>
              <a:t>为提高硬件可靠性可采用冗余技术，而同一软件的冗余不能提高可靠性。 </a:t>
            </a:r>
            <a:br>
              <a:rPr lang="zh-CN" altLang="en-US" dirty="0"/>
            </a:br>
            <a:br>
              <a:rPr lang="zh-CN" altLang="en-US" dirty="0"/>
            </a:br>
            <a:r>
              <a:rPr lang="en-US" altLang="zh-CN" dirty="0"/>
              <a:t>7.</a:t>
            </a:r>
            <a:r>
              <a:rPr lang="zh-CN" altLang="en-US" dirty="0"/>
              <a:t>硬件可靠性检验方法已建立，并已标准化且有一整套完整的理论，而软件可靠性验证方法仍未建立，更没有完整的理论体系。 </a:t>
            </a:r>
            <a:br>
              <a:rPr lang="zh-CN" altLang="en-US" dirty="0"/>
            </a:br>
            <a:br>
              <a:rPr lang="zh-CN" altLang="en-US" dirty="0"/>
            </a:br>
            <a:r>
              <a:rPr lang="en-US" altLang="zh-CN" dirty="0"/>
              <a:t>8.</a:t>
            </a:r>
            <a:r>
              <a:rPr lang="zh-CN" altLang="en-US" dirty="0"/>
              <a:t>硬件可靠性已有成熟的产品市场，而软件产品市场还很新。 </a:t>
            </a:r>
            <a:br>
              <a:rPr lang="zh-CN" altLang="en-US" dirty="0"/>
            </a:br>
            <a:br>
              <a:rPr lang="zh-CN" altLang="en-US" dirty="0"/>
            </a:br>
            <a:r>
              <a:rPr lang="en-US" altLang="zh-CN" dirty="0"/>
              <a:t>9.</a:t>
            </a:r>
            <a:r>
              <a:rPr lang="zh-CN" altLang="en-US" dirty="0"/>
              <a:t>软件错误是永恒的，可重现的，而一些瞬间的硬件错误可能会被误认为是软件错误。 </a:t>
            </a:r>
            <a:endParaRPr lang="en-US" altLang="zh-CN" dirty="0"/>
          </a:p>
          <a:p>
            <a:endParaRPr lang="zh-CN" altLang="en-US" dirty="0"/>
          </a:p>
          <a:p>
            <a:r>
              <a:rPr lang="zh-CN" altLang="en-US" dirty="0"/>
              <a:t>总的说来，</a:t>
            </a:r>
            <a:r>
              <a:rPr lang="zh-CN" altLang="en-US" dirty="0">
                <a:solidFill>
                  <a:srgbClr val="C00000"/>
                </a:solidFill>
              </a:rPr>
              <a:t>软件可靠性比硬件可靠性更难保证</a:t>
            </a:r>
          </a:p>
        </p:txBody>
      </p:sp>
      <p:sp>
        <p:nvSpPr>
          <p:cNvPr id="5" name="文本框 4">
            <a:extLst>
              <a:ext uri="{FF2B5EF4-FFF2-40B4-BE49-F238E27FC236}">
                <a16:creationId xmlns:a16="http://schemas.microsoft.com/office/drawing/2014/main" id="{FD8AFFF0-AAF7-4A28-8E06-BD9CFEFF028E}"/>
              </a:ext>
            </a:extLst>
          </p:cNvPr>
          <p:cNvSpPr txBox="1"/>
          <p:nvPr/>
        </p:nvSpPr>
        <p:spPr>
          <a:xfrm>
            <a:off x="416689" y="536307"/>
            <a:ext cx="4397358" cy="523220"/>
          </a:xfrm>
          <a:prstGeom prst="rect">
            <a:avLst/>
          </a:prstGeom>
          <a:noFill/>
        </p:spPr>
        <p:txBody>
          <a:bodyPr wrap="square" rtlCol="0">
            <a:spAutoFit/>
          </a:bodyPr>
          <a:lstStyle/>
          <a:p>
            <a:r>
              <a:rPr lang="en-US" altLang="zh-CN" sz="2800" b="1" dirty="0"/>
              <a:t>3.</a:t>
            </a:r>
            <a:r>
              <a:rPr lang="zh-CN" altLang="en-US" sz="2800" b="1" dirty="0"/>
              <a:t>软件可靠性与硬件可靠性</a:t>
            </a:r>
          </a:p>
        </p:txBody>
      </p:sp>
    </p:spTree>
    <p:extLst>
      <p:ext uri="{BB962C8B-B14F-4D97-AF65-F5344CB8AC3E}">
        <p14:creationId xmlns:p14="http://schemas.microsoft.com/office/powerpoint/2010/main" val="1076610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26</a:t>
            </a:fld>
            <a:endParaRPr lang="zh-CN" altLang="en-US" dirty="0"/>
          </a:p>
        </p:txBody>
      </p:sp>
      <p:sp>
        <p:nvSpPr>
          <p:cNvPr id="3" name="文本框 2"/>
          <p:cNvSpPr txBox="1"/>
          <p:nvPr/>
        </p:nvSpPr>
        <p:spPr>
          <a:xfrm>
            <a:off x="439742" y="536307"/>
            <a:ext cx="3518703" cy="523220"/>
          </a:xfrm>
          <a:prstGeom prst="rect">
            <a:avLst/>
          </a:prstGeom>
          <a:noFill/>
        </p:spPr>
        <p:txBody>
          <a:bodyPr wrap="square" rtlCol="0">
            <a:spAutoFit/>
          </a:bodyPr>
          <a:lstStyle/>
          <a:p>
            <a:r>
              <a:rPr lang="zh-CN" altLang="en-US" sz="2800" b="1" dirty="0"/>
              <a:t>人员分配</a:t>
            </a:r>
          </a:p>
        </p:txBody>
      </p:sp>
      <p:sp>
        <p:nvSpPr>
          <p:cNvPr id="4" name="文本框 3"/>
          <p:cNvSpPr txBox="1"/>
          <p:nvPr/>
        </p:nvSpPr>
        <p:spPr>
          <a:xfrm>
            <a:off x="662578" y="1903975"/>
            <a:ext cx="8481422" cy="1477328"/>
          </a:xfrm>
          <a:prstGeom prst="rect">
            <a:avLst/>
          </a:prstGeom>
          <a:noFill/>
        </p:spPr>
        <p:txBody>
          <a:bodyPr wrap="square" rtlCol="0">
            <a:spAutoFit/>
          </a:bodyPr>
          <a:lstStyle/>
          <a:p>
            <a:r>
              <a:rPr lang="zh-CN" altLang="en-US" dirty="0"/>
              <a:t>吴子乔：负责</a:t>
            </a:r>
            <a:r>
              <a:rPr lang="en-US" altLang="zh-CN" dirty="0"/>
              <a:t>ppt</a:t>
            </a:r>
            <a:r>
              <a:rPr lang="zh-CN" altLang="en-US" dirty="0"/>
              <a:t>资料的整合</a:t>
            </a:r>
            <a:endParaRPr lang="en-US" altLang="zh-CN" dirty="0"/>
          </a:p>
          <a:p>
            <a:endParaRPr lang="en-US" altLang="zh-CN" dirty="0"/>
          </a:p>
          <a:p>
            <a:r>
              <a:rPr lang="zh-CN" altLang="en-US" dirty="0"/>
              <a:t>石梦韬：负责资料的收集</a:t>
            </a:r>
            <a:endParaRPr lang="en-US" altLang="zh-CN" dirty="0"/>
          </a:p>
          <a:p>
            <a:endParaRPr lang="en-US" altLang="zh-CN" dirty="0"/>
          </a:p>
          <a:p>
            <a:r>
              <a:rPr lang="zh-CN" altLang="en-US" dirty="0"/>
              <a:t>陈栩：</a:t>
            </a:r>
            <a:r>
              <a:rPr lang="en-US" altLang="zh-CN" dirty="0"/>
              <a:t>ppt</a:t>
            </a:r>
            <a:r>
              <a:rPr lang="zh-CN" altLang="en-US" dirty="0"/>
              <a:t>的整合修改</a:t>
            </a:r>
            <a:endParaRPr lang="en-US" altLang="zh-CN" dirty="0"/>
          </a:p>
        </p:txBody>
      </p:sp>
    </p:spTree>
    <p:extLst>
      <p:ext uri="{BB962C8B-B14F-4D97-AF65-F5344CB8AC3E}">
        <p14:creationId xmlns:p14="http://schemas.microsoft.com/office/powerpoint/2010/main" val="327835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27</a:t>
            </a:fld>
            <a:endParaRPr lang="zh-CN" altLang="en-US" dirty="0"/>
          </a:p>
        </p:txBody>
      </p:sp>
      <p:sp>
        <p:nvSpPr>
          <p:cNvPr id="3" name="文本框 2"/>
          <p:cNvSpPr txBox="1"/>
          <p:nvPr/>
        </p:nvSpPr>
        <p:spPr>
          <a:xfrm>
            <a:off x="416689" y="536307"/>
            <a:ext cx="3518703" cy="523220"/>
          </a:xfrm>
          <a:prstGeom prst="rect">
            <a:avLst/>
          </a:prstGeom>
          <a:noFill/>
        </p:spPr>
        <p:txBody>
          <a:bodyPr wrap="square" rtlCol="0">
            <a:spAutoFit/>
          </a:bodyPr>
          <a:lstStyle/>
          <a:p>
            <a:r>
              <a:rPr lang="zh-CN" altLang="en-US" sz="2800" b="1" dirty="0"/>
              <a:t>参考资料</a:t>
            </a:r>
          </a:p>
        </p:txBody>
      </p:sp>
      <p:sp>
        <p:nvSpPr>
          <p:cNvPr id="4" name="文本框 3"/>
          <p:cNvSpPr txBox="1"/>
          <p:nvPr/>
        </p:nvSpPr>
        <p:spPr>
          <a:xfrm>
            <a:off x="331289" y="1271364"/>
            <a:ext cx="8481422" cy="3139321"/>
          </a:xfrm>
          <a:prstGeom prst="rect">
            <a:avLst/>
          </a:prstGeom>
          <a:noFill/>
        </p:spPr>
        <p:txBody>
          <a:bodyPr wrap="square" rtlCol="0">
            <a:spAutoFit/>
          </a:bodyPr>
          <a:lstStyle/>
          <a:p>
            <a:r>
              <a:rPr lang="zh-CN" altLang="zh-CN" dirty="0"/>
              <a:t>张海藩、牟永敏</a:t>
            </a:r>
            <a:r>
              <a:rPr lang="en-US" altLang="zh-CN" dirty="0"/>
              <a:t>.</a:t>
            </a:r>
            <a:r>
              <a:rPr lang="zh-CN" altLang="zh-CN" dirty="0"/>
              <a:t>《软件工程导论》</a:t>
            </a:r>
            <a:r>
              <a:rPr lang="en-US" altLang="zh-CN" dirty="0"/>
              <a:t>-6</a:t>
            </a:r>
            <a:r>
              <a:rPr lang="zh-CN" altLang="zh-CN" dirty="0"/>
              <a:t>版 北京：清华大学出版社，</a:t>
            </a:r>
            <a:r>
              <a:rPr lang="en-US" altLang="zh-CN" dirty="0"/>
              <a:t>2013</a:t>
            </a:r>
            <a:r>
              <a:rPr lang="zh-CN" altLang="zh-CN" dirty="0"/>
              <a:t>（</a:t>
            </a:r>
            <a:r>
              <a:rPr lang="en-US" altLang="zh-CN" dirty="0"/>
              <a:t>2018.1</a:t>
            </a:r>
            <a:r>
              <a:rPr lang="zh-CN" altLang="zh-CN" dirty="0"/>
              <a:t>重印）</a:t>
            </a:r>
            <a:endParaRPr lang="en-US" altLang="zh-CN" dirty="0"/>
          </a:p>
          <a:p>
            <a:endParaRPr lang="en-US" altLang="zh-CN" dirty="0"/>
          </a:p>
          <a:p>
            <a:r>
              <a:rPr lang="zh-CN" altLang="en-US" dirty="0"/>
              <a:t>如何提高软件可靠性</a:t>
            </a:r>
            <a:endParaRPr lang="en-US" altLang="zh-CN" dirty="0"/>
          </a:p>
          <a:p>
            <a:r>
              <a:rPr lang="en-US" altLang="zh-CN" dirty="0">
                <a:hlinkClick r:id="rId2"/>
              </a:rPr>
              <a:t>https://blog.csdn.net/nocky/article/details/6056596 </a:t>
            </a:r>
            <a:r>
              <a:rPr lang="en-US" altLang="zh-CN" dirty="0"/>
              <a:t>2018/5/23</a:t>
            </a:r>
          </a:p>
          <a:p>
            <a:r>
              <a:rPr lang="zh-CN" altLang="en-US" dirty="0"/>
              <a:t>浴盆曲线现象</a:t>
            </a:r>
            <a:endParaRPr lang="en-US" altLang="zh-CN" dirty="0"/>
          </a:p>
          <a:p>
            <a:r>
              <a:rPr lang="en-US" altLang="zh-CN" dirty="0">
                <a:hlinkClick r:id="rId3"/>
              </a:rPr>
              <a:t>http://www.360doc.com/content/16/0531/16/26166517_563835160.shtml </a:t>
            </a:r>
            <a:r>
              <a:rPr lang="en-US" altLang="zh-CN" dirty="0"/>
              <a:t>2018/5/23 </a:t>
            </a:r>
          </a:p>
          <a:p>
            <a:r>
              <a:rPr lang="zh-CN" altLang="en-US" dirty="0"/>
              <a:t>软件可靠性</a:t>
            </a:r>
            <a:endParaRPr lang="en-US" altLang="zh-CN" dirty="0"/>
          </a:p>
          <a:p>
            <a:r>
              <a:rPr lang="en-US" altLang="zh-CN" dirty="0">
                <a:hlinkClick r:id="rId4"/>
              </a:rPr>
              <a:t>http://www.baike.com/wiki/%E8%BD%AF%E4%BB%B6%E5%8F%AF%E9%9D%A0%E6%80%A7</a:t>
            </a:r>
            <a:r>
              <a:rPr lang="en-US" altLang="zh-CN" dirty="0"/>
              <a:t> 2018/5/23</a:t>
            </a:r>
          </a:p>
          <a:p>
            <a:r>
              <a:rPr lang="zh-CN" altLang="en-US" dirty="0"/>
              <a:t>试论软件的可靠性及其保证</a:t>
            </a:r>
            <a:endParaRPr lang="en-US" altLang="zh-CN" dirty="0"/>
          </a:p>
          <a:p>
            <a:r>
              <a:rPr lang="en-US" altLang="zh-CN" dirty="0">
                <a:hlinkClick r:id="rId5"/>
              </a:rPr>
              <a:t>https://blog.csdn.net/gerryzhu/article/details/16982337</a:t>
            </a:r>
            <a:r>
              <a:rPr lang="en-US" altLang="zh-CN" dirty="0"/>
              <a:t> 2018/5/23</a:t>
            </a:r>
          </a:p>
        </p:txBody>
      </p:sp>
    </p:spTree>
    <p:extLst>
      <p:ext uri="{BB962C8B-B14F-4D97-AF65-F5344CB8AC3E}">
        <p14:creationId xmlns:p14="http://schemas.microsoft.com/office/powerpoint/2010/main" val="1313101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2431831" y="3609703"/>
            <a:ext cx="4280339" cy="1107996"/>
          </a:xfrm>
          <a:prstGeom prst="rect">
            <a:avLst/>
          </a:prstGeom>
          <a:noFill/>
        </p:spPr>
        <p:txBody>
          <a:bodyPr wrap="none" rtlCol="0">
            <a:spAutoFit/>
          </a:bodyPr>
          <a:lstStyle/>
          <a:p>
            <a:r>
              <a:rPr lang="en-US" altLang="zh-CN" sz="6600" dirty="0">
                <a:solidFill>
                  <a:srgbClr val="1C2B38"/>
                </a:solidFill>
                <a:latin typeface="+mj-lt"/>
              </a:rPr>
              <a:t>THANK YOU</a:t>
            </a:r>
            <a:endParaRPr lang="zh-CN" altLang="en-US" sz="6600" dirty="0">
              <a:solidFill>
                <a:srgbClr val="1C2B38"/>
              </a:solidFill>
              <a:latin typeface="+mj-lt"/>
            </a:endParaRPr>
          </a:p>
        </p:txBody>
      </p:sp>
      <p:grpSp>
        <p:nvGrpSpPr>
          <p:cNvPr id="41" name="组合 40"/>
          <p:cNvGrpSpPr>
            <a:grpSpLocks noChangeAspect="1"/>
          </p:cNvGrpSpPr>
          <p:nvPr/>
        </p:nvGrpSpPr>
        <p:grpSpPr>
          <a:xfrm>
            <a:off x="2960830" y="689912"/>
            <a:ext cx="3222341" cy="2869714"/>
            <a:chOff x="3259138" y="777000"/>
            <a:chExt cx="2625725" cy="2338387"/>
          </a:xfrm>
        </p:grpSpPr>
        <p:grpSp>
          <p:nvGrpSpPr>
            <p:cNvPr id="42" name="组合 41"/>
            <p:cNvGrpSpPr/>
            <p:nvPr/>
          </p:nvGrpSpPr>
          <p:grpSpPr>
            <a:xfrm>
              <a:off x="3259138" y="777000"/>
              <a:ext cx="2625725" cy="2338387"/>
              <a:chOff x="3186113" y="530112"/>
              <a:chExt cx="2625725" cy="2338387"/>
            </a:xfrm>
          </p:grpSpPr>
          <p:sp>
            <p:nvSpPr>
              <p:cNvPr id="45" name="Rectangle 23"/>
              <p:cNvSpPr>
                <a:spLocks noChangeArrowheads="1"/>
              </p:cNvSpPr>
              <p:nvPr/>
            </p:nvSpPr>
            <p:spPr bwMode="auto">
              <a:xfrm>
                <a:off x="4475163" y="1866787"/>
                <a:ext cx="898525" cy="73025"/>
              </a:xfrm>
              <a:prstGeom prst="rect">
                <a:avLst/>
              </a:prstGeom>
              <a:solidFill>
                <a:srgbClr val="6BD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10"/>
              <p:cNvSpPr>
                <a:spLocks noChangeArrowheads="1"/>
              </p:cNvSpPr>
              <p:nvPr/>
            </p:nvSpPr>
            <p:spPr bwMode="auto">
              <a:xfrm>
                <a:off x="3454400" y="796812"/>
                <a:ext cx="2089150" cy="13366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14"/>
              <p:cNvSpPr>
                <a:spLocks noChangeArrowheads="1"/>
              </p:cNvSpPr>
              <p:nvPr/>
            </p:nvSpPr>
            <p:spPr bwMode="auto">
              <a:xfrm>
                <a:off x="3454400" y="796812"/>
                <a:ext cx="728663" cy="26670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15"/>
              <p:cNvSpPr>
                <a:spLocks noChangeArrowheads="1"/>
              </p:cNvSpPr>
              <p:nvPr/>
            </p:nvSpPr>
            <p:spPr bwMode="auto">
              <a:xfrm>
                <a:off x="3454400" y="1063512"/>
                <a:ext cx="728663" cy="1069975"/>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16"/>
              <p:cNvSpPr>
                <a:spLocks noChangeArrowheads="1"/>
              </p:cNvSpPr>
              <p:nvPr/>
            </p:nvSpPr>
            <p:spPr bwMode="auto">
              <a:xfrm>
                <a:off x="3575050" y="1185750"/>
                <a:ext cx="485775" cy="219075"/>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17"/>
              <p:cNvSpPr>
                <a:spLocks noChangeArrowheads="1"/>
              </p:cNvSpPr>
              <p:nvPr/>
            </p:nvSpPr>
            <p:spPr bwMode="auto">
              <a:xfrm>
                <a:off x="3575050" y="1550875"/>
                <a:ext cx="485775" cy="21748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18"/>
              <p:cNvSpPr>
                <a:spLocks noChangeArrowheads="1"/>
              </p:cNvSpPr>
              <p:nvPr/>
            </p:nvSpPr>
            <p:spPr bwMode="auto">
              <a:xfrm>
                <a:off x="3575050" y="1890600"/>
                <a:ext cx="485775" cy="12223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0954" y="1177050"/>
              <a:ext cx="1203325" cy="1203325"/>
            </a:xfrm>
            <a:prstGeom prst="rect">
              <a:avLst/>
            </a:prstGeom>
          </p:spPr>
        </p:pic>
        <p:sp>
          <p:nvSpPr>
            <p:cNvPr id="44" name="TextBox 43"/>
            <p:cNvSpPr txBox="1"/>
            <p:nvPr/>
          </p:nvSpPr>
          <p:spPr>
            <a:xfrm>
              <a:off x="3518008" y="1080003"/>
              <a:ext cx="739575" cy="200633"/>
            </a:xfrm>
            <a:prstGeom prst="rect">
              <a:avLst/>
            </a:prstGeom>
            <a:noFill/>
          </p:spPr>
          <p:txBody>
            <a:bodyPr wrap="none" rtlCol="0">
              <a:spAutoFit/>
            </a:bodyPr>
            <a:lstStyle/>
            <a:p>
              <a:r>
                <a:rPr lang="en-US" altLang="zh-CN" sz="1000" b="1" dirty="0" err="1">
                  <a:solidFill>
                    <a:schemeClr val="bg1"/>
                  </a:solidFill>
                  <a:latin typeface="Arial Unicode MS" pitchFamily="34" charset="-122"/>
                  <a:ea typeface="Arial Unicode MS" pitchFamily="34" charset="-122"/>
                  <a:cs typeface="Arial Unicode MS" pitchFamily="34" charset="-122"/>
                </a:rPr>
                <a:t>PPTer_Tang</a:t>
              </a:r>
              <a:endParaRPr lang="zh-CN" altLang="en-US" sz="1000" b="1" dirty="0">
                <a:solidFill>
                  <a:schemeClr val="bg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24875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786285" y="627534"/>
            <a:ext cx="3571431" cy="3180603"/>
            <a:chOff x="3186113" y="530112"/>
            <a:chExt cx="2625725" cy="2338387"/>
          </a:xfrm>
        </p:grpSpPr>
        <p:sp>
          <p:nvSpPr>
            <p:cNvPr id="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矩形 34"/>
          <p:cNvSpPr/>
          <p:nvPr/>
        </p:nvSpPr>
        <p:spPr>
          <a:xfrm>
            <a:off x="3244328" y="1287955"/>
            <a:ext cx="2655342" cy="1200329"/>
          </a:xfrm>
          <a:prstGeom prst="rect">
            <a:avLst/>
          </a:prstGeom>
        </p:spPr>
        <p:txBody>
          <a:bodyPr wrap="none">
            <a:spAutoFit/>
          </a:bodyPr>
          <a:lstStyle/>
          <a:p>
            <a:pPr algn="ctr"/>
            <a:r>
              <a:rPr lang="en-US" altLang="zh-CN" sz="7200" b="1" dirty="0">
                <a:solidFill>
                  <a:srgbClr val="FC611F"/>
                </a:solidFill>
                <a:latin typeface="+mj-lt"/>
                <a:ea typeface="Arial Unicode MS" pitchFamily="34" charset="-122"/>
                <a:cs typeface="Arial Unicode MS" pitchFamily="34" charset="-122"/>
              </a:rPr>
              <a:t>PART</a:t>
            </a:r>
            <a:r>
              <a:rPr lang="en-US" altLang="zh-CN" sz="7200" b="1" dirty="0">
                <a:solidFill>
                  <a:srgbClr val="FC611F"/>
                </a:solidFill>
                <a:latin typeface="Arial Unicode MS" pitchFamily="34" charset="-122"/>
                <a:ea typeface="Arial Unicode MS" pitchFamily="34" charset="-122"/>
                <a:cs typeface="Arial Unicode MS" pitchFamily="34" charset="-122"/>
              </a:rPr>
              <a:t>1</a:t>
            </a:r>
            <a:endParaRPr lang="zh-CN" altLang="en-US" sz="1200" dirty="0">
              <a:solidFill>
                <a:srgbClr val="FC611F"/>
              </a:solidFill>
              <a:latin typeface="Arial Unicode MS" pitchFamily="34" charset="-122"/>
              <a:ea typeface="Arial Unicode MS" pitchFamily="34" charset="-122"/>
              <a:cs typeface="Arial Unicode MS" pitchFamily="34" charset="-122"/>
            </a:endParaRPr>
          </a:p>
        </p:txBody>
      </p:sp>
      <p:sp>
        <p:nvSpPr>
          <p:cNvPr id="41" name="矩形 40"/>
          <p:cNvSpPr/>
          <p:nvPr/>
        </p:nvSpPr>
        <p:spPr>
          <a:xfrm>
            <a:off x="3655728" y="3911446"/>
            <a:ext cx="1832553" cy="584775"/>
          </a:xfrm>
          <a:prstGeom prst="rect">
            <a:avLst/>
          </a:prstGeom>
        </p:spPr>
        <p:txBody>
          <a:bodyPr wrap="none">
            <a:spAutoFit/>
          </a:bodyPr>
          <a:lstStyle/>
          <a:p>
            <a:pPr algn="ctr"/>
            <a:r>
              <a:rPr lang="zh-CN" altLang="en-US" sz="3200" b="1" dirty="0">
                <a:solidFill>
                  <a:srgbClr val="1C2B38"/>
                </a:solidFill>
              </a:rPr>
              <a:t>基本概念</a:t>
            </a:r>
            <a:endParaRPr lang="zh-CN" altLang="en-US" sz="3200" b="1" dirty="0">
              <a:solidFill>
                <a:schemeClr val="bg1"/>
              </a:solidFill>
            </a:endParaRPr>
          </a:p>
        </p:txBody>
      </p:sp>
    </p:spTree>
    <p:extLst>
      <p:ext uri="{BB962C8B-B14F-4D97-AF65-F5344CB8AC3E}">
        <p14:creationId xmlns:p14="http://schemas.microsoft.com/office/powerpoint/2010/main" val="425787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E00979-742F-4227-9B71-5FCF15F15E33}"/>
              </a:ext>
            </a:extLst>
          </p:cNvPr>
          <p:cNvSpPr>
            <a:spLocks noGrp="1"/>
          </p:cNvSpPr>
          <p:nvPr>
            <p:ph type="sldNum" sz="quarter" idx="12"/>
          </p:nvPr>
        </p:nvSpPr>
        <p:spPr/>
        <p:txBody>
          <a:bodyPr/>
          <a:lstStyle/>
          <a:p>
            <a:fld id="{9C689EE7-C798-4E5C-9338-2BD7BFF69A97}" type="slidenum">
              <a:rPr lang="zh-CN" altLang="en-US" smtClean="0"/>
              <a:pPr/>
              <a:t>4</a:t>
            </a:fld>
            <a:endParaRPr lang="zh-CN" altLang="en-US" dirty="0"/>
          </a:p>
        </p:txBody>
      </p:sp>
      <p:sp>
        <p:nvSpPr>
          <p:cNvPr id="3" name="矩形 2">
            <a:extLst>
              <a:ext uri="{FF2B5EF4-FFF2-40B4-BE49-F238E27FC236}">
                <a16:creationId xmlns:a16="http://schemas.microsoft.com/office/drawing/2014/main" id="{49E8E6C1-110F-4418-8E77-D9F2D6230ECD}"/>
              </a:ext>
            </a:extLst>
          </p:cNvPr>
          <p:cNvSpPr/>
          <p:nvPr/>
        </p:nvSpPr>
        <p:spPr>
          <a:xfrm>
            <a:off x="1278785" y="1772978"/>
            <a:ext cx="6459840" cy="2141420"/>
          </a:xfrm>
          <a:prstGeom prst="rect">
            <a:avLst/>
          </a:prstGeom>
        </p:spPr>
        <p:txBody>
          <a:bodyPr wrap="square">
            <a:spAutoFit/>
          </a:bodyPr>
          <a:lstStyle/>
          <a:p>
            <a:pPr>
              <a:lnSpc>
                <a:spcPts val="3300"/>
              </a:lnSpc>
              <a:defRPr/>
            </a:pPr>
            <a:r>
              <a:rPr lang="zh-CN" altLang="en-US" b="1" dirty="0">
                <a:latin typeface="+mn-ea"/>
              </a:rPr>
              <a:t>测试阶段的根本目的是</a:t>
            </a:r>
            <a:r>
              <a:rPr lang="zh-CN" altLang="en-US" b="1" dirty="0">
                <a:solidFill>
                  <a:srgbClr val="FF0000"/>
                </a:solidFill>
                <a:latin typeface="+mn-ea"/>
              </a:rPr>
              <a:t>消除错误，保证软件的可靠性。</a:t>
            </a:r>
            <a:endParaRPr lang="en-US" altLang="zh-CN" b="1" dirty="0">
              <a:solidFill>
                <a:srgbClr val="FF0000"/>
              </a:solidFill>
              <a:latin typeface="+mn-ea"/>
            </a:endParaRPr>
          </a:p>
          <a:p>
            <a:pPr>
              <a:lnSpc>
                <a:spcPts val="3300"/>
              </a:lnSpc>
              <a:defRPr/>
            </a:pPr>
            <a:endParaRPr lang="en-US" altLang="zh-CN" b="1" dirty="0">
              <a:latin typeface="+mn-ea"/>
            </a:endParaRPr>
          </a:p>
          <a:p>
            <a:pPr>
              <a:lnSpc>
                <a:spcPts val="3300"/>
              </a:lnSpc>
              <a:defRPr/>
            </a:pPr>
            <a:endParaRPr lang="en-US" altLang="zh-CN" b="1" dirty="0">
              <a:latin typeface="+mn-ea"/>
            </a:endParaRPr>
          </a:p>
          <a:p>
            <a:pPr>
              <a:lnSpc>
                <a:spcPts val="3300"/>
              </a:lnSpc>
              <a:defRPr/>
            </a:pPr>
            <a:r>
              <a:rPr lang="zh-CN" altLang="zh-CN" b="1" dirty="0">
                <a:latin typeface="+mn-ea"/>
              </a:rPr>
              <a:t>一般说来，对于任何其故障是可以修复的系统，都应该同时使用</a:t>
            </a:r>
            <a:r>
              <a:rPr lang="zh-CN" altLang="zh-CN" b="1" dirty="0">
                <a:solidFill>
                  <a:srgbClr val="FF0000"/>
                </a:solidFill>
                <a:latin typeface="+mn-ea"/>
              </a:rPr>
              <a:t>可靠性</a:t>
            </a:r>
            <a:r>
              <a:rPr lang="zh-CN" altLang="zh-CN" b="1" dirty="0">
                <a:latin typeface="+mn-ea"/>
              </a:rPr>
              <a:t>和</a:t>
            </a:r>
            <a:r>
              <a:rPr lang="zh-CN" altLang="zh-CN" b="1" dirty="0">
                <a:solidFill>
                  <a:srgbClr val="FF0000"/>
                </a:solidFill>
                <a:latin typeface="+mn-ea"/>
              </a:rPr>
              <a:t>可用性</a:t>
            </a:r>
            <a:r>
              <a:rPr lang="zh-CN" altLang="zh-CN" b="1" dirty="0">
                <a:latin typeface="+mn-ea"/>
              </a:rPr>
              <a:t>衡量它的优劣程度。</a:t>
            </a:r>
            <a:endParaRPr lang="en-US" altLang="zh-CN" b="1" dirty="0">
              <a:latin typeface="+mn-ea"/>
            </a:endParaRPr>
          </a:p>
        </p:txBody>
      </p:sp>
    </p:spTree>
    <p:extLst>
      <p:ext uri="{BB962C8B-B14F-4D97-AF65-F5344CB8AC3E}">
        <p14:creationId xmlns:p14="http://schemas.microsoft.com/office/powerpoint/2010/main" val="21231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5</a:t>
            </a:fld>
            <a:endParaRPr lang="zh-CN" altLang="en-US" dirty="0"/>
          </a:p>
        </p:txBody>
      </p:sp>
      <p:sp>
        <p:nvSpPr>
          <p:cNvPr id="5" name="文本框 4"/>
          <p:cNvSpPr txBox="1"/>
          <p:nvPr/>
        </p:nvSpPr>
        <p:spPr>
          <a:xfrm>
            <a:off x="2244945" y="536307"/>
            <a:ext cx="5383677" cy="523220"/>
          </a:xfrm>
          <a:prstGeom prst="rect">
            <a:avLst/>
          </a:prstGeom>
          <a:noFill/>
        </p:spPr>
        <p:txBody>
          <a:bodyPr wrap="square" rtlCol="0">
            <a:spAutoFit/>
          </a:bodyPr>
          <a:lstStyle/>
          <a:p>
            <a:r>
              <a:rPr lang="zh-CN" altLang="en-US" sz="2800" b="1" dirty="0"/>
              <a:t>软件的可靠性与软件的可用性</a:t>
            </a:r>
          </a:p>
        </p:txBody>
      </p:sp>
      <p:sp>
        <p:nvSpPr>
          <p:cNvPr id="11" name="Rectangle 2">
            <a:extLst>
              <a:ext uri="{FF2B5EF4-FFF2-40B4-BE49-F238E27FC236}">
                <a16:creationId xmlns:a16="http://schemas.microsoft.com/office/drawing/2014/main" id="{94F35A7F-9F0F-4B59-A463-787F19CCBDB2}"/>
              </a:ext>
            </a:extLst>
          </p:cNvPr>
          <p:cNvSpPr>
            <a:spLocks noChangeArrowheads="1"/>
          </p:cNvSpPr>
          <p:nvPr/>
        </p:nvSpPr>
        <p:spPr bwMode="auto">
          <a:xfrm>
            <a:off x="1106500" y="1417588"/>
            <a:ext cx="71154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b="1" i="0" u="none" strike="noStrike" cap="none" normalizeH="0" baseline="0" dirty="0">
                <a:ln>
                  <a:noFill/>
                </a:ln>
                <a:solidFill>
                  <a:schemeClr val="tx1"/>
                </a:solidFill>
                <a:effectLst/>
                <a:latin typeface="Arial Unicode MS" panose="020B0604020202020204" pitchFamily="34" charset="-122"/>
              </a:rPr>
              <a:t>	</a:t>
            </a:r>
            <a:r>
              <a:rPr kumimoji="0" lang="zh-CN" altLang="zh-CN" b="1" i="0" u="none" strike="noStrike" cap="none" normalizeH="0" baseline="0" dirty="0">
                <a:ln>
                  <a:noFill/>
                </a:ln>
                <a:solidFill>
                  <a:srgbClr val="FC611F"/>
                </a:solidFill>
                <a:effectLst/>
                <a:latin typeface="Arial Unicode MS" panose="020B0604020202020204" pitchFamily="34" charset="-122"/>
              </a:rPr>
              <a:t>软件</a:t>
            </a:r>
            <a:r>
              <a:rPr lang="zh-CN" altLang="en-US" b="1" dirty="0">
                <a:solidFill>
                  <a:srgbClr val="FC611F"/>
                </a:solidFill>
                <a:latin typeface="Arial Unicode MS" panose="020B0604020202020204" pitchFamily="34" charset="-122"/>
              </a:rPr>
              <a:t>可靠性</a:t>
            </a:r>
            <a:r>
              <a:rPr lang="zh-CN" altLang="zh-CN" b="1" dirty="0">
                <a:latin typeface="+mn-ea"/>
              </a:rPr>
              <a:t>是程序在给定的时间间隔内，按照规格说明书的规定成功地运行的概率。</a:t>
            </a:r>
            <a:endParaRPr lang="en-US" altLang="zh-CN" b="1" dirty="0">
              <a:latin typeface="+mn-ea"/>
            </a:endParaRPr>
          </a:p>
          <a:p>
            <a:pPr lvl="0" eaLnBrk="0" fontAlgn="base" hangingPunct="0">
              <a:spcBef>
                <a:spcPct val="0"/>
              </a:spcBef>
              <a:spcAft>
                <a:spcPct val="0"/>
              </a:spcAft>
            </a:pPr>
            <a:endParaRPr kumimoji="0" lang="en-US" altLang="zh-CN" b="1" i="0" u="none" strike="noStrike" cap="none" normalizeH="0" baseline="0" dirty="0">
              <a:ln>
                <a:noFill/>
              </a:ln>
              <a:solidFill>
                <a:schemeClr val="tx1"/>
              </a:solidFill>
              <a:effectLst/>
              <a:latin typeface="Arial Unicode MS" panose="020B0604020202020204" pitchFamily="34" charset="-122"/>
            </a:endParaRPr>
          </a:p>
          <a:p>
            <a:pPr lvl="0" eaLnBrk="0" fontAlgn="base" hangingPunct="0">
              <a:spcBef>
                <a:spcPct val="0"/>
              </a:spcBef>
              <a:spcAft>
                <a:spcPct val="0"/>
              </a:spcAft>
            </a:pPr>
            <a:r>
              <a:rPr kumimoji="0" lang="en-US" altLang="zh-CN" b="1" i="0" u="none" strike="noStrike" cap="none" normalizeH="0" baseline="0" dirty="0">
                <a:ln>
                  <a:noFill/>
                </a:ln>
                <a:solidFill>
                  <a:schemeClr val="tx1"/>
                </a:solidFill>
                <a:effectLst/>
                <a:latin typeface="Arial Unicode MS" panose="020B0604020202020204" pitchFamily="34" charset="-122"/>
              </a:rPr>
              <a:t>	</a:t>
            </a:r>
            <a:r>
              <a:rPr lang="zh-CN" altLang="en-US" b="1" dirty="0">
                <a:solidFill>
                  <a:srgbClr val="FC611F"/>
                </a:solidFill>
                <a:latin typeface="Arial Unicode MS" panose="020B0604020202020204" pitchFamily="34" charset="-122"/>
              </a:rPr>
              <a:t>软件可用性</a:t>
            </a:r>
            <a:r>
              <a:rPr lang="zh-CN" altLang="en-US" b="1" dirty="0">
                <a:latin typeface="Arial Unicode MS" panose="020B0604020202020204" pitchFamily="34" charset="-122"/>
              </a:rPr>
              <a:t>是程序在给定的时间点，按照规格说明书的规定，成功地运行的概率。</a:t>
            </a:r>
            <a:endParaRPr lang="en-US" altLang="zh-CN" b="1" dirty="0">
              <a:latin typeface="Arial Unicode MS" panose="020B0604020202020204" pitchFamily="34" charset="-122"/>
            </a:endParaRPr>
          </a:p>
          <a:p>
            <a:pPr lvl="0" eaLnBrk="0" fontAlgn="base" hangingPunct="0">
              <a:spcBef>
                <a:spcPct val="0"/>
              </a:spcBef>
              <a:spcAft>
                <a:spcPct val="0"/>
              </a:spcAft>
            </a:pPr>
            <a:endParaRPr lang="en-US" altLang="zh-CN" b="1" dirty="0">
              <a:solidFill>
                <a:srgbClr val="1C2B38"/>
              </a:solidFill>
              <a:latin typeface="Arial Unicode MS" panose="020B0604020202020204" pitchFamily="34" charset="-122"/>
            </a:endParaRPr>
          </a:p>
          <a:p>
            <a:pPr lvl="0" eaLnBrk="0" fontAlgn="base" hangingPunct="0">
              <a:spcBef>
                <a:spcPct val="0"/>
              </a:spcBef>
              <a:spcAft>
                <a:spcPct val="0"/>
              </a:spcAft>
            </a:pPr>
            <a:r>
              <a:rPr lang="en-US" altLang="zh-CN" b="1" dirty="0">
                <a:solidFill>
                  <a:srgbClr val="1C2B38"/>
                </a:solidFill>
                <a:latin typeface="Arial Unicode MS" panose="020B0604020202020204" pitchFamily="34" charset="-122"/>
              </a:rPr>
              <a:t>	</a:t>
            </a:r>
            <a:r>
              <a:rPr lang="zh-CN" altLang="en-US" b="1" dirty="0">
                <a:solidFill>
                  <a:srgbClr val="1C2B38"/>
                </a:solidFill>
                <a:latin typeface="Arial Unicode MS" panose="020B0604020202020204" pitchFamily="34" charset="-122"/>
              </a:rPr>
              <a:t>可靠性意味着在</a:t>
            </a:r>
            <a:r>
              <a:rPr lang="en-US" altLang="zh-CN" b="1" dirty="0">
                <a:solidFill>
                  <a:srgbClr val="C00000"/>
                </a:solidFill>
                <a:latin typeface="Arial Unicode MS" panose="020B0604020202020204" pitchFamily="34" charset="-122"/>
              </a:rPr>
              <a:t>0</a:t>
            </a:r>
            <a:r>
              <a:rPr lang="zh-CN" altLang="en-US" b="1" dirty="0">
                <a:solidFill>
                  <a:srgbClr val="C00000"/>
                </a:solidFill>
                <a:latin typeface="Arial Unicode MS" panose="020B0604020202020204" pitchFamily="34" charset="-122"/>
              </a:rPr>
              <a:t>到</a:t>
            </a:r>
            <a:r>
              <a:rPr lang="en-US" altLang="zh-CN" b="1" dirty="0">
                <a:solidFill>
                  <a:srgbClr val="C00000"/>
                </a:solidFill>
                <a:latin typeface="Arial Unicode MS" panose="020B0604020202020204" pitchFamily="34" charset="-122"/>
              </a:rPr>
              <a:t>t</a:t>
            </a:r>
            <a:r>
              <a:rPr lang="zh-CN" altLang="en-US" b="1" dirty="0">
                <a:solidFill>
                  <a:srgbClr val="C00000"/>
                </a:solidFill>
                <a:latin typeface="Arial Unicode MS" panose="020B0604020202020204" pitchFamily="34" charset="-122"/>
              </a:rPr>
              <a:t>这段时间间隔</a:t>
            </a:r>
            <a:r>
              <a:rPr lang="zh-CN" altLang="en-US" b="1" dirty="0">
                <a:solidFill>
                  <a:srgbClr val="1C2B38"/>
                </a:solidFill>
                <a:latin typeface="Arial Unicode MS" panose="020B0604020202020204" pitchFamily="34" charset="-122"/>
              </a:rPr>
              <a:t>内系统没有失效</a:t>
            </a:r>
            <a:endParaRPr lang="en-US" altLang="zh-CN" b="1" dirty="0">
              <a:solidFill>
                <a:srgbClr val="1C2B38"/>
              </a:solidFill>
              <a:latin typeface="Arial Unicode MS" panose="020B0604020202020204" pitchFamily="34" charset="-122"/>
            </a:endParaRPr>
          </a:p>
          <a:p>
            <a:pPr lvl="0" eaLnBrk="0" fontAlgn="base" hangingPunct="0">
              <a:spcBef>
                <a:spcPct val="0"/>
              </a:spcBef>
              <a:spcAft>
                <a:spcPct val="0"/>
              </a:spcAft>
            </a:pPr>
            <a:r>
              <a:rPr lang="en-US" altLang="zh-CN" b="1" dirty="0">
                <a:solidFill>
                  <a:srgbClr val="1C2B38"/>
                </a:solidFill>
                <a:latin typeface="Arial Unicode MS" panose="020B0604020202020204" pitchFamily="34" charset="-122"/>
              </a:rPr>
              <a:t>	</a:t>
            </a:r>
            <a:r>
              <a:rPr lang="zh-CN" altLang="en-US" b="1" dirty="0">
                <a:solidFill>
                  <a:srgbClr val="1C2B38"/>
                </a:solidFill>
                <a:latin typeface="Arial Unicode MS" panose="020B0604020202020204" pitchFamily="34" charset="-122"/>
              </a:rPr>
              <a:t>可用性只意味着在</a:t>
            </a:r>
            <a:r>
              <a:rPr lang="zh-CN" altLang="en-US" b="1" dirty="0">
                <a:solidFill>
                  <a:srgbClr val="C00000"/>
                </a:solidFill>
                <a:latin typeface="Arial Unicode MS" panose="020B0604020202020204" pitchFamily="34" charset="-122"/>
              </a:rPr>
              <a:t>时刻</a:t>
            </a:r>
            <a:r>
              <a:rPr lang="en-US" altLang="zh-CN" b="1" dirty="0">
                <a:solidFill>
                  <a:srgbClr val="C00000"/>
                </a:solidFill>
                <a:latin typeface="Arial Unicode MS" panose="020B0604020202020204" pitchFamily="34" charset="-122"/>
              </a:rPr>
              <a:t>t</a:t>
            </a:r>
            <a:r>
              <a:rPr lang="zh-CN" altLang="en-US" b="1" dirty="0">
                <a:solidFill>
                  <a:srgbClr val="1C2B38"/>
                </a:solidFill>
                <a:latin typeface="Arial Unicode MS" panose="020B0604020202020204" pitchFamily="34" charset="-122"/>
              </a:rPr>
              <a:t>，系统是正常运行的</a:t>
            </a:r>
          </a:p>
        </p:txBody>
      </p:sp>
      <p:sp>
        <p:nvSpPr>
          <p:cNvPr id="3" name="文本框 2">
            <a:extLst>
              <a:ext uri="{FF2B5EF4-FFF2-40B4-BE49-F238E27FC236}">
                <a16:creationId xmlns:a16="http://schemas.microsoft.com/office/drawing/2014/main" id="{0CCF329C-A7C7-4F72-9C3C-E083BC3366E3}"/>
              </a:ext>
            </a:extLst>
          </p:cNvPr>
          <p:cNvSpPr txBox="1"/>
          <p:nvPr/>
        </p:nvSpPr>
        <p:spPr>
          <a:xfrm>
            <a:off x="1911302" y="4207615"/>
            <a:ext cx="5562027" cy="369332"/>
          </a:xfrm>
          <a:prstGeom prst="rect">
            <a:avLst/>
          </a:prstGeom>
          <a:noFill/>
        </p:spPr>
        <p:txBody>
          <a:bodyPr wrap="square" rtlCol="0">
            <a:spAutoFit/>
          </a:bodyPr>
          <a:lstStyle/>
          <a:p>
            <a:r>
              <a:rPr lang="zh-CN" altLang="en-US" b="1" dirty="0">
                <a:solidFill>
                  <a:srgbClr val="C00000"/>
                </a:solidFill>
              </a:rPr>
              <a:t>？</a:t>
            </a:r>
            <a:r>
              <a:rPr lang="zh-CN" altLang="en-US" dirty="0"/>
              <a:t>如果在时刻</a:t>
            </a:r>
            <a:r>
              <a:rPr lang="en-US" altLang="zh-CN" dirty="0"/>
              <a:t>T</a:t>
            </a:r>
            <a:r>
              <a:rPr lang="zh-CN" altLang="en-US" dirty="0"/>
              <a:t>系统是可用的，有哪几种可能？</a:t>
            </a:r>
          </a:p>
        </p:txBody>
      </p:sp>
      <p:sp>
        <p:nvSpPr>
          <p:cNvPr id="6" name="文本框 5">
            <a:extLst>
              <a:ext uri="{FF2B5EF4-FFF2-40B4-BE49-F238E27FC236}">
                <a16:creationId xmlns:a16="http://schemas.microsoft.com/office/drawing/2014/main" id="{B83B9F89-C739-4F3D-95AA-4F1A85664322}"/>
              </a:ext>
            </a:extLst>
          </p:cNvPr>
          <p:cNvSpPr txBox="1"/>
          <p:nvPr/>
        </p:nvSpPr>
        <p:spPr>
          <a:xfrm>
            <a:off x="1911302" y="3792116"/>
            <a:ext cx="5307732" cy="1200329"/>
          </a:xfrm>
          <a:prstGeom prst="rect">
            <a:avLst/>
          </a:prstGeom>
          <a:solidFill>
            <a:schemeClr val="bg1"/>
          </a:solidFill>
        </p:spPr>
        <p:txBody>
          <a:bodyPr wrap="square" rtlCol="0">
            <a:spAutoFit/>
          </a:bodyPr>
          <a:lstStyle/>
          <a:p>
            <a:r>
              <a:rPr lang="en-US" altLang="zh-CN" dirty="0"/>
              <a:t>1.</a:t>
            </a:r>
            <a:r>
              <a:rPr lang="zh-CN" altLang="en-US" dirty="0"/>
              <a:t>在</a:t>
            </a:r>
            <a:r>
              <a:rPr lang="en-US" altLang="zh-CN" dirty="0"/>
              <a:t>0</a:t>
            </a:r>
            <a:r>
              <a:rPr lang="zh-CN" altLang="en-US" dirty="0"/>
              <a:t>到</a:t>
            </a:r>
            <a:r>
              <a:rPr lang="en-US" altLang="zh-CN" dirty="0"/>
              <a:t>t</a:t>
            </a:r>
            <a:r>
              <a:rPr lang="zh-CN" altLang="en-US" dirty="0"/>
              <a:t>这段时间内，程序一直没失效</a:t>
            </a:r>
            <a:endParaRPr lang="en-US" altLang="zh-CN" dirty="0"/>
          </a:p>
          <a:p>
            <a:r>
              <a:rPr lang="en-US" altLang="zh-CN" dirty="0"/>
              <a:t>2.</a:t>
            </a:r>
            <a:r>
              <a:rPr lang="zh-CN" altLang="en-US" dirty="0"/>
              <a:t>在这段时间内失效了一次，但是又修复了</a:t>
            </a:r>
            <a:endParaRPr lang="en-US" altLang="zh-CN" dirty="0"/>
          </a:p>
          <a:p>
            <a:r>
              <a:rPr lang="en-US" altLang="zh-CN" dirty="0"/>
              <a:t>3.</a:t>
            </a:r>
            <a:r>
              <a:rPr lang="zh-CN" altLang="en-US" dirty="0"/>
              <a:t>在这段时间内失效了两次，修复了两次</a:t>
            </a:r>
            <a:endParaRPr lang="en-US" altLang="zh-CN" dirty="0"/>
          </a:p>
          <a:p>
            <a:r>
              <a:rPr lang="zh-CN" altLang="en-US" dirty="0"/>
              <a:t>。。。。。。</a:t>
            </a:r>
          </a:p>
        </p:txBody>
      </p:sp>
    </p:spTree>
    <p:extLst>
      <p:ext uri="{BB962C8B-B14F-4D97-AF65-F5344CB8AC3E}">
        <p14:creationId xmlns:p14="http://schemas.microsoft.com/office/powerpoint/2010/main" val="10967535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nextCondLst>
                <p:cond evt="onClick" delay="0">
                  <p:tgtEl>
                    <p:spTgt spid="3"/>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6</a:t>
            </a:fld>
            <a:endParaRPr lang="zh-CN" altLang="en-US" dirty="0"/>
          </a:p>
        </p:txBody>
      </p:sp>
      <p:pic>
        <p:nvPicPr>
          <p:cNvPr id="4" name="图片 3"/>
          <p:cNvPicPr>
            <a:picLocks noChangeAspect="1"/>
          </p:cNvPicPr>
          <p:nvPr/>
        </p:nvPicPr>
        <p:blipFill>
          <a:blip r:embed="rId3"/>
          <a:stretch>
            <a:fillRect/>
          </a:stretch>
        </p:blipFill>
        <p:spPr>
          <a:xfrm>
            <a:off x="6337496" y="711261"/>
            <a:ext cx="1769452" cy="1813890"/>
          </a:xfrm>
          <a:prstGeom prst="rect">
            <a:avLst/>
          </a:prstGeom>
        </p:spPr>
      </p:pic>
      <p:pic>
        <p:nvPicPr>
          <p:cNvPr id="6" name="图片 5">
            <a:extLst>
              <a:ext uri="{FF2B5EF4-FFF2-40B4-BE49-F238E27FC236}">
                <a16:creationId xmlns:a16="http://schemas.microsoft.com/office/drawing/2014/main" id="{647E7E80-AC00-46CF-867F-6BD6B665EA7A}"/>
              </a:ext>
            </a:extLst>
          </p:cNvPr>
          <p:cNvPicPr>
            <a:picLocks noChangeAspect="1"/>
          </p:cNvPicPr>
          <p:nvPr/>
        </p:nvPicPr>
        <p:blipFill>
          <a:blip r:embed="rId4"/>
          <a:stretch>
            <a:fillRect/>
          </a:stretch>
        </p:blipFill>
        <p:spPr>
          <a:xfrm>
            <a:off x="521389" y="2588060"/>
            <a:ext cx="2530059" cy="670618"/>
          </a:xfrm>
          <a:prstGeom prst="rect">
            <a:avLst/>
          </a:prstGeom>
        </p:spPr>
      </p:pic>
      <p:sp>
        <p:nvSpPr>
          <p:cNvPr id="10" name="TextBox 7">
            <a:extLst>
              <a:ext uri="{FF2B5EF4-FFF2-40B4-BE49-F238E27FC236}">
                <a16:creationId xmlns:a16="http://schemas.microsoft.com/office/drawing/2014/main" id="{ECB1F4E9-B12F-46E8-B480-B289028EB3C9}"/>
              </a:ext>
            </a:extLst>
          </p:cNvPr>
          <p:cNvSpPr txBox="1">
            <a:spLocks noChangeArrowheads="1"/>
          </p:cNvSpPr>
          <p:nvPr/>
        </p:nvSpPr>
        <p:spPr bwMode="auto">
          <a:xfrm>
            <a:off x="660362" y="738844"/>
            <a:ext cx="5205179" cy="16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000" dirty="0">
                <a:latin typeface="+mn-ea"/>
                <a:ea typeface="+mn-ea"/>
              </a:rPr>
              <a:t>    </a:t>
            </a:r>
            <a:r>
              <a:rPr lang="zh-CN" altLang="zh-CN" sz="2000" dirty="0">
                <a:latin typeface="+mn-ea"/>
                <a:ea typeface="+mn-ea"/>
              </a:rPr>
              <a:t>如果在一段时间内，软件系统故障停机时间分别为</a:t>
            </a:r>
            <a:r>
              <a:rPr lang="en-US" altLang="zh-CN" sz="2000" i="1" dirty="0">
                <a:latin typeface="Times New Roman" panose="02020603050405020304" pitchFamily="18" charset="0"/>
                <a:ea typeface="+mn-ea"/>
                <a:cs typeface="Times New Roman" panose="02020603050405020304" pitchFamily="18" charset="0"/>
              </a:rPr>
              <a:t>t</a:t>
            </a:r>
            <a:r>
              <a:rPr lang="en-US" altLang="zh-CN" sz="2000" i="1" baseline="-25000" dirty="0">
                <a:latin typeface="Times New Roman" panose="02020603050405020304" pitchFamily="18" charset="0"/>
                <a:ea typeface="+mn-ea"/>
                <a:cs typeface="Times New Roman" panose="02020603050405020304" pitchFamily="18" charset="0"/>
              </a:rPr>
              <a:t>d1</a:t>
            </a:r>
            <a:r>
              <a:rPr lang="zh-CN" altLang="zh-CN" sz="2000" i="1" dirty="0">
                <a:latin typeface="Times New Roman" panose="02020603050405020304" pitchFamily="18" charset="0"/>
                <a:ea typeface="+mn-ea"/>
                <a:cs typeface="Times New Roman" panose="02020603050405020304" pitchFamily="18" charset="0"/>
              </a:rPr>
              <a:t>，</a:t>
            </a:r>
            <a:r>
              <a:rPr lang="en-US" altLang="zh-CN" sz="2000" i="1" dirty="0">
                <a:latin typeface="Times New Roman" panose="02020603050405020304" pitchFamily="18" charset="0"/>
                <a:ea typeface="+mn-ea"/>
                <a:cs typeface="Times New Roman" panose="02020603050405020304" pitchFamily="18" charset="0"/>
              </a:rPr>
              <a:t>t</a:t>
            </a:r>
            <a:r>
              <a:rPr lang="en-US" altLang="zh-CN" sz="2000" i="1" baseline="-25000" dirty="0">
                <a:latin typeface="Times New Roman" panose="02020603050405020304" pitchFamily="18" charset="0"/>
                <a:ea typeface="+mn-ea"/>
                <a:cs typeface="Times New Roman" panose="02020603050405020304" pitchFamily="18" charset="0"/>
              </a:rPr>
              <a:t>d2</a:t>
            </a:r>
            <a:r>
              <a:rPr lang="zh-CN" altLang="zh-CN" sz="2000" dirty="0">
                <a:latin typeface="Times New Roman" panose="02020603050405020304" pitchFamily="18" charset="0"/>
                <a:ea typeface="+mn-ea"/>
                <a:cs typeface="Times New Roman" panose="02020603050405020304" pitchFamily="18" charset="0"/>
              </a:rPr>
              <a:t>，…，</a:t>
            </a:r>
            <a:r>
              <a:rPr lang="zh-CN" altLang="zh-CN" sz="2000" dirty="0">
                <a:latin typeface="+mn-ea"/>
                <a:ea typeface="+mn-ea"/>
              </a:rPr>
              <a:t>正常运行时间分别为</a:t>
            </a:r>
            <a:r>
              <a:rPr lang="en-US" altLang="zh-CN" sz="2000" i="1" dirty="0">
                <a:latin typeface="Times New Roman" panose="02020603050405020304" pitchFamily="18" charset="0"/>
                <a:ea typeface="+mn-ea"/>
                <a:cs typeface="Times New Roman" panose="02020603050405020304" pitchFamily="18" charset="0"/>
              </a:rPr>
              <a:t>t</a:t>
            </a:r>
            <a:r>
              <a:rPr lang="en-US" altLang="zh-CN" sz="2000" i="1" baseline="-25000" dirty="0">
                <a:latin typeface="Times New Roman" panose="02020603050405020304" pitchFamily="18" charset="0"/>
                <a:ea typeface="+mn-ea"/>
                <a:cs typeface="Times New Roman" panose="02020603050405020304" pitchFamily="18" charset="0"/>
              </a:rPr>
              <a:t>u1</a:t>
            </a:r>
            <a:r>
              <a:rPr lang="en-US" altLang="zh-CN" sz="2000" i="1" dirty="0">
                <a:latin typeface="Times New Roman" panose="02020603050405020304" pitchFamily="18" charset="0"/>
                <a:ea typeface="+mn-ea"/>
                <a:cs typeface="Times New Roman" panose="02020603050405020304" pitchFamily="18" charset="0"/>
              </a:rPr>
              <a:t>,t</a:t>
            </a:r>
            <a:r>
              <a:rPr lang="en-US" altLang="zh-CN" sz="2000" i="1" baseline="-25000" dirty="0">
                <a:latin typeface="Times New Roman" panose="02020603050405020304" pitchFamily="18" charset="0"/>
                <a:ea typeface="+mn-ea"/>
                <a:cs typeface="Times New Roman" panose="02020603050405020304" pitchFamily="18" charset="0"/>
              </a:rPr>
              <a:t>u2</a:t>
            </a:r>
            <a:r>
              <a:rPr lang="zh-CN" altLang="zh-CN" sz="2000" i="1" dirty="0">
                <a:latin typeface="Times New Roman" panose="02020603050405020304" pitchFamily="18" charset="0"/>
                <a:ea typeface="+mn-ea"/>
                <a:cs typeface="Times New Roman" panose="02020603050405020304" pitchFamily="18" charset="0"/>
              </a:rPr>
              <a:t>，…</a:t>
            </a:r>
            <a:r>
              <a:rPr lang="zh-CN" altLang="zh-CN" sz="2000" dirty="0">
                <a:latin typeface="Times New Roman" panose="02020603050405020304" pitchFamily="18" charset="0"/>
                <a:ea typeface="+mn-ea"/>
                <a:cs typeface="Times New Roman" panose="02020603050405020304" pitchFamily="18" charset="0"/>
              </a:rPr>
              <a:t>，</a:t>
            </a:r>
            <a:r>
              <a:rPr lang="zh-CN" altLang="zh-CN" sz="2000" dirty="0">
                <a:latin typeface="+mn-ea"/>
                <a:ea typeface="+mn-ea"/>
              </a:rPr>
              <a:t>则系统的稳态可用性为：</a:t>
            </a:r>
          </a:p>
          <a:p>
            <a:pPr marL="0" indent="0">
              <a:lnSpc>
                <a:spcPts val="3200"/>
              </a:lnSpc>
              <a:defRPr/>
            </a:pPr>
            <a:r>
              <a:rPr lang="en-US" altLang="zh-CN" sz="2000" dirty="0"/>
              <a:t>(</a:t>
            </a:r>
            <a:r>
              <a:rPr lang="zh-CN" altLang="en-US" sz="2000" dirty="0"/>
              <a:t> </a:t>
            </a:r>
            <a:r>
              <a:rPr lang="en-US" altLang="zh-CN" sz="2000" i="1" dirty="0" err="1">
                <a:latin typeface="Times New Roman" panose="02020603050405020304" pitchFamily="18" charset="0"/>
                <a:cs typeface="Times New Roman" panose="02020603050405020304" pitchFamily="18" charset="0"/>
              </a:rPr>
              <a:t>T</a:t>
            </a:r>
            <a:r>
              <a:rPr lang="en-US" altLang="zh-CN" sz="2000" i="1" baseline="-25000" dirty="0" err="1">
                <a:latin typeface="Times New Roman" panose="02020603050405020304" pitchFamily="18" charset="0"/>
                <a:cs typeface="Times New Roman" panose="02020603050405020304" pitchFamily="18" charset="0"/>
              </a:rPr>
              <a:t>up</a:t>
            </a:r>
            <a:r>
              <a:rPr lang="en-US" altLang="zh-CN" sz="2000" i="1" dirty="0">
                <a:latin typeface="Times New Roman" panose="02020603050405020304" pitchFamily="18" charset="0"/>
                <a:cs typeface="Times New Roman" panose="02020603050405020304" pitchFamily="18" charset="0"/>
              </a:rPr>
              <a:t>=</a:t>
            </a:r>
            <a:r>
              <a:rPr lang="zh-CN"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t</a:t>
            </a:r>
            <a:r>
              <a:rPr lang="en-US" altLang="zh-CN" sz="2000" i="1" baseline="-25000" dirty="0" err="1">
                <a:latin typeface="Times New Roman" panose="02020603050405020304" pitchFamily="18" charset="0"/>
                <a:cs typeface="Times New Roman" panose="02020603050405020304" pitchFamily="18" charset="0"/>
              </a:rPr>
              <a:t>ui</a:t>
            </a:r>
            <a:r>
              <a:rPr lang="zh-CN" altLang="en-US"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T</a:t>
            </a:r>
            <a:r>
              <a:rPr lang="en-US" altLang="zh-CN" sz="2000" i="1" baseline="-25000" dirty="0" err="1">
                <a:latin typeface="Times New Roman" panose="02020603050405020304" pitchFamily="18" charset="0"/>
                <a:cs typeface="Times New Roman" panose="02020603050405020304" pitchFamily="18" charset="0"/>
              </a:rPr>
              <a:t>down</a:t>
            </a:r>
            <a:r>
              <a:rPr lang="en-US" altLang="zh-CN" sz="2000" i="1" dirty="0">
                <a:latin typeface="Times New Roman" panose="02020603050405020304" pitchFamily="18" charset="0"/>
                <a:cs typeface="Times New Roman" panose="02020603050405020304" pitchFamily="18" charset="0"/>
              </a:rPr>
              <a:t>=</a:t>
            </a:r>
            <a:r>
              <a:rPr lang="zh-CN"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t</a:t>
            </a:r>
            <a:r>
              <a:rPr lang="en-US" altLang="zh-CN" sz="2000" i="1" baseline="-25000" dirty="0" err="1">
                <a:latin typeface="Times New Roman" panose="02020603050405020304" pitchFamily="18" charset="0"/>
                <a:cs typeface="Times New Roman" panose="02020603050405020304" pitchFamily="18" charset="0"/>
              </a:rPr>
              <a:t>di</a:t>
            </a:r>
            <a:r>
              <a:rPr lang="en-US" altLang="zh-CN" sz="2000" i="1" baseline="-25000" dirty="0">
                <a:latin typeface="Times New Roman" panose="02020603050405020304" pitchFamily="18" charset="0"/>
                <a:cs typeface="Times New Roman" panose="02020603050405020304" pitchFamily="18" charset="0"/>
              </a:rPr>
              <a:t> </a:t>
            </a:r>
            <a:r>
              <a:rPr lang="en-US" altLang="zh-CN" sz="2000" dirty="0"/>
              <a:t>)</a:t>
            </a:r>
          </a:p>
        </p:txBody>
      </p:sp>
      <p:pic>
        <p:nvPicPr>
          <p:cNvPr id="13" name="图片 12">
            <a:extLst>
              <a:ext uri="{FF2B5EF4-FFF2-40B4-BE49-F238E27FC236}">
                <a16:creationId xmlns:a16="http://schemas.microsoft.com/office/drawing/2014/main" id="{6B9C3D40-576D-470F-AC62-4A965CC45FF2}"/>
              </a:ext>
            </a:extLst>
          </p:cNvPr>
          <p:cNvPicPr>
            <a:picLocks noChangeAspect="1"/>
          </p:cNvPicPr>
          <p:nvPr/>
        </p:nvPicPr>
        <p:blipFill>
          <a:blip r:embed="rId5"/>
          <a:stretch>
            <a:fillRect/>
          </a:stretch>
        </p:blipFill>
        <p:spPr>
          <a:xfrm>
            <a:off x="521389" y="3955123"/>
            <a:ext cx="2932430" cy="640135"/>
          </a:xfrm>
          <a:prstGeom prst="rect">
            <a:avLst/>
          </a:prstGeom>
        </p:spPr>
      </p:pic>
      <p:sp>
        <p:nvSpPr>
          <p:cNvPr id="15" name="对话气泡: 椭圆形 14">
            <a:extLst>
              <a:ext uri="{FF2B5EF4-FFF2-40B4-BE49-F238E27FC236}">
                <a16:creationId xmlns:a16="http://schemas.microsoft.com/office/drawing/2014/main" id="{A97FB5DC-9CDE-460F-BA99-D30B8EA5A1A5}"/>
              </a:ext>
            </a:extLst>
          </p:cNvPr>
          <p:cNvSpPr/>
          <p:nvPr/>
        </p:nvSpPr>
        <p:spPr>
          <a:xfrm>
            <a:off x="3862854" y="2142683"/>
            <a:ext cx="2595566" cy="1533086"/>
          </a:xfrm>
          <a:prstGeom prst="wedgeEllipseCallout">
            <a:avLst>
              <a:gd name="adj1" fmla="val -94385"/>
              <a:gd name="adj2" fmla="val 713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rgbClr val="C00000"/>
                </a:solidFill>
              </a:rPr>
              <a:t>平均无故障时间</a:t>
            </a:r>
            <a:r>
              <a:rPr lang="en-US" altLang="zh-CN" dirty="0">
                <a:solidFill>
                  <a:srgbClr val="C00000"/>
                </a:solidFill>
                <a:latin typeface="Times New Roman" panose="02020603050405020304" pitchFamily="18" charset="0"/>
                <a:cs typeface="Times New Roman" panose="02020603050405020304" pitchFamily="18" charset="0"/>
              </a:rPr>
              <a:t>MTTF</a:t>
            </a:r>
            <a:r>
              <a:rPr lang="zh-CN" altLang="zh-CN" dirty="0">
                <a:solidFill>
                  <a:schemeClr val="tx1"/>
                </a:solidFill>
              </a:rPr>
              <a:t>是系统按规格说明书规定成功地运行的平均时间</a:t>
            </a:r>
            <a:endParaRPr lang="zh-CN" altLang="en-US" dirty="0">
              <a:solidFill>
                <a:schemeClr val="tx1"/>
              </a:solidFill>
            </a:endParaRPr>
          </a:p>
        </p:txBody>
      </p:sp>
      <p:sp>
        <p:nvSpPr>
          <p:cNvPr id="16" name="对话气泡: 椭圆形 15">
            <a:extLst>
              <a:ext uri="{FF2B5EF4-FFF2-40B4-BE49-F238E27FC236}">
                <a16:creationId xmlns:a16="http://schemas.microsoft.com/office/drawing/2014/main" id="{73D5935D-90C3-4439-BA42-0E6478BBFB73}"/>
              </a:ext>
            </a:extLst>
          </p:cNvPr>
          <p:cNvSpPr/>
          <p:nvPr/>
        </p:nvSpPr>
        <p:spPr>
          <a:xfrm>
            <a:off x="5238011" y="3624211"/>
            <a:ext cx="2595566" cy="1301957"/>
          </a:xfrm>
          <a:prstGeom prst="wedgeEllipseCallout">
            <a:avLst>
              <a:gd name="adj1" fmla="val -126618"/>
              <a:gd name="adj2" fmla="val 179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rgbClr val="C00000"/>
                </a:solidFill>
              </a:rPr>
              <a:t>平均维修时间</a:t>
            </a:r>
            <a:r>
              <a:rPr lang="en-US" altLang="zh-CN" dirty="0">
                <a:solidFill>
                  <a:srgbClr val="C00000"/>
                </a:solidFill>
                <a:latin typeface="Times New Roman" panose="02020603050405020304" pitchFamily="18" charset="0"/>
                <a:cs typeface="Times New Roman" panose="02020603050405020304" pitchFamily="18" charset="0"/>
              </a:rPr>
              <a:t>MTTR</a:t>
            </a:r>
            <a:r>
              <a:rPr lang="zh-CN" altLang="zh-CN" dirty="0">
                <a:solidFill>
                  <a:schemeClr val="tx1"/>
                </a:solidFill>
              </a:rPr>
              <a:t>是修复一个故障平均需要的时间</a:t>
            </a:r>
            <a:endParaRPr lang="zh-CN" altLang="en-US" dirty="0">
              <a:solidFill>
                <a:schemeClr val="tx1"/>
              </a:solidFill>
            </a:endParaRPr>
          </a:p>
        </p:txBody>
      </p:sp>
      <p:sp>
        <p:nvSpPr>
          <p:cNvPr id="18" name="文本框 17">
            <a:extLst>
              <a:ext uri="{FF2B5EF4-FFF2-40B4-BE49-F238E27FC236}">
                <a16:creationId xmlns:a16="http://schemas.microsoft.com/office/drawing/2014/main" id="{6CF3EA58-F9DB-47D7-B1C2-F6630FDDB30D}"/>
              </a:ext>
            </a:extLst>
          </p:cNvPr>
          <p:cNvSpPr txBox="1"/>
          <p:nvPr/>
        </p:nvSpPr>
        <p:spPr>
          <a:xfrm>
            <a:off x="3812857" y="2790641"/>
            <a:ext cx="3123259" cy="923330"/>
          </a:xfrm>
          <a:prstGeom prst="rect">
            <a:avLst/>
          </a:prstGeom>
          <a:solidFill>
            <a:schemeClr val="bg1"/>
          </a:solidFill>
        </p:spPr>
        <p:txBody>
          <a:bodyPr wrap="square" rtlCol="0">
            <a:spAutoFit/>
          </a:bodyPr>
          <a:lstStyle/>
          <a:p>
            <a:r>
              <a:rPr lang="en-US" altLang="zh-CN" dirty="0"/>
              <a:t>1.</a:t>
            </a:r>
            <a:r>
              <a:rPr lang="zh-CN" altLang="zh-CN" dirty="0"/>
              <a:t>维护人员的技术水平</a:t>
            </a:r>
            <a:endParaRPr lang="en-US" altLang="zh-CN" dirty="0"/>
          </a:p>
          <a:p>
            <a:r>
              <a:rPr lang="en-US" altLang="zh-CN" dirty="0"/>
              <a:t>2.</a:t>
            </a:r>
            <a:r>
              <a:rPr lang="zh-CN" altLang="zh-CN" dirty="0"/>
              <a:t>对系统的熟悉程度</a:t>
            </a:r>
            <a:endParaRPr lang="en-US" altLang="zh-CN" dirty="0"/>
          </a:p>
          <a:p>
            <a:r>
              <a:rPr lang="en-US" altLang="zh-CN" dirty="0"/>
              <a:t>3.</a:t>
            </a:r>
            <a:r>
              <a:rPr lang="zh-CN" altLang="zh-CN" dirty="0"/>
              <a:t>系统的可维护性有重要关系。</a:t>
            </a:r>
            <a:endParaRPr lang="zh-CN" altLang="en-US" dirty="0"/>
          </a:p>
        </p:txBody>
      </p:sp>
      <p:sp>
        <p:nvSpPr>
          <p:cNvPr id="19" name="矩形 18">
            <a:extLst>
              <a:ext uri="{FF2B5EF4-FFF2-40B4-BE49-F238E27FC236}">
                <a16:creationId xmlns:a16="http://schemas.microsoft.com/office/drawing/2014/main" id="{7DF02F33-9636-4362-885E-62DDD5F9BA70}"/>
              </a:ext>
            </a:extLst>
          </p:cNvPr>
          <p:cNvSpPr/>
          <p:nvPr/>
        </p:nvSpPr>
        <p:spPr>
          <a:xfrm>
            <a:off x="5638333" y="4275189"/>
            <a:ext cx="1794922" cy="923330"/>
          </a:xfrm>
          <a:prstGeom prst="rect">
            <a:avLst/>
          </a:prstGeom>
          <a:solidFill>
            <a:schemeClr val="bg1"/>
          </a:solidFill>
        </p:spPr>
        <p:txBody>
          <a:bodyPr wrap="square">
            <a:spAutoFit/>
          </a:bodyPr>
          <a:lstStyle/>
          <a:p>
            <a:r>
              <a:rPr lang="zh-CN" altLang="en-US" dirty="0"/>
              <a:t>主要</a:t>
            </a:r>
            <a:r>
              <a:rPr lang="zh-CN" altLang="zh-CN" dirty="0"/>
              <a:t>取决于系统中潜伏的错误的数目</a:t>
            </a:r>
            <a:endParaRPr lang="zh-CN" altLang="en-US" dirty="0"/>
          </a:p>
        </p:txBody>
      </p:sp>
    </p:spTree>
    <p:extLst>
      <p:ext uri="{BB962C8B-B14F-4D97-AF65-F5344CB8AC3E}">
        <p14:creationId xmlns:p14="http://schemas.microsoft.com/office/powerpoint/2010/main" val="36799674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6"/>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8" grpId="0" animBg="1"/>
      <p:bldP spid="18" grpId="1" animBg="1"/>
      <p:bldP spid="19" grpId="0" animBg="1"/>
      <p:bldP spid="1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786285" y="627534"/>
            <a:ext cx="3571431" cy="3180603"/>
            <a:chOff x="3186113" y="530112"/>
            <a:chExt cx="2625725" cy="2338387"/>
          </a:xfrm>
        </p:grpSpPr>
        <p:sp>
          <p:nvSpPr>
            <p:cNvPr id="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矩形 34"/>
          <p:cNvSpPr/>
          <p:nvPr/>
        </p:nvSpPr>
        <p:spPr>
          <a:xfrm>
            <a:off x="3244328" y="1287955"/>
            <a:ext cx="2655342" cy="1200329"/>
          </a:xfrm>
          <a:prstGeom prst="rect">
            <a:avLst/>
          </a:prstGeom>
          <a:noFill/>
        </p:spPr>
        <p:txBody>
          <a:bodyPr wrap="none">
            <a:spAutoFit/>
          </a:bodyPr>
          <a:lstStyle/>
          <a:p>
            <a:pPr algn="ctr"/>
            <a:r>
              <a:rPr lang="en-US" altLang="zh-CN" sz="7200" b="1" dirty="0">
                <a:solidFill>
                  <a:srgbClr val="FC611F"/>
                </a:solidFill>
                <a:latin typeface="+mj-lt"/>
                <a:ea typeface="Arial Unicode MS" pitchFamily="34" charset="-122"/>
                <a:cs typeface="Arial Unicode MS" pitchFamily="34" charset="-122"/>
              </a:rPr>
              <a:t>PART</a:t>
            </a:r>
            <a:r>
              <a:rPr lang="en-US" altLang="zh-CN" sz="7200" b="1" dirty="0">
                <a:solidFill>
                  <a:srgbClr val="FC611F"/>
                </a:solidFill>
                <a:latin typeface="Arial Unicode MS" pitchFamily="34" charset="-122"/>
                <a:ea typeface="Arial Unicode MS" pitchFamily="34" charset="-122"/>
                <a:cs typeface="Arial Unicode MS" pitchFamily="34" charset="-122"/>
              </a:rPr>
              <a:t>2</a:t>
            </a:r>
            <a:endParaRPr lang="zh-CN" altLang="en-US" sz="1200" dirty="0">
              <a:solidFill>
                <a:srgbClr val="FC611F"/>
              </a:solidFill>
              <a:latin typeface="Arial Unicode MS" pitchFamily="34" charset="-122"/>
              <a:ea typeface="Arial Unicode MS" pitchFamily="34" charset="-122"/>
              <a:cs typeface="Arial Unicode MS" pitchFamily="34" charset="-122"/>
            </a:endParaRPr>
          </a:p>
        </p:txBody>
      </p:sp>
      <p:sp>
        <p:nvSpPr>
          <p:cNvPr id="41" name="矩形 40"/>
          <p:cNvSpPr/>
          <p:nvPr/>
        </p:nvSpPr>
        <p:spPr>
          <a:xfrm>
            <a:off x="2625798" y="3911446"/>
            <a:ext cx="3892411" cy="584775"/>
          </a:xfrm>
          <a:prstGeom prst="rect">
            <a:avLst/>
          </a:prstGeom>
        </p:spPr>
        <p:txBody>
          <a:bodyPr wrap="none">
            <a:spAutoFit/>
          </a:bodyPr>
          <a:lstStyle/>
          <a:p>
            <a:pPr algn="ctr"/>
            <a:r>
              <a:rPr lang="zh-CN" altLang="en-US" sz="3200" b="1" dirty="0">
                <a:latin typeface="+mn-ea"/>
              </a:rPr>
              <a:t>估计平均无故障时间</a:t>
            </a:r>
            <a:endParaRPr lang="zh-CN" altLang="en-US" sz="3200" b="1" dirty="0">
              <a:solidFill>
                <a:srgbClr val="1C2B38"/>
              </a:solidFill>
              <a:latin typeface="+mj-lt"/>
              <a:ea typeface="Arial Unicode MS" pitchFamily="34" charset="-122"/>
              <a:cs typeface="Arial Unicode MS" pitchFamily="34" charset="-122"/>
            </a:endParaRPr>
          </a:p>
        </p:txBody>
      </p:sp>
    </p:spTree>
    <p:extLst>
      <p:ext uri="{BB962C8B-B14F-4D97-AF65-F5344CB8AC3E}">
        <p14:creationId xmlns:p14="http://schemas.microsoft.com/office/powerpoint/2010/main" val="392965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8</a:t>
            </a:fld>
            <a:endParaRPr lang="zh-CN" altLang="en-US" dirty="0"/>
          </a:p>
        </p:txBody>
      </p:sp>
      <p:sp>
        <p:nvSpPr>
          <p:cNvPr id="5" name="TextBox 7">
            <a:extLst>
              <a:ext uri="{FF2B5EF4-FFF2-40B4-BE49-F238E27FC236}">
                <a16:creationId xmlns:a16="http://schemas.microsoft.com/office/drawing/2014/main" id="{4FD7E4C7-4DCC-4BF1-B7ED-7009954EBBA3}"/>
              </a:ext>
            </a:extLst>
          </p:cNvPr>
          <p:cNvSpPr txBox="1">
            <a:spLocks noChangeArrowheads="1"/>
          </p:cNvSpPr>
          <p:nvPr/>
        </p:nvSpPr>
        <p:spPr bwMode="auto">
          <a:xfrm>
            <a:off x="313531" y="505222"/>
            <a:ext cx="8516937" cy="4440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000" b="1" dirty="0">
                <a:latin typeface="+mn-ea"/>
                <a:ea typeface="+mn-ea"/>
              </a:rPr>
              <a:t>1.</a:t>
            </a:r>
            <a:r>
              <a:rPr lang="zh-CN" altLang="en-US" sz="2000" b="1" dirty="0">
                <a:latin typeface="+mn-ea"/>
                <a:ea typeface="+mn-ea"/>
              </a:rPr>
              <a:t>符号</a:t>
            </a:r>
            <a:endParaRPr lang="en-US" altLang="zh-CN" sz="2000" b="1" dirty="0">
              <a:latin typeface="+mn-ea"/>
              <a:ea typeface="+mn-ea"/>
            </a:endParaRPr>
          </a:p>
          <a:p>
            <a:pPr lvl="1">
              <a:defRPr/>
            </a:pPr>
            <a:r>
              <a:rPr lang="zh-CN" altLang="zh-CN" sz="2000" dirty="0"/>
              <a:t>在估算</a:t>
            </a:r>
            <a:r>
              <a:rPr lang="en-US" altLang="zh-CN" sz="2000" dirty="0">
                <a:latin typeface="Times New Roman" panose="02020603050405020304" pitchFamily="18" charset="0"/>
                <a:cs typeface="Times New Roman" panose="02020603050405020304" pitchFamily="18" charset="0"/>
              </a:rPr>
              <a:t>MTTF</a:t>
            </a:r>
            <a:r>
              <a:rPr lang="zh-CN" altLang="zh-CN" sz="2000" dirty="0"/>
              <a:t>的过程中使用下述符号表示有关的数量。</a:t>
            </a:r>
          </a:p>
          <a:p>
            <a:pPr lvl="1">
              <a:defRPr/>
            </a:pPr>
            <a:r>
              <a:rPr lang="en-US" altLang="zh-CN" sz="2000" i="1" dirty="0">
                <a:solidFill>
                  <a:srgbClr val="C00000"/>
                </a:solidFill>
                <a:latin typeface="Times New Roman" panose="02020603050405020304" pitchFamily="18" charset="0"/>
                <a:cs typeface="Times New Roman" panose="02020603050405020304" pitchFamily="18" charset="0"/>
              </a:rPr>
              <a:t>E</a:t>
            </a:r>
            <a:r>
              <a:rPr lang="en-US" altLang="zh-CN" sz="2000" i="1" baseline="-25000" dirty="0">
                <a:solidFill>
                  <a:srgbClr val="C00000"/>
                </a:solidFill>
                <a:latin typeface="Times New Roman" panose="02020603050405020304" pitchFamily="18" charset="0"/>
                <a:cs typeface="Times New Roman" panose="02020603050405020304" pitchFamily="18" charset="0"/>
              </a:rPr>
              <a:t>T</a:t>
            </a:r>
            <a:r>
              <a:rPr lang="zh-CN" altLang="zh-CN" sz="2000" dirty="0"/>
              <a:t>——测试之前程序中错误总数；</a:t>
            </a:r>
          </a:p>
          <a:p>
            <a:pPr lvl="1">
              <a:defRPr/>
            </a:pPr>
            <a:r>
              <a:rPr lang="en-US" altLang="zh-CN" sz="2000" i="1" dirty="0">
                <a:solidFill>
                  <a:srgbClr val="C00000"/>
                </a:solidFill>
                <a:latin typeface="Times New Roman" panose="02020603050405020304" pitchFamily="18" charset="0"/>
                <a:cs typeface="Times New Roman" panose="02020603050405020304" pitchFamily="18" charset="0"/>
              </a:rPr>
              <a:t>I</a:t>
            </a:r>
            <a:r>
              <a:rPr lang="en-US" altLang="zh-CN" sz="2000" i="1" baseline="-25000" dirty="0">
                <a:solidFill>
                  <a:srgbClr val="C00000"/>
                </a:solidFill>
                <a:latin typeface="Times New Roman" panose="02020603050405020304" pitchFamily="18" charset="0"/>
                <a:cs typeface="Times New Roman" panose="02020603050405020304" pitchFamily="18" charset="0"/>
              </a:rPr>
              <a:t>T</a:t>
            </a:r>
            <a:r>
              <a:rPr lang="zh-CN" altLang="zh-CN" sz="2000" dirty="0"/>
              <a:t>——程序长度</a:t>
            </a:r>
            <a:r>
              <a:rPr lang="en-US" altLang="zh-CN" sz="2000" dirty="0"/>
              <a:t>(</a:t>
            </a:r>
            <a:r>
              <a:rPr lang="zh-CN" altLang="zh-CN" sz="2000" dirty="0"/>
              <a:t>机器指令总数</a:t>
            </a:r>
            <a:r>
              <a:rPr lang="en-US" altLang="zh-CN" sz="2000" dirty="0"/>
              <a:t>)</a:t>
            </a:r>
            <a:r>
              <a:rPr lang="zh-CN" altLang="zh-CN" sz="2000" dirty="0"/>
              <a:t>；</a:t>
            </a:r>
          </a:p>
          <a:p>
            <a:pPr lvl="1">
              <a:defRPr/>
            </a:pPr>
            <a:r>
              <a:rPr lang="en-US" altLang="zh-CN" sz="2000" i="1" dirty="0">
                <a:solidFill>
                  <a:srgbClr val="C00000"/>
                </a:solidFill>
                <a:latin typeface="Times New Roman" panose="02020603050405020304" pitchFamily="18" charset="0"/>
                <a:cs typeface="Times New Roman" panose="02020603050405020304" pitchFamily="18" charset="0"/>
              </a:rPr>
              <a:t>τ</a:t>
            </a:r>
            <a:r>
              <a:rPr lang="zh-CN" altLang="zh-CN" sz="2000" dirty="0"/>
              <a:t>——测试</a:t>
            </a:r>
            <a:r>
              <a:rPr lang="en-US" altLang="zh-CN" sz="2000" dirty="0"/>
              <a:t>(</a:t>
            </a:r>
            <a:r>
              <a:rPr lang="zh-CN" altLang="zh-CN" sz="2000" dirty="0"/>
              <a:t>包括调试</a:t>
            </a:r>
            <a:r>
              <a:rPr lang="en-US" altLang="zh-CN" sz="2000" dirty="0"/>
              <a:t>)</a:t>
            </a:r>
            <a:r>
              <a:rPr lang="zh-CN" altLang="zh-CN" sz="2000" dirty="0"/>
              <a:t>时间；</a:t>
            </a:r>
          </a:p>
          <a:p>
            <a:pPr lvl="1">
              <a:defRPr/>
            </a:pPr>
            <a:r>
              <a:rPr lang="en-US" altLang="zh-CN" sz="2000" i="1" dirty="0">
                <a:solidFill>
                  <a:srgbClr val="C00000"/>
                </a:solidFill>
                <a:latin typeface="Times New Roman" panose="02020603050405020304" pitchFamily="18" charset="0"/>
                <a:cs typeface="Times New Roman" panose="02020603050405020304" pitchFamily="18" charset="0"/>
              </a:rPr>
              <a:t>E</a:t>
            </a:r>
            <a:r>
              <a:rPr lang="en-US" altLang="zh-CN" sz="2000" i="1" baseline="-25000" dirty="0">
                <a:solidFill>
                  <a:srgbClr val="C00000"/>
                </a:solidFill>
                <a:latin typeface="Times New Roman" panose="02020603050405020304" pitchFamily="18" charset="0"/>
                <a:cs typeface="Times New Roman" panose="02020603050405020304" pitchFamily="18" charset="0"/>
              </a:rPr>
              <a:t>d</a:t>
            </a:r>
            <a:r>
              <a:rPr lang="en-US" altLang="zh-CN" sz="2000" i="1" dirty="0">
                <a:solidFill>
                  <a:srgbClr val="C00000"/>
                </a:solidFill>
                <a:latin typeface="Times New Roman" panose="02020603050405020304" pitchFamily="18" charset="0"/>
                <a:cs typeface="Times New Roman" panose="02020603050405020304" pitchFamily="18" charset="0"/>
              </a:rPr>
              <a:t>(τ)</a:t>
            </a:r>
            <a:r>
              <a:rPr lang="zh-CN" altLang="zh-CN" sz="2000" dirty="0"/>
              <a:t>——在</a:t>
            </a:r>
            <a:r>
              <a:rPr lang="en-US" altLang="zh-CN" sz="2000" dirty="0"/>
              <a:t>0</a:t>
            </a:r>
            <a:r>
              <a:rPr lang="zh-CN" altLang="zh-CN" sz="2000" dirty="0"/>
              <a:t>至</a:t>
            </a:r>
            <a:r>
              <a:rPr lang="zh-CN" altLang="zh-CN" sz="2000" i="1" dirty="0">
                <a:latin typeface="Times New Roman" panose="02020603050405020304" pitchFamily="18" charset="0"/>
                <a:cs typeface="Times New Roman" panose="02020603050405020304" pitchFamily="18" charset="0"/>
              </a:rPr>
              <a:t>τ</a:t>
            </a:r>
            <a:r>
              <a:rPr lang="zh-CN" altLang="zh-CN" sz="2000" dirty="0"/>
              <a:t>期间发现的错误数；</a:t>
            </a:r>
          </a:p>
          <a:p>
            <a:pPr lvl="1">
              <a:defRPr/>
            </a:pPr>
            <a:r>
              <a:rPr lang="en-US" altLang="zh-CN" sz="2000" i="1" dirty="0" err="1">
                <a:solidFill>
                  <a:srgbClr val="C00000"/>
                </a:solidFill>
                <a:latin typeface="Times New Roman" panose="02020603050405020304" pitchFamily="18" charset="0"/>
                <a:cs typeface="Times New Roman" panose="02020603050405020304" pitchFamily="18" charset="0"/>
              </a:rPr>
              <a:t>E</a:t>
            </a:r>
            <a:r>
              <a:rPr lang="en-US" altLang="zh-CN" sz="2000" i="1" baseline="-25000" dirty="0" err="1">
                <a:solidFill>
                  <a:srgbClr val="C00000"/>
                </a:solidFill>
                <a:latin typeface="Times New Roman" panose="02020603050405020304" pitchFamily="18" charset="0"/>
                <a:cs typeface="Times New Roman" panose="02020603050405020304" pitchFamily="18" charset="0"/>
              </a:rPr>
              <a:t>c</a:t>
            </a:r>
            <a:r>
              <a:rPr lang="en-US" altLang="zh-CN" sz="2000" i="1" dirty="0">
                <a:solidFill>
                  <a:srgbClr val="C00000"/>
                </a:solidFill>
                <a:latin typeface="Times New Roman" panose="02020603050405020304" pitchFamily="18" charset="0"/>
                <a:cs typeface="Times New Roman" panose="02020603050405020304" pitchFamily="18" charset="0"/>
              </a:rPr>
              <a:t>(τ)</a:t>
            </a:r>
            <a:r>
              <a:rPr lang="zh-CN" altLang="zh-CN" sz="2000" dirty="0"/>
              <a:t>——在</a:t>
            </a:r>
            <a:r>
              <a:rPr lang="en-US" altLang="zh-CN" sz="2000" dirty="0"/>
              <a:t>0</a:t>
            </a:r>
            <a:r>
              <a:rPr lang="zh-CN" altLang="zh-CN" sz="2000" dirty="0"/>
              <a:t>至</a:t>
            </a:r>
            <a:r>
              <a:rPr lang="zh-CN" altLang="zh-CN" sz="2000" i="1" dirty="0">
                <a:latin typeface="Times New Roman" panose="02020603050405020304" pitchFamily="18" charset="0"/>
                <a:cs typeface="Times New Roman" panose="02020603050405020304" pitchFamily="18" charset="0"/>
              </a:rPr>
              <a:t>τ</a:t>
            </a:r>
            <a:r>
              <a:rPr lang="zh-CN" altLang="zh-CN" sz="2000" dirty="0"/>
              <a:t>期间改正的错误数。</a:t>
            </a:r>
            <a:endParaRPr lang="en-US" altLang="zh-CN" sz="2000" dirty="0"/>
          </a:p>
          <a:p>
            <a:pPr>
              <a:spcBef>
                <a:spcPts val="1200"/>
              </a:spcBef>
              <a:defRPr/>
            </a:pPr>
            <a:r>
              <a:rPr lang="en-US" altLang="zh-CN" sz="2000" b="1" dirty="0">
                <a:latin typeface="+mn-ea"/>
                <a:ea typeface="+mn-ea"/>
              </a:rPr>
              <a:t>2.</a:t>
            </a:r>
            <a:r>
              <a:rPr lang="zh-CN" altLang="en-US" sz="2000" b="1" dirty="0">
                <a:latin typeface="+mn-ea"/>
                <a:ea typeface="+mn-ea"/>
              </a:rPr>
              <a:t>基本假定</a:t>
            </a:r>
            <a:endParaRPr lang="en-US" altLang="zh-CN" sz="2000" b="1" dirty="0">
              <a:latin typeface="+mn-ea"/>
              <a:ea typeface="+mn-ea"/>
            </a:endParaRPr>
          </a:p>
          <a:p>
            <a:pPr marL="857250" lvl="1" indent="-457200">
              <a:buAutoNum type="arabicParenBoth"/>
              <a:defRPr/>
            </a:pPr>
            <a:r>
              <a:rPr lang="zh-CN" altLang="zh-CN" sz="2000" dirty="0"/>
              <a:t>在类似的程序中，单位长度里的错误数</a:t>
            </a:r>
            <a:r>
              <a:rPr lang="en-US" altLang="zh-CN" sz="2000" dirty="0">
                <a:latin typeface="Times New Roman" panose="02020603050405020304" pitchFamily="18" charset="0"/>
                <a:cs typeface="Times New Roman" panose="02020603050405020304" pitchFamily="18" charset="0"/>
              </a:rPr>
              <a:t>ET/IT</a:t>
            </a:r>
            <a:r>
              <a:rPr lang="zh-CN" altLang="zh-CN" sz="2000" dirty="0"/>
              <a:t>近似为常数。美国的一些统计数字表明，通常</a:t>
            </a:r>
            <a:r>
              <a:rPr lang="en-US" altLang="zh-CN" sz="2000" dirty="0">
                <a:solidFill>
                  <a:srgbClr val="C00000"/>
                </a:solidFill>
              </a:rPr>
              <a:t>0.5</a:t>
            </a:r>
            <a:r>
              <a:rPr lang="zh-CN" altLang="zh-CN" sz="2000" dirty="0">
                <a:solidFill>
                  <a:srgbClr val="C00000"/>
                </a:solidFill>
              </a:rPr>
              <a:t>×</a:t>
            </a:r>
            <a:r>
              <a:rPr lang="en-US" altLang="zh-CN" sz="2000" dirty="0">
                <a:solidFill>
                  <a:srgbClr val="C00000"/>
                </a:solidFill>
              </a:rPr>
              <a:t>10-2</a:t>
            </a:r>
            <a:r>
              <a:rPr lang="zh-CN" altLang="zh-CN" sz="2000" dirty="0">
                <a:solidFill>
                  <a:srgbClr val="C00000"/>
                </a:solidFill>
              </a:rPr>
              <a:t>≤</a:t>
            </a:r>
            <a:r>
              <a:rPr lang="en-US" altLang="zh-CN" sz="2000" dirty="0">
                <a:solidFill>
                  <a:srgbClr val="C00000"/>
                </a:solidFill>
              </a:rPr>
              <a:t>ET/IT</a:t>
            </a:r>
            <a:r>
              <a:rPr lang="zh-CN" altLang="zh-CN" sz="2000" dirty="0">
                <a:solidFill>
                  <a:srgbClr val="C00000"/>
                </a:solidFill>
              </a:rPr>
              <a:t>≤</a:t>
            </a:r>
            <a:r>
              <a:rPr lang="en-US" altLang="zh-CN" sz="2000" dirty="0">
                <a:solidFill>
                  <a:srgbClr val="C00000"/>
                </a:solidFill>
              </a:rPr>
              <a:t>2</a:t>
            </a:r>
            <a:r>
              <a:rPr lang="zh-CN" altLang="zh-CN" sz="2000" dirty="0">
                <a:solidFill>
                  <a:srgbClr val="C00000"/>
                </a:solidFill>
              </a:rPr>
              <a:t>×</a:t>
            </a:r>
            <a:r>
              <a:rPr lang="en-US" altLang="zh-CN" sz="2000" dirty="0">
                <a:solidFill>
                  <a:srgbClr val="C00000"/>
                </a:solidFill>
              </a:rPr>
              <a:t>10-2</a:t>
            </a:r>
          </a:p>
          <a:p>
            <a:pPr marL="400050" lvl="1" indent="0">
              <a:defRPr/>
            </a:pPr>
            <a:endParaRPr lang="en-US" altLang="zh-CN" sz="2000" dirty="0"/>
          </a:p>
          <a:p>
            <a:pPr marL="400050" lvl="1" indent="0">
              <a:lnSpc>
                <a:spcPts val="2900"/>
              </a:lnSpc>
              <a:defRPr/>
            </a:pPr>
            <a:r>
              <a:rPr lang="en-US" altLang="zh-CN" sz="2000" dirty="0"/>
              <a:t>(2) </a:t>
            </a:r>
            <a:r>
              <a:rPr lang="zh-CN" altLang="zh-CN" sz="2000" dirty="0"/>
              <a:t>失效率正比于软件中剩余的</a:t>
            </a:r>
            <a:r>
              <a:rPr lang="en-US" altLang="zh-CN" sz="2000" dirty="0"/>
              <a:t>(</a:t>
            </a:r>
            <a:r>
              <a:rPr lang="zh-CN" altLang="zh-CN" sz="2000" dirty="0"/>
              <a:t>潜藏的</a:t>
            </a:r>
            <a:r>
              <a:rPr lang="en-US" altLang="zh-CN" sz="2000" dirty="0"/>
              <a:t>)</a:t>
            </a:r>
            <a:r>
              <a:rPr lang="zh-CN" altLang="zh-CN" sz="2000" dirty="0"/>
              <a:t>错误数，而</a:t>
            </a:r>
            <a:r>
              <a:rPr lang="zh-CN" altLang="zh-CN" sz="2000" dirty="0">
                <a:solidFill>
                  <a:srgbClr val="C00000"/>
                </a:solidFill>
              </a:rPr>
              <a:t>平均无故障时间</a:t>
            </a:r>
            <a:r>
              <a:rPr lang="en-US" altLang="zh-CN" sz="2000" dirty="0">
                <a:solidFill>
                  <a:srgbClr val="C00000"/>
                </a:solidFill>
              </a:rPr>
              <a:t>MTTF</a:t>
            </a:r>
            <a:r>
              <a:rPr lang="zh-CN" altLang="zh-CN" sz="2000" dirty="0">
                <a:solidFill>
                  <a:srgbClr val="C00000"/>
                </a:solidFill>
              </a:rPr>
              <a:t>与剩余的错误数成反比</a:t>
            </a:r>
            <a:r>
              <a:rPr lang="zh-CN" altLang="zh-CN" sz="2000" dirty="0"/>
              <a:t>。</a:t>
            </a:r>
            <a:endParaRPr lang="en-US" altLang="zh-CN" sz="2000" dirty="0"/>
          </a:p>
        </p:txBody>
      </p:sp>
      <p:sp>
        <p:nvSpPr>
          <p:cNvPr id="6" name="矩形 5">
            <a:extLst>
              <a:ext uri="{FF2B5EF4-FFF2-40B4-BE49-F238E27FC236}">
                <a16:creationId xmlns:a16="http://schemas.microsoft.com/office/drawing/2014/main" id="{677A1454-AEC4-4686-85DF-7682D34E5217}"/>
              </a:ext>
            </a:extLst>
          </p:cNvPr>
          <p:cNvSpPr/>
          <p:nvPr/>
        </p:nvSpPr>
        <p:spPr>
          <a:xfrm>
            <a:off x="1021976" y="3844303"/>
            <a:ext cx="5109882" cy="369332"/>
          </a:xfrm>
          <a:prstGeom prst="rect">
            <a:avLst/>
          </a:prstGeom>
        </p:spPr>
        <p:txBody>
          <a:bodyPr wrap="square">
            <a:spAutoFit/>
          </a:bodyPr>
          <a:lstStyle/>
          <a:p>
            <a:r>
              <a:rPr lang="zh-CN" altLang="en-US" dirty="0">
                <a:solidFill>
                  <a:srgbClr val="00B050"/>
                </a:solidFill>
              </a:rPr>
              <a:t>在测试之前每</a:t>
            </a:r>
            <a:r>
              <a:rPr lang="en-US" altLang="zh-CN" dirty="0">
                <a:solidFill>
                  <a:srgbClr val="00B050"/>
                </a:solidFill>
              </a:rPr>
              <a:t>1000</a:t>
            </a:r>
            <a:r>
              <a:rPr lang="zh-CN" altLang="en-US" dirty="0">
                <a:solidFill>
                  <a:srgbClr val="00B050"/>
                </a:solidFill>
              </a:rPr>
              <a:t>条指令中大约有</a:t>
            </a:r>
            <a:r>
              <a:rPr lang="en-US" altLang="zh-CN" dirty="0">
                <a:solidFill>
                  <a:srgbClr val="00B050"/>
                </a:solidFill>
              </a:rPr>
              <a:t>5-20</a:t>
            </a:r>
            <a:r>
              <a:rPr lang="zh-CN" altLang="en-US" dirty="0">
                <a:solidFill>
                  <a:srgbClr val="00B050"/>
                </a:solidFill>
              </a:rPr>
              <a:t>个错误</a:t>
            </a:r>
          </a:p>
        </p:txBody>
      </p:sp>
    </p:spTree>
    <p:extLst>
      <p:ext uri="{BB962C8B-B14F-4D97-AF65-F5344CB8AC3E}">
        <p14:creationId xmlns:p14="http://schemas.microsoft.com/office/powerpoint/2010/main" val="15704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5" presetClass="emph" presetSubtype="0" grpId="1" nodeType="withEffect">
                                  <p:stCondLst>
                                    <p:cond delay="0"/>
                                  </p:stCondLst>
                                  <p:iterate type="lt">
                                    <p:tmAbs val="25"/>
                                  </p:iterate>
                                  <p:childTnLst>
                                    <p:set>
                                      <p:cBhvr override="childStyle">
                                        <p:cTn id="9"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9</a:t>
            </a:fld>
            <a:endParaRPr lang="zh-CN" altLang="en-US" dirty="0"/>
          </a:p>
        </p:txBody>
      </p:sp>
      <p:pic>
        <p:nvPicPr>
          <p:cNvPr id="8" name="图片 7">
            <a:extLst>
              <a:ext uri="{FF2B5EF4-FFF2-40B4-BE49-F238E27FC236}">
                <a16:creationId xmlns:a16="http://schemas.microsoft.com/office/drawing/2014/main" id="{CEE23716-324D-412D-9675-B10D334317AC}"/>
              </a:ext>
            </a:extLst>
          </p:cNvPr>
          <p:cNvPicPr>
            <a:picLocks noChangeAspect="1"/>
          </p:cNvPicPr>
          <p:nvPr/>
        </p:nvPicPr>
        <p:blipFill>
          <a:blip r:embed="rId2"/>
          <a:stretch>
            <a:fillRect/>
          </a:stretch>
        </p:blipFill>
        <p:spPr>
          <a:xfrm>
            <a:off x="247945" y="3094292"/>
            <a:ext cx="4560203" cy="701101"/>
          </a:xfrm>
          <a:prstGeom prst="rect">
            <a:avLst/>
          </a:prstGeom>
        </p:spPr>
      </p:pic>
      <p:sp>
        <p:nvSpPr>
          <p:cNvPr id="9" name="矩形 8">
            <a:extLst>
              <a:ext uri="{FF2B5EF4-FFF2-40B4-BE49-F238E27FC236}">
                <a16:creationId xmlns:a16="http://schemas.microsoft.com/office/drawing/2014/main" id="{52D9B34A-ED70-4C71-9302-435CF273CB03}"/>
              </a:ext>
            </a:extLst>
          </p:cNvPr>
          <p:cNvSpPr/>
          <p:nvPr/>
        </p:nvSpPr>
        <p:spPr>
          <a:xfrm>
            <a:off x="487404" y="2021600"/>
            <a:ext cx="2699778" cy="462819"/>
          </a:xfrm>
          <a:prstGeom prst="rect">
            <a:avLst/>
          </a:prstGeom>
        </p:spPr>
        <p:txBody>
          <a:bodyPr wrap="none">
            <a:spAutoFit/>
          </a:bodyPr>
          <a:lstStyle/>
          <a:p>
            <a:pPr>
              <a:lnSpc>
                <a:spcPts val="3200"/>
              </a:lnSpc>
              <a:spcBef>
                <a:spcPts val="1200"/>
              </a:spcBef>
              <a:defRPr/>
            </a:pPr>
            <a:r>
              <a:rPr lang="en-US" altLang="zh-CN" sz="2000" b="1" dirty="0">
                <a:latin typeface="Times New Roman" panose="02020603050405020304" pitchFamily="18" charset="0"/>
                <a:cs typeface="Times New Roman" panose="02020603050405020304" pitchFamily="18" charset="0"/>
              </a:rPr>
              <a:t>3.</a:t>
            </a:r>
            <a:r>
              <a:rPr lang="zh-CN" altLang="zh-CN" sz="2000" b="1" dirty="0"/>
              <a:t>估算平均无故障时间</a:t>
            </a:r>
            <a:endParaRPr lang="en-US" altLang="zh-CN" sz="2000" b="1" dirty="0"/>
          </a:p>
        </p:txBody>
      </p:sp>
      <p:sp>
        <p:nvSpPr>
          <p:cNvPr id="10" name="矩形 9">
            <a:extLst>
              <a:ext uri="{FF2B5EF4-FFF2-40B4-BE49-F238E27FC236}">
                <a16:creationId xmlns:a16="http://schemas.microsoft.com/office/drawing/2014/main" id="{70D6A9FB-DA23-436A-91CD-548946E61F56}"/>
              </a:ext>
            </a:extLst>
          </p:cNvPr>
          <p:cNvSpPr/>
          <p:nvPr/>
        </p:nvSpPr>
        <p:spPr>
          <a:xfrm>
            <a:off x="487404" y="2657091"/>
            <a:ext cx="7885631" cy="400110"/>
          </a:xfrm>
          <a:prstGeom prst="rect">
            <a:avLst/>
          </a:prstGeom>
        </p:spPr>
        <p:txBody>
          <a:bodyPr wrap="square">
            <a:spAutoFit/>
          </a:bodyPr>
          <a:lstStyle/>
          <a:p>
            <a:r>
              <a:rPr lang="zh-CN" altLang="zh-CN" sz="2000" dirty="0"/>
              <a:t>经验表明，</a:t>
            </a:r>
            <a:r>
              <a:rPr lang="zh-CN" altLang="zh-CN" sz="2000" dirty="0">
                <a:solidFill>
                  <a:srgbClr val="C00000"/>
                </a:solidFill>
              </a:rPr>
              <a:t>平均无故障时间与单位长度程序中剩余的错误数成反比</a:t>
            </a:r>
            <a:endParaRPr lang="zh-CN" altLang="en-US" sz="2000" dirty="0">
              <a:solidFill>
                <a:srgbClr val="C00000"/>
              </a:solidFill>
            </a:endParaRPr>
          </a:p>
        </p:txBody>
      </p:sp>
      <p:sp>
        <p:nvSpPr>
          <p:cNvPr id="11" name="矩形 10">
            <a:extLst>
              <a:ext uri="{FF2B5EF4-FFF2-40B4-BE49-F238E27FC236}">
                <a16:creationId xmlns:a16="http://schemas.microsoft.com/office/drawing/2014/main" id="{DB05607A-D7B8-4D90-A329-CEB6A3B25614}"/>
              </a:ext>
            </a:extLst>
          </p:cNvPr>
          <p:cNvSpPr/>
          <p:nvPr/>
        </p:nvSpPr>
        <p:spPr>
          <a:xfrm>
            <a:off x="487404" y="4017625"/>
            <a:ext cx="7197702" cy="707886"/>
          </a:xfrm>
          <a:prstGeom prst="rect">
            <a:avLst/>
          </a:prstGeom>
        </p:spPr>
        <p:txBody>
          <a:bodyPr wrap="square">
            <a:spAutoFit/>
          </a:bodyPr>
          <a:lstStyle/>
          <a:p>
            <a:r>
              <a:rPr lang="zh-CN" altLang="zh-CN" sz="2000" dirty="0"/>
              <a:t>其中</a:t>
            </a:r>
            <a:r>
              <a:rPr lang="zh-CN" altLang="en-US" sz="2000" dirty="0"/>
              <a:t>，</a:t>
            </a:r>
            <a:r>
              <a:rPr lang="en-US" altLang="zh-CN" sz="2000" dirty="0"/>
              <a:t>K</a:t>
            </a:r>
            <a:r>
              <a:rPr lang="zh-CN" altLang="zh-CN" sz="2000" dirty="0"/>
              <a:t>为常数，它的值应该根据</a:t>
            </a:r>
            <a:r>
              <a:rPr lang="zh-CN" altLang="zh-CN" sz="2000" dirty="0">
                <a:solidFill>
                  <a:srgbClr val="C00000"/>
                </a:solidFill>
              </a:rPr>
              <a:t>经验</a:t>
            </a:r>
            <a:r>
              <a:rPr lang="zh-CN" altLang="zh-CN" sz="2000" dirty="0"/>
              <a:t>选取。美国的一些统计数字表明，</a:t>
            </a:r>
            <a:r>
              <a:rPr lang="en-US" altLang="zh-CN" sz="2000" dirty="0"/>
              <a:t>K</a:t>
            </a:r>
            <a:r>
              <a:rPr lang="zh-CN" altLang="zh-CN" sz="2000" dirty="0"/>
              <a:t>的典型值是</a:t>
            </a:r>
            <a:r>
              <a:rPr lang="en-US" altLang="zh-CN" sz="2000" dirty="0">
                <a:latin typeface="+mn-ea"/>
              </a:rPr>
              <a:t>200</a:t>
            </a:r>
            <a:r>
              <a:rPr lang="zh-CN" altLang="zh-CN" sz="2000" dirty="0"/>
              <a:t>。</a:t>
            </a:r>
            <a:endParaRPr lang="zh-CN" altLang="en-US" sz="2000" dirty="0"/>
          </a:p>
        </p:txBody>
      </p:sp>
      <p:sp>
        <p:nvSpPr>
          <p:cNvPr id="12" name="矩形 11">
            <a:extLst>
              <a:ext uri="{FF2B5EF4-FFF2-40B4-BE49-F238E27FC236}">
                <a16:creationId xmlns:a16="http://schemas.microsoft.com/office/drawing/2014/main" id="{927B051F-C6B7-4965-904D-B041DF18C017}"/>
              </a:ext>
            </a:extLst>
          </p:cNvPr>
          <p:cNvSpPr/>
          <p:nvPr/>
        </p:nvSpPr>
        <p:spPr>
          <a:xfrm>
            <a:off x="247945" y="271053"/>
            <a:ext cx="6669741" cy="1549655"/>
          </a:xfrm>
          <a:prstGeom prst="rect">
            <a:avLst/>
          </a:prstGeom>
        </p:spPr>
        <p:txBody>
          <a:bodyPr wrap="square">
            <a:spAutoFit/>
          </a:bodyPr>
          <a:lstStyle/>
          <a:p>
            <a:pPr marL="400050" lvl="1" indent="0">
              <a:lnSpc>
                <a:spcPts val="2900"/>
              </a:lnSpc>
              <a:defRPr/>
            </a:pPr>
            <a:r>
              <a:rPr lang="en-US" altLang="zh-CN" sz="2000" dirty="0"/>
              <a:t>(3) </a:t>
            </a:r>
            <a:r>
              <a:rPr lang="zh-CN" altLang="zh-CN" sz="2000" dirty="0"/>
              <a:t>假设发现的每一个错误都立即正确地改正了</a:t>
            </a:r>
            <a:r>
              <a:rPr lang="en-US" altLang="zh-CN" sz="2000" dirty="0"/>
              <a:t>(</a:t>
            </a:r>
            <a:r>
              <a:rPr lang="zh-CN" altLang="zh-CN" sz="2000" dirty="0"/>
              <a:t>即调试过程没有引入新的错误</a:t>
            </a:r>
            <a:r>
              <a:rPr lang="en-US" altLang="zh-CN" sz="2000" dirty="0"/>
              <a:t>)</a:t>
            </a:r>
            <a:r>
              <a:rPr lang="zh-CN" altLang="zh-CN" sz="2000" dirty="0"/>
              <a:t>。因此</a:t>
            </a:r>
            <a:r>
              <a:rPr lang="zh-CN" altLang="en-US" sz="2000" dirty="0"/>
              <a:t>，</a:t>
            </a:r>
            <a:r>
              <a:rPr lang="en-US" altLang="zh-CN" sz="2000" dirty="0" err="1"/>
              <a:t>Ec</a:t>
            </a:r>
            <a:r>
              <a:rPr lang="en-US" altLang="zh-CN" sz="2000" dirty="0"/>
              <a:t>(</a:t>
            </a:r>
            <a:r>
              <a:rPr lang="zh-CN" altLang="zh-CN" sz="2000" dirty="0"/>
              <a:t>τ</a:t>
            </a:r>
            <a:r>
              <a:rPr lang="en-US" altLang="zh-CN" sz="2000" dirty="0"/>
              <a:t>)=Ed(</a:t>
            </a:r>
            <a:r>
              <a:rPr lang="zh-CN" altLang="zh-CN" sz="2000" dirty="0"/>
              <a:t>τ</a:t>
            </a:r>
            <a:r>
              <a:rPr lang="en-US" altLang="zh-CN" sz="2000" dirty="0"/>
              <a:t>)</a:t>
            </a:r>
            <a:r>
              <a:rPr lang="zh-CN" altLang="en-US" sz="2000" dirty="0"/>
              <a:t>。</a:t>
            </a:r>
            <a:r>
              <a:rPr lang="zh-CN" altLang="zh-CN" sz="2000" dirty="0"/>
              <a:t>剩余的错误数为</a:t>
            </a:r>
            <a:r>
              <a:rPr lang="en-US" altLang="zh-CN" sz="2000" dirty="0" err="1"/>
              <a:t>Er</a:t>
            </a:r>
            <a:r>
              <a:rPr lang="en-US" altLang="zh-CN" sz="2000" dirty="0"/>
              <a:t>(</a:t>
            </a:r>
            <a:r>
              <a:rPr lang="zh-CN" altLang="zh-CN" sz="2000" dirty="0"/>
              <a:t>τ</a:t>
            </a:r>
            <a:r>
              <a:rPr lang="en-US" altLang="zh-CN" sz="2000" dirty="0"/>
              <a:t>)=ET  -</a:t>
            </a:r>
            <a:r>
              <a:rPr lang="en-US" altLang="zh-CN" sz="2000" dirty="0" err="1"/>
              <a:t>Ec</a:t>
            </a:r>
            <a:r>
              <a:rPr lang="en-US" altLang="zh-CN" sz="2000" dirty="0"/>
              <a:t>(</a:t>
            </a:r>
            <a:r>
              <a:rPr lang="zh-CN" altLang="zh-CN" sz="2000" dirty="0"/>
              <a:t>τ</a:t>
            </a:r>
            <a:r>
              <a:rPr lang="en-US" altLang="zh-CN" sz="2000" dirty="0"/>
              <a:t>)</a:t>
            </a:r>
            <a:r>
              <a:rPr lang="zh-CN" altLang="en-US" sz="2000" dirty="0"/>
              <a:t>，</a:t>
            </a:r>
            <a:r>
              <a:rPr lang="zh-CN" altLang="zh-CN" sz="2000" dirty="0"/>
              <a:t>单位长度程序中剩余的错误数为</a:t>
            </a:r>
            <a:r>
              <a:rPr lang="zh-CN" altLang="zh-CN" sz="2000" dirty="0">
                <a:solidFill>
                  <a:srgbClr val="C00000"/>
                </a:solidFill>
              </a:rPr>
              <a:t>ε</a:t>
            </a:r>
            <a:r>
              <a:rPr lang="en-US" altLang="zh-CN" sz="2000" dirty="0">
                <a:solidFill>
                  <a:srgbClr val="C00000"/>
                </a:solidFill>
              </a:rPr>
              <a:t>r(</a:t>
            </a:r>
            <a:r>
              <a:rPr lang="zh-CN" altLang="zh-CN" sz="2000" dirty="0">
                <a:solidFill>
                  <a:srgbClr val="C00000"/>
                </a:solidFill>
              </a:rPr>
              <a:t>τ</a:t>
            </a:r>
            <a:r>
              <a:rPr lang="en-US" altLang="zh-CN" sz="2000" dirty="0">
                <a:solidFill>
                  <a:srgbClr val="C00000"/>
                </a:solidFill>
              </a:rPr>
              <a:t>)=ET/IT  -  </a:t>
            </a:r>
            <a:r>
              <a:rPr lang="en-US" altLang="zh-CN" sz="2000" dirty="0" err="1">
                <a:solidFill>
                  <a:srgbClr val="C00000"/>
                </a:solidFill>
              </a:rPr>
              <a:t>Ec</a:t>
            </a:r>
            <a:r>
              <a:rPr lang="en-US" altLang="zh-CN" sz="2000" dirty="0">
                <a:solidFill>
                  <a:srgbClr val="C00000"/>
                </a:solidFill>
              </a:rPr>
              <a:t>(</a:t>
            </a:r>
            <a:r>
              <a:rPr lang="zh-CN" altLang="zh-CN" sz="2000" dirty="0">
                <a:solidFill>
                  <a:srgbClr val="C00000"/>
                </a:solidFill>
              </a:rPr>
              <a:t>τ</a:t>
            </a:r>
            <a:r>
              <a:rPr lang="en-US" altLang="zh-CN" sz="2000" dirty="0">
                <a:solidFill>
                  <a:srgbClr val="C00000"/>
                </a:solidFill>
              </a:rPr>
              <a:t>)/IT</a:t>
            </a:r>
            <a:r>
              <a:rPr lang="zh-CN" altLang="en-US" sz="2000" dirty="0"/>
              <a:t>。</a:t>
            </a:r>
            <a:endParaRPr lang="en-US" altLang="zh-CN" sz="2000" dirty="0"/>
          </a:p>
        </p:txBody>
      </p:sp>
      <p:sp>
        <p:nvSpPr>
          <p:cNvPr id="13" name="文本框 12">
            <a:extLst>
              <a:ext uri="{FF2B5EF4-FFF2-40B4-BE49-F238E27FC236}">
                <a16:creationId xmlns:a16="http://schemas.microsoft.com/office/drawing/2014/main" id="{5AA17EE0-9F4A-4DDB-8DFC-8D017C234A48}"/>
              </a:ext>
            </a:extLst>
          </p:cNvPr>
          <p:cNvSpPr txBox="1"/>
          <p:nvPr/>
        </p:nvSpPr>
        <p:spPr>
          <a:xfrm>
            <a:off x="4228031" y="1858910"/>
            <a:ext cx="4428565" cy="400110"/>
          </a:xfrm>
          <a:prstGeom prst="rect">
            <a:avLst/>
          </a:prstGeom>
          <a:noFill/>
        </p:spPr>
        <p:txBody>
          <a:bodyPr wrap="square" rtlCol="0">
            <a:spAutoFit/>
          </a:bodyPr>
          <a:lstStyle/>
          <a:p>
            <a:r>
              <a:rPr lang="zh-CN" altLang="en-US" sz="2000" b="1" dirty="0">
                <a:solidFill>
                  <a:schemeClr val="accent3"/>
                </a:solidFill>
              </a:rPr>
              <a:t>这些公式的作用是？</a:t>
            </a:r>
          </a:p>
        </p:txBody>
      </p:sp>
    </p:spTree>
    <p:extLst>
      <p:ext uri="{BB962C8B-B14F-4D97-AF65-F5344CB8AC3E}">
        <p14:creationId xmlns:p14="http://schemas.microsoft.com/office/powerpoint/2010/main" val="382260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1" presetClass="emph" presetSubtype="0" fill="hold" grpId="1" nodeType="afterEffect">
                                  <p:stCondLst>
                                    <p:cond delay="0"/>
                                  </p:stCondLst>
                                  <p:iterate type="lt">
                                    <p:tmPct val="0"/>
                                  </p:iterate>
                                  <p:childTnLst>
                                    <p:animClr clrSpc="hsl" dir="cw">
                                      <p:cBhvr override="childStyle">
                                        <p:cTn id="10" dur="500" fill="hold"/>
                                        <p:tgtEl>
                                          <p:spTgt spid="13"/>
                                        </p:tgtEl>
                                        <p:attrNameLst>
                                          <p:attrName>style.color</p:attrName>
                                        </p:attrNameLst>
                                      </p:cBhvr>
                                      <p:by>
                                        <p:hsl h="7200000" s="0" l="0"/>
                                      </p:by>
                                    </p:animClr>
                                    <p:animClr clrSpc="hsl" dir="cw">
                                      <p:cBhvr>
                                        <p:cTn id="11" dur="500" fill="hold"/>
                                        <p:tgtEl>
                                          <p:spTgt spid="13"/>
                                        </p:tgtEl>
                                        <p:attrNameLst>
                                          <p:attrName>fillcolor</p:attrName>
                                        </p:attrNameLst>
                                      </p:cBhvr>
                                      <p:by>
                                        <p:hsl h="7200000" s="0" l="0"/>
                                      </p:by>
                                    </p:animClr>
                                    <p:animClr clrSpc="hsl" dir="cw">
                                      <p:cBhvr>
                                        <p:cTn id="12" dur="500" fill="hold"/>
                                        <p:tgtEl>
                                          <p:spTgt spid="13"/>
                                        </p:tgtEl>
                                        <p:attrNameLst>
                                          <p:attrName>stroke.color</p:attrName>
                                        </p:attrNameLst>
                                      </p:cBhvr>
                                      <p:by>
                                        <p:hsl h="7200000" s="0" l="0"/>
                                      </p:by>
                                    </p:animClr>
                                    <p:set>
                                      <p:cBhvr>
                                        <p:cTn id="13"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2589</TotalTime>
  <Words>1643</Words>
  <Application>Microsoft Office PowerPoint</Application>
  <PresentationFormat>全屏显示(16:9)</PresentationFormat>
  <Paragraphs>215</Paragraphs>
  <Slides>28</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 Unicode MS</vt:lpstr>
      <vt:lpstr>Arial</vt:lpstr>
      <vt:lpstr>Times New Roman</vt:lpstr>
      <vt:lpstr>宋体</vt:lpstr>
      <vt:lpstr>Calibri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dc:creator>
  <dc:description>大侠素材铺_x000d_
淘宝店：https://dxpu.taobao.com/</dc:description>
  <cp:lastModifiedBy>陈 栩</cp:lastModifiedBy>
  <cp:revision>270</cp:revision>
  <dcterms:modified xsi:type="dcterms:W3CDTF">2018-05-23T12:01:27Z</dcterms:modified>
</cp:coreProperties>
</file>