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15">
  <p:sldMasterIdLst>
    <p:sldMasterId id="2147483648" r:id="rId1"/>
  </p:sldMasterIdLst>
  <p:sldIdLst>
    <p:sldId id="256" r:id="rId2"/>
    <p:sldId id="257" r:id="rId3"/>
    <p:sldId id="262" r:id="rId4"/>
    <p:sldId id="258" r:id="rId5"/>
    <p:sldId id="259" r:id="rId6"/>
    <p:sldId id="263" r:id="rId7"/>
    <p:sldId id="297" r:id="rId8"/>
    <p:sldId id="298" r:id="rId9"/>
    <p:sldId id="304" r:id="rId10"/>
    <p:sldId id="305" r:id="rId11"/>
    <p:sldId id="306" r:id="rId12"/>
    <p:sldId id="264" r:id="rId13"/>
    <p:sldId id="284" r:id="rId14"/>
    <p:sldId id="307" r:id="rId15"/>
    <p:sldId id="308" r:id="rId16"/>
    <p:sldId id="292" r:id="rId17"/>
    <p:sldId id="309" r:id="rId18"/>
    <p:sldId id="300" r:id="rId19"/>
    <p:sldId id="310" r:id="rId20"/>
    <p:sldId id="265" r:id="rId21"/>
    <p:sldId id="303" r:id="rId22"/>
    <p:sldId id="294" r:id="rId23"/>
    <p:sldId id="295" r:id="rId24"/>
    <p:sldId id="296" r:id="rId25"/>
    <p:sldId id="286" r:id="rId26"/>
    <p:sldId id="293" r:id="rId27"/>
    <p:sldId id="278"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1349"/>
    <a:srgbClr val="FFFB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1402" y="413"/>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E2F20FC-145E-4034-86AC-8B4FEA629A51}" type="datetimeFigureOut">
              <a:rPr lang="zh-CN" altLang="en-US" smtClean="0"/>
              <a:t>2018/5/16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5917A1-3B14-48C2-8A2E-F3CB7EC45231}"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E2F20FC-145E-4034-86AC-8B4FEA629A51}" type="datetimeFigureOut">
              <a:rPr lang="zh-CN" altLang="en-US" smtClean="0"/>
              <a:t>2018/5/16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5917A1-3B14-48C2-8A2E-F3CB7EC45231}"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E2F20FC-145E-4034-86AC-8B4FEA629A51}" type="datetimeFigureOut">
              <a:rPr lang="zh-CN" altLang="en-US" smtClean="0"/>
              <a:t>2018/5/16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5917A1-3B14-48C2-8A2E-F3CB7EC45231}"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E2F20FC-145E-4034-86AC-8B4FEA629A51}" type="datetimeFigureOut">
              <a:rPr lang="zh-CN" altLang="en-US" smtClean="0"/>
              <a:t>2018/5/16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5917A1-3B14-48C2-8A2E-F3CB7EC45231}"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E2F20FC-145E-4034-86AC-8B4FEA629A51}" type="datetimeFigureOut">
              <a:rPr lang="zh-CN" altLang="en-US" smtClean="0"/>
              <a:t>2018/5/16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5917A1-3B14-48C2-8A2E-F3CB7EC45231}"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E2F20FC-145E-4034-86AC-8B4FEA629A51}" type="datetimeFigureOut">
              <a:rPr lang="zh-CN" altLang="en-US" smtClean="0"/>
              <a:t>2018/5/16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F5917A1-3B14-48C2-8A2E-F3CB7EC45231}"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E2F20FC-145E-4034-86AC-8B4FEA629A51}" type="datetimeFigureOut">
              <a:rPr lang="zh-CN" altLang="en-US" smtClean="0"/>
              <a:t>2018/5/16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F5917A1-3B14-48C2-8A2E-F3CB7EC4523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E2F20FC-145E-4034-86AC-8B4FEA629A51}" type="datetimeFigureOut">
              <a:rPr lang="zh-CN" altLang="en-US" smtClean="0"/>
              <a:t>2018/5/16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F5917A1-3B14-48C2-8A2E-F3CB7EC45231}"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2F20FC-145E-4034-86AC-8B4FEA629A51}" type="datetimeFigureOut">
              <a:rPr lang="zh-CN" altLang="en-US" smtClean="0"/>
              <a:t>2018/5/16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F5917A1-3B14-48C2-8A2E-F3CB7EC4523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E2F20FC-145E-4034-86AC-8B4FEA629A51}" type="datetimeFigureOut">
              <a:rPr lang="zh-CN" altLang="en-US" smtClean="0"/>
              <a:t>2018/5/16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F5917A1-3B14-48C2-8A2E-F3CB7EC45231}"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E2F20FC-145E-4034-86AC-8B4FEA629A51}" type="datetimeFigureOut">
              <a:rPr lang="zh-CN" altLang="en-US" smtClean="0"/>
              <a:t>2018/5/16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F5917A1-3B14-48C2-8A2E-F3CB7EC45231}"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2F20FC-145E-4034-86AC-8B4FEA629A51}" type="datetimeFigureOut">
              <a:rPr lang="zh-CN" altLang="en-US" smtClean="0"/>
              <a:t>2018/5/16</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5917A1-3B14-48C2-8A2E-F3CB7EC4523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6.emf"/></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SE2018&#26149;-G08-&#29976;&#29305;&#22270;.mpp" TargetMode="Externa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574093" y="4429124"/>
            <a:ext cx="2798256" cy="27982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85195" y="5404454"/>
            <a:ext cx="1351188" cy="13511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66017" y="5533920"/>
            <a:ext cx="1894088" cy="18940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517229" y="5808598"/>
            <a:ext cx="1894088" cy="1894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377690" y="2609215"/>
            <a:ext cx="4873625" cy="1446550"/>
          </a:xfrm>
          <a:prstGeom prst="rect">
            <a:avLst/>
          </a:prstGeom>
        </p:spPr>
        <p:txBody>
          <a:bodyPr wrap="square">
            <a:spAutoFit/>
          </a:bodyPr>
          <a:lstStyle/>
          <a:p>
            <a:pPr>
              <a:spcAft>
                <a:spcPts val="0"/>
              </a:spcAft>
            </a:pPr>
            <a:endParaRPr lang="en-US" altLang="zh-CN" sz="4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spcAft>
                <a:spcPts val="0"/>
              </a:spcAft>
            </a:pPr>
            <a:r>
              <a:rPr lang="zh-CN" altLang="en-US" sz="4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迷城逃亡 </a:t>
            </a:r>
            <a:r>
              <a:rPr lang="zh-CN" altLang="en-US" sz="4400" b="1" kern="1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详细设计</a:t>
            </a:r>
            <a:endParaRPr lang="zh-CN" altLang="en-US" sz="4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25" name="直接连接符 24"/>
          <p:cNvCxnSpPr/>
          <p:nvPr/>
        </p:nvCxnSpPr>
        <p:spPr>
          <a:xfrm>
            <a:off x="4489893" y="4054567"/>
            <a:ext cx="4654107"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4489893" y="4229222"/>
            <a:ext cx="4318827" cy="306705"/>
          </a:xfrm>
          <a:prstGeom prst="rect">
            <a:avLst/>
          </a:prstGeom>
          <a:noFill/>
        </p:spPr>
        <p:txBody>
          <a:bodyPr wrap="square" rtlCol="0">
            <a:spAutoFit/>
          </a:bodyPr>
          <a:lstStyle/>
          <a:p>
            <a:r>
              <a:rPr lang="en-US" altLang="zh-CN" sz="1400" dirty="0" err="1">
                <a:solidFill>
                  <a:schemeClr val="tx1">
                    <a:lumMod val="50000"/>
                    <a:lumOff val="50000"/>
                  </a:schemeClr>
                </a:solidFill>
                <a:cs typeface="Arial" panose="020B0604020202020204" pitchFamily="34" charset="0"/>
              </a:rPr>
              <a:t>SE2018</a:t>
            </a:r>
            <a:r>
              <a:rPr lang="zh-CN" altLang="en-US" sz="1400" dirty="0" err="1">
                <a:solidFill>
                  <a:schemeClr val="tx1">
                    <a:lumMod val="50000"/>
                    <a:lumOff val="50000"/>
                  </a:schemeClr>
                </a:solidFill>
                <a:cs typeface="Arial" panose="020B0604020202020204" pitchFamily="34" charset="0"/>
              </a:rPr>
              <a:t>春 </a:t>
            </a:r>
            <a:r>
              <a:rPr lang="en-US" altLang="zh-CN" sz="1400" dirty="0" err="1">
                <a:solidFill>
                  <a:schemeClr val="tx1">
                    <a:lumMod val="50000"/>
                    <a:lumOff val="50000"/>
                  </a:schemeClr>
                </a:solidFill>
                <a:cs typeface="Arial" panose="020B0604020202020204" pitchFamily="34" charset="0"/>
              </a:rPr>
              <a:t>G08 </a:t>
            </a:r>
            <a:r>
              <a:rPr lang="zh-CN" altLang="en-US" sz="1400" dirty="0" err="1">
                <a:solidFill>
                  <a:schemeClr val="tx1">
                    <a:lumMod val="50000"/>
                    <a:lumOff val="50000"/>
                  </a:schemeClr>
                </a:solidFill>
                <a:cs typeface="Arial" panose="020B0604020202020204" pitchFamily="34" charset="0"/>
              </a:rPr>
              <a:t>小组作品</a:t>
            </a:r>
          </a:p>
        </p:txBody>
      </p:sp>
      <p:pic>
        <p:nvPicPr>
          <p:cNvPr id="24" name="图片 23" descr="微信图片_20180330200431">
            <a:extLst>
              <a:ext uri="{FF2B5EF4-FFF2-40B4-BE49-F238E27FC236}">
                <a16:creationId xmlns:a16="http://schemas.microsoft.com/office/drawing/2014/main" xmlns="" id="{319316F1-BB23-4A6F-847D-273D7EB273FF}"/>
              </a:ext>
            </a:extLst>
          </p:cNvPr>
          <p:cNvPicPr/>
          <p:nvPr/>
        </p:nvPicPr>
        <p:blipFill>
          <a:blip r:embed="rId2"/>
          <a:stretch>
            <a:fillRect/>
          </a:stretch>
        </p:blipFill>
        <p:spPr>
          <a:xfrm>
            <a:off x="6096961" y="828514"/>
            <a:ext cx="2111137" cy="191675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randombar(horizont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1000" fill="hold"/>
                                        <p:tgtEl>
                                          <p:spTgt spid="23"/>
                                        </p:tgtEl>
                                        <p:attrNameLst>
                                          <p:attrName>ppt_w</p:attrName>
                                        </p:attrNameLst>
                                      </p:cBhvr>
                                      <p:tavLst>
                                        <p:tav tm="0">
                                          <p:val>
                                            <p:fltVal val="0"/>
                                          </p:val>
                                        </p:tav>
                                        <p:tav tm="100000">
                                          <p:val>
                                            <p:strVal val="#ppt_w"/>
                                          </p:val>
                                        </p:tav>
                                      </p:tavLst>
                                    </p:anim>
                                    <p:anim calcmode="lin" valueType="num">
                                      <p:cBhvr>
                                        <p:cTn id="13" dur="1000" fill="hold"/>
                                        <p:tgtEl>
                                          <p:spTgt spid="23"/>
                                        </p:tgtEl>
                                        <p:attrNameLst>
                                          <p:attrName>ppt_h</p:attrName>
                                        </p:attrNameLst>
                                      </p:cBhvr>
                                      <p:tavLst>
                                        <p:tav tm="0">
                                          <p:val>
                                            <p:fltVal val="0"/>
                                          </p:val>
                                        </p:tav>
                                        <p:tav tm="100000">
                                          <p:val>
                                            <p:strVal val="#ppt_h"/>
                                          </p:val>
                                        </p:tav>
                                      </p:tavLst>
                                    </p:anim>
                                    <p:anim calcmode="lin" valueType="num">
                                      <p:cBhvr>
                                        <p:cTn id="14" dur="1000" fill="hold"/>
                                        <p:tgtEl>
                                          <p:spTgt spid="23"/>
                                        </p:tgtEl>
                                        <p:attrNameLst>
                                          <p:attrName>style.rotation</p:attrName>
                                        </p:attrNameLst>
                                      </p:cBhvr>
                                      <p:tavLst>
                                        <p:tav tm="0">
                                          <p:val>
                                            <p:fltVal val="90"/>
                                          </p:val>
                                        </p:tav>
                                        <p:tav tm="100000">
                                          <p:val>
                                            <p:fltVal val="0"/>
                                          </p:val>
                                        </p:tav>
                                      </p:tavLst>
                                    </p:anim>
                                    <p:animEffect transition="in" filter="fade">
                                      <p:cBhvr>
                                        <p:cTn id="15" dur="1000"/>
                                        <p:tgtEl>
                                          <p:spTgt spid="23"/>
                                        </p:tgtEl>
                                      </p:cBhvr>
                                    </p:animEffect>
                                  </p:childTnLst>
                                </p:cTn>
                              </p:par>
                              <p:par>
                                <p:cTn id="16" presetID="31" presetClass="entr" presetSubtype="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1000" fill="hold"/>
                                        <p:tgtEl>
                                          <p:spTgt spid="26"/>
                                        </p:tgtEl>
                                        <p:attrNameLst>
                                          <p:attrName>ppt_w</p:attrName>
                                        </p:attrNameLst>
                                      </p:cBhvr>
                                      <p:tavLst>
                                        <p:tav tm="0">
                                          <p:val>
                                            <p:fltVal val="0"/>
                                          </p:val>
                                        </p:tav>
                                        <p:tav tm="100000">
                                          <p:val>
                                            <p:strVal val="#ppt_w"/>
                                          </p:val>
                                        </p:tav>
                                      </p:tavLst>
                                    </p:anim>
                                    <p:anim calcmode="lin" valueType="num">
                                      <p:cBhvr>
                                        <p:cTn id="19" dur="1000" fill="hold"/>
                                        <p:tgtEl>
                                          <p:spTgt spid="26"/>
                                        </p:tgtEl>
                                        <p:attrNameLst>
                                          <p:attrName>ppt_h</p:attrName>
                                        </p:attrNameLst>
                                      </p:cBhvr>
                                      <p:tavLst>
                                        <p:tav tm="0">
                                          <p:val>
                                            <p:fltVal val="0"/>
                                          </p:val>
                                        </p:tav>
                                        <p:tav tm="100000">
                                          <p:val>
                                            <p:strVal val="#ppt_h"/>
                                          </p:val>
                                        </p:tav>
                                      </p:tavLst>
                                    </p:anim>
                                    <p:anim calcmode="lin" valueType="num">
                                      <p:cBhvr>
                                        <p:cTn id="20" dur="1000" fill="hold"/>
                                        <p:tgtEl>
                                          <p:spTgt spid="26"/>
                                        </p:tgtEl>
                                        <p:attrNameLst>
                                          <p:attrName>style.rotation</p:attrName>
                                        </p:attrNameLst>
                                      </p:cBhvr>
                                      <p:tavLst>
                                        <p:tav tm="0">
                                          <p:val>
                                            <p:fltVal val="90"/>
                                          </p:val>
                                        </p:tav>
                                        <p:tav tm="100000">
                                          <p:val>
                                            <p:fltVal val="0"/>
                                          </p:val>
                                        </p:tav>
                                      </p:tavLst>
                                    </p:anim>
                                    <p:animEffect transition="in" filter="fade">
                                      <p:cBhvr>
                                        <p:cTn id="21"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544010" y="-538250"/>
            <a:ext cx="2555690" cy="2296167"/>
            <a:chOff x="-1344978" y="-685187"/>
            <a:chExt cx="6781080" cy="6092478"/>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011680" y="332767"/>
            <a:ext cx="590550"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75000"/>
                    <a:lumOff val="25000"/>
                  </a:schemeClr>
                </a:solidFill>
              </a:rPr>
              <a:t>4</a:t>
            </a:r>
            <a:endParaRPr lang="en-US" altLang="zh-CN" sz="3600" dirty="0">
              <a:solidFill>
                <a:schemeClr val="tx1">
                  <a:lumMod val="75000"/>
                  <a:lumOff val="25000"/>
                </a:schemeClr>
              </a:solidFill>
            </a:endParaRPr>
          </a:p>
        </p:txBody>
      </p:sp>
      <p:sp>
        <p:nvSpPr>
          <p:cNvPr id="19" name="矩形 18"/>
          <p:cNvSpPr/>
          <p:nvPr/>
        </p:nvSpPr>
        <p:spPr>
          <a:xfrm>
            <a:off x="3059271" y="351892"/>
            <a:ext cx="4690556" cy="460375"/>
          </a:xfrm>
          <a:prstGeom prst="rect">
            <a:avLst/>
          </a:prstGeom>
        </p:spPr>
        <p:txBody>
          <a:bodyPr wrap="square">
            <a:spAutoFit/>
          </a:bodyPr>
          <a:lstStyle/>
          <a:p>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用户手册</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8" name="图片 17"/>
          <p:cNvPicPr>
            <a:picLocks noChangeAspect="1"/>
          </p:cNvPicPr>
          <p:nvPr/>
        </p:nvPicPr>
        <p:blipFill>
          <a:blip r:embed="rId2"/>
          <a:stretch>
            <a:fillRect/>
          </a:stretch>
        </p:blipFill>
        <p:spPr>
          <a:xfrm>
            <a:off x="1479747" y="2224945"/>
            <a:ext cx="3660259" cy="3833105"/>
          </a:xfrm>
          <a:prstGeom prst="rect">
            <a:avLst/>
          </a:prstGeom>
        </p:spPr>
      </p:pic>
      <p:sp>
        <p:nvSpPr>
          <p:cNvPr id="21" name="文本框 20"/>
          <p:cNvSpPr txBox="1"/>
          <p:nvPr/>
        </p:nvSpPr>
        <p:spPr>
          <a:xfrm>
            <a:off x="2011680" y="1053022"/>
            <a:ext cx="5558828" cy="923330"/>
          </a:xfrm>
          <a:prstGeom prst="rect">
            <a:avLst/>
          </a:prstGeom>
          <a:noFill/>
        </p:spPr>
        <p:txBody>
          <a:bodyPr wrap="square" rtlCol="0">
            <a:spAutoFit/>
          </a:bodyPr>
          <a:lstStyle/>
          <a:p>
            <a:r>
              <a:rPr lang="zh-CN" altLang="en-US" dirty="0" smtClean="0"/>
              <a:t>作为编写对象为用户的手册，我们在编写时的第一想法就是做到简洁与通俗易懂。对于本体的描述也要做到尽可能的详细。</a:t>
            </a:r>
            <a:endParaRPr lang="zh-CN" altLang="en-US" dirty="0"/>
          </a:p>
        </p:txBody>
      </p:sp>
      <p:pic>
        <p:nvPicPr>
          <p:cNvPr id="22" name="图片 21"/>
          <p:cNvPicPr>
            <a:picLocks noChangeAspect="1"/>
          </p:cNvPicPr>
          <p:nvPr/>
        </p:nvPicPr>
        <p:blipFill>
          <a:blip r:embed="rId3"/>
          <a:stretch>
            <a:fillRect/>
          </a:stretch>
        </p:blipFill>
        <p:spPr>
          <a:xfrm>
            <a:off x="5282254" y="2381061"/>
            <a:ext cx="3344930" cy="3323517"/>
          </a:xfrm>
          <a:prstGeom prst="rect">
            <a:avLst/>
          </a:prstGeom>
        </p:spPr>
      </p:pic>
    </p:spTree>
    <p:extLst>
      <p:ext uri="{BB962C8B-B14F-4D97-AF65-F5344CB8AC3E}">
        <p14:creationId xmlns:p14="http://schemas.microsoft.com/office/powerpoint/2010/main" val="4052370723"/>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36000">
                                          <p:cBhvr additive="base">
                                            <p:cTn id="7" dur="500" fill="hold"/>
                                            <p:tgtEl>
                                              <p:spTgt spid="19"/>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544010" y="-538250"/>
            <a:ext cx="2555690" cy="2296167"/>
            <a:chOff x="-1344978" y="-685187"/>
            <a:chExt cx="6781080" cy="6092478"/>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011680" y="332767"/>
            <a:ext cx="590550"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5</a:t>
            </a:r>
            <a:endParaRPr lang="en-US" altLang="zh-CN" sz="3600" dirty="0">
              <a:solidFill>
                <a:schemeClr val="tx1">
                  <a:lumMod val="75000"/>
                  <a:lumOff val="25000"/>
                </a:schemeClr>
              </a:solidFill>
            </a:endParaRPr>
          </a:p>
        </p:txBody>
      </p:sp>
      <p:sp>
        <p:nvSpPr>
          <p:cNvPr id="19" name="矩形 18"/>
          <p:cNvSpPr/>
          <p:nvPr/>
        </p:nvSpPr>
        <p:spPr>
          <a:xfrm>
            <a:off x="3059271" y="351892"/>
            <a:ext cx="4690556" cy="460375"/>
          </a:xfrm>
          <a:prstGeom prst="rect">
            <a:avLst/>
          </a:prstGeom>
        </p:spPr>
        <p:txBody>
          <a:bodyPr wrap="square">
            <a:spAutoFit/>
          </a:bodyPr>
          <a:lstStyle/>
          <a:p>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详细实现计划</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8" name="图片 17"/>
          <p:cNvPicPr>
            <a:picLocks noChangeAspect="1"/>
          </p:cNvPicPr>
          <p:nvPr/>
        </p:nvPicPr>
        <p:blipFill>
          <a:blip r:embed="rId2"/>
          <a:stretch>
            <a:fillRect/>
          </a:stretch>
        </p:blipFill>
        <p:spPr>
          <a:xfrm>
            <a:off x="2011680" y="1775411"/>
            <a:ext cx="3474720" cy="3761537"/>
          </a:xfrm>
          <a:prstGeom prst="rect">
            <a:avLst/>
          </a:prstGeom>
        </p:spPr>
      </p:pic>
      <p:sp>
        <p:nvSpPr>
          <p:cNvPr id="21" name="文本框 20"/>
          <p:cNvSpPr txBox="1"/>
          <p:nvPr/>
        </p:nvSpPr>
        <p:spPr>
          <a:xfrm>
            <a:off x="2011680" y="1127265"/>
            <a:ext cx="5203932" cy="646331"/>
          </a:xfrm>
          <a:prstGeom prst="rect">
            <a:avLst/>
          </a:prstGeom>
          <a:noFill/>
        </p:spPr>
        <p:txBody>
          <a:bodyPr wrap="square" rtlCol="0">
            <a:spAutoFit/>
          </a:bodyPr>
          <a:lstStyle/>
          <a:p>
            <a:r>
              <a:rPr lang="zh-CN" altLang="en-US" dirty="0" smtClean="0"/>
              <a:t>依据</a:t>
            </a:r>
            <a:r>
              <a:rPr lang="en-US" altLang="zh-CN" dirty="0" smtClean="0"/>
              <a:t>HIPO</a:t>
            </a:r>
            <a:r>
              <a:rPr lang="zh-CN" altLang="en-US" dirty="0" smtClean="0"/>
              <a:t>及结构图，我们将程序分模块并给每个人分配任务</a:t>
            </a:r>
            <a:endParaRPr lang="zh-CN" altLang="en-US" dirty="0"/>
          </a:p>
        </p:txBody>
      </p:sp>
    </p:spTree>
    <p:extLst>
      <p:ext uri="{BB962C8B-B14F-4D97-AF65-F5344CB8AC3E}">
        <p14:creationId xmlns:p14="http://schemas.microsoft.com/office/powerpoint/2010/main" val="1272412959"/>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36000">
                                          <p:cBhvr additive="base">
                                            <p:cTn id="7" dur="500" fill="hold"/>
                                            <p:tgtEl>
                                              <p:spTgt spid="19"/>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522703" y="845724"/>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362920" y="1013364"/>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2734141" y="2729563"/>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478990" y="144161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052876" y="473053"/>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848514" y="2863152"/>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342882" y="4503322"/>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199471" y="4325229"/>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629760" y="491225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963153" y="457016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241768" y="607469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487187" y="131498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526405" y="2352147"/>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51587" y="3104117"/>
            <a:ext cx="446864" cy="4468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12205" y="2457951"/>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5021" y="2863152"/>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2434568" y="3534632"/>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5823621" y="1076999"/>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090028" y="3517141"/>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7230995" y="307561"/>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985575" y="1687036"/>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3239793" y="2096793"/>
            <a:ext cx="2664414" cy="266441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600" b="1" dirty="0">
                <a:latin typeface="微软雅黑" panose="020B0503020204020204" pitchFamily="34" charset="-122"/>
                <a:ea typeface="微软雅黑" panose="020B0503020204020204" pitchFamily="34" charset="-122"/>
              </a:rPr>
              <a:t>3</a:t>
            </a:r>
            <a:endParaRPr lang="zh-CN" altLang="en-US" sz="16600" b="1" dirty="0">
              <a:latin typeface="微软雅黑" panose="020B0503020204020204" pitchFamily="34" charset="-122"/>
              <a:ea typeface="微软雅黑" panose="020B0503020204020204" pitchFamily="34" charset="-122"/>
            </a:endParaRPr>
          </a:p>
        </p:txBody>
      </p:sp>
      <p:sp>
        <p:nvSpPr>
          <p:cNvPr id="24" name="矩形 23"/>
          <p:cNvSpPr/>
          <p:nvPr/>
        </p:nvSpPr>
        <p:spPr>
          <a:xfrm>
            <a:off x="3865010" y="4703666"/>
            <a:ext cx="6731970" cy="584775"/>
          </a:xfrm>
          <a:prstGeom prst="rect">
            <a:avLst/>
          </a:prstGeom>
        </p:spPr>
        <p:txBody>
          <a:bodyPr wrap="square">
            <a:spAutoFit/>
          </a:bodyPr>
          <a:lstStyle/>
          <a:p>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程序描述</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544010" y="-538250"/>
            <a:ext cx="2555690" cy="2296167"/>
            <a:chOff x="-1344978" y="-685187"/>
            <a:chExt cx="6781080" cy="6092478"/>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011680" y="332767"/>
            <a:ext cx="590550"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1</a:t>
            </a:r>
          </a:p>
        </p:txBody>
      </p:sp>
      <p:sp>
        <p:nvSpPr>
          <p:cNvPr id="19" name="矩形 18"/>
          <p:cNvSpPr/>
          <p:nvPr/>
        </p:nvSpPr>
        <p:spPr>
          <a:xfrm>
            <a:off x="3059271" y="351892"/>
            <a:ext cx="4690556"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模块</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a:t>
            </a:r>
          </a:p>
        </p:txBody>
      </p:sp>
      <p:pic>
        <p:nvPicPr>
          <p:cNvPr id="18" name="图片 17"/>
          <p:cNvPicPr>
            <a:picLocks noChangeAspect="1"/>
          </p:cNvPicPr>
          <p:nvPr/>
        </p:nvPicPr>
        <p:blipFill>
          <a:blip r:embed="rId2"/>
          <a:stretch>
            <a:fillRect/>
          </a:stretch>
        </p:blipFill>
        <p:spPr>
          <a:xfrm>
            <a:off x="1958816" y="1901228"/>
            <a:ext cx="3436599" cy="4025160"/>
          </a:xfrm>
          <a:prstGeom prst="rect">
            <a:avLst/>
          </a:prstGeom>
        </p:spPr>
      </p:pic>
      <p:sp>
        <p:nvSpPr>
          <p:cNvPr id="20" name="文本框 19"/>
          <p:cNvSpPr txBox="1"/>
          <p:nvPr/>
        </p:nvSpPr>
        <p:spPr>
          <a:xfrm>
            <a:off x="1958816" y="1281386"/>
            <a:ext cx="2549810" cy="369332"/>
          </a:xfrm>
          <a:prstGeom prst="rect">
            <a:avLst/>
          </a:prstGeom>
          <a:noFill/>
        </p:spPr>
        <p:txBody>
          <a:bodyPr wrap="square" rtlCol="0">
            <a:spAutoFit/>
          </a:bodyPr>
          <a:lstStyle/>
          <a:p>
            <a:r>
              <a:rPr lang="zh-CN" altLang="en-US" dirty="0" smtClean="0"/>
              <a:t>功能</a:t>
            </a:r>
            <a:endParaRPr lang="zh-CN" altLang="en-US" dirty="0"/>
          </a:p>
        </p:txBody>
      </p:sp>
      <p:pic>
        <p:nvPicPr>
          <p:cNvPr id="21" name="图片 20"/>
          <p:cNvPicPr>
            <a:picLocks noChangeAspect="1"/>
          </p:cNvPicPr>
          <p:nvPr/>
        </p:nvPicPr>
        <p:blipFill>
          <a:blip r:embed="rId3"/>
          <a:stretch>
            <a:fillRect/>
          </a:stretch>
        </p:blipFill>
        <p:spPr>
          <a:xfrm>
            <a:off x="5586499" y="1901228"/>
            <a:ext cx="3376097" cy="4025160"/>
          </a:xfrm>
          <a:prstGeom prst="rect">
            <a:avLst/>
          </a:prstGeom>
        </p:spPr>
      </p:pic>
      <p:sp>
        <p:nvSpPr>
          <p:cNvPr id="22" name="文本框 21"/>
          <p:cNvSpPr txBox="1"/>
          <p:nvPr/>
        </p:nvSpPr>
        <p:spPr>
          <a:xfrm>
            <a:off x="5586498" y="1389259"/>
            <a:ext cx="1595237" cy="369332"/>
          </a:xfrm>
          <a:prstGeom prst="rect">
            <a:avLst/>
          </a:prstGeom>
          <a:noFill/>
        </p:spPr>
        <p:txBody>
          <a:bodyPr wrap="square" rtlCol="0">
            <a:spAutoFit/>
          </a:bodyPr>
          <a:lstStyle/>
          <a:p>
            <a:r>
              <a:rPr lang="zh-CN" altLang="en-US" dirty="0" smtClean="0"/>
              <a:t>输入输出项目</a:t>
            </a:r>
            <a:endParaRPr lang="zh-CN" altLang="en-US" dirty="0"/>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36000">
                                          <p:cBhvr additive="base">
                                            <p:cTn id="7" dur="500" fill="hold"/>
                                            <p:tgtEl>
                                              <p:spTgt spid="19"/>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down)">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additive="base">
                                            <p:cTn id="18" dur="500" fill="hold"/>
                                            <p:tgtEl>
                                              <p:spTgt spid="23"/>
                                            </p:tgtEl>
                                            <p:attrNameLst>
                                              <p:attrName>ppt_x</p:attrName>
                                            </p:attrNameLst>
                                          </p:cBhvr>
                                          <p:tavLst>
                                            <p:tav tm="0">
                                              <p:val>
                                                <p:strVal val="#ppt_x"/>
                                              </p:val>
                                            </p:tav>
                                            <p:tav tm="100000">
                                              <p:val>
                                                <p:strVal val="#ppt_x"/>
                                              </p:val>
                                            </p:tav>
                                          </p:tavLst>
                                        </p:anim>
                                        <p:anim calcmode="lin" valueType="num">
                                          <p:cBhvr additive="base">
                                            <p:cTn id="19"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3"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544010" y="-538250"/>
            <a:ext cx="2555690" cy="2296167"/>
            <a:chOff x="-1344978" y="-685187"/>
            <a:chExt cx="6781080" cy="6092478"/>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011680" y="332767"/>
            <a:ext cx="590550"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1</a:t>
            </a:r>
          </a:p>
        </p:txBody>
      </p:sp>
      <p:sp>
        <p:nvSpPr>
          <p:cNvPr id="19" name="矩形 18"/>
          <p:cNvSpPr/>
          <p:nvPr/>
        </p:nvSpPr>
        <p:spPr>
          <a:xfrm>
            <a:off x="3059271" y="351892"/>
            <a:ext cx="4690556"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模块</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a:t>
            </a:r>
          </a:p>
        </p:txBody>
      </p:sp>
      <p:sp>
        <p:nvSpPr>
          <p:cNvPr id="23" name="Rectangle 2"/>
          <p:cNvSpPr>
            <a:spLocks noChangeArrowheads="1"/>
          </p:cNvSpPr>
          <p:nvPr/>
        </p:nvSpPr>
        <p:spPr bwMode="auto">
          <a:xfrm flipV="1">
            <a:off x="4861691" y="-677906"/>
            <a:ext cx="413593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24" name="对象 23"/>
          <p:cNvGraphicFramePr>
            <a:graphicFrameLocks noChangeAspect="1"/>
          </p:cNvGraphicFramePr>
          <p:nvPr>
            <p:extLst>
              <p:ext uri="{D42A27DB-BD31-4B8C-83A1-F6EECF244321}">
                <p14:modId xmlns:p14="http://schemas.microsoft.com/office/powerpoint/2010/main" val="764349605"/>
              </p:ext>
            </p:extLst>
          </p:nvPr>
        </p:nvGraphicFramePr>
        <p:xfrm>
          <a:off x="856833" y="1145517"/>
          <a:ext cx="4148753" cy="4628320"/>
        </p:xfrm>
        <a:graphic>
          <a:graphicData uri="http://schemas.openxmlformats.org/presentationml/2006/ole">
            <mc:AlternateContent xmlns:mc="http://schemas.openxmlformats.org/markup-compatibility/2006">
              <mc:Choice xmlns:v="urn:schemas-microsoft-com:vml" Requires="v">
                <p:oleObj spid="_x0000_s2060" name="Visio" r:id="rId3" imgW="8892646" imgH="9913699" progId="Visio.Drawing.15">
                  <p:embed/>
                </p:oleObj>
              </mc:Choice>
              <mc:Fallback>
                <p:oleObj name="Visio" r:id="rId3" imgW="8892646" imgH="9913699" progId="Visio.Drawing.15">
                  <p:embed/>
                  <p:pic>
                    <p:nvPicPr>
                      <p:cNvPr id="0" name="Object 1"/>
                      <p:cNvPicPr>
                        <a:picLocks noChangeAspect="1" noChangeArrowheads="1"/>
                      </p:cNvPicPr>
                      <p:nvPr/>
                    </p:nvPicPr>
                    <p:blipFill>
                      <a:blip r:embed="rId4"/>
                      <a:srcRect/>
                      <a:stretch>
                        <a:fillRect/>
                      </a:stretch>
                    </p:blipFill>
                    <p:spPr bwMode="auto">
                      <a:xfrm>
                        <a:off x="856833" y="1145517"/>
                        <a:ext cx="4148753" cy="4628320"/>
                      </a:xfrm>
                      <a:prstGeom prst="rect">
                        <a:avLst/>
                      </a:prstGeom>
                      <a:noFill/>
                    </p:spPr>
                  </p:pic>
                </p:oleObj>
              </mc:Fallback>
            </mc:AlternateContent>
          </a:graphicData>
        </a:graphic>
      </p:graphicFrame>
      <p:sp>
        <p:nvSpPr>
          <p:cNvPr id="25" name="文本框 24"/>
          <p:cNvSpPr txBox="1"/>
          <p:nvPr/>
        </p:nvSpPr>
        <p:spPr>
          <a:xfrm>
            <a:off x="2306955" y="6219510"/>
            <a:ext cx="1901228" cy="368658"/>
          </a:xfrm>
          <a:prstGeom prst="rect">
            <a:avLst/>
          </a:prstGeom>
          <a:noFill/>
        </p:spPr>
        <p:txBody>
          <a:bodyPr wrap="square" rtlCol="0">
            <a:spAutoFit/>
          </a:bodyPr>
          <a:lstStyle/>
          <a:p>
            <a:r>
              <a:rPr lang="zh-CN" altLang="en-US" dirty="0" smtClean="0"/>
              <a:t>模块流程图</a:t>
            </a:r>
            <a:endParaRPr lang="zh-CN" altLang="en-US" dirty="0"/>
          </a:p>
        </p:txBody>
      </p:sp>
      <p:sp>
        <p:nvSpPr>
          <p:cNvPr id="29" name="文本框 28"/>
          <p:cNvSpPr txBox="1"/>
          <p:nvPr/>
        </p:nvSpPr>
        <p:spPr>
          <a:xfrm>
            <a:off x="5082710" y="3915176"/>
            <a:ext cx="4182701" cy="2154436"/>
          </a:xfrm>
          <a:prstGeom prst="rect">
            <a:avLst/>
          </a:prstGeom>
          <a:noFill/>
        </p:spPr>
        <p:txBody>
          <a:bodyPr wrap="square" rtlCol="0">
            <a:spAutoFit/>
          </a:bodyPr>
          <a:lstStyle/>
          <a:p>
            <a:r>
              <a:rPr lang="zh-CN" altLang="zh-CN" sz="1000" dirty="0"/>
              <a:t>如上图所示：</a:t>
            </a:r>
          </a:p>
          <a:p>
            <a:r>
              <a:rPr lang="en-US" altLang="zh-CN" sz="1000" dirty="0"/>
              <a:t>	</a:t>
            </a:r>
            <a:r>
              <a:rPr lang="zh-CN" altLang="zh-CN" sz="1000" dirty="0"/>
              <a:t>在模块中各个功能的调用关系。</a:t>
            </a:r>
          </a:p>
          <a:p>
            <a:r>
              <a:rPr lang="en-US" altLang="zh-CN" sz="1000" dirty="0"/>
              <a:t>	</a:t>
            </a:r>
            <a:r>
              <a:rPr lang="zh-CN" altLang="zh-CN" sz="1000" dirty="0"/>
              <a:t>各个功能相应的</a:t>
            </a:r>
            <a:r>
              <a:rPr lang="en-US" altLang="zh-CN" sz="1000" dirty="0"/>
              <a:t>PDL</a:t>
            </a:r>
            <a:r>
              <a:rPr lang="zh-CN" altLang="zh-CN" sz="1000" dirty="0"/>
              <a:t>伪码及</a:t>
            </a:r>
            <a:r>
              <a:rPr lang="en-US" altLang="zh-CN" sz="1000" dirty="0"/>
              <a:t>N-S</a:t>
            </a:r>
            <a:r>
              <a:rPr lang="zh-CN" altLang="zh-CN" sz="1000" dirty="0"/>
              <a:t>图：</a:t>
            </a:r>
          </a:p>
          <a:p>
            <a:r>
              <a:rPr lang="en-US" altLang="zh-CN" sz="1000" dirty="0"/>
              <a:t>	①</a:t>
            </a:r>
            <a:r>
              <a:rPr lang="zh-CN" altLang="zh-CN" sz="1000" dirty="0"/>
              <a:t>各个部分定义</a:t>
            </a:r>
          </a:p>
          <a:p>
            <a:r>
              <a:rPr lang="en-US" altLang="zh-CN" sz="1000" dirty="0"/>
              <a:t>Declare </a:t>
            </a:r>
            <a:r>
              <a:rPr lang="en-US" altLang="zh-CN" sz="1000" dirty="0" err="1"/>
              <a:t>screen_main</a:t>
            </a:r>
            <a:r>
              <a:rPr lang="en-US" altLang="zh-CN" sz="1000" dirty="0"/>
              <a:t> as structure(</a:t>
            </a:r>
            <a:r>
              <a:rPr lang="zh-CN" altLang="zh-CN" sz="1000" dirty="0"/>
              <a:t>图形界面结构</a:t>
            </a:r>
            <a:r>
              <a:rPr lang="en-US" altLang="zh-CN" sz="1000" dirty="0"/>
              <a:t>) </a:t>
            </a:r>
            <a:r>
              <a:rPr lang="en-US" altLang="zh-CN" sz="1000" dirty="0">
                <a:solidFill>
                  <a:srgbClr val="FF0000"/>
                </a:solidFill>
              </a:rPr>
              <a:t>--*</a:t>
            </a:r>
            <a:r>
              <a:rPr lang="zh-CN" altLang="zh-CN" sz="1000" dirty="0">
                <a:solidFill>
                  <a:srgbClr val="FF0000"/>
                </a:solidFill>
              </a:rPr>
              <a:t>定义主界面</a:t>
            </a:r>
          </a:p>
          <a:p>
            <a:r>
              <a:rPr lang="en-US" altLang="zh-CN" sz="1000" dirty="0"/>
              <a:t>Declare </a:t>
            </a:r>
            <a:r>
              <a:rPr lang="en-US" altLang="zh-CN" sz="1000" dirty="0" err="1"/>
              <a:t>screen_register</a:t>
            </a:r>
            <a:r>
              <a:rPr lang="en-US" altLang="zh-CN" sz="1000" dirty="0"/>
              <a:t> as structure(</a:t>
            </a:r>
            <a:r>
              <a:rPr lang="zh-CN" altLang="zh-CN" sz="1000" dirty="0"/>
              <a:t>图形界面结构</a:t>
            </a:r>
            <a:r>
              <a:rPr lang="en-US" altLang="zh-CN" sz="1000" dirty="0"/>
              <a:t>) </a:t>
            </a:r>
            <a:r>
              <a:rPr lang="en-US" altLang="zh-CN" sz="1000" dirty="0">
                <a:solidFill>
                  <a:srgbClr val="FF0000"/>
                </a:solidFill>
              </a:rPr>
              <a:t>--*</a:t>
            </a:r>
            <a:r>
              <a:rPr lang="zh-CN" altLang="zh-CN" sz="1000" dirty="0">
                <a:solidFill>
                  <a:srgbClr val="FF0000"/>
                </a:solidFill>
              </a:rPr>
              <a:t>定义注册界面</a:t>
            </a:r>
          </a:p>
          <a:p>
            <a:r>
              <a:rPr lang="en-US" altLang="zh-CN" sz="1000" dirty="0"/>
              <a:t>Declare </a:t>
            </a:r>
            <a:r>
              <a:rPr lang="en-US" altLang="zh-CN" sz="1000" dirty="0" err="1"/>
              <a:t>screen_login</a:t>
            </a:r>
            <a:r>
              <a:rPr lang="en-US" altLang="zh-CN" sz="1000" dirty="0"/>
              <a:t> as structure(</a:t>
            </a:r>
            <a:r>
              <a:rPr lang="zh-CN" altLang="zh-CN" sz="1000" dirty="0"/>
              <a:t>图形界面结构</a:t>
            </a:r>
            <a:r>
              <a:rPr lang="en-US" altLang="zh-CN" sz="1000" dirty="0"/>
              <a:t>) </a:t>
            </a:r>
            <a:r>
              <a:rPr lang="en-US" altLang="zh-CN" sz="1000" dirty="0">
                <a:solidFill>
                  <a:srgbClr val="FF0000"/>
                </a:solidFill>
              </a:rPr>
              <a:t>--*</a:t>
            </a:r>
            <a:r>
              <a:rPr lang="zh-CN" altLang="zh-CN" sz="1000" dirty="0">
                <a:solidFill>
                  <a:srgbClr val="FF0000"/>
                </a:solidFill>
              </a:rPr>
              <a:t>定义登录界面</a:t>
            </a:r>
          </a:p>
          <a:p>
            <a:r>
              <a:rPr lang="en-US" altLang="zh-CN" sz="1000" dirty="0"/>
              <a:t>Declare </a:t>
            </a:r>
            <a:r>
              <a:rPr lang="en-US" altLang="zh-CN" sz="1000" dirty="0" err="1"/>
              <a:t>screen_change</a:t>
            </a:r>
            <a:r>
              <a:rPr lang="en-US" altLang="zh-CN" sz="1000" dirty="0"/>
              <a:t> as structure(</a:t>
            </a:r>
            <a:r>
              <a:rPr lang="zh-CN" altLang="zh-CN" sz="1000" dirty="0"/>
              <a:t>图形界面结构</a:t>
            </a:r>
            <a:r>
              <a:rPr lang="en-US" altLang="zh-CN" sz="1000" dirty="0"/>
              <a:t>) </a:t>
            </a:r>
            <a:r>
              <a:rPr lang="en-US" altLang="zh-CN" sz="1000" dirty="0">
                <a:solidFill>
                  <a:srgbClr val="FF0000"/>
                </a:solidFill>
              </a:rPr>
              <a:t>--*</a:t>
            </a:r>
            <a:r>
              <a:rPr lang="zh-CN" altLang="zh-CN" sz="1000" dirty="0">
                <a:solidFill>
                  <a:srgbClr val="FF0000"/>
                </a:solidFill>
              </a:rPr>
              <a:t>定义修改密码界面</a:t>
            </a:r>
          </a:p>
          <a:p>
            <a:r>
              <a:rPr lang="en-US" altLang="zh-CN" sz="1000" dirty="0"/>
              <a:t>Declare </a:t>
            </a:r>
            <a:r>
              <a:rPr lang="en-US" altLang="zh-CN" sz="1000" dirty="0" err="1"/>
              <a:t>screen_exit</a:t>
            </a:r>
            <a:r>
              <a:rPr lang="en-US" altLang="zh-CN" sz="1000" dirty="0"/>
              <a:t> as structure(</a:t>
            </a:r>
            <a:r>
              <a:rPr lang="zh-CN" altLang="zh-CN" sz="1000" dirty="0"/>
              <a:t>图形界面结构</a:t>
            </a:r>
            <a:r>
              <a:rPr lang="en-US" altLang="zh-CN" sz="1000" dirty="0"/>
              <a:t>) </a:t>
            </a:r>
            <a:r>
              <a:rPr lang="en-US" altLang="zh-CN" sz="1000" dirty="0">
                <a:solidFill>
                  <a:srgbClr val="FF0000"/>
                </a:solidFill>
              </a:rPr>
              <a:t>--*</a:t>
            </a:r>
            <a:r>
              <a:rPr lang="zh-CN" altLang="zh-CN" sz="1000" dirty="0">
                <a:solidFill>
                  <a:srgbClr val="FF0000"/>
                </a:solidFill>
              </a:rPr>
              <a:t>定义离开游戏界面</a:t>
            </a:r>
          </a:p>
          <a:p>
            <a:r>
              <a:rPr lang="en-US" altLang="zh-CN" sz="1000" dirty="0"/>
              <a:t>Declare </a:t>
            </a:r>
            <a:r>
              <a:rPr lang="en-US" altLang="zh-CN" sz="1000" dirty="0" err="1"/>
              <a:t>screen_remb</a:t>
            </a:r>
            <a:r>
              <a:rPr lang="en-US" altLang="zh-CN" sz="1000" dirty="0"/>
              <a:t> as structure(</a:t>
            </a:r>
            <a:r>
              <a:rPr lang="zh-CN" altLang="zh-CN" sz="1000" dirty="0"/>
              <a:t>图形界面结构</a:t>
            </a:r>
            <a:r>
              <a:rPr lang="en-US" altLang="zh-CN" sz="1000" dirty="0"/>
              <a:t>) </a:t>
            </a:r>
            <a:r>
              <a:rPr lang="en-US" altLang="zh-CN" sz="1000" dirty="0">
                <a:solidFill>
                  <a:srgbClr val="FF0000"/>
                </a:solidFill>
              </a:rPr>
              <a:t>--*</a:t>
            </a:r>
            <a:r>
              <a:rPr lang="zh-CN" altLang="zh-CN" sz="1000" dirty="0">
                <a:solidFill>
                  <a:srgbClr val="FF0000"/>
                </a:solidFill>
              </a:rPr>
              <a:t>定义提示界面</a:t>
            </a:r>
          </a:p>
          <a:p>
            <a:r>
              <a:rPr lang="en-US" altLang="zh-CN" sz="1000" dirty="0"/>
              <a:t>Declare </a:t>
            </a:r>
            <a:r>
              <a:rPr lang="en-US" altLang="zh-CN" sz="1000" dirty="0" err="1"/>
              <a:t>screen_botton</a:t>
            </a:r>
            <a:r>
              <a:rPr lang="en-US" altLang="zh-CN" sz="1000" dirty="0"/>
              <a:t> as structure(</a:t>
            </a:r>
            <a:r>
              <a:rPr lang="zh-CN" altLang="zh-CN" sz="1000" dirty="0"/>
              <a:t>图形界面结构</a:t>
            </a:r>
            <a:r>
              <a:rPr lang="en-US" altLang="zh-CN" sz="1000" dirty="0"/>
              <a:t>) </a:t>
            </a:r>
            <a:r>
              <a:rPr lang="en-US" altLang="zh-CN" sz="1000" dirty="0">
                <a:solidFill>
                  <a:srgbClr val="FF0000"/>
                </a:solidFill>
              </a:rPr>
              <a:t>--*</a:t>
            </a:r>
            <a:r>
              <a:rPr lang="zh-CN" altLang="zh-CN" sz="1000" dirty="0">
                <a:solidFill>
                  <a:srgbClr val="FF0000"/>
                </a:solidFill>
              </a:rPr>
              <a:t>定义按钮</a:t>
            </a:r>
          </a:p>
          <a:p>
            <a:r>
              <a:rPr lang="en-US" altLang="zh-CN" sz="1000" dirty="0"/>
              <a:t>Declare </a:t>
            </a:r>
            <a:r>
              <a:rPr lang="en-US" altLang="zh-CN" sz="1000" dirty="0" err="1"/>
              <a:t>screen_textbook</a:t>
            </a:r>
            <a:r>
              <a:rPr lang="en-US" altLang="zh-CN" sz="1000" dirty="0"/>
              <a:t> as structure(</a:t>
            </a:r>
            <a:r>
              <a:rPr lang="zh-CN" altLang="zh-CN" sz="1000" dirty="0"/>
              <a:t>图形界面结构</a:t>
            </a:r>
            <a:r>
              <a:rPr lang="en-US" altLang="zh-CN" sz="1000" dirty="0"/>
              <a:t>) </a:t>
            </a:r>
            <a:r>
              <a:rPr lang="en-US" altLang="zh-CN" sz="1000" dirty="0">
                <a:solidFill>
                  <a:srgbClr val="FF0000"/>
                </a:solidFill>
              </a:rPr>
              <a:t>--*</a:t>
            </a:r>
            <a:r>
              <a:rPr lang="zh-CN" altLang="zh-CN" sz="1000" dirty="0">
                <a:solidFill>
                  <a:srgbClr val="FF0000"/>
                </a:solidFill>
              </a:rPr>
              <a:t>定义文本框输入</a:t>
            </a:r>
          </a:p>
          <a:p>
            <a:r>
              <a:rPr lang="en-US" altLang="zh-CN" sz="1000" dirty="0"/>
              <a:t>Declare </a:t>
            </a:r>
            <a:r>
              <a:rPr lang="en-US" altLang="zh-CN" sz="1000" dirty="0" err="1"/>
              <a:t>screen_picture</a:t>
            </a:r>
            <a:r>
              <a:rPr lang="en-US" altLang="zh-CN" sz="1000" dirty="0"/>
              <a:t> as structure(</a:t>
            </a:r>
            <a:r>
              <a:rPr lang="zh-CN" altLang="zh-CN" sz="1000" dirty="0"/>
              <a:t>图形界面结构</a:t>
            </a:r>
            <a:r>
              <a:rPr lang="en-US" altLang="zh-CN" sz="1000" dirty="0"/>
              <a:t>)</a:t>
            </a:r>
            <a:r>
              <a:rPr lang="en-US" altLang="zh-CN" sz="1000" dirty="0">
                <a:solidFill>
                  <a:srgbClr val="FF0000"/>
                </a:solidFill>
              </a:rPr>
              <a:t> --*</a:t>
            </a:r>
            <a:r>
              <a:rPr lang="zh-CN" altLang="zh-CN" sz="1000" dirty="0">
                <a:solidFill>
                  <a:srgbClr val="FF0000"/>
                </a:solidFill>
              </a:rPr>
              <a:t>定义图片</a:t>
            </a:r>
          </a:p>
          <a:p>
            <a:endParaRPr lang="zh-CN" altLang="en-US" sz="400" dirty="0"/>
          </a:p>
        </p:txBody>
      </p:sp>
    </p:spTree>
    <p:extLst>
      <p:ext uri="{BB962C8B-B14F-4D97-AF65-F5344CB8AC3E}">
        <p14:creationId xmlns:p14="http://schemas.microsoft.com/office/powerpoint/2010/main" val="264834457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36000">
                                          <p:cBhvr additive="base">
                                            <p:cTn id="7" dur="500" fill="hold"/>
                                            <p:tgtEl>
                                              <p:spTgt spid="19"/>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down)">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additive="base">
                                            <p:cTn id="18" dur="500" fill="hold"/>
                                            <p:tgtEl>
                                              <p:spTgt spid="23"/>
                                            </p:tgtEl>
                                            <p:attrNameLst>
                                              <p:attrName>ppt_x</p:attrName>
                                            </p:attrNameLst>
                                          </p:cBhvr>
                                          <p:tavLst>
                                            <p:tav tm="0">
                                              <p:val>
                                                <p:strVal val="#ppt_x"/>
                                              </p:val>
                                            </p:tav>
                                            <p:tav tm="100000">
                                              <p:val>
                                                <p:strVal val="#ppt_x"/>
                                              </p:val>
                                            </p:tav>
                                          </p:tavLst>
                                        </p:anim>
                                        <p:anim calcmode="lin" valueType="num">
                                          <p:cBhvr additive="base">
                                            <p:cTn id="19"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3"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544010" y="-538250"/>
            <a:ext cx="2555690" cy="2296167"/>
            <a:chOff x="-1344978" y="-685187"/>
            <a:chExt cx="6781080" cy="6092478"/>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011680" y="332767"/>
            <a:ext cx="590550"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1</a:t>
            </a:r>
          </a:p>
        </p:txBody>
      </p:sp>
      <p:sp>
        <p:nvSpPr>
          <p:cNvPr id="19" name="矩形 18"/>
          <p:cNvSpPr/>
          <p:nvPr/>
        </p:nvSpPr>
        <p:spPr>
          <a:xfrm>
            <a:off x="3059271" y="351892"/>
            <a:ext cx="4690556"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模块</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a:t>
            </a:r>
          </a:p>
        </p:txBody>
      </p:sp>
      <p:sp>
        <p:nvSpPr>
          <p:cNvPr id="23" name="Rectangle 2"/>
          <p:cNvSpPr>
            <a:spLocks noChangeArrowheads="1"/>
          </p:cNvSpPr>
          <p:nvPr/>
        </p:nvSpPr>
        <p:spPr bwMode="auto">
          <a:xfrm flipV="1">
            <a:off x="4861691" y="-677906"/>
            <a:ext cx="413593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8" name="图片 17"/>
          <p:cNvPicPr>
            <a:picLocks noChangeAspect="1"/>
          </p:cNvPicPr>
          <p:nvPr/>
        </p:nvPicPr>
        <p:blipFill>
          <a:blip r:embed="rId2"/>
          <a:stretch>
            <a:fillRect/>
          </a:stretch>
        </p:blipFill>
        <p:spPr>
          <a:xfrm>
            <a:off x="2011680" y="1840106"/>
            <a:ext cx="5270909" cy="4688130"/>
          </a:xfrm>
          <a:prstGeom prst="rect">
            <a:avLst/>
          </a:prstGeom>
        </p:spPr>
      </p:pic>
      <p:sp>
        <p:nvSpPr>
          <p:cNvPr id="20" name="文本框 19"/>
          <p:cNvSpPr txBox="1"/>
          <p:nvPr/>
        </p:nvSpPr>
        <p:spPr>
          <a:xfrm>
            <a:off x="2011680" y="1181069"/>
            <a:ext cx="3673896" cy="369332"/>
          </a:xfrm>
          <a:prstGeom prst="rect">
            <a:avLst/>
          </a:prstGeom>
          <a:noFill/>
        </p:spPr>
        <p:txBody>
          <a:bodyPr wrap="square" rtlCol="0">
            <a:spAutoFit/>
          </a:bodyPr>
          <a:lstStyle/>
          <a:p>
            <a:r>
              <a:rPr lang="en-US" altLang="zh-CN" dirty="0" smtClean="0"/>
              <a:t>PDL</a:t>
            </a:r>
            <a:r>
              <a:rPr lang="zh-CN" altLang="en-US" dirty="0" smtClean="0"/>
              <a:t>语言及</a:t>
            </a:r>
            <a:r>
              <a:rPr lang="en-US" altLang="zh-CN" dirty="0" smtClean="0"/>
              <a:t>N-S</a:t>
            </a:r>
            <a:r>
              <a:rPr lang="zh-CN" altLang="en-US" dirty="0" smtClean="0"/>
              <a:t>图</a:t>
            </a:r>
            <a:endParaRPr lang="zh-CN" altLang="en-US" dirty="0"/>
          </a:p>
        </p:txBody>
      </p:sp>
    </p:spTree>
    <p:extLst>
      <p:ext uri="{BB962C8B-B14F-4D97-AF65-F5344CB8AC3E}">
        <p14:creationId xmlns:p14="http://schemas.microsoft.com/office/powerpoint/2010/main" val="115226219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36000">
                                          <p:cBhvr additive="base">
                                            <p:cTn id="7" dur="500" fill="hold"/>
                                            <p:tgtEl>
                                              <p:spTgt spid="19"/>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down)">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additive="base">
                                            <p:cTn id="18" dur="500" fill="hold"/>
                                            <p:tgtEl>
                                              <p:spTgt spid="23"/>
                                            </p:tgtEl>
                                            <p:attrNameLst>
                                              <p:attrName>ppt_x</p:attrName>
                                            </p:attrNameLst>
                                          </p:cBhvr>
                                          <p:tavLst>
                                            <p:tav tm="0">
                                              <p:val>
                                                <p:strVal val="#ppt_x"/>
                                              </p:val>
                                            </p:tav>
                                            <p:tav tm="100000">
                                              <p:val>
                                                <p:strVal val="#ppt_x"/>
                                              </p:val>
                                            </p:tav>
                                          </p:tavLst>
                                        </p:anim>
                                        <p:anim calcmode="lin" valueType="num">
                                          <p:cBhvr additive="base">
                                            <p:cTn id="19"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3"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544010" y="-538250"/>
            <a:ext cx="2555690" cy="2296167"/>
            <a:chOff x="-1344978" y="-685187"/>
            <a:chExt cx="6781080" cy="6092478"/>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011680" y="332767"/>
            <a:ext cx="590550"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2</a:t>
            </a:r>
          </a:p>
        </p:txBody>
      </p:sp>
      <p:sp>
        <p:nvSpPr>
          <p:cNvPr id="19" name="矩形 18"/>
          <p:cNvSpPr/>
          <p:nvPr/>
        </p:nvSpPr>
        <p:spPr>
          <a:xfrm>
            <a:off x="3059271" y="351892"/>
            <a:ext cx="4690556"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模块</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a:t>
            </a:r>
          </a:p>
        </p:txBody>
      </p:sp>
      <p:pic>
        <p:nvPicPr>
          <p:cNvPr id="18" name="图片 17"/>
          <p:cNvPicPr>
            <a:picLocks noChangeAspect="1"/>
          </p:cNvPicPr>
          <p:nvPr/>
        </p:nvPicPr>
        <p:blipFill>
          <a:blip r:embed="rId2"/>
          <a:stretch>
            <a:fillRect/>
          </a:stretch>
        </p:blipFill>
        <p:spPr>
          <a:xfrm>
            <a:off x="2011680" y="1954359"/>
            <a:ext cx="5869510" cy="4903641"/>
          </a:xfrm>
          <a:prstGeom prst="rect">
            <a:avLst/>
          </a:prstGeom>
        </p:spPr>
      </p:pic>
      <p:sp>
        <p:nvSpPr>
          <p:cNvPr id="20" name="文本框 19"/>
          <p:cNvSpPr txBox="1"/>
          <p:nvPr/>
        </p:nvSpPr>
        <p:spPr>
          <a:xfrm>
            <a:off x="2011680" y="1435507"/>
            <a:ext cx="966910" cy="369332"/>
          </a:xfrm>
          <a:prstGeom prst="rect">
            <a:avLst/>
          </a:prstGeom>
          <a:noFill/>
        </p:spPr>
        <p:txBody>
          <a:bodyPr wrap="square" rtlCol="0">
            <a:spAutoFit/>
          </a:bodyPr>
          <a:lstStyle/>
          <a:p>
            <a:r>
              <a:rPr lang="zh-CN" altLang="en-US" dirty="0" smtClean="0"/>
              <a:t>功能</a:t>
            </a:r>
            <a:endParaRPr lang="zh-CN" altLang="en-US" dirty="0"/>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36000">
                                          <p:cBhvr additive="base">
                                            <p:cTn id="7" dur="500" fill="hold"/>
                                            <p:tgtEl>
                                              <p:spTgt spid="19"/>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fill="hold"/>
                                            <p:tgtEl>
                                              <p:spTgt spid="26"/>
                                            </p:tgtEl>
                                            <p:attrNameLst>
                                              <p:attrName>ppt_x</p:attrName>
                                            </p:attrNameLst>
                                          </p:cBhvr>
                                          <p:tavLst>
                                            <p:tav tm="0">
                                              <p:val>
                                                <p:strVal val="#ppt_x"/>
                                              </p:val>
                                            </p:tav>
                                            <p:tav tm="100000">
                                              <p:val>
                                                <p:strVal val="#ppt_x"/>
                                              </p:val>
                                            </p:tav>
                                          </p:tavLst>
                                        </p:anim>
                                        <p:anim calcmode="lin" valueType="num">
                                          <p:cBhvr additive="base">
                                            <p:cTn id="1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additive="base">
                                            <p:cTn id="33" dur="500" fill="hold"/>
                                            <p:tgtEl>
                                              <p:spTgt spid="22"/>
                                            </p:tgtEl>
                                            <p:attrNameLst>
                                              <p:attrName>ppt_x</p:attrName>
                                            </p:attrNameLst>
                                          </p:cBhvr>
                                          <p:tavLst>
                                            <p:tav tm="0">
                                              <p:val>
                                                <p:strVal val="#ppt_x"/>
                                              </p:val>
                                            </p:tav>
                                            <p:tav tm="100000">
                                              <p:val>
                                                <p:strVal val="#ppt_x"/>
                                              </p:val>
                                            </p:tav>
                                          </p:tavLst>
                                        </p:anim>
                                        <p:anim calcmode="lin" valueType="num">
                                          <p:cBhvr additive="base">
                                            <p:cTn id="34" dur="500" fill="hold"/>
                                            <p:tgtEl>
                                              <p:spTgt spid="22"/>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500" fill="hold"/>
                                            <p:tgtEl>
                                              <p:spTgt spid="28"/>
                                            </p:tgtEl>
                                            <p:attrNameLst>
                                              <p:attrName>ppt_x</p:attrName>
                                            </p:attrNameLst>
                                          </p:cBhvr>
                                          <p:tavLst>
                                            <p:tav tm="0">
                                              <p:val>
                                                <p:strVal val="#ppt_x"/>
                                              </p:val>
                                            </p:tav>
                                            <p:tav tm="100000">
                                              <p:val>
                                                <p:strVal val="#ppt_x"/>
                                              </p:val>
                                            </p:tav>
                                          </p:tavLst>
                                        </p:anim>
                                        <p:anim calcmode="lin" valueType="num">
                                          <p:cBhvr additive="base">
                                            <p:cTn id="3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ppt_x"/>
                                              </p:val>
                                            </p:tav>
                                            <p:tav tm="100000">
                                              <p:val>
                                                <p:strVal val="#ppt_x"/>
                                              </p:val>
                                            </p:tav>
                                          </p:tavLst>
                                        </p:anim>
                                        <p:anim calcmode="lin" valueType="num">
                                          <p:cBhvr additive="base">
                                            <p:cTn id="44" dur="500" fill="hold"/>
                                            <p:tgtEl>
                                              <p:spTgt spid="2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additive="base">
                                            <p:cTn id="47" dur="500" fill="hold"/>
                                            <p:tgtEl>
                                              <p:spTgt spid="29"/>
                                            </p:tgtEl>
                                            <p:attrNameLst>
                                              <p:attrName>ppt_x</p:attrName>
                                            </p:attrNameLst>
                                          </p:cBhvr>
                                          <p:tavLst>
                                            <p:tav tm="0">
                                              <p:val>
                                                <p:strVal val="#ppt_x"/>
                                              </p:val>
                                            </p:tav>
                                            <p:tav tm="100000">
                                              <p:val>
                                                <p:strVal val="#ppt_x"/>
                                              </p:val>
                                            </p:tav>
                                          </p:tavLst>
                                        </p:anim>
                                        <p:anim calcmode="lin" valueType="num">
                                          <p:cBhvr additive="base">
                                            <p:cTn id="4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4"/>
                                            </p:tgtEl>
                                            <p:attrNameLst>
                                              <p:attrName>style.visibility</p:attrName>
                                            </p:attrNameLst>
                                          </p:cBhvr>
                                          <p:to>
                                            <p:strVal val="visible"/>
                                          </p:to>
                                        </p:set>
                                        <p:anim calcmode="lin" valueType="num">
                                          <p:cBhvr additive="base">
                                            <p:cTn id="53" dur="500" fill="hold"/>
                                            <p:tgtEl>
                                              <p:spTgt spid="24"/>
                                            </p:tgtEl>
                                            <p:attrNameLst>
                                              <p:attrName>ppt_x</p:attrName>
                                            </p:attrNameLst>
                                          </p:cBhvr>
                                          <p:tavLst>
                                            <p:tav tm="0">
                                              <p:val>
                                                <p:strVal val="#ppt_x"/>
                                              </p:val>
                                            </p:tav>
                                            <p:tav tm="100000">
                                              <p:val>
                                                <p:strVal val="#ppt_x"/>
                                              </p:val>
                                            </p:tav>
                                          </p:tavLst>
                                        </p:anim>
                                        <p:anim calcmode="lin" valueType="num">
                                          <p:cBhvr additive="base">
                                            <p:cTn id="54" dur="500" fill="hold"/>
                                            <p:tgtEl>
                                              <p:spTgt spid="24"/>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anim calcmode="lin" valueType="num">
                                          <p:cBhvr additive="base">
                                            <p:cTn id="57" dur="500" fill="hold"/>
                                            <p:tgtEl>
                                              <p:spTgt spid="30"/>
                                            </p:tgtEl>
                                            <p:attrNameLst>
                                              <p:attrName>ppt_x</p:attrName>
                                            </p:attrNameLst>
                                          </p:cBhvr>
                                          <p:tavLst>
                                            <p:tav tm="0">
                                              <p:val>
                                                <p:strVal val="#ppt_x"/>
                                              </p:val>
                                            </p:tav>
                                            <p:tav tm="100000">
                                              <p:val>
                                                <p:strVal val="#ppt_x"/>
                                              </p:val>
                                            </p:tav>
                                          </p:tavLst>
                                        </p:anim>
                                        <p:anim calcmode="lin" valueType="num">
                                          <p:cBhvr additive="base">
                                            <p:cTn id="5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25"/>
                                            </p:tgtEl>
                                            <p:attrNameLst>
                                              <p:attrName>style.visibility</p:attrName>
                                            </p:attrNameLst>
                                          </p:cBhvr>
                                          <p:to>
                                            <p:strVal val="visible"/>
                                          </p:to>
                                        </p:set>
                                        <p:anim calcmode="lin" valueType="num">
                                          <p:cBhvr additive="base">
                                            <p:cTn id="63" dur="500" fill="hold"/>
                                            <p:tgtEl>
                                              <p:spTgt spid="25"/>
                                            </p:tgtEl>
                                            <p:attrNameLst>
                                              <p:attrName>ppt_x</p:attrName>
                                            </p:attrNameLst>
                                          </p:cBhvr>
                                          <p:tavLst>
                                            <p:tav tm="0">
                                              <p:val>
                                                <p:strVal val="#ppt_x"/>
                                              </p:val>
                                            </p:tav>
                                            <p:tav tm="100000">
                                              <p:val>
                                                <p:strVal val="#ppt_x"/>
                                              </p:val>
                                            </p:tav>
                                          </p:tavLst>
                                        </p:anim>
                                        <p:anim calcmode="lin" valueType="num">
                                          <p:cBhvr additive="base">
                                            <p:cTn id="6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5" grpId="0"/>
          <p:bldP spid="26" grpId="0"/>
          <p:bldP spid="27" grpId="0"/>
          <p:bldP spid="28" grpId="0"/>
          <p:bldP spid="29" grpId="0"/>
          <p:bldP spid="30"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544010" y="-538250"/>
            <a:ext cx="2555690" cy="2296167"/>
            <a:chOff x="-1344978" y="-685187"/>
            <a:chExt cx="6781080" cy="6092478"/>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011680" y="332767"/>
            <a:ext cx="590550"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2</a:t>
            </a:r>
          </a:p>
        </p:txBody>
      </p:sp>
      <p:sp>
        <p:nvSpPr>
          <p:cNvPr id="19" name="矩形 18"/>
          <p:cNvSpPr/>
          <p:nvPr/>
        </p:nvSpPr>
        <p:spPr>
          <a:xfrm>
            <a:off x="3059271" y="351892"/>
            <a:ext cx="4690556"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模块</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a:t>
            </a:r>
          </a:p>
        </p:txBody>
      </p:sp>
      <p:pic>
        <p:nvPicPr>
          <p:cNvPr id="21" name="图片 20"/>
          <p:cNvPicPr>
            <a:picLocks noChangeAspect="1"/>
          </p:cNvPicPr>
          <p:nvPr/>
        </p:nvPicPr>
        <p:blipFill>
          <a:blip r:embed="rId2"/>
          <a:stretch>
            <a:fillRect/>
          </a:stretch>
        </p:blipFill>
        <p:spPr>
          <a:xfrm>
            <a:off x="1774838" y="1964601"/>
            <a:ext cx="3439958" cy="3976830"/>
          </a:xfrm>
          <a:prstGeom prst="rect">
            <a:avLst/>
          </a:prstGeom>
        </p:spPr>
      </p:pic>
      <p:sp>
        <p:nvSpPr>
          <p:cNvPr id="22" name="文本框 21"/>
          <p:cNvSpPr txBox="1"/>
          <p:nvPr/>
        </p:nvSpPr>
        <p:spPr>
          <a:xfrm>
            <a:off x="1774838" y="1389260"/>
            <a:ext cx="2579879" cy="368657"/>
          </a:xfrm>
          <a:prstGeom prst="rect">
            <a:avLst/>
          </a:prstGeom>
          <a:noFill/>
        </p:spPr>
        <p:txBody>
          <a:bodyPr wrap="square" rtlCol="0">
            <a:spAutoFit/>
          </a:bodyPr>
          <a:lstStyle/>
          <a:p>
            <a:r>
              <a:rPr lang="en-US" altLang="zh-CN" dirty="0" smtClean="0"/>
              <a:t>PDL</a:t>
            </a:r>
            <a:r>
              <a:rPr lang="zh-CN" altLang="en-US" dirty="0" smtClean="0"/>
              <a:t>及</a:t>
            </a:r>
            <a:r>
              <a:rPr lang="en-US" altLang="zh-CN" dirty="0" smtClean="0"/>
              <a:t>N-S</a:t>
            </a:r>
            <a:r>
              <a:rPr lang="zh-CN" altLang="en-US" dirty="0" smtClean="0"/>
              <a:t>图</a:t>
            </a:r>
            <a:endParaRPr lang="zh-CN" altLang="en-US" dirty="0"/>
          </a:p>
        </p:txBody>
      </p:sp>
      <p:pic>
        <p:nvPicPr>
          <p:cNvPr id="23" name="图片 22"/>
          <p:cNvPicPr>
            <a:picLocks noChangeAspect="1"/>
          </p:cNvPicPr>
          <p:nvPr/>
        </p:nvPicPr>
        <p:blipFill>
          <a:blip r:embed="rId3"/>
          <a:stretch>
            <a:fillRect/>
          </a:stretch>
        </p:blipFill>
        <p:spPr>
          <a:xfrm>
            <a:off x="5567881" y="1974541"/>
            <a:ext cx="3360398" cy="4220790"/>
          </a:xfrm>
          <a:prstGeom prst="rect">
            <a:avLst/>
          </a:prstGeom>
        </p:spPr>
      </p:pic>
    </p:spTree>
    <p:extLst>
      <p:ext uri="{BB962C8B-B14F-4D97-AF65-F5344CB8AC3E}">
        <p14:creationId xmlns:p14="http://schemas.microsoft.com/office/powerpoint/2010/main" val="76384938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36000">
                                          <p:cBhvr additive="base">
                                            <p:cTn id="7" dur="500" fill="hold"/>
                                            <p:tgtEl>
                                              <p:spTgt spid="19"/>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fill="hold"/>
                                            <p:tgtEl>
                                              <p:spTgt spid="26"/>
                                            </p:tgtEl>
                                            <p:attrNameLst>
                                              <p:attrName>ppt_x</p:attrName>
                                            </p:attrNameLst>
                                          </p:cBhvr>
                                          <p:tavLst>
                                            <p:tav tm="0">
                                              <p:val>
                                                <p:strVal val="#ppt_x"/>
                                              </p:val>
                                            </p:tav>
                                            <p:tav tm="100000">
                                              <p:val>
                                                <p:strVal val="#ppt_x"/>
                                              </p:val>
                                            </p:tav>
                                          </p:tavLst>
                                        </p:anim>
                                        <p:anim calcmode="lin" valueType="num">
                                          <p:cBhvr additive="base">
                                            <p:cTn id="1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additive="base">
                                            <p:cTn id="33" dur="500" fill="hold"/>
                                            <p:tgtEl>
                                              <p:spTgt spid="22"/>
                                            </p:tgtEl>
                                            <p:attrNameLst>
                                              <p:attrName>ppt_x</p:attrName>
                                            </p:attrNameLst>
                                          </p:cBhvr>
                                          <p:tavLst>
                                            <p:tav tm="0">
                                              <p:val>
                                                <p:strVal val="#ppt_x"/>
                                              </p:val>
                                            </p:tav>
                                            <p:tav tm="100000">
                                              <p:val>
                                                <p:strVal val="#ppt_x"/>
                                              </p:val>
                                            </p:tav>
                                          </p:tavLst>
                                        </p:anim>
                                        <p:anim calcmode="lin" valueType="num">
                                          <p:cBhvr additive="base">
                                            <p:cTn id="34" dur="500" fill="hold"/>
                                            <p:tgtEl>
                                              <p:spTgt spid="22"/>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500" fill="hold"/>
                                            <p:tgtEl>
                                              <p:spTgt spid="28"/>
                                            </p:tgtEl>
                                            <p:attrNameLst>
                                              <p:attrName>ppt_x</p:attrName>
                                            </p:attrNameLst>
                                          </p:cBhvr>
                                          <p:tavLst>
                                            <p:tav tm="0">
                                              <p:val>
                                                <p:strVal val="#ppt_x"/>
                                              </p:val>
                                            </p:tav>
                                            <p:tav tm="100000">
                                              <p:val>
                                                <p:strVal val="#ppt_x"/>
                                              </p:val>
                                            </p:tav>
                                          </p:tavLst>
                                        </p:anim>
                                        <p:anim calcmode="lin" valueType="num">
                                          <p:cBhvr additive="base">
                                            <p:cTn id="3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ppt_x"/>
                                              </p:val>
                                            </p:tav>
                                            <p:tav tm="100000">
                                              <p:val>
                                                <p:strVal val="#ppt_x"/>
                                              </p:val>
                                            </p:tav>
                                          </p:tavLst>
                                        </p:anim>
                                        <p:anim calcmode="lin" valueType="num">
                                          <p:cBhvr additive="base">
                                            <p:cTn id="44" dur="500" fill="hold"/>
                                            <p:tgtEl>
                                              <p:spTgt spid="2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additive="base">
                                            <p:cTn id="47" dur="500" fill="hold"/>
                                            <p:tgtEl>
                                              <p:spTgt spid="29"/>
                                            </p:tgtEl>
                                            <p:attrNameLst>
                                              <p:attrName>ppt_x</p:attrName>
                                            </p:attrNameLst>
                                          </p:cBhvr>
                                          <p:tavLst>
                                            <p:tav tm="0">
                                              <p:val>
                                                <p:strVal val="#ppt_x"/>
                                              </p:val>
                                            </p:tav>
                                            <p:tav tm="100000">
                                              <p:val>
                                                <p:strVal val="#ppt_x"/>
                                              </p:val>
                                            </p:tav>
                                          </p:tavLst>
                                        </p:anim>
                                        <p:anim calcmode="lin" valueType="num">
                                          <p:cBhvr additive="base">
                                            <p:cTn id="4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4"/>
                                            </p:tgtEl>
                                            <p:attrNameLst>
                                              <p:attrName>style.visibility</p:attrName>
                                            </p:attrNameLst>
                                          </p:cBhvr>
                                          <p:to>
                                            <p:strVal val="visible"/>
                                          </p:to>
                                        </p:set>
                                        <p:anim calcmode="lin" valueType="num">
                                          <p:cBhvr additive="base">
                                            <p:cTn id="53" dur="500" fill="hold"/>
                                            <p:tgtEl>
                                              <p:spTgt spid="24"/>
                                            </p:tgtEl>
                                            <p:attrNameLst>
                                              <p:attrName>ppt_x</p:attrName>
                                            </p:attrNameLst>
                                          </p:cBhvr>
                                          <p:tavLst>
                                            <p:tav tm="0">
                                              <p:val>
                                                <p:strVal val="#ppt_x"/>
                                              </p:val>
                                            </p:tav>
                                            <p:tav tm="100000">
                                              <p:val>
                                                <p:strVal val="#ppt_x"/>
                                              </p:val>
                                            </p:tav>
                                          </p:tavLst>
                                        </p:anim>
                                        <p:anim calcmode="lin" valueType="num">
                                          <p:cBhvr additive="base">
                                            <p:cTn id="54" dur="500" fill="hold"/>
                                            <p:tgtEl>
                                              <p:spTgt spid="24"/>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anim calcmode="lin" valueType="num">
                                          <p:cBhvr additive="base">
                                            <p:cTn id="57" dur="500" fill="hold"/>
                                            <p:tgtEl>
                                              <p:spTgt spid="30"/>
                                            </p:tgtEl>
                                            <p:attrNameLst>
                                              <p:attrName>ppt_x</p:attrName>
                                            </p:attrNameLst>
                                          </p:cBhvr>
                                          <p:tavLst>
                                            <p:tav tm="0">
                                              <p:val>
                                                <p:strVal val="#ppt_x"/>
                                              </p:val>
                                            </p:tav>
                                            <p:tav tm="100000">
                                              <p:val>
                                                <p:strVal val="#ppt_x"/>
                                              </p:val>
                                            </p:tav>
                                          </p:tavLst>
                                        </p:anim>
                                        <p:anim calcmode="lin" valueType="num">
                                          <p:cBhvr additive="base">
                                            <p:cTn id="5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25"/>
                                            </p:tgtEl>
                                            <p:attrNameLst>
                                              <p:attrName>style.visibility</p:attrName>
                                            </p:attrNameLst>
                                          </p:cBhvr>
                                          <p:to>
                                            <p:strVal val="visible"/>
                                          </p:to>
                                        </p:set>
                                        <p:anim calcmode="lin" valueType="num">
                                          <p:cBhvr additive="base">
                                            <p:cTn id="63" dur="500" fill="hold"/>
                                            <p:tgtEl>
                                              <p:spTgt spid="25"/>
                                            </p:tgtEl>
                                            <p:attrNameLst>
                                              <p:attrName>ppt_x</p:attrName>
                                            </p:attrNameLst>
                                          </p:cBhvr>
                                          <p:tavLst>
                                            <p:tav tm="0">
                                              <p:val>
                                                <p:strVal val="#ppt_x"/>
                                              </p:val>
                                            </p:tav>
                                            <p:tav tm="100000">
                                              <p:val>
                                                <p:strVal val="#ppt_x"/>
                                              </p:val>
                                            </p:tav>
                                          </p:tavLst>
                                        </p:anim>
                                        <p:anim calcmode="lin" valueType="num">
                                          <p:cBhvr additive="base">
                                            <p:cTn id="6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5" grpId="0"/>
          <p:bldP spid="26" grpId="0"/>
          <p:bldP spid="27" grpId="0"/>
          <p:bldP spid="28" grpId="0"/>
          <p:bldP spid="29" grpId="0"/>
          <p:bldP spid="30"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544010" y="-538250"/>
            <a:ext cx="2555690" cy="2296167"/>
            <a:chOff x="-1344978" y="-685187"/>
            <a:chExt cx="6781080" cy="6092478"/>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011680" y="332767"/>
            <a:ext cx="590550"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3</a:t>
            </a:r>
          </a:p>
        </p:txBody>
      </p:sp>
      <p:sp>
        <p:nvSpPr>
          <p:cNvPr id="19" name="矩形 18"/>
          <p:cNvSpPr/>
          <p:nvPr/>
        </p:nvSpPr>
        <p:spPr>
          <a:xfrm>
            <a:off x="3059271" y="351892"/>
            <a:ext cx="4690556"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模块</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a:t>
            </a:r>
          </a:p>
        </p:txBody>
      </p:sp>
      <p:pic>
        <p:nvPicPr>
          <p:cNvPr id="18" name="图片 17"/>
          <p:cNvPicPr>
            <a:picLocks noChangeAspect="1"/>
          </p:cNvPicPr>
          <p:nvPr/>
        </p:nvPicPr>
        <p:blipFill>
          <a:blip r:embed="rId2"/>
          <a:stretch>
            <a:fillRect/>
          </a:stretch>
        </p:blipFill>
        <p:spPr>
          <a:xfrm>
            <a:off x="2011680" y="2208448"/>
            <a:ext cx="4547621" cy="4149206"/>
          </a:xfrm>
          <a:prstGeom prst="rect">
            <a:avLst/>
          </a:prstGeom>
        </p:spPr>
      </p:pic>
      <p:sp>
        <p:nvSpPr>
          <p:cNvPr id="20" name="文本框 19"/>
          <p:cNvSpPr txBox="1"/>
          <p:nvPr/>
        </p:nvSpPr>
        <p:spPr>
          <a:xfrm>
            <a:off x="2011680" y="1435507"/>
            <a:ext cx="2273810" cy="369332"/>
          </a:xfrm>
          <a:prstGeom prst="rect">
            <a:avLst/>
          </a:prstGeom>
          <a:noFill/>
        </p:spPr>
        <p:txBody>
          <a:bodyPr wrap="square" rtlCol="0">
            <a:spAutoFit/>
          </a:bodyPr>
          <a:lstStyle/>
          <a:p>
            <a:r>
              <a:rPr lang="zh-CN" altLang="en-US" dirty="0" smtClean="0"/>
              <a:t>算法</a:t>
            </a:r>
            <a:endParaRPr lang="zh-CN" altLang="en-US" dirty="0"/>
          </a:p>
        </p:txBody>
      </p:sp>
    </p:spTree>
    <p:extLst>
      <p:ext uri="{BB962C8B-B14F-4D97-AF65-F5344CB8AC3E}">
        <p14:creationId xmlns:p14="http://schemas.microsoft.com/office/powerpoint/2010/main" val="17831532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36000">
                                          <p:cBhvr additive="base">
                                            <p:cTn id="7" dur="500" fill="hold"/>
                                            <p:tgtEl>
                                              <p:spTgt spid="19"/>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down)">
                                          <p:cBhvr>
                                            <p:cTn id="13" dur="500"/>
                                            <p:tgtEl>
                                              <p:spTgt spid="18"/>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wipe(down)">
                                          <p:cBhvr>
                                            <p:cTn id="16" dur="5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down)">
                                          <p:cBhvr>
                                            <p:cTn id="21" dur="500"/>
                                            <p:tgtEl>
                                              <p:spTgt spid="26"/>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wipe(down)">
                                          <p:cBhvr>
                                            <p:cTn id="24" dur="500"/>
                                            <p:tgtEl>
                                              <p:spTgt spid="2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down)">
                                          <p:cBhvr>
                                            <p:cTn id="29" dur="500"/>
                                            <p:tgtEl>
                                              <p:spTgt spid="27"/>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down)">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down)">
                                          <p:cBhvr>
                                            <p:cTn id="3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5" grpId="0"/>
          <p:bldP spid="28" grpId="0"/>
          <p:bldP spid="29" grpId="0"/>
          <p:bldP spid="30"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544010" y="-538250"/>
            <a:ext cx="2555690" cy="2296167"/>
            <a:chOff x="-1344978" y="-685187"/>
            <a:chExt cx="6781080" cy="6092478"/>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011680" y="332767"/>
            <a:ext cx="590550"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3</a:t>
            </a:r>
          </a:p>
        </p:txBody>
      </p:sp>
      <p:sp>
        <p:nvSpPr>
          <p:cNvPr id="19" name="矩形 18"/>
          <p:cNvSpPr/>
          <p:nvPr/>
        </p:nvSpPr>
        <p:spPr>
          <a:xfrm>
            <a:off x="3059271" y="351892"/>
            <a:ext cx="4690556"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模块</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a:t>
            </a:r>
          </a:p>
        </p:txBody>
      </p:sp>
      <p:sp>
        <p:nvSpPr>
          <p:cNvPr id="20" name="文本框 19"/>
          <p:cNvSpPr txBox="1"/>
          <p:nvPr/>
        </p:nvSpPr>
        <p:spPr>
          <a:xfrm>
            <a:off x="2011680" y="1435507"/>
            <a:ext cx="2273810" cy="369332"/>
          </a:xfrm>
          <a:prstGeom prst="rect">
            <a:avLst/>
          </a:prstGeom>
          <a:noFill/>
        </p:spPr>
        <p:txBody>
          <a:bodyPr wrap="square" rtlCol="0">
            <a:spAutoFit/>
          </a:bodyPr>
          <a:lstStyle/>
          <a:p>
            <a:r>
              <a:rPr lang="en-US" altLang="zh-CN" dirty="0" smtClean="0"/>
              <a:t>PDL</a:t>
            </a:r>
            <a:r>
              <a:rPr lang="zh-CN" altLang="en-US" dirty="0" smtClean="0"/>
              <a:t>语言及</a:t>
            </a:r>
            <a:r>
              <a:rPr lang="en-US" altLang="zh-CN" dirty="0" smtClean="0"/>
              <a:t>N-S</a:t>
            </a:r>
            <a:r>
              <a:rPr lang="zh-CN" altLang="en-US" dirty="0" smtClean="0"/>
              <a:t>图</a:t>
            </a:r>
            <a:endParaRPr lang="zh-CN" altLang="en-US" dirty="0"/>
          </a:p>
        </p:txBody>
      </p:sp>
      <p:pic>
        <p:nvPicPr>
          <p:cNvPr id="21" name="图片 20"/>
          <p:cNvPicPr>
            <a:picLocks noChangeAspect="1"/>
          </p:cNvPicPr>
          <p:nvPr/>
        </p:nvPicPr>
        <p:blipFill>
          <a:blip r:embed="rId2"/>
          <a:stretch>
            <a:fillRect/>
          </a:stretch>
        </p:blipFill>
        <p:spPr>
          <a:xfrm>
            <a:off x="2011680" y="1953115"/>
            <a:ext cx="5870416" cy="5305830"/>
          </a:xfrm>
          <a:prstGeom prst="rect">
            <a:avLst/>
          </a:prstGeom>
        </p:spPr>
      </p:pic>
    </p:spTree>
    <p:extLst>
      <p:ext uri="{BB962C8B-B14F-4D97-AF65-F5344CB8AC3E}">
        <p14:creationId xmlns:p14="http://schemas.microsoft.com/office/powerpoint/2010/main" val="218707769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36000">
                                          <p:cBhvr additive="base">
                                            <p:cTn id="7" dur="500" fill="hold"/>
                                            <p:tgtEl>
                                              <p:spTgt spid="19"/>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down)">
                                          <p:cBhvr>
                                            <p:cTn id="13" dur="500"/>
                                            <p:tgtEl>
                                              <p:spTgt spid="18"/>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wipe(down)">
                                          <p:cBhvr>
                                            <p:cTn id="16" dur="5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down)">
                                          <p:cBhvr>
                                            <p:cTn id="21" dur="500"/>
                                            <p:tgtEl>
                                              <p:spTgt spid="26"/>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wipe(down)">
                                          <p:cBhvr>
                                            <p:cTn id="24" dur="500"/>
                                            <p:tgtEl>
                                              <p:spTgt spid="2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down)">
                                          <p:cBhvr>
                                            <p:cTn id="29" dur="500"/>
                                            <p:tgtEl>
                                              <p:spTgt spid="27"/>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down)">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down)">
                                          <p:cBhvr>
                                            <p:cTn id="3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5" grpId="0"/>
          <p:bldP spid="28" grpId="0"/>
          <p:bldP spid="29" grpId="0"/>
          <p:bldP spid="30"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rot="16200000">
            <a:off x="-317486" y="5254244"/>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rot="16200000">
            <a:off x="918375" y="6403893"/>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rot="16200000">
            <a:off x="2634780" y="5935311"/>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16200000">
            <a:off x="3544862" y="6645914"/>
            <a:ext cx="1947513" cy="194751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rot="16200000">
            <a:off x="673722" y="3977992"/>
            <a:ext cx="2606873" cy="260687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rot="16200000">
            <a:off x="-597356" y="4762428"/>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rot="16200000">
            <a:off x="5111336" y="6243400"/>
            <a:ext cx="1130238" cy="1130238"/>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16200000">
            <a:off x="5492375" y="5524708"/>
            <a:ext cx="2798256" cy="27982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16200000">
            <a:off x="6467705" y="6582878"/>
            <a:ext cx="1351188" cy="13511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rot="16200000">
            <a:off x="7029048" y="4862025"/>
            <a:ext cx="1894088" cy="1894088"/>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16200000">
            <a:off x="8105401" y="5474419"/>
            <a:ext cx="1894088" cy="1894088"/>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16200000">
            <a:off x="4384154" y="5671012"/>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16200000">
            <a:off x="4956602" y="6497251"/>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rot="16200000">
            <a:off x="4314946" y="6858047"/>
            <a:ext cx="334678" cy="3346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rot="16200000">
            <a:off x="4187164" y="5089877"/>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rot="16200000">
            <a:off x="5566639" y="5089877"/>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rot="16200000">
            <a:off x="89967" y="3205212"/>
            <a:ext cx="1656813" cy="165681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0" y="1142810"/>
            <a:ext cx="9144000" cy="1415219"/>
          </a:xfrm>
          <a:custGeom>
            <a:avLst/>
            <a:gdLst>
              <a:gd name="connsiteX0" fmla="*/ 0 w 9144000"/>
              <a:gd name="connsiteY0" fmla="*/ 472630 h 1415219"/>
              <a:gd name="connsiteX1" fmla="*/ 2712720 w 9144000"/>
              <a:gd name="connsiteY1" fmla="*/ 1295590 h 1415219"/>
              <a:gd name="connsiteX2" fmla="*/ 4632960 w 9144000"/>
              <a:gd name="connsiteY2" fmla="*/ 190 h 1415219"/>
              <a:gd name="connsiteX3" fmla="*/ 7299960 w 9144000"/>
              <a:gd name="connsiteY3" fmla="*/ 1402270 h 1415219"/>
              <a:gd name="connsiteX4" fmla="*/ 9144000 w 9144000"/>
              <a:gd name="connsiteY4" fmla="*/ 579310 h 1415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415219">
                <a:moveTo>
                  <a:pt x="0" y="472630"/>
                </a:moveTo>
                <a:cubicBezTo>
                  <a:pt x="970280" y="923480"/>
                  <a:pt x="1940560" y="1374330"/>
                  <a:pt x="2712720" y="1295590"/>
                </a:cubicBezTo>
                <a:cubicBezTo>
                  <a:pt x="3484880" y="1216850"/>
                  <a:pt x="3868420" y="-17590"/>
                  <a:pt x="4632960" y="190"/>
                </a:cubicBezTo>
                <a:cubicBezTo>
                  <a:pt x="5397500" y="17970"/>
                  <a:pt x="6548120" y="1305750"/>
                  <a:pt x="7299960" y="1402270"/>
                </a:cubicBezTo>
                <a:cubicBezTo>
                  <a:pt x="8051800" y="1498790"/>
                  <a:pt x="8597900" y="1039050"/>
                  <a:pt x="9144000" y="579310"/>
                </a:cubicBezTo>
              </a:path>
            </a:pathLst>
          </a:cu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1474751" y="2013971"/>
            <a:ext cx="544058" cy="5440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3179206" y="1779094"/>
            <a:ext cx="544058" cy="54405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8012270" y="2132951"/>
            <a:ext cx="544058" cy="54405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342390" y="1548606"/>
            <a:ext cx="3361690"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引言</a:t>
            </a:r>
          </a:p>
        </p:txBody>
      </p:sp>
      <p:sp>
        <p:nvSpPr>
          <p:cNvPr id="27" name="矩形 26"/>
          <p:cNvSpPr/>
          <p:nvPr/>
        </p:nvSpPr>
        <p:spPr>
          <a:xfrm>
            <a:off x="4723214" y="1981688"/>
            <a:ext cx="1982149" cy="461665"/>
          </a:xfrm>
          <a:prstGeom prst="rect">
            <a:avLst/>
          </a:prstGeom>
        </p:spPr>
        <p:txBody>
          <a:bodyPr wrap="square">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Gantt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图更新</a:t>
            </a:r>
          </a:p>
        </p:txBody>
      </p:sp>
      <p:sp>
        <p:nvSpPr>
          <p:cNvPr id="33" name="文本框 32"/>
          <p:cNvSpPr txBox="1"/>
          <p:nvPr/>
        </p:nvSpPr>
        <p:spPr>
          <a:xfrm>
            <a:off x="2822945" y="2306834"/>
            <a:ext cx="2339670" cy="461665"/>
          </a:xfrm>
          <a:prstGeom prst="rect">
            <a:avLst/>
          </a:prstGeom>
          <a:noFill/>
        </p:spPr>
        <p:txBody>
          <a:bodyPr wrap="squar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总体设计</a:t>
            </a:r>
          </a:p>
        </p:txBody>
      </p:sp>
      <p:sp>
        <p:nvSpPr>
          <p:cNvPr id="34" name="椭圆 33"/>
          <p:cNvSpPr/>
          <p:nvPr/>
        </p:nvSpPr>
        <p:spPr>
          <a:xfrm>
            <a:off x="4432061" y="846914"/>
            <a:ext cx="544058" cy="54405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5616336" y="1391109"/>
            <a:ext cx="544058" cy="54405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7635145" y="1733898"/>
            <a:ext cx="1474470" cy="460375"/>
          </a:xfrm>
          <a:prstGeom prst="rect">
            <a:avLst/>
          </a:prstGeom>
          <a:noFill/>
        </p:spPr>
        <p:txBody>
          <a:bodyPr wrap="squar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参考资料</a:t>
            </a:r>
            <a:endParaRPr lang="zh-CN" altLang="en-US" dirty="0"/>
          </a:p>
        </p:txBody>
      </p:sp>
      <p:sp>
        <p:nvSpPr>
          <p:cNvPr id="37" name="文本框 36"/>
          <p:cNvSpPr txBox="1"/>
          <p:nvPr/>
        </p:nvSpPr>
        <p:spPr>
          <a:xfrm>
            <a:off x="3863716" y="489055"/>
            <a:ext cx="5105093" cy="461665"/>
          </a:xfrm>
          <a:prstGeom prst="rect">
            <a:avLst/>
          </a:prstGeom>
          <a:noFill/>
        </p:spPr>
        <p:txBody>
          <a:bodyPr wrap="squar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程序描述</a:t>
            </a:r>
          </a:p>
        </p:txBody>
      </p:sp>
      <p:sp>
        <p:nvSpPr>
          <p:cNvPr id="38" name="椭圆 37"/>
          <p:cNvSpPr/>
          <p:nvPr/>
        </p:nvSpPr>
        <p:spPr>
          <a:xfrm>
            <a:off x="6697185" y="2098026"/>
            <a:ext cx="544058" cy="54405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5492374" y="2688354"/>
            <a:ext cx="3240405" cy="460375"/>
          </a:xfrm>
          <a:prstGeom prst="rect">
            <a:avLst/>
          </a:prstGeom>
          <a:noFill/>
        </p:spPr>
        <p:txBody>
          <a:bodyPr wrap="square" rtlCol="0">
            <a:spAutoFit/>
          </a:body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小组会议及小组评价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3"/>
                                        </p:tgtEl>
                                        <p:attrNameLst>
                                          <p:attrName>style.visibility</p:attrName>
                                        </p:attrNameLst>
                                      </p:cBhvr>
                                      <p:to>
                                        <p:strVal val="visible"/>
                                      </p:to>
                                    </p:set>
                                    <p:anim calcmode="lin" valueType="num">
                                      <p:cBhvr additive="base">
                                        <p:cTn id="14" dur="500" fill="hold"/>
                                        <p:tgtEl>
                                          <p:spTgt spid="33"/>
                                        </p:tgtEl>
                                        <p:attrNameLst>
                                          <p:attrName>ppt_x</p:attrName>
                                        </p:attrNameLst>
                                      </p:cBhvr>
                                      <p:tavLst>
                                        <p:tav tm="0">
                                          <p:val>
                                            <p:strVal val="#ppt_x"/>
                                          </p:val>
                                        </p:tav>
                                        <p:tav tm="100000">
                                          <p:val>
                                            <p:strVal val="#ppt_x"/>
                                          </p:val>
                                        </p:tav>
                                      </p:tavLst>
                                    </p:anim>
                                    <p:anim calcmode="lin" valueType="num">
                                      <p:cBhvr additive="base">
                                        <p:cTn id="15"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7"/>
                                        </p:tgtEl>
                                        <p:attrNameLst>
                                          <p:attrName>style.visibility</p:attrName>
                                        </p:attrNameLst>
                                      </p:cBhvr>
                                      <p:to>
                                        <p:strVal val="visible"/>
                                      </p:to>
                                    </p:set>
                                    <p:anim calcmode="lin" valueType="num">
                                      <p:cBhvr additive="base">
                                        <p:cTn id="20" dur="500" fill="hold"/>
                                        <p:tgtEl>
                                          <p:spTgt spid="37"/>
                                        </p:tgtEl>
                                        <p:attrNameLst>
                                          <p:attrName>ppt_x</p:attrName>
                                        </p:attrNameLst>
                                      </p:cBhvr>
                                      <p:tavLst>
                                        <p:tav tm="0">
                                          <p:val>
                                            <p:strVal val="#ppt_x"/>
                                          </p:val>
                                        </p:tav>
                                        <p:tav tm="100000">
                                          <p:val>
                                            <p:strVal val="#ppt_x"/>
                                          </p:val>
                                        </p:tav>
                                      </p:tavLst>
                                    </p:anim>
                                    <p:anim calcmode="lin" valueType="num">
                                      <p:cBhvr additive="base">
                                        <p:cTn id="21"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27"/>
                                        </p:tgtEl>
                                        <p:attrNameLst>
                                          <p:attrName>style.visibility</p:attrName>
                                        </p:attrNameLst>
                                      </p:cBhvr>
                                      <p:to>
                                        <p:strVal val="visible"/>
                                      </p:to>
                                    </p:set>
                                    <p:anim calcmode="lin" valueType="num">
                                      <p:cBhvr additive="base">
                                        <p:cTn id="26" dur="500" fill="hold"/>
                                        <p:tgtEl>
                                          <p:spTgt spid="27"/>
                                        </p:tgtEl>
                                        <p:attrNameLst>
                                          <p:attrName>ppt_x</p:attrName>
                                        </p:attrNameLst>
                                      </p:cBhvr>
                                      <p:tavLst>
                                        <p:tav tm="0">
                                          <p:val>
                                            <p:strVal val="#ppt_x"/>
                                          </p:val>
                                        </p:tav>
                                        <p:tav tm="100000">
                                          <p:val>
                                            <p:strVal val="#ppt_x"/>
                                          </p:val>
                                        </p:tav>
                                      </p:tavLst>
                                    </p:anim>
                                    <p:anim calcmode="lin" valueType="num">
                                      <p:cBhvr additive="base">
                                        <p:cTn id="27"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9"/>
                                        </p:tgtEl>
                                        <p:attrNameLst>
                                          <p:attrName>style.visibility</p:attrName>
                                        </p:attrNameLst>
                                      </p:cBhvr>
                                      <p:to>
                                        <p:strVal val="visible"/>
                                      </p:to>
                                    </p:set>
                                    <p:anim calcmode="lin" valueType="num">
                                      <p:cBhvr additive="base">
                                        <p:cTn id="32" dur="500" fill="hold"/>
                                        <p:tgtEl>
                                          <p:spTgt spid="39"/>
                                        </p:tgtEl>
                                        <p:attrNameLst>
                                          <p:attrName>ppt_x</p:attrName>
                                        </p:attrNameLst>
                                      </p:cBhvr>
                                      <p:tavLst>
                                        <p:tav tm="0">
                                          <p:val>
                                            <p:strVal val="#ppt_x"/>
                                          </p:val>
                                        </p:tav>
                                        <p:tav tm="100000">
                                          <p:val>
                                            <p:strVal val="#ppt_x"/>
                                          </p:val>
                                        </p:tav>
                                      </p:tavLst>
                                    </p:anim>
                                    <p:anim calcmode="lin" valueType="num">
                                      <p:cBhvr additive="base">
                                        <p:cTn id="33"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6"/>
                                        </p:tgtEl>
                                        <p:attrNameLst>
                                          <p:attrName>style.visibility</p:attrName>
                                        </p:attrNameLst>
                                      </p:cBhvr>
                                      <p:to>
                                        <p:strVal val="visible"/>
                                      </p:to>
                                    </p:set>
                                    <p:anim calcmode="lin" valueType="num">
                                      <p:cBhvr additive="base">
                                        <p:cTn id="38" dur="500" fill="hold"/>
                                        <p:tgtEl>
                                          <p:spTgt spid="36"/>
                                        </p:tgtEl>
                                        <p:attrNameLst>
                                          <p:attrName>ppt_x</p:attrName>
                                        </p:attrNameLst>
                                      </p:cBhvr>
                                      <p:tavLst>
                                        <p:tav tm="0">
                                          <p:val>
                                            <p:strVal val="#ppt_x"/>
                                          </p:val>
                                        </p:tav>
                                        <p:tav tm="100000">
                                          <p:val>
                                            <p:strVal val="#ppt_x"/>
                                          </p:val>
                                        </p:tav>
                                      </p:tavLst>
                                    </p:anim>
                                    <p:anim calcmode="lin" valueType="num">
                                      <p:cBhvr additive="base">
                                        <p:cTn id="39"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33" grpId="0"/>
      <p:bldP spid="36" grpId="0"/>
      <p:bldP spid="37" grpId="0"/>
      <p:bldP spid="3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522703" y="845724"/>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362920" y="1013364"/>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2734141" y="2729563"/>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478990" y="144161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052876" y="473053"/>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848514" y="2863152"/>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342882" y="4503322"/>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199471" y="4325229"/>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629760" y="491225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963153" y="457016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241768" y="607469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487187" y="131498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526405" y="2352147"/>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51587" y="3104117"/>
            <a:ext cx="446864" cy="4468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12205" y="2457951"/>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5021" y="2863152"/>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2434568" y="3534632"/>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5823621" y="1076999"/>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090028" y="3517141"/>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7230995" y="307561"/>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985575" y="1687036"/>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3239793" y="2096793"/>
            <a:ext cx="2664414" cy="266441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600" b="1" dirty="0">
                <a:latin typeface="微软雅黑" panose="020B0503020204020204" pitchFamily="34" charset="-122"/>
                <a:ea typeface="微软雅黑" panose="020B0503020204020204" pitchFamily="34" charset="-122"/>
              </a:rPr>
              <a:t>4</a:t>
            </a:r>
            <a:endParaRPr lang="zh-CN" altLang="en-US" sz="16600" b="1" dirty="0">
              <a:latin typeface="微软雅黑" panose="020B0503020204020204" pitchFamily="34" charset="-122"/>
              <a:ea typeface="微软雅黑" panose="020B0503020204020204" pitchFamily="34" charset="-122"/>
            </a:endParaRPr>
          </a:p>
        </p:txBody>
      </p:sp>
      <p:sp>
        <p:nvSpPr>
          <p:cNvPr id="24" name="矩形 23"/>
          <p:cNvSpPr/>
          <p:nvPr/>
        </p:nvSpPr>
        <p:spPr>
          <a:xfrm>
            <a:off x="1817226" y="4954389"/>
            <a:ext cx="5509550" cy="583565"/>
          </a:xfrm>
          <a:prstGeom prst="rect">
            <a:avLst/>
          </a:prstGeom>
        </p:spPr>
        <p:txBody>
          <a:bodyPr wrap="square">
            <a:spAutoFit/>
          </a:bodyPr>
          <a:lstStyle/>
          <a:p>
            <a:pPr algn="ctr"/>
            <a:r>
              <a:rPr lang="en-US" altLang="zh-CN" sz="3200" b="1" dirty="0" err="1">
                <a:solidFill>
                  <a:schemeClr val="tx1">
                    <a:lumMod val="75000"/>
                    <a:lumOff val="25000"/>
                  </a:schemeClr>
                </a:solidFill>
                <a:latin typeface="微软雅黑" panose="020B0503020204020204" pitchFamily="34" charset="-122"/>
                <a:ea typeface="微软雅黑" panose="020B0503020204020204" pitchFamily="34" charset="-122"/>
              </a:rPr>
              <a:t>Ganntt</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图更新</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544010" y="-538250"/>
            <a:ext cx="2555690" cy="2296167"/>
            <a:chOff x="-1344978" y="-685187"/>
            <a:chExt cx="6781080" cy="6092478"/>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050137" y="312274"/>
            <a:ext cx="4690556" cy="584775"/>
          </a:xfrm>
          <a:prstGeom prst="rect">
            <a:avLst/>
          </a:prstGeom>
        </p:spPr>
        <p:txBody>
          <a:bodyPr wrap="square">
            <a:spAutoFit/>
          </a:bodyPr>
          <a:lstStyle/>
          <a:p>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rPr>
              <a:t>Gantt </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图更新</a:t>
            </a:r>
          </a:p>
        </p:txBody>
      </p:sp>
      <p:sp>
        <p:nvSpPr>
          <p:cNvPr id="25" name="文本框 24">
            <a:hlinkClick r:id="rId2" action="ppaction://hlinkfile"/>
            <a:extLst>
              <a:ext uri="{FF2B5EF4-FFF2-40B4-BE49-F238E27FC236}">
                <a16:creationId xmlns:a16="http://schemas.microsoft.com/office/drawing/2014/main" xmlns="" id="{A58B0A4F-2D8D-4BD0-934C-4EC157BFF541}"/>
              </a:ext>
            </a:extLst>
          </p:cNvPr>
          <p:cNvSpPr txBox="1"/>
          <p:nvPr/>
        </p:nvSpPr>
        <p:spPr>
          <a:xfrm>
            <a:off x="6533965" y="6506108"/>
            <a:ext cx="2610035" cy="276999"/>
          </a:xfrm>
          <a:prstGeom prst="rect">
            <a:avLst/>
          </a:prstGeom>
          <a:noFill/>
        </p:spPr>
        <p:txBody>
          <a:bodyPr wrap="square" rtlCol="0">
            <a:spAutoFit/>
          </a:bodyPr>
          <a:lstStyle/>
          <a:p>
            <a:r>
              <a:rPr lang="zh-CN" altLang="en-US" sz="1200" b="1" dirty="0">
                <a:solidFill>
                  <a:srgbClr val="C00000"/>
                </a:solidFill>
              </a:rPr>
              <a:t>详情见</a:t>
            </a:r>
            <a:r>
              <a:rPr lang="en-US" altLang="zh-CN" sz="1200" b="1" dirty="0">
                <a:solidFill>
                  <a:srgbClr val="C00000"/>
                </a:solidFill>
              </a:rPr>
              <a:t>SE2018</a:t>
            </a:r>
            <a:r>
              <a:rPr lang="zh-CN" altLang="en-US" sz="1200" b="1" dirty="0">
                <a:solidFill>
                  <a:srgbClr val="C00000"/>
                </a:solidFill>
              </a:rPr>
              <a:t>春</a:t>
            </a:r>
            <a:r>
              <a:rPr lang="en-US" altLang="zh-CN" sz="1200" b="1" dirty="0">
                <a:solidFill>
                  <a:srgbClr val="C00000"/>
                </a:solidFill>
              </a:rPr>
              <a:t>-G08-Gantt</a:t>
            </a:r>
            <a:r>
              <a:rPr lang="zh-CN" altLang="en-US" sz="1200" b="1" dirty="0">
                <a:solidFill>
                  <a:srgbClr val="C00000"/>
                </a:solidFill>
              </a:rPr>
              <a:t>图</a:t>
            </a:r>
          </a:p>
        </p:txBody>
      </p:sp>
      <p:pic>
        <p:nvPicPr>
          <p:cNvPr id="18" name="图片 17"/>
          <p:cNvPicPr>
            <a:picLocks noChangeAspect="1"/>
          </p:cNvPicPr>
          <p:nvPr/>
        </p:nvPicPr>
        <p:blipFill>
          <a:blip r:embed="rId3"/>
          <a:stretch>
            <a:fillRect/>
          </a:stretch>
        </p:blipFill>
        <p:spPr>
          <a:xfrm>
            <a:off x="733461" y="2493372"/>
            <a:ext cx="4318091" cy="2240875"/>
          </a:xfrm>
          <a:prstGeom prst="rect">
            <a:avLst/>
          </a:prstGeom>
        </p:spPr>
      </p:pic>
      <p:pic>
        <p:nvPicPr>
          <p:cNvPr id="21" name="图片 20"/>
          <p:cNvPicPr>
            <a:picLocks noChangeAspect="1"/>
          </p:cNvPicPr>
          <p:nvPr/>
        </p:nvPicPr>
        <p:blipFill>
          <a:blip r:embed="rId4"/>
          <a:stretch>
            <a:fillRect/>
          </a:stretch>
        </p:blipFill>
        <p:spPr>
          <a:xfrm>
            <a:off x="5051552" y="2493372"/>
            <a:ext cx="3471778" cy="2240875"/>
          </a:xfrm>
          <a:prstGeom prst="rect">
            <a:avLst/>
          </a:prstGeom>
        </p:spPr>
      </p:pic>
    </p:spTree>
    <p:extLst>
      <p:ext uri="{BB962C8B-B14F-4D97-AF65-F5344CB8AC3E}">
        <p14:creationId xmlns:p14="http://schemas.microsoft.com/office/powerpoint/2010/main" val="2267802814"/>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36000">
                                          <p:cBhvr additive="base">
                                            <p:cTn id="7" dur="500" fill="hold"/>
                                            <p:tgtEl>
                                              <p:spTgt spid="19"/>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circle(in)">
                                          <p:cBhvr>
                                            <p:cTn id="13"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circle(in)">
                                          <p:cBhvr>
                                            <p:cTn id="13"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5" grpId="0"/>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522703" y="845724"/>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362920" y="1013364"/>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2734141" y="2729563"/>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478990" y="144161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052876" y="473053"/>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848514" y="2863152"/>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342882" y="4503322"/>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199471" y="4325229"/>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629760" y="491225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963153" y="457016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241768" y="607469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487187" y="131498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526405" y="2352147"/>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51587" y="3104117"/>
            <a:ext cx="446864" cy="4468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12205" y="2457951"/>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5021" y="2863152"/>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2434568" y="3534632"/>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5823621" y="1076999"/>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090028" y="3517141"/>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7230995" y="307561"/>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985575" y="1687036"/>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3239793" y="2096793"/>
            <a:ext cx="2664414" cy="266441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600" b="1" dirty="0">
                <a:latin typeface="微软雅黑" panose="020B0503020204020204" pitchFamily="34" charset="-122"/>
                <a:ea typeface="微软雅黑" panose="020B0503020204020204" pitchFamily="34" charset="-122"/>
              </a:rPr>
              <a:t>5</a:t>
            </a:r>
          </a:p>
        </p:txBody>
      </p:sp>
      <p:sp>
        <p:nvSpPr>
          <p:cNvPr id="24" name="矩形 23"/>
          <p:cNvSpPr/>
          <p:nvPr/>
        </p:nvSpPr>
        <p:spPr>
          <a:xfrm>
            <a:off x="1817226" y="4954389"/>
            <a:ext cx="5509550" cy="583565"/>
          </a:xfrm>
          <a:prstGeom prst="rect">
            <a:avLst/>
          </a:prstGeom>
        </p:spPr>
        <p:txBody>
          <a:bodyPr wrap="square">
            <a:spAutoFit/>
          </a:bodyPr>
          <a:lstStyle/>
          <a:p>
            <a:pPr algn="ct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小组会议及小组评价</a:t>
            </a: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14:bounceEnd="36000">
                                          <p:cBhvr additive="base">
                                            <p:cTn id="7" dur="500" fill="hold"/>
                                            <p:tgtEl>
                                              <p:spTgt spid="24"/>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1+#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544010" y="-538250"/>
            <a:ext cx="2555690" cy="2296167"/>
            <a:chOff x="-1344978" y="-685187"/>
            <a:chExt cx="6781080" cy="6092478"/>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011680" y="332767"/>
            <a:ext cx="590550"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1</a:t>
            </a:r>
          </a:p>
        </p:txBody>
      </p:sp>
      <p:sp>
        <p:nvSpPr>
          <p:cNvPr id="19" name="矩形 18"/>
          <p:cNvSpPr/>
          <p:nvPr/>
        </p:nvSpPr>
        <p:spPr>
          <a:xfrm>
            <a:off x="3059271" y="351892"/>
            <a:ext cx="4690556"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小组会议记录文稿及照片</a:t>
            </a:r>
          </a:p>
        </p:txBody>
      </p:sp>
      <p:sp>
        <p:nvSpPr>
          <p:cNvPr id="44" name="文本框 43"/>
          <p:cNvSpPr txBox="1"/>
          <p:nvPr/>
        </p:nvSpPr>
        <p:spPr>
          <a:xfrm>
            <a:off x="2011680" y="1757680"/>
            <a:ext cx="3746500" cy="646331"/>
          </a:xfrm>
          <a:prstGeom prst="rect">
            <a:avLst/>
          </a:prstGeom>
          <a:noFill/>
        </p:spPr>
        <p:txBody>
          <a:bodyPr wrap="square" rtlCol="0">
            <a:spAutoFit/>
          </a:bodyPr>
          <a:lstStyle/>
          <a:p>
            <a:r>
              <a:rPr lang="zh-CN" altLang="en-US" dirty="0" smtClean="0"/>
              <a:t>第九周会议记录（第一稿）</a:t>
            </a:r>
            <a:endParaRPr lang="en-US" altLang="zh-CN" dirty="0" smtClean="0"/>
          </a:p>
          <a:p>
            <a:r>
              <a:rPr lang="zh-CN" altLang="en-US" dirty="0" smtClean="0"/>
              <a:t>第十周会议记录（第一稿）</a:t>
            </a:r>
            <a:endParaRPr lang="zh-CN" altLang="en-US" dirty="0"/>
          </a:p>
        </p:txBody>
      </p:sp>
      <p:sp>
        <p:nvSpPr>
          <p:cNvPr id="22" name="文本框 21"/>
          <p:cNvSpPr txBox="1"/>
          <p:nvPr/>
        </p:nvSpPr>
        <p:spPr>
          <a:xfrm>
            <a:off x="2446655" y="2955290"/>
            <a:ext cx="1702435" cy="368300"/>
          </a:xfrm>
          <a:prstGeom prst="rect">
            <a:avLst/>
          </a:prstGeom>
          <a:noFill/>
        </p:spPr>
        <p:txBody>
          <a:bodyPr wrap="square" rtlCol="0">
            <a:spAutoFit/>
          </a:bodyPr>
          <a:lstStyle/>
          <a:p>
            <a:r>
              <a:rPr lang="zh-CN" altLang="en-US" dirty="0" smtClean="0"/>
              <a:t>第九周</a:t>
            </a:r>
            <a:r>
              <a:rPr lang="zh-CN" altLang="en-US" dirty="0"/>
              <a:t>会议</a:t>
            </a:r>
          </a:p>
        </p:txBody>
      </p:sp>
      <p:sp>
        <p:nvSpPr>
          <p:cNvPr id="23" name="文本框 22"/>
          <p:cNvSpPr txBox="1"/>
          <p:nvPr/>
        </p:nvSpPr>
        <p:spPr>
          <a:xfrm>
            <a:off x="6436995" y="2955290"/>
            <a:ext cx="1392555" cy="368300"/>
          </a:xfrm>
          <a:prstGeom prst="rect">
            <a:avLst/>
          </a:prstGeom>
          <a:noFill/>
        </p:spPr>
        <p:txBody>
          <a:bodyPr wrap="square" rtlCol="0">
            <a:spAutoFit/>
          </a:bodyPr>
          <a:lstStyle/>
          <a:p>
            <a:r>
              <a:rPr lang="zh-CN" altLang="en-US" dirty="0" smtClean="0"/>
              <a:t>第十周</a:t>
            </a:r>
            <a:r>
              <a:rPr lang="zh-CN" altLang="en-US" dirty="0"/>
              <a:t>会议</a:t>
            </a:r>
          </a:p>
        </p:txBody>
      </p:sp>
      <p:pic>
        <p:nvPicPr>
          <p:cNvPr id="18" name="图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49994" y="3599180"/>
            <a:ext cx="3357915" cy="2518436"/>
          </a:xfrm>
          <a:prstGeom prst="rect">
            <a:avLst/>
          </a:prstGeom>
        </p:spPr>
      </p:pic>
      <p:pic>
        <p:nvPicPr>
          <p:cNvPr id="20" name="图片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99465" y="3599181"/>
            <a:ext cx="3357915" cy="2518436"/>
          </a:xfrm>
          <a:prstGeom prst="rect">
            <a:avLst/>
          </a:prstGeom>
        </p:spPr>
      </p:pic>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36000">
                                          <p:cBhvr additive="base">
                                            <p:cTn id="7" dur="500" fill="hold"/>
                                            <p:tgtEl>
                                              <p:spTgt spid="19"/>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544010" y="-538250"/>
            <a:ext cx="2555690" cy="2296167"/>
            <a:chOff x="-1344978" y="-685187"/>
            <a:chExt cx="6781080" cy="6092478"/>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011680" y="332767"/>
            <a:ext cx="590550"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2</a:t>
            </a:r>
          </a:p>
        </p:txBody>
      </p:sp>
      <p:sp>
        <p:nvSpPr>
          <p:cNvPr id="19" name="矩形 18"/>
          <p:cNvSpPr/>
          <p:nvPr/>
        </p:nvSpPr>
        <p:spPr>
          <a:xfrm>
            <a:off x="3059271" y="351892"/>
            <a:ext cx="4690556"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小组里程碑评审</a:t>
            </a:r>
          </a:p>
        </p:txBody>
      </p:sp>
      <p:graphicFrame>
        <p:nvGraphicFramePr>
          <p:cNvPr id="23" name="表格 22"/>
          <p:cNvGraphicFramePr>
            <a:graphicFrameLocks noGrp="1"/>
          </p:cNvGraphicFramePr>
          <p:nvPr>
            <p:extLst>
              <p:ext uri="{D42A27DB-BD31-4B8C-83A1-F6EECF244321}">
                <p14:modId xmlns:p14="http://schemas.microsoft.com/office/powerpoint/2010/main" val="879481416"/>
              </p:ext>
            </p:extLst>
          </p:nvPr>
        </p:nvGraphicFramePr>
        <p:xfrm>
          <a:off x="2011680" y="1643424"/>
          <a:ext cx="6502356" cy="4351334"/>
        </p:xfrm>
        <a:graphic>
          <a:graphicData uri="http://schemas.openxmlformats.org/drawingml/2006/table">
            <a:tbl>
              <a:tblPr>
                <a:tableStyleId>{5C22544A-7EE6-4342-B048-85BDC9FD1C3A}</a:tableStyleId>
              </a:tblPr>
              <a:tblGrid>
                <a:gridCol w="94067"/>
                <a:gridCol w="340992"/>
                <a:gridCol w="917150"/>
                <a:gridCol w="458575"/>
                <a:gridCol w="382145"/>
                <a:gridCol w="288079"/>
                <a:gridCol w="288079"/>
                <a:gridCol w="687862"/>
                <a:gridCol w="458575"/>
                <a:gridCol w="288079"/>
                <a:gridCol w="288079"/>
                <a:gridCol w="288079"/>
                <a:gridCol w="288079"/>
                <a:gridCol w="687862"/>
                <a:gridCol w="458575"/>
                <a:gridCol w="288079"/>
              </a:tblGrid>
              <a:tr h="158707">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gridSpan="4">
                  <a:txBody>
                    <a:bodyPr/>
                    <a:lstStyle/>
                    <a:p>
                      <a:pPr algn="ctr" fontAlgn="ctr"/>
                      <a:r>
                        <a:rPr lang="zh-CN" altLang="en-US" sz="700" u="none" strike="noStrike">
                          <a:effectLst/>
                        </a:rPr>
                        <a:t>小组成员周绩效考核</a:t>
                      </a:r>
                      <a:endParaRPr lang="zh-CN" altLang="en-US" sz="700" b="1"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gridSpan="4">
                  <a:txBody>
                    <a:bodyPr/>
                    <a:lstStyle/>
                    <a:p>
                      <a:pPr algn="ctr" fontAlgn="ctr"/>
                      <a:r>
                        <a:rPr lang="zh-CN" altLang="en-US" sz="700" u="none" strike="noStrike">
                          <a:effectLst/>
                        </a:rPr>
                        <a:t>小组成员周绩效考核</a:t>
                      </a:r>
                      <a:endParaRPr lang="zh-CN" altLang="en-US" sz="700" b="1"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gridSpan="4">
                  <a:txBody>
                    <a:bodyPr/>
                    <a:lstStyle/>
                    <a:p>
                      <a:pPr algn="ctr" fontAlgn="ctr"/>
                      <a:r>
                        <a:rPr lang="zh-CN" altLang="en-US" sz="700" u="none" strike="noStrike">
                          <a:effectLst/>
                        </a:rPr>
                        <a:t>小组成员周绩效考核</a:t>
                      </a:r>
                      <a:endParaRPr lang="zh-CN" altLang="en-US" sz="700" b="1"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38676">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gridSpan="4">
                  <a:txBody>
                    <a:bodyPr/>
                    <a:lstStyle/>
                    <a:p>
                      <a:pPr algn="ctr" fontAlgn="ctr"/>
                      <a:r>
                        <a:rPr lang="zh-CN" altLang="en-US" sz="400" u="none" strike="noStrike">
                          <a:effectLst/>
                        </a:rPr>
                        <a:t>被考核人姓名：   吴子乔           编制日期：</a:t>
                      </a:r>
                      <a:r>
                        <a:rPr lang="en-US" altLang="zh-CN" sz="400" u="none" strike="noStrike">
                          <a:effectLst/>
                        </a:rPr>
                        <a:t>2018 </a:t>
                      </a:r>
                      <a:r>
                        <a:rPr lang="zh-CN" altLang="en-US" sz="400" u="none" strike="noStrike">
                          <a:effectLst/>
                        </a:rPr>
                        <a:t>年</a:t>
                      </a:r>
                      <a:r>
                        <a:rPr lang="en-US" altLang="zh-CN" sz="400" u="none" strike="noStrike">
                          <a:effectLst/>
                        </a:rPr>
                        <a:t>5</a:t>
                      </a:r>
                      <a:r>
                        <a:rPr lang="zh-CN" altLang="en-US" sz="400" u="none" strike="noStrike">
                          <a:effectLst/>
                        </a:rPr>
                        <a:t>月</a:t>
                      </a:r>
                      <a:r>
                        <a:rPr lang="en-US" altLang="zh-CN" sz="400" u="none" strike="noStrike">
                          <a:effectLst/>
                        </a:rPr>
                        <a:t>16</a:t>
                      </a:r>
                      <a:r>
                        <a:rPr lang="zh-CN" altLang="en-US" sz="400" u="none" strike="noStrike">
                          <a:effectLst/>
                        </a:rPr>
                        <a:t>日</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gridSpan="4">
                  <a:txBody>
                    <a:bodyPr/>
                    <a:lstStyle/>
                    <a:p>
                      <a:pPr algn="ctr" fontAlgn="ctr"/>
                      <a:r>
                        <a:rPr lang="zh-CN" altLang="en-US" sz="400" u="none" strike="noStrike">
                          <a:effectLst/>
                        </a:rPr>
                        <a:t>被考核人姓名：   石梦韬           编制日期：</a:t>
                      </a:r>
                      <a:r>
                        <a:rPr lang="en-US" altLang="zh-CN" sz="400" u="none" strike="noStrike">
                          <a:effectLst/>
                        </a:rPr>
                        <a:t>2018 </a:t>
                      </a:r>
                      <a:r>
                        <a:rPr lang="zh-CN" altLang="en-US" sz="400" u="none" strike="noStrike">
                          <a:effectLst/>
                        </a:rPr>
                        <a:t>年</a:t>
                      </a:r>
                      <a:r>
                        <a:rPr lang="en-US" altLang="zh-CN" sz="400" u="none" strike="noStrike">
                          <a:effectLst/>
                        </a:rPr>
                        <a:t>5</a:t>
                      </a:r>
                      <a:r>
                        <a:rPr lang="zh-CN" altLang="en-US" sz="400" u="none" strike="noStrike">
                          <a:effectLst/>
                        </a:rPr>
                        <a:t>月</a:t>
                      </a:r>
                      <a:r>
                        <a:rPr lang="en-US" altLang="zh-CN" sz="400" u="none" strike="noStrike">
                          <a:effectLst/>
                        </a:rPr>
                        <a:t>16</a:t>
                      </a:r>
                      <a:r>
                        <a:rPr lang="zh-CN" altLang="en-US" sz="400" u="none" strike="noStrike">
                          <a:effectLst/>
                        </a:rPr>
                        <a:t>日</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gridSpan="4">
                  <a:txBody>
                    <a:bodyPr/>
                    <a:lstStyle/>
                    <a:p>
                      <a:pPr algn="ctr" fontAlgn="ctr"/>
                      <a:r>
                        <a:rPr lang="zh-CN" altLang="en-US" sz="400" u="none" strike="noStrike">
                          <a:effectLst/>
                        </a:rPr>
                        <a:t>被考核人姓名：   陈栩         编制日期：</a:t>
                      </a:r>
                      <a:r>
                        <a:rPr lang="en-US" altLang="zh-CN" sz="400" u="none" strike="noStrike">
                          <a:effectLst/>
                        </a:rPr>
                        <a:t>2018 </a:t>
                      </a:r>
                      <a:r>
                        <a:rPr lang="zh-CN" altLang="en-US" sz="400" u="none" strike="noStrike">
                          <a:effectLst/>
                        </a:rPr>
                        <a:t>年</a:t>
                      </a:r>
                      <a:r>
                        <a:rPr lang="en-US" altLang="zh-CN" sz="400" u="none" strike="noStrike">
                          <a:effectLst/>
                        </a:rPr>
                        <a:t>5</a:t>
                      </a:r>
                      <a:r>
                        <a:rPr lang="zh-CN" altLang="en-US" sz="400" u="none" strike="noStrike">
                          <a:effectLst/>
                        </a:rPr>
                        <a:t>月</a:t>
                      </a:r>
                      <a:r>
                        <a:rPr lang="en-US" altLang="zh-CN" sz="400" u="none" strike="noStrike">
                          <a:effectLst/>
                        </a:rPr>
                        <a:t>16</a:t>
                      </a:r>
                      <a:r>
                        <a:rPr lang="zh-CN" altLang="en-US" sz="400" u="none" strike="noStrike">
                          <a:effectLst/>
                        </a:rPr>
                        <a:t>日</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58707">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gridSpan="2">
                  <a:txBody>
                    <a:bodyPr/>
                    <a:lstStyle/>
                    <a:p>
                      <a:pPr algn="ctr" fontAlgn="ctr"/>
                      <a:r>
                        <a:rPr lang="zh-CN" altLang="en-US" sz="400" u="none" strike="noStrike">
                          <a:effectLst/>
                        </a:rPr>
                        <a:t>项目及考核内容</a:t>
                      </a:r>
                      <a:endParaRPr lang="zh-CN" altLang="en-US" sz="400" b="1"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hMerge="1">
                  <a:txBody>
                    <a:bodyPr/>
                    <a:lstStyle/>
                    <a:p>
                      <a:endParaRPr lang="zh-CN" altLang="en-US"/>
                    </a:p>
                  </a:txBody>
                  <a:tcPr/>
                </a:tc>
                <a:tc>
                  <a:txBody>
                    <a:bodyPr/>
                    <a:lstStyle/>
                    <a:p>
                      <a:pPr algn="ctr" fontAlgn="ctr"/>
                      <a:r>
                        <a:rPr lang="zh-CN" altLang="en-US" sz="400" u="none" strike="noStrike">
                          <a:effectLst/>
                        </a:rPr>
                        <a:t>配 分</a:t>
                      </a:r>
                      <a:endParaRPr lang="zh-CN" altLang="en-US" sz="400" b="1"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zh-CN" altLang="en-US" sz="400" u="none" strike="noStrike">
                          <a:effectLst/>
                        </a:rPr>
                        <a:t>评分</a:t>
                      </a:r>
                      <a:endParaRPr lang="zh-CN" altLang="en-US" sz="400" b="1"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gridSpan="2">
                  <a:txBody>
                    <a:bodyPr/>
                    <a:lstStyle/>
                    <a:p>
                      <a:pPr algn="ctr" fontAlgn="ctr"/>
                      <a:r>
                        <a:rPr lang="zh-CN" altLang="en-US" sz="400" u="none" strike="noStrike">
                          <a:effectLst/>
                        </a:rPr>
                        <a:t>项目及考核内容</a:t>
                      </a:r>
                      <a:endParaRPr lang="zh-CN" altLang="en-US" sz="400" b="1"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hMerge="1">
                  <a:txBody>
                    <a:bodyPr/>
                    <a:lstStyle/>
                    <a:p>
                      <a:endParaRPr lang="zh-CN" altLang="en-US"/>
                    </a:p>
                  </a:txBody>
                  <a:tcPr/>
                </a:tc>
                <a:tc>
                  <a:txBody>
                    <a:bodyPr/>
                    <a:lstStyle/>
                    <a:p>
                      <a:pPr algn="ctr" fontAlgn="ctr"/>
                      <a:r>
                        <a:rPr lang="zh-CN" altLang="en-US" sz="400" u="none" strike="noStrike">
                          <a:effectLst/>
                        </a:rPr>
                        <a:t>配 分</a:t>
                      </a:r>
                      <a:endParaRPr lang="zh-CN" altLang="en-US" sz="400" b="1"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zh-CN" altLang="en-US" sz="400" u="none" strike="noStrike">
                          <a:effectLst/>
                        </a:rPr>
                        <a:t>评分</a:t>
                      </a:r>
                      <a:endParaRPr lang="zh-CN" altLang="en-US" sz="400" b="1"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gridSpan="2">
                  <a:txBody>
                    <a:bodyPr/>
                    <a:lstStyle/>
                    <a:p>
                      <a:pPr algn="ctr" fontAlgn="ctr"/>
                      <a:r>
                        <a:rPr lang="zh-CN" altLang="en-US" sz="400" u="none" strike="noStrike">
                          <a:effectLst/>
                        </a:rPr>
                        <a:t>项目及考核内容</a:t>
                      </a:r>
                      <a:endParaRPr lang="zh-CN" altLang="en-US" sz="400" b="1"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hMerge="1">
                  <a:txBody>
                    <a:bodyPr/>
                    <a:lstStyle/>
                    <a:p>
                      <a:endParaRPr lang="zh-CN" altLang="en-US"/>
                    </a:p>
                  </a:txBody>
                  <a:tcPr/>
                </a:tc>
                <a:tc>
                  <a:txBody>
                    <a:bodyPr/>
                    <a:lstStyle/>
                    <a:p>
                      <a:pPr algn="ctr" fontAlgn="ctr"/>
                      <a:r>
                        <a:rPr lang="zh-CN" altLang="en-US" sz="400" u="none" strike="noStrike">
                          <a:effectLst/>
                        </a:rPr>
                        <a:t>配 分</a:t>
                      </a:r>
                      <a:endParaRPr lang="zh-CN" altLang="en-US" sz="400" b="1"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zh-CN" altLang="en-US" sz="400" u="none" strike="noStrike">
                          <a:effectLst/>
                        </a:rPr>
                        <a:t>评分</a:t>
                      </a:r>
                      <a:endParaRPr lang="zh-CN" altLang="en-US" sz="400" b="1"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r>
              <a:tr h="126349">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rowSpan="4">
                  <a:txBody>
                    <a:bodyPr/>
                    <a:lstStyle/>
                    <a:p>
                      <a:pPr algn="ctr" fontAlgn="ctr"/>
                      <a:r>
                        <a:rPr lang="zh-CN" altLang="en-US" sz="400" u="none" strike="noStrike">
                          <a:effectLst/>
                        </a:rPr>
                        <a:t>工作任务</a:t>
                      </a:r>
                      <a:r>
                        <a:rPr lang="en-US" altLang="zh-CN" sz="400" u="none" strike="noStrike">
                          <a:effectLst/>
                        </a:rPr>
                        <a:t>40%</a:t>
                      </a:r>
                      <a:endParaRPr lang="en-US" altLang="zh-CN" sz="400" b="1"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just" fontAlgn="ctr"/>
                      <a:r>
                        <a:rPr lang="zh-CN" altLang="en-US" sz="400" u="none" strike="noStrike">
                          <a:effectLst/>
                        </a:rPr>
                        <a:t>能时时跟进，追踪工作，提前完成任务</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40</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rowSpan="4">
                  <a:txBody>
                    <a:bodyPr/>
                    <a:lstStyle/>
                    <a:p>
                      <a:pPr algn="ctr" fontAlgn="ctr"/>
                      <a:r>
                        <a:rPr lang="en-US" altLang="zh-CN" sz="400" u="none" strike="noStrike">
                          <a:effectLst/>
                        </a:rPr>
                        <a:t>37</a:t>
                      </a:r>
                      <a:endParaRPr lang="en-US" altLang="zh-CN"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rowSpan="4">
                  <a:txBody>
                    <a:bodyPr/>
                    <a:lstStyle/>
                    <a:p>
                      <a:pPr algn="ctr" fontAlgn="ctr"/>
                      <a:r>
                        <a:rPr lang="zh-CN" altLang="en-US" sz="400" u="none" strike="noStrike">
                          <a:effectLst/>
                        </a:rPr>
                        <a:t>工作任务</a:t>
                      </a:r>
                      <a:r>
                        <a:rPr lang="en-US" altLang="zh-CN" sz="400" u="none" strike="noStrike">
                          <a:effectLst/>
                        </a:rPr>
                        <a:t>40%</a:t>
                      </a:r>
                      <a:endParaRPr lang="en-US" altLang="zh-CN" sz="400" b="1"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just" fontAlgn="ctr"/>
                      <a:r>
                        <a:rPr lang="zh-CN" altLang="en-US" sz="400" u="none" strike="noStrike">
                          <a:effectLst/>
                        </a:rPr>
                        <a:t>能时时跟进，追踪工作，提前完成任务</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40</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rowSpan="4">
                  <a:txBody>
                    <a:bodyPr/>
                    <a:lstStyle/>
                    <a:p>
                      <a:pPr algn="ctr" fontAlgn="ctr"/>
                      <a:r>
                        <a:rPr lang="en-US" altLang="zh-CN" sz="400" u="none" strike="noStrike">
                          <a:effectLst/>
                        </a:rPr>
                        <a:t>40</a:t>
                      </a:r>
                      <a:endParaRPr lang="en-US" altLang="zh-CN"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rowSpan="4">
                  <a:txBody>
                    <a:bodyPr/>
                    <a:lstStyle/>
                    <a:p>
                      <a:pPr algn="ctr" fontAlgn="ctr"/>
                      <a:r>
                        <a:rPr lang="zh-CN" altLang="en-US" sz="400" u="none" strike="noStrike">
                          <a:effectLst/>
                        </a:rPr>
                        <a:t>工作任务</a:t>
                      </a:r>
                      <a:r>
                        <a:rPr lang="en-US" altLang="zh-CN" sz="400" u="none" strike="noStrike">
                          <a:effectLst/>
                        </a:rPr>
                        <a:t>40%</a:t>
                      </a:r>
                      <a:endParaRPr lang="en-US" altLang="zh-CN" sz="400" b="1"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just" fontAlgn="ctr"/>
                      <a:r>
                        <a:rPr lang="zh-CN" altLang="en-US" sz="400" u="none" strike="noStrike">
                          <a:effectLst/>
                        </a:rPr>
                        <a:t>能时时跟进，追踪工作，提前完成任务</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40</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rowSpan="4">
                  <a:txBody>
                    <a:bodyPr/>
                    <a:lstStyle/>
                    <a:p>
                      <a:pPr algn="ctr" fontAlgn="ctr"/>
                      <a:r>
                        <a:rPr lang="en-US" altLang="zh-CN" sz="400" u="none" strike="noStrike">
                          <a:effectLst/>
                        </a:rPr>
                        <a:t>36</a:t>
                      </a:r>
                      <a:endParaRPr lang="en-US" altLang="zh-CN"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r>
              <a:tr h="112481">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vMerge="1">
                  <a:txBody>
                    <a:bodyPr/>
                    <a:lstStyle/>
                    <a:p>
                      <a:endParaRPr lang="zh-CN" altLang="en-US"/>
                    </a:p>
                  </a:txBody>
                  <a:tcPr/>
                </a:tc>
                <a:tc>
                  <a:txBody>
                    <a:bodyPr/>
                    <a:lstStyle/>
                    <a:p>
                      <a:pPr algn="just" fontAlgn="ctr"/>
                      <a:r>
                        <a:rPr lang="zh-CN" altLang="en-US" sz="400" u="none" strike="noStrike">
                          <a:effectLst/>
                        </a:rPr>
                        <a:t>能跟踪，按期完成任务</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30-39</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vMerge="1">
                  <a:txBody>
                    <a:bodyPr/>
                    <a:lstStyle/>
                    <a:p>
                      <a:endParaRPr lang="zh-CN" altLang="en-US"/>
                    </a:p>
                  </a:txBody>
                  <a:tcPr/>
                </a:tc>
                <a:tc>
                  <a:txBody>
                    <a:bodyPr/>
                    <a:lstStyle/>
                    <a:p>
                      <a:pPr algn="just" fontAlgn="ctr"/>
                      <a:r>
                        <a:rPr lang="zh-CN" altLang="en-US" sz="400" u="none" strike="noStrike">
                          <a:effectLst/>
                        </a:rPr>
                        <a:t>能跟踪，按期完成任务</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30-39</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vMerge="1">
                  <a:txBody>
                    <a:bodyPr/>
                    <a:lstStyle/>
                    <a:p>
                      <a:endParaRPr lang="zh-CN" altLang="en-US"/>
                    </a:p>
                  </a:txBody>
                  <a:tcPr/>
                </a:tc>
                <a:tc>
                  <a:txBody>
                    <a:bodyPr/>
                    <a:lstStyle/>
                    <a:p>
                      <a:pPr algn="just" fontAlgn="ctr"/>
                      <a:r>
                        <a:rPr lang="zh-CN" altLang="en-US" sz="400" u="none" strike="noStrike">
                          <a:effectLst/>
                        </a:rPr>
                        <a:t>能跟踪，按期完成任务</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30-39</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vMerge="1">
                  <a:txBody>
                    <a:bodyPr/>
                    <a:lstStyle/>
                    <a:p>
                      <a:endParaRPr lang="zh-CN" altLang="en-US"/>
                    </a:p>
                  </a:txBody>
                  <a:tcPr/>
                </a:tc>
              </a:tr>
              <a:tr h="112481">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vMerge="1">
                  <a:txBody>
                    <a:bodyPr/>
                    <a:lstStyle/>
                    <a:p>
                      <a:endParaRPr lang="zh-CN" altLang="en-US"/>
                    </a:p>
                  </a:txBody>
                  <a:tcPr/>
                </a:tc>
                <a:tc>
                  <a:txBody>
                    <a:bodyPr/>
                    <a:lstStyle/>
                    <a:p>
                      <a:pPr algn="just" fontAlgn="ctr"/>
                      <a:r>
                        <a:rPr lang="zh-CN" altLang="en-US" sz="400" u="none" strike="noStrike">
                          <a:effectLst/>
                        </a:rPr>
                        <a:t>在监督下能完成任务</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20-29</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vMerge="1">
                  <a:txBody>
                    <a:bodyPr/>
                    <a:lstStyle/>
                    <a:p>
                      <a:endParaRPr lang="zh-CN" altLang="en-US"/>
                    </a:p>
                  </a:txBody>
                  <a:tcPr/>
                </a:tc>
                <a:tc>
                  <a:txBody>
                    <a:bodyPr/>
                    <a:lstStyle/>
                    <a:p>
                      <a:pPr algn="just" fontAlgn="ctr"/>
                      <a:r>
                        <a:rPr lang="zh-CN" altLang="en-US" sz="400" u="none" strike="noStrike">
                          <a:effectLst/>
                        </a:rPr>
                        <a:t>在监督下能完成任务</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20-29</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vMerge="1">
                  <a:txBody>
                    <a:bodyPr/>
                    <a:lstStyle/>
                    <a:p>
                      <a:endParaRPr lang="zh-CN" altLang="en-US"/>
                    </a:p>
                  </a:txBody>
                  <a:tcPr/>
                </a:tc>
                <a:tc>
                  <a:txBody>
                    <a:bodyPr/>
                    <a:lstStyle/>
                    <a:p>
                      <a:pPr algn="just" fontAlgn="ctr"/>
                      <a:r>
                        <a:rPr lang="zh-CN" altLang="en-US" sz="400" u="none" strike="noStrike">
                          <a:effectLst/>
                        </a:rPr>
                        <a:t>在监督下能完成任务</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20-29</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vMerge="1">
                  <a:txBody>
                    <a:bodyPr/>
                    <a:lstStyle/>
                    <a:p>
                      <a:endParaRPr lang="zh-CN" altLang="en-US"/>
                    </a:p>
                  </a:txBody>
                  <a:tcPr/>
                </a:tc>
              </a:tr>
              <a:tr h="112481">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vMerge="1">
                  <a:txBody>
                    <a:bodyPr/>
                    <a:lstStyle/>
                    <a:p>
                      <a:endParaRPr lang="zh-CN" altLang="en-US"/>
                    </a:p>
                  </a:txBody>
                  <a:tcPr/>
                </a:tc>
                <a:tc>
                  <a:txBody>
                    <a:bodyPr/>
                    <a:lstStyle/>
                    <a:p>
                      <a:pPr algn="just" fontAlgn="ctr"/>
                      <a:r>
                        <a:rPr lang="zh-CN" altLang="en-US" sz="400" u="none" strike="noStrike">
                          <a:effectLst/>
                        </a:rPr>
                        <a:t>在指导下，偶尔不能完成任务</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20</a:t>
                      </a:r>
                      <a:r>
                        <a:rPr lang="zh-CN" altLang="en-US" sz="400" u="none" strike="noStrike">
                          <a:effectLst/>
                        </a:rPr>
                        <a:t>以下</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vMerge="1">
                  <a:txBody>
                    <a:bodyPr/>
                    <a:lstStyle/>
                    <a:p>
                      <a:endParaRPr lang="zh-CN" altLang="en-US"/>
                    </a:p>
                  </a:txBody>
                  <a:tcPr/>
                </a:tc>
                <a:tc>
                  <a:txBody>
                    <a:bodyPr/>
                    <a:lstStyle/>
                    <a:p>
                      <a:pPr algn="just" fontAlgn="ctr"/>
                      <a:r>
                        <a:rPr lang="zh-CN" altLang="en-US" sz="400" u="none" strike="noStrike">
                          <a:effectLst/>
                        </a:rPr>
                        <a:t>在指导下，偶尔不能完成任务</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20</a:t>
                      </a:r>
                      <a:r>
                        <a:rPr lang="zh-CN" altLang="en-US" sz="400" u="none" strike="noStrike">
                          <a:effectLst/>
                        </a:rPr>
                        <a:t>以下</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vMerge="1">
                  <a:txBody>
                    <a:bodyPr/>
                    <a:lstStyle/>
                    <a:p>
                      <a:endParaRPr lang="zh-CN" altLang="en-US"/>
                    </a:p>
                  </a:txBody>
                  <a:tcPr/>
                </a:tc>
                <a:tc>
                  <a:txBody>
                    <a:bodyPr/>
                    <a:lstStyle/>
                    <a:p>
                      <a:pPr algn="just" fontAlgn="ctr"/>
                      <a:r>
                        <a:rPr lang="zh-CN" altLang="en-US" sz="400" u="none" strike="noStrike">
                          <a:effectLst/>
                        </a:rPr>
                        <a:t>在指导下，偶尔不能完成任务</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20</a:t>
                      </a:r>
                      <a:r>
                        <a:rPr lang="zh-CN" altLang="en-US" sz="400" u="none" strike="noStrike">
                          <a:effectLst/>
                        </a:rPr>
                        <a:t>以下</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vMerge="1">
                  <a:txBody>
                    <a:bodyPr/>
                    <a:lstStyle/>
                    <a:p>
                      <a:endParaRPr lang="zh-CN" altLang="en-US"/>
                    </a:p>
                  </a:txBody>
                  <a:tcPr/>
                </a:tc>
              </a:tr>
              <a:tr h="118645">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rowSpan="4">
                  <a:txBody>
                    <a:bodyPr/>
                    <a:lstStyle/>
                    <a:p>
                      <a:pPr algn="ctr" fontAlgn="ctr"/>
                      <a:r>
                        <a:rPr lang="zh-CN" altLang="en-US" sz="400" u="none" strike="noStrike">
                          <a:effectLst/>
                        </a:rPr>
                        <a:t>工作质量</a:t>
                      </a:r>
                      <a:r>
                        <a:rPr lang="en-US" altLang="zh-CN" sz="400" u="none" strike="noStrike">
                          <a:effectLst/>
                        </a:rPr>
                        <a:t>20%</a:t>
                      </a:r>
                      <a:endParaRPr lang="en-US" altLang="zh-CN" sz="400" b="1"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just" fontAlgn="ctr"/>
                      <a:r>
                        <a:rPr lang="zh-CN" altLang="en-US" sz="400" u="none" strike="noStrike">
                          <a:effectLst/>
                        </a:rPr>
                        <a:t>出色、准确</a:t>
                      </a:r>
                      <a:r>
                        <a:rPr lang="en-US" altLang="zh-CN" sz="400" u="none" strike="noStrike">
                          <a:effectLst/>
                        </a:rPr>
                        <a:t>,</a:t>
                      </a:r>
                      <a:r>
                        <a:rPr lang="zh-CN" altLang="en-US" sz="400" u="none" strike="noStrike">
                          <a:effectLst/>
                        </a:rPr>
                        <a:t>无任何差错</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20</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rowSpan="4">
                  <a:txBody>
                    <a:bodyPr/>
                    <a:lstStyle/>
                    <a:p>
                      <a:pPr algn="ctr" fontAlgn="ctr"/>
                      <a:r>
                        <a:rPr lang="en-US" altLang="zh-CN" sz="400" u="none" strike="noStrike">
                          <a:effectLst/>
                        </a:rPr>
                        <a:t>18</a:t>
                      </a:r>
                      <a:endParaRPr lang="en-US" altLang="zh-CN"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rowSpan="4">
                  <a:txBody>
                    <a:bodyPr/>
                    <a:lstStyle/>
                    <a:p>
                      <a:pPr algn="ctr" fontAlgn="ctr"/>
                      <a:r>
                        <a:rPr lang="zh-CN" altLang="en-US" sz="400" u="none" strike="noStrike">
                          <a:effectLst/>
                        </a:rPr>
                        <a:t>工作质量</a:t>
                      </a:r>
                      <a:r>
                        <a:rPr lang="en-US" altLang="zh-CN" sz="400" u="none" strike="noStrike">
                          <a:effectLst/>
                        </a:rPr>
                        <a:t>20%</a:t>
                      </a:r>
                      <a:endParaRPr lang="en-US" altLang="zh-CN" sz="400" b="1"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just" fontAlgn="ctr"/>
                      <a:r>
                        <a:rPr lang="zh-CN" altLang="en-US" sz="400" u="none" strike="noStrike">
                          <a:effectLst/>
                        </a:rPr>
                        <a:t>出色、准确</a:t>
                      </a:r>
                      <a:r>
                        <a:rPr lang="en-US" altLang="zh-CN" sz="400" u="none" strike="noStrike">
                          <a:effectLst/>
                        </a:rPr>
                        <a:t>,</a:t>
                      </a:r>
                      <a:r>
                        <a:rPr lang="zh-CN" altLang="en-US" sz="400" u="none" strike="noStrike">
                          <a:effectLst/>
                        </a:rPr>
                        <a:t>无任何差错</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20</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rowSpan="4">
                  <a:txBody>
                    <a:bodyPr/>
                    <a:lstStyle/>
                    <a:p>
                      <a:pPr algn="ctr" fontAlgn="ctr"/>
                      <a:r>
                        <a:rPr lang="en-US" altLang="zh-CN" sz="400" u="none" strike="noStrike">
                          <a:effectLst/>
                        </a:rPr>
                        <a:t>19</a:t>
                      </a:r>
                      <a:endParaRPr lang="en-US" altLang="zh-CN"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rowSpan="4">
                  <a:txBody>
                    <a:bodyPr/>
                    <a:lstStyle/>
                    <a:p>
                      <a:pPr algn="ctr" fontAlgn="ctr"/>
                      <a:r>
                        <a:rPr lang="zh-CN" altLang="en-US" sz="400" u="none" strike="noStrike">
                          <a:effectLst/>
                        </a:rPr>
                        <a:t>工作质量</a:t>
                      </a:r>
                      <a:r>
                        <a:rPr lang="en-US" altLang="zh-CN" sz="400" u="none" strike="noStrike">
                          <a:effectLst/>
                        </a:rPr>
                        <a:t>20%</a:t>
                      </a:r>
                      <a:endParaRPr lang="en-US" altLang="zh-CN" sz="400" b="1"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just" fontAlgn="ctr"/>
                      <a:r>
                        <a:rPr lang="zh-CN" altLang="en-US" sz="400" u="none" strike="noStrike">
                          <a:effectLst/>
                        </a:rPr>
                        <a:t>出色、准确</a:t>
                      </a:r>
                      <a:r>
                        <a:rPr lang="en-US" altLang="zh-CN" sz="400" u="none" strike="noStrike">
                          <a:effectLst/>
                        </a:rPr>
                        <a:t>,</a:t>
                      </a:r>
                      <a:r>
                        <a:rPr lang="zh-CN" altLang="en-US" sz="400" u="none" strike="noStrike">
                          <a:effectLst/>
                        </a:rPr>
                        <a:t>无任何差错</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20</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rowSpan="4">
                  <a:txBody>
                    <a:bodyPr/>
                    <a:lstStyle/>
                    <a:p>
                      <a:pPr algn="ctr" fontAlgn="ctr"/>
                      <a:r>
                        <a:rPr lang="en-US" altLang="zh-CN" sz="400" u="none" strike="noStrike">
                          <a:effectLst/>
                        </a:rPr>
                        <a:t>19</a:t>
                      </a:r>
                      <a:endParaRPr lang="en-US" altLang="zh-CN"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r>
              <a:tr h="126349">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vMerge="1">
                  <a:txBody>
                    <a:bodyPr/>
                    <a:lstStyle/>
                    <a:p>
                      <a:endParaRPr lang="zh-CN" altLang="en-US"/>
                    </a:p>
                  </a:txBody>
                  <a:tcPr/>
                </a:tc>
                <a:tc>
                  <a:txBody>
                    <a:bodyPr/>
                    <a:lstStyle/>
                    <a:p>
                      <a:pPr algn="just" fontAlgn="ctr"/>
                      <a:r>
                        <a:rPr lang="zh-CN" altLang="en-US" sz="400" u="none" strike="noStrike">
                          <a:effectLst/>
                        </a:rPr>
                        <a:t>完成任务质量尚好</a:t>
                      </a:r>
                      <a:r>
                        <a:rPr lang="en-US" altLang="zh-CN" sz="400" u="none" strike="noStrike">
                          <a:effectLst/>
                        </a:rPr>
                        <a:t>,</a:t>
                      </a:r>
                      <a:r>
                        <a:rPr lang="zh-CN" altLang="en-US" sz="400" u="none" strike="noStrike">
                          <a:effectLst/>
                        </a:rPr>
                        <a:t>但还可以再加强</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15-19</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vMerge="1">
                  <a:txBody>
                    <a:bodyPr/>
                    <a:lstStyle/>
                    <a:p>
                      <a:endParaRPr lang="zh-CN" altLang="en-US"/>
                    </a:p>
                  </a:txBody>
                  <a:tcPr/>
                </a:tc>
                <a:tc>
                  <a:txBody>
                    <a:bodyPr/>
                    <a:lstStyle/>
                    <a:p>
                      <a:pPr algn="just" fontAlgn="ctr"/>
                      <a:r>
                        <a:rPr lang="zh-CN" altLang="en-US" sz="400" u="none" strike="noStrike">
                          <a:effectLst/>
                        </a:rPr>
                        <a:t>完成任务质量尚好</a:t>
                      </a:r>
                      <a:r>
                        <a:rPr lang="en-US" altLang="zh-CN" sz="400" u="none" strike="noStrike">
                          <a:effectLst/>
                        </a:rPr>
                        <a:t>,</a:t>
                      </a:r>
                      <a:r>
                        <a:rPr lang="zh-CN" altLang="en-US" sz="400" u="none" strike="noStrike">
                          <a:effectLst/>
                        </a:rPr>
                        <a:t>但还可以再加强</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15-19</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vMerge="1">
                  <a:txBody>
                    <a:bodyPr/>
                    <a:lstStyle/>
                    <a:p>
                      <a:endParaRPr lang="zh-CN" altLang="en-US"/>
                    </a:p>
                  </a:txBody>
                  <a:tcPr/>
                </a:tc>
                <a:tc>
                  <a:txBody>
                    <a:bodyPr/>
                    <a:lstStyle/>
                    <a:p>
                      <a:pPr algn="just" fontAlgn="ctr"/>
                      <a:r>
                        <a:rPr lang="zh-CN" altLang="en-US" sz="400" u="none" strike="noStrike">
                          <a:effectLst/>
                        </a:rPr>
                        <a:t>完成任务质量尚好</a:t>
                      </a:r>
                      <a:r>
                        <a:rPr lang="en-US" altLang="zh-CN" sz="400" u="none" strike="noStrike">
                          <a:effectLst/>
                        </a:rPr>
                        <a:t>,</a:t>
                      </a:r>
                      <a:r>
                        <a:rPr lang="zh-CN" altLang="en-US" sz="400" u="none" strike="noStrike">
                          <a:effectLst/>
                        </a:rPr>
                        <a:t>但还可以再加强</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15-19</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vMerge="1">
                  <a:txBody>
                    <a:bodyPr/>
                    <a:lstStyle/>
                    <a:p>
                      <a:endParaRPr lang="zh-CN" altLang="en-US"/>
                    </a:p>
                  </a:txBody>
                  <a:tcPr/>
                </a:tc>
              </a:tr>
              <a:tr h="118645">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vMerge="1">
                  <a:txBody>
                    <a:bodyPr/>
                    <a:lstStyle/>
                    <a:p>
                      <a:endParaRPr lang="zh-CN" altLang="en-US"/>
                    </a:p>
                  </a:txBody>
                  <a:tcPr/>
                </a:tc>
                <a:tc>
                  <a:txBody>
                    <a:bodyPr/>
                    <a:lstStyle/>
                    <a:p>
                      <a:pPr algn="just" fontAlgn="ctr"/>
                      <a:r>
                        <a:rPr lang="zh-CN" altLang="en-US" sz="400" u="none" strike="noStrike">
                          <a:effectLst/>
                        </a:rPr>
                        <a:t>工作疏忽</a:t>
                      </a:r>
                      <a:r>
                        <a:rPr lang="en-US" altLang="zh-CN" sz="400" u="none" strike="noStrike">
                          <a:effectLst/>
                        </a:rPr>
                        <a:t>,</a:t>
                      </a:r>
                      <a:r>
                        <a:rPr lang="zh-CN" altLang="en-US" sz="400" u="none" strike="noStrike">
                          <a:effectLst/>
                        </a:rPr>
                        <a:t>偶有小差错</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10-14</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vMerge="1">
                  <a:txBody>
                    <a:bodyPr/>
                    <a:lstStyle/>
                    <a:p>
                      <a:endParaRPr lang="zh-CN" altLang="en-US"/>
                    </a:p>
                  </a:txBody>
                  <a:tcPr/>
                </a:tc>
                <a:tc>
                  <a:txBody>
                    <a:bodyPr/>
                    <a:lstStyle/>
                    <a:p>
                      <a:pPr algn="just" fontAlgn="ctr"/>
                      <a:r>
                        <a:rPr lang="zh-CN" altLang="en-US" sz="400" u="none" strike="noStrike">
                          <a:effectLst/>
                        </a:rPr>
                        <a:t>工作疏忽</a:t>
                      </a:r>
                      <a:r>
                        <a:rPr lang="en-US" altLang="zh-CN" sz="400" u="none" strike="noStrike">
                          <a:effectLst/>
                        </a:rPr>
                        <a:t>,</a:t>
                      </a:r>
                      <a:r>
                        <a:rPr lang="zh-CN" altLang="en-US" sz="400" u="none" strike="noStrike">
                          <a:effectLst/>
                        </a:rPr>
                        <a:t>偶有小差错</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10-14</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vMerge="1">
                  <a:txBody>
                    <a:bodyPr/>
                    <a:lstStyle/>
                    <a:p>
                      <a:endParaRPr lang="zh-CN" altLang="en-US"/>
                    </a:p>
                  </a:txBody>
                  <a:tcPr/>
                </a:tc>
                <a:tc>
                  <a:txBody>
                    <a:bodyPr/>
                    <a:lstStyle/>
                    <a:p>
                      <a:pPr algn="just" fontAlgn="ctr"/>
                      <a:r>
                        <a:rPr lang="zh-CN" altLang="en-US" sz="400" u="none" strike="noStrike">
                          <a:effectLst/>
                        </a:rPr>
                        <a:t>工作疏忽</a:t>
                      </a:r>
                      <a:r>
                        <a:rPr lang="en-US" altLang="zh-CN" sz="400" u="none" strike="noStrike">
                          <a:effectLst/>
                        </a:rPr>
                        <a:t>,</a:t>
                      </a:r>
                      <a:r>
                        <a:rPr lang="zh-CN" altLang="en-US" sz="400" u="none" strike="noStrike">
                          <a:effectLst/>
                        </a:rPr>
                        <a:t>偶有小差错</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10-14</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vMerge="1">
                  <a:txBody>
                    <a:bodyPr/>
                    <a:lstStyle/>
                    <a:p>
                      <a:endParaRPr lang="zh-CN" altLang="en-US"/>
                    </a:p>
                  </a:txBody>
                  <a:tcPr/>
                </a:tc>
              </a:tr>
              <a:tr h="118645">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vMerge="1">
                  <a:txBody>
                    <a:bodyPr/>
                    <a:lstStyle/>
                    <a:p>
                      <a:endParaRPr lang="zh-CN" altLang="en-US"/>
                    </a:p>
                  </a:txBody>
                  <a:tcPr/>
                </a:tc>
                <a:tc>
                  <a:txBody>
                    <a:bodyPr/>
                    <a:lstStyle/>
                    <a:p>
                      <a:pPr algn="just" fontAlgn="ctr"/>
                      <a:r>
                        <a:rPr lang="zh-CN" altLang="en-US" sz="400" u="none" strike="noStrike">
                          <a:effectLst/>
                        </a:rPr>
                        <a:t>工作质量不佳</a:t>
                      </a:r>
                      <a:r>
                        <a:rPr lang="en-US" altLang="zh-CN" sz="400" u="none" strike="noStrike">
                          <a:effectLst/>
                        </a:rPr>
                        <a:t>,</a:t>
                      </a:r>
                      <a:r>
                        <a:rPr lang="zh-CN" altLang="en-US" sz="400" u="none" strike="noStrike">
                          <a:effectLst/>
                        </a:rPr>
                        <a:t>常有差错</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10</a:t>
                      </a:r>
                      <a:r>
                        <a:rPr lang="zh-CN" altLang="en-US" sz="400" u="none" strike="noStrike">
                          <a:effectLst/>
                        </a:rPr>
                        <a:t>以下</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vMerge="1">
                  <a:txBody>
                    <a:bodyPr/>
                    <a:lstStyle/>
                    <a:p>
                      <a:endParaRPr lang="zh-CN" altLang="en-US"/>
                    </a:p>
                  </a:txBody>
                  <a:tcPr/>
                </a:tc>
                <a:tc>
                  <a:txBody>
                    <a:bodyPr/>
                    <a:lstStyle/>
                    <a:p>
                      <a:pPr algn="just" fontAlgn="ctr"/>
                      <a:r>
                        <a:rPr lang="zh-CN" altLang="en-US" sz="400" u="none" strike="noStrike">
                          <a:effectLst/>
                        </a:rPr>
                        <a:t>工作质量不佳</a:t>
                      </a:r>
                      <a:r>
                        <a:rPr lang="en-US" altLang="zh-CN" sz="400" u="none" strike="noStrike">
                          <a:effectLst/>
                        </a:rPr>
                        <a:t>,</a:t>
                      </a:r>
                      <a:r>
                        <a:rPr lang="zh-CN" altLang="en-US" sz="400" u="none" strike="noStrike">
                          <a:effectLst/>
                        </a:rPr>
                        <a:t>常有差错</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10</a:t>
                      </a:r>
                      <a:r>
                        <a:rPr lang="zh-CN" altLang="en-US" sz="400" u="none" strike="noStrike">
                          <a:effectLst/>
                        </a:rPr>
                        <a:t>以下</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vMerge="1">
                  <a:txBody>
                    <a:bodyPr/>
                    <a:lstStyle/>
                    <a:p>
                      <a:endParaRPr lang="zh-CN" altLang="en-US"/>
                    </a:p>
                  </a:txBody>
                  <a:tcPr/>
                </a:tc>
                <a:tc>
                  <a:txBody>
                    <a:bodyPr/>
                    <a:lstStyle/>
                    <a:p>
                      <a:pPr algn="just" fontAlgn="ctr"/>
                      <a:r>
                        <a:rPr lang="zh-CN" altLang="en-US" sz="400" u="none" strike="noStrike">
                          <a:effectLst/>
                        </a:rPr>
                        <a:t>工作质量不佳</a:t>
                      </a:r>
                      <a:r>
                        <a:rPr lang="en-US" altLang="zh-CN" sz="400" u="none" strike="noStrike">
                          <a:effectLst/>
                        </a:rPr>
                        <a:t>,</a:t>
                      </a:r>
                      <a:r>
                        <a:rPr lang="zh-CN" altLang="en-US" sz="400" u="none" strike="noStrike">
                          <a:effectLst/>
                        </a:rPr>
                        <a:t>常有差错</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10</a:t>
                      </a:r>
                      <a:r>
                        <a:rPr lang="zh-CN" altLang="en-US" sz="400" u="none" strike="noStrike">
                          <a:effectLst/>
                        </a:rPr>
                        <a:t>以下</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vMerge="1">
                  <a:txBody>
                    <a:bodyPr/>
                    <a:lstStyle/>
                    <a:p>
                      <a:endParaRPr lang="zh-CN" altLang="en-US"/>
                    </a:p>
                  </a:txBody>
                  <a:tcPr/>
                </a:tc>
              </a:tr>
              <a:tr h="126349">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rowSpan="5">
                  <a:txBody>
                    <a:bodyPr/>
                    <a:lstStyle/>
                    <a:p>
                      <a:pPr algn="ctr" fontAlgn="ctr"/>
                      <a:r>
                        <a:rPr lang="zh-CN" altLang="en-US" sz="400" u="none" strike="noStrike">
                          <a:effectLst/>
                        </a:rPr>
                        <a:t>工作技能</a:t>
                      </a:r>
                      <a:r>
                        <a:rPr lang="en-US" altLang="zh-CN" sz="400" u="none" strike="noStrike">
                          <a:effectLst/>
                        </a:rPr>
                        <a:t>(10%)</a:t>
                      </a:r>
                      <a:endParaRPr lang="en-US" altLang="zh-CN" sz="400" b="1"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just" fontAlgn="ctr"/>
                      <a:r>
                        <a:rPr lang="zh-CN" altLang="en-US" sz="400" u="none" strike="noStrike">
                          <a:effectLst/>
                        </a:rPr>
                        <a:t>具有极丰富的专业技能，能充分完成本身职责</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10</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rowSpan="5">
                  <a:txBody>
                    <a:bodyPr/>
                    <a:lstStyle/>
                    <a:p>
                      <a:pPr algn="ctr" fontAlgn="ctr"/>
                      <a:r>
                        <a:rPr lang="en-US" altLang="zh-CN" sz="400" u="none" strike="noStrike">
                          <a:effectLst/>
                        </a:rPr>
                        <a:t>8</a:t>
                      </a:r>
                      <a:endParaRPr lang="en-US" altLang="zh-CN"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rowSpan="5">
                  <a:txBody>
                    <a:bodyPr/>
                    <a:lstStyle/>
                    <a:p>
                      <a:pPr algn="ctr" fontAlgn="ctr"/>
                      <a:r>
                        <a:rPr lang="zh-CN" altLang="en-US" sz="400" u="none" strike="noStrike">
                          <a:effectLst/>
                        </a:rPr>
                        <a:t>工作技能</a:t>
                      </a:r>
                      <a:r>
                        <a:rPr lang="en-US" altLang="zh-CN" sz="400" u="none" strike="noStrike">
                          <a:effectLst/>
                        </a:rPr>
                        <a:t>(10%)</a:t>
                      </a:r>
                      <a:endParaRPr lang="en-US" altLang="zh-CN" sz="400" b="1"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just" fontAlgn="ctr"/>
                      <a:r>
                        <a:rPr lang="zh-CN" altLang="en-US" sz="400" u="none" strike="noStrike">
                          <a:effectLst/>
                        </a:rPr>
                        <a:t>具有极丰富的专业技能，能充分完成本身职责</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10</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rowSpan="5">
                  <a:txBody>
                    <a:bodyPr/>
                    <a:lstStyle/>
                    <a:p>
                      <a:pPr algn="ctr" fontAlgn="ctr"/>
                      <a:r>
                        <a:rPr lang="en-US" altLang="zh-CN" sz="400" u="none" strike="noStrike">
                          <a:effectLst/>
                        </a:rPr>
                        <a:t>9</a:t>
                      </a:r>
                      <a:endParaRPr lang="en-US" altLang="zh-CN"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rowSpan="5">
                  <a:txBody>
                    <a:bodyPr/>
                    <a:lstStyle/>
                    <a:p>
                      <a:pPr algn="ctr" fontAlgn="ctr"/>
                      <a:r>
                        <a:rPr lang="zh-CN" altLang="en-US" sz="400" u="none" strike="noStrike">
                          <a:effectLst/>
                        </a:rPr>
                        <a:t>工作技能</a:t>
                      </a:r>
                      <a:r>
                        <a:rPr lang="en-US" altLang="zh-CN" sz="400" u="none" strike="noStrike">
                          <a:effectLst/>
                        </a:rPr>
                        <a:t>(10%)</a:t>
                      </a:r>
                      <a:endParaRPr lang="en-US" altLang="zh-CN" sz="400" b="1"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just" fontAlgn="ctr"/>
                      <a:r>
                        <a:rPr lang="zh-CN" altLang="en-US" sz="400" u="none" strike="noStrike">
                          <a:effectLst/>
                        </a:rPr>
                        <a:t>具有极丰富的专业技能，能充分完成本身职责</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10</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rowSpan="5">
                  <a:txBody>
                    <a:bodyPr/>
                    <a:lstStyle/>
                    <a:p>
                      <a:pPr algn="ctr" fontAlgn="ctr"/>
                      <a:r>
                        <a:rPr lang="en-US" altLang="zh-CN" sz="400" u="none" strike="noStrike">
                          <a:effectLst/>
                        </a:rPr>
                        <a:t>9</a:t>
                      </a:r>
                      <a:endParaRPr lang="en-US" altLang="zh-CN"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r>
              <a:tr h="126349">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vMerge="1">
                  <a:txBody>
                    <a:bodyPr/>
                    <a:lstStyle/>
                    <a:p>
                      <a:endParaRPr lang="zh-CN" altLang="en-US"/>
                    </a:p>
                  </a:txBody>
                  <a:tcPr/>
                </a:tc>
                <a:tc>
                  <a:txBody>
                    <a:bodyPr/>
                    <a:lstStyle/>
                    <a:p>
                      <a:pPr algn="just" fontAlgn="ctr"/>
                      <a:r>
                        <a:rPr lang="zh-CN" altLang="en-US" sz="400" u="none" strike="noStrike">
                          <a:effectLst/>
                        </a:rPr>
                        <a:t>有相当的专业技能，足以应付本身工作</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8-9</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vMerge="1">
                  <a:txBody>
                    <a:bodyPr/>
                    <a:lstStyle/>
                    <a:p>
                      <a:endParaRPr lang="zh-CN" altLang="en-US"/>
                    </a:p>
                  </a:txBody>
                  <a:tcPr/>
                </a:tc>
                <a:tc>
                  <a:txBody>
                    <a:bodyPr/>
                    <a:lstStyle/>
                    <a:p>
                      <a:pPr algn="just" fontAlgn="ctr"/>
                      <a:r>
                        <a:rPr lang="zh-CN" altLang="en-US" sz="400" u="none" strike="noStrike">
                          <a:effectLst/>
                        </a:rPr>
                        <a:t>有相当的专业技能，足以应付本身工作</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8-9</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vMerge="1">
                  <a:txBody>
                    <a:bodyPr/>
                    <a:lstStyle/>
                    <a:p>
                      <a:endParaRPr lang="zh-CN" altLang="en-US"/>
                    </a:p>
                  </a:txBody>
                  <a:tcPr/>
                </a:tc>
                <a:tc>
                  <a:txBody>
                    <a:bodyPr/>
                    <a:lstStyle/>
                    <a:p>
                      <a:pPr algn="just" fontAlgn="ctr"/>
                      <a:r>
                        <a:rPr lang="zh-CN" altLang="en-US" sz="400" u="none" strike="noStrike">
                          <a:effectLst/>
                        </a:rPr>
                        <a:t>有相当的专业技能，足以应付本身工作</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8-9</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vMerge="1">
                  <a:txBody>
                    <a:bodyPr/>
                    <a:lstStyle/>
                    <a:p>
                      <a:endParaRPr lang="zh-CN" altLang="en-US"/>
                    </a:p>
                  </a:txBody>
                  <a:tcPr/>
                </a:tc>
              </a:tr>
              <a:tr h="126349">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vMerge="1">
                  <a:txBody>
                    <a:bodyPr/>
                    <a:lstStyle/>
                    <a:p>
                      <a:endParaRPr lang="zh-CN" altLang="en-US"/>
                    </a:p>
                  </a:txBody>
                  <a:tcPr/>
                </a:tc>
                <a:tc>
                  <a:txBody>
                    <a:bodyPr/>
                    <a:lstStyle/>
                    <a:p>
                      <a:pPr algn="just" fontAlgn="ctr"/>
                      <a:r>
                        <a:rPr lang="zh-CN" altLang="en-US" sz="400" u="none" strike="noStrike">
                          <a:effectLst/>
                        </a:rPr>
                        <a:t>专业技能一般，但对完成任务尚无障碍</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7</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vMerge="1">
                  <a:txBody>
                    <a:bodyPr/>
                    <a:lstStyle/>
                    <a:p>
                      <a:endParaRPr lang="zh-CN" altLang="en-US"/>
                    </a:p>
                  </a:txBody>
                  <a:tcPr/>
                </a:tc>
                <a:tc>
                  <a:txBody>
                    <a:bodyPr/>
                    <a:lstStyle/>
                    <a:p>
                      <a:pPr algn="just" fontAlgn="ctr"/>
                      <a:r>
                        <a:rPr lang="zh-CN" altLang="en-US" sz="400" u="none" strike="noStrike">
                          <a:effectLst/>
                        </a:rPr>
                        <a:t>专业技能一般，但对完成任务尚无障碍</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7</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vMerge="1">
                  <a:txBody>
                    <a:bodyPr/>
                    <a:lstStyle/>
                    <a:p>
                      <a:endParaRPr lang="zh-CN" altLang="en-US"/>
                    </a:p>
                  </a:txBody>
                  <a:tcPr/>
                </a:tc>
                <a:tc>
                  <a:txBody>
                    <a:bodyPr/>
                    <a:lstStyle/>
                    <a:p>
                      <a:pPr algn="just" fontAlgn="ctr"/>
                      <a:r>
                        <a:rPr lang="zh-CN" altLang="en-US" sz="400" u="none" strike="noStrike">
                          <a:effectLst/>
                        </a:rPr>
                        <a:t>专业技能一般，但对完成任务尚无障碍</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7</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vMerge="1">
                  <a:txBody>
                    <a:bodyPr/>
                    <a:lstStyle/>
                    <a:p>
                      <a:endParaRPr lang="zh-CN" altLang="en-US"/>
                    </a:p>
                  </a:txBody>
                  <a:tcPr/>
                </a:tc>
              </a:tr>
              <a:tr h="126349">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vMerge="1">
                  <a:txBody>
                    <a:bodyPr/>
                    <a:lstStyle/>
                    <a:p>
                      <a:endParaRPr lang="zh-CN" altLang="en-US"/>
                    </a:p>
                  </a:txBody>
                  <a:tcPr/>
                </a:tc>
                <a:tc>
                  <a:txBody>
                    <a:bodyPr/>
                    <a:lstStyle/>
                    <a:p>
                      <a:pPr algn="just" fontAlgn="ctr"/>
                      <a:r>
                        <a:rPr lang="zh-CN" altLang="en-US" sz="400" u="none" strike="noStrike">
                          <a:effectLst/>
                        </a:rPr>
                        <a:t>技能程度稍感不足，执行职务常需请教他人</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5-6</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vMerge="1">
                  <a:txBody>
                    <a:bodyPr/>
                    <a:lstStyle/>
                    <a:p>
                      <a:endParaRPr lang="zh-CN" altLang="en-US"/>
                    </a:p>
                  </a:txBody>
                  <a:tcPr/>
                </a:tc>
                <a:tc>
                  <a:txBody>
                    <a:bodyPr/>
                    <a:lstStyle/>
                    <a:p>
                      <a:pPr algn="just" fontAlgn="ctr"/>
                      <a:r>
                        <a:rPr lang="zh-CN" altLang="en-US" sz="400" u="none" strike="noStrike">
                          <a:effectLst/>
                        </a:rPr>
                        <a:t>技能程度稍感不足，执行职务常需请教他人</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5-6</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vMerge="1">
                  <a:txBody>
                    <a:bodyPr/>
                    <a:lstStyle/>
                    <a:p>
                      <a:endParaRPr lang="zh-CN" altLang="en-US"/>
                    </a:p>
                  </a:txBody>
                  <a:tcPr/>
                </a:tc>
                <a:tc>
                  <a:txBody>
                    <a:bodyPr/>
                    <a:lstStyle/>
                    <a:p>
                      <a:pPr algn="just" fontAlgn="ctr"/>
                      <a:r>
                        <a:rPr lang="zh-CN" altLang="en-US" sz="400" u="none" strike="noStrike">
                          <a:effectLst/>
                        </a:rPr>
                        <a:t>技能程度稍感不足，执行职务常需请教他人</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5-6</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vMerge="1">
                  <a:txBody>
                    <a:bodyPr/>
                    <a:lstStyle/>
                    <a:p>
                      <a:endParaRPr lang="zh-CN" altLang="en-US"/>
                    </a:p>
                  </a:txBody>
                  <a:tcPr/>
                </a:tc>
              </a:tr>
              <a:tr h="126349">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vMerge="1">
                  <a:txBody>
                    <a:bodyPr/>
                    <a:lstStyle/>
                    <a:p>
                      <a:endParaRPr lang="zh-CN" altLang="en-US"/>
                    </a:p>
                  </a:txBody>
                  <a:tcPr/>
                </a:tc>
                <a:tc>
                  <a:txBody>
                    <a:bodyPr/>
                    <a:lstStyle/>
                    <a:p>
                      <a:pPr algn="just" fontAlgn="ctr"/>
                      <a:r>
                        <a:rPr lang="zh-CN" altLang="en-US" sz="400" u="none" strike="noStrike">
                          <a:effectLst/>
                        </a:rPr>
                        <a:t>对工作必需技能不熟悉，日常工作难以完成</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5</a:t>
                      </a:r>
                      <a:r>
                        <a:rPr lang="zh-CN" altLang="en-US" sz="400" u="none" strike="noStrike">
                          <a:effectLst/>
                        </a:rPr>
                        <a:t>以下</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vMerge="1">
                  <a:txBody>
                    <a:bodyPr/>
                    <a:lstStyle/>
                    <a:p>
                      <a:endParaRPr lang="zh-CN" altLang="en-US"/>
                    </a:p>
                  </a:txBody>
                  <a:tcPr/>
                </a:tc>
                <a:tc>
                  <a:txBody>
                    <a:bodyPr/>
                    <a:lstStyle/>
                    <a:p>
                      <a:pPr algn="just" fontAlgn="ctr"/>
                      <a:r>
                        <a:rPr lang="zh-CN" altLang="en-US" sz="400" u="none" strike="noStrike">
                          <a:effectLst/>
                        </a:rPr>
                        <a:t>对工作必需技能不熟悉，日常工作难以完成</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5</a:t>
                      </a:r>
                      <a:r>
                        <a:rPr lang="zh-CN" altLang="en-US" sz="400" u="none" strike="noStrike">
                          <a:effectLst/>
                        </a:rPr>
                        <a:t>以下</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vMerge="1">
                  <a:txBody>
                    <a:bodyPr/>
                    <a:lstStyle/>
                    <a:p>
                      <a:endParaRPr lang="zh-CN" altLang="en-US"/>
                    </a:p>
                  </a:txBody>
                  <a:tcPr/>
                </a:tc>
                <a:tc>
                  <a:txBody>
                    <a:bodyPr/>
                    <a:lstStyle/>
                    <a:p>
                      <a:pPr algn="just" fontAlgn="ctr"/>
                      <a:r>
                        <a:rPr lang="zh-CN" altLang="en-US" sz="400" u="none" strike="noStrike">
                          <a:effectLst/>
                        </a:rPr>
                        <a:t>对工作必需技能不熟悉，日常工作难以完成</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5</a:t>
                      </a:r>
                      <a:r>
                        <a:rPr lang="zh-CN" altLang="en-US" sz="400" u="none" strike="noStrike">
                          <a:effectLst/>
                        </a:rPr>
                        <a:t>以下</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vMerge="1">
                  <a:txBody>
                    <a:bodyPr/>
                    <a:lstStyle/>
                    <a:p>
                      <a:endParaRPr lang="zh-CN" altLang="en-US"/>
                    </a:p>
                  </a:txBody>
                  <a:tcPr/>
                </a:tc>
              </a:tr>
              <a:tr h="123267">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rowSpan="5">
                  <a:txBody>
                    <a:bodyPr/>
                    <a:lstStyle/>
                    <a:p>
                      <a:pPr algn="ctr" fontAlgn="ctr"/>
                      <a:r>
                        <a:rPr lang="zh-CN" altLang="en-US" sz="400" u="none" strike="noStrike">
                          <a:effectLst/>
                        </a:rPr>
                        <a:t>工作态度与责任感</a:t>
                      </a:r>
                      <a:r>
                        <a:rPr lang="en-US" altLang="zh-CN" sz="400" u="none" strike="noStrike">
                          <a:effectLst/>
                        </a:rPr>
                        <a:t>10%</a:t>
                      </a:r>
                      <a:endParaRPr lang="en-US" altLang="zh-CN" sz="400" b="1"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just" fontAlgn="ctr"/>
                      <a:r>
                        <a:rPr lang="zh-CN" altLang="en-US" sz="400" u="none" strike="noStrike">
                          <a:effectLst/>
                        </a:rPr>
                        <a:t>任劳任怨，竭尽所能完成任务</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10</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rowSpan="5">
                  <a:txBody>
                    <a:bodyPr/>
                    <a:lstStyle/>
                    <a:p>
                      <a:pPr algn="ctr" fontAlgn="ctr"/>
                      <a:r>
                        <a:rPr lang="en-US" altLang="zh-CN" sz="400" u="none" strike="noStrike">
                          <a:effectLst/>
                        </a:rPr>
                        <a:t>9</a:t>
                      </a:r>
                      <a:endParaRPr lang="en-US" altLang="zh-CN"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rowSpan="5">
                  <a:txBody>
                    <a:bodyPr/>
                    <a:lstStyle/>
                    <a:p>
                      <a:pPr algn="ctr" fontAlgn="ctr"/>
                      <a:r>
                        <a:rPr lang="zh-CN" altLang="en-US" sz="400" u="none" strike="noStrike">
                          <a:effectLst/>
                        </a:rPr>
                        <a:t>工作态度与责任感</a:t>
                      </a:r>
                      <a:r>
                        <a:rPr lang="en-US" altLang="zh-CN" sz="400" u="none" strike="noStrike">
                          <a:effectLst/>
                        </a:rPr>
                        <a:t>10%</a:t>
                      </a:r>
                      <a:endParaRPr lang="en-US" altLang="zh-CN" sz="400" b="1"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just" fontAlgn="ctr"/>
                      <a:r>
                        <a:rPr lang="zh-CN" altLang="en-US" sz="400" u="none" strike="noStrike">
                          <a:effectLst/>
                        </a:rPr>
                        <a:t>任劳任怨，竭尽所能完成任务</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10</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rowSpan="5">
                  <a:txBody>
                    <a:bodyPr/>
                    <a:lstStyle/>
                    <a:p>
                      <a:pPr algn="ctr" fontAlgn="ctr"/>
                      <a:r>
                        <a:rPr lang="en-US" altLang="zh-CN" sz="400" u="none" strike="noStrike">
                          <a:effectLst/>
                        </a:rPr>
                        <a:t>10</a:t>
                      </a:r>
                      <a:endParaRPr lang="en-US" altLang="zh-CN"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rowSpan="5">
                  <a:txBody>
                    <a:bodyPr/>
                    <a:lstStyle/>
                    <a:p>
                      <a:pPr algn="ctr" fontAlgn="ctr"/>
                      <a:r>
                        <a:rPr lang="zh-CN" altLang="en-US" sz="400" u="none" strike="noStrike">
                          <a:effectLst/>
                        </a:rPr>
                        <a:t>工作态度与责任感</a:t>
                      </a:r>
                      <a:r>
                        <a:rPr lang="en-US" altLang="zh-CN" sz="400" u="none" strike="noStrike">
                          <a:effectLst/>
                        </a:rPr>
                        <a:t>10%</a:t>
                      </a:r>
                      <a:endParaRPr lang="en-US" altLang="zh-CN" sz="400" b="1"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just" fontAlgn="ctr"/>
                      <a:r>
                        <a:rPr lang="zh-CN" altLang="en-US" sz="400" u="none" strike="noStrike">
                          <a:effectLst/>
                        </a:rPr>
                        <a:t>任劳任怨，竭尽所能完成任务</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10</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rowSpan="5">
                  <a:txBody>
                    <a:bodyPr/>
                    <a:lstStyle/>
                    <a:p>
                      <a:pPr algn="ctr" fontAlgn="ctr"/>
                      <a:r>
                        <a:rPr lang="en-US" altLang="zh-CN" sz="400" u="none" strike="noStrike">
                          <a:effectLst/>
                        </a:rPr>
                        <a:t>10</a:t>
                      </a:r>
                      <a:endParaRPr lang="en-US" altLang="zh-CN"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r>
              <a:tr h="126349">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vMerge="1">
                  <a:txBody>
                    <a:bodyPr/>
                    <a:lstStyle/>
                    <a:p>
                      <a:endParaRPr lang="zh-CN" altLang="en-US"/>
                    </a:p>
                  </a:txBody>
                  <a:tcPr/>
                </a:tc>
                <a:tc>
                  <a:txBody>
                    <a:bodyPr/>
                    <a:lstStyle/>
                    <a:p>
                      <a:pPr algn="just" fontAlgn="ctr"/>
                      <a:r>
                        <a:rPr lang="zh-CN" altLang="en-US" sz="400" u="none" strike="noStrike">
                          <a:effectLst/>
                        </a:rPr>
                        <a:t>工作努力</a:t>
                      </a:r>
                      <a:r>
                        <a:rPr lang="en-US" altLang="zh-CN" sz="400" u="none" strike="noStrike">
                          <a:effectLst/>
                        </a:rPr>
                        <a:t>,</a:t>
                      </a:r>
                      <a:r>
                        <a:rPr lang="zh-CN" altLang="en-US" sz="400" u="none" strike="noStrike">
                          <a:effectLst/>
                        </a:rPr>
                        <a:t>主动，能较好完成分内工作</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8-9</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vMerge="1">
                  <a:txBody>
                    <a:bodyPr/>
                    <a:lstStyle/>
                    <a:p>
                      <a:endParaRPr lang="zh-CN" altLang="en-US"/>
                    </a:p>
                  </a:txBody>
                  <a:tcPr/>
                </a:tc>
                <a:tc>
                  <a:txBody>
                    <a:bodyPr/>
                    <a:lstStyle/>
                    <a:p>
                      <a:pPr algn="just" fontAlgn="ctr"/>
                      <a:r>
                        <a:rPr lang="zh-CN" altLang="en-US" sz="400" u="none" strike="noStrike">
                          <a:effectLst/>
                        </a:rPr>
                        <a:t>工作努力</a:t>
                      </a:r>
                      <a:r>
                        <a:rPr lang="en-US" altLang="zh-CN" sz="400" u="none" strike="noStrike">
                          <a:effectLst/>
                        </a:rPr>
                        <a:t>,</a:t>
                      </a:r>
                      <a:r>
                        <a:rPr lang="zh-CN" altLang="en-US" sz="400" u="none" strike="noStrike">
                          <a:effectLst/>
                        </a:rPr>
                        <a:t>主动，能较好完成分内工作</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8-9</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vMerge="1">
                  <a:txBody>
                    <a:bodyPr/>
                    <a:lstStyle/>
                    <a:p>
                      <a:endParaRPr lang="zh-CN" altLang="en-US"/>
                    </a:p>
                  </a:txBody>
                  <a:tcPr/>
                </a:tc>
                <a:tc>
                  <a:txBody>
                    <a:bodyPr/>
                    <a:lstStyle/>
                    <a:p>
                      <a:pPr algn="just" fontAlgn="ctr"/>
                      <a:r>
                        <a:rPr lang="zh-CN" altLang="en-US" sz="400" u="none" strike="noStrike">
                          <a:effectLst/>
                        </a:rPr>
                        <a:t>工作努力</a:t>
                      </a:r>
                      <a:r>
                        <a:rPr lang="en-US" altLang="zh-CN" sz="400" u="none" strike="noStrike">
                          <a:effectLst/>
                        </a:rPr>
                        <a:t>,</a:t>
                      </a:r>
                      <a:r>
                        <a:rPr lang="zh-CN" altLang="en-US" sz="400" u="none" strike="noStrike">
                          <a:effectLst/>
                        </a:rPr>
                        <a:t>主动，能较好完成分内工作</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8-9</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vMerge="1">
                  <a:txBody>
                    <a:bodyPr/>
                    <a:lstStyle/>
                    <a:p>
                      <a:endParaRPr lang="zh-CN" altLang="en-US"/>
                    </a:p>
                  </a:txBody>
                  <a:tcPr/>
                </a:tc>
              </a:tr>
              <a:tr h="123267">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vMerge="1">
                  <a:txBody>
                    <a:bodyPr/>
                    <a:lstStyle/>
                    <a:p>
                      <a:endParaRPr lang="zh-CN" altLang="en-US"/>
                    </a:p>
                  </a:txBody>
                  <a:tcPr/>
                </a:tc>
                <a:tc>
                  <a:txBody>
                    <a:bodyPr/>
                    <a:lstStyle/>
                    <a:p>
                      <a:pPr algn="just" fontAlgn="ctr"/>
                      <a:r>
                        <a:rPr lang="zh-CN" altLang="en-US" sz="400" u="none" strike="noStrike">
                          <a:effectLst/>
                        </a:rPr>
                        <a:t>有责任心，能自动自发</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7</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vMerge="1">
                  <a:txBody>
                    <a:bodyPr/>
                    <a:lstStyle/>
                    <a:p>
                      <a:endParaRPr lang="zh-CN" altLang="en-US"/>
                    </a:p>
                  </a:txBody>
                  <a:tcPr/>
                </a:tc>
                <a:tc>
                  <a:txBody>
                    <a:bodyPr/>
                    <a:lstStyle/>
                    <a:p>
                      <a:pPr algn="just" fontAlgn="ctr"/>
                      <a:r>
                        <a:rPr lang="zh-CN" altLang="en-US" sz="400" u="none" strike="noStrike">
                          <a:effectLst/>
                        </a:rPr>
                        <a:t>有责任心，能自动自发</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7</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vMerge="1">
                  <a:txBody>
                    <a:bodyPr/>
                    <a:lstStyle/>
                    <a:p>
                      <a:endParaRPr lang="zh-CN" altLang="en-US"/>
                    </a:p>
                  </a:txBody>
                  <a:tcPr/>
                </a:tc>
                <a:tc>
                  <a:txBody>
                    <a:bodyPr/>
                    <a:lstStyle/>
                    <a:p>
                      <a:pPr algn="just" fontAlgn="ctr"/>
                      <a:r>
                        <a:rPr lang="zh-CN" altLang="en-US" sz="400" u="none" strike="noStrike">
                          <a:effectLst/>
                        </a:rPr>
                        <a:t>有责任心，能自动自发</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7</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vMerge="1">
                  <a:txBody>
                    <a:bodyPr/>
                    <a:lstStyle/>
                    <a:p>
                      <a:endParaRPr lang="zh-CN" altLang="en-US"/>
                    </a:p>
                  </a:txBody>
                  <a:tcPr/>
                </a:tc>
              </a:tr>
              <a:tr h="123267">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vMerge="1">
                  <a:txBody>
                    <a:bodyPr/>
                    <a:lstStyle/>
                    <a:p>
                      <a:endParaRPr lang="zh-CN" altLang="en-US"/>
                    </a:p>
                  </a:txBody>
                  <a:tcPr/>
                </a:tc>
                <a:tc>
                  <a:txBody>
                    <a:bodyPr/>
                    <a:lstStyle/>
                    <a:p>
                      <a:pPr algn="just" fontAlgn="ctr"/>
                      <a:r>
                        <a:rPr lang="zh-CN" altLang="en-US" sz="400" u="none" strike="noStrike">
                          <a:effectLst/>
                        </a:rPr>
                        <a:t>交付工作需要督促方能完成</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5-6</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vMerge="1">
                  <a:txBody>
                    <a:bodyPr/>
                    <a:lstStyle/>
                    <a:p>
                      <a:endParaRPr lang="zh-CN" altLang="en-US"/>
                    </a:p>
                  </a:txBody>
                  <a:tcPr/>
                </a:tc>
                <a:tc>
                  <a:txBody>
                    <a:bodyPr/>
                    <a:lstStyle/>
                    <a:p>
                      <a:pPr algn="just" fontAlgn="ctr"/>
                      <a:r>
                        <a:rPr lang="zh-CN" altLang="en-US" sz="400" u="none" strike="noStrike">
                          <a:effectLst/>
                        </a:rPr>
                        <a:t>交付工作需要督促方能完成</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5-6</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vMerge="1">
                  <a:txBody>
                    <a:bodyPr/>
                    <a:lstStyle/>
                    <a:p>
                      <a:endParaRPr lang="zh-CN" altLang="en-US"/>
                    </a:p>
                  </a:txBody>
                  <a:tcPr/>
                </a:tc>
                <a:tc>
                  <a:txBody>
                    <a:bodyPr/>
                    <a:lstStyle/>
                    <a:p>
                      <a:pPr algn="just" fontAlgn="ctr"/>
                      <a:r>
                        <a:rPr lang="zh-CN" altLang="en-US" sz="400" u="none" strike="noStrike">
                          <a:effectLst/>
                        </a:rPr>
                        <a:t>交付工作需要督促方能完成</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5-6</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vMerge="1">
                  <a:txBody>
                    <a:bodyPr/>
                    <a:lstStyle/>
                    <a:p>
                      <a:endParaRPr lang="zh-CN" altLang="en-US"/>
                    </a:p>
                  </a:txBody>
                  <a:tcPr/>
                </a:tc>
              </a:tr>
              <a:tr h="126349">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vMerge="1">
                  <a:txBody>
                    <a:bodyPr/>
                    <a:lstStyle/>
                    <a:p>
                      <a:endParaRPr lang="zh-CN" altLang="en-US"/>
                    </a:p>
                  </a:txBody>
                  <a:tcPr/>
                </a:tc>
                <a:tc>
                  <a:txBody>
                    <a:bodyPr/>
                    <a:lstStyle/>
                    <a:p>
                      <a:pPr algn="just" fontAlgn="ctr"/>
                      <a:r>
                        <a:rPr lang="zh-CN" altLang="en-US" sz="400" u="none" strike="noStrike">
                          <a:effectLst/>
                        </a:rPr>
                        <a:t>敷衍了事，无责任心，做事粗心大意</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5</a:t>
                      </a:r>
                      <a:r>
                        <a:rPr lang="zh-CN" altLang="en-US" sz="400" u="none" strike="noStrike">
                          <a:effectLst/>
                        </a:rPr>
                        <a:t>以下</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vMerge="1">
                  <a:txBody>
                    <a:bodyPr/>
                    <a:lstStyle/>
                    <a:p>
                      <a:endParaRPr lang="zh-CN" altLang="en-US"/>
                    </a:p>
                  </a:txBody>
                  <a:tcPr/>
                </a:tc>
                <a:tc>
                  <a:txBody>
                    <a:bodyPr/>
                    <a:lstStyle/>
                    <a:p>
                      <a:pPr algn="just" fontAlgn="ctr"/>
                      <a:r>
                        <a:rPr lang="zh-CN" altLang="en-US" sz="400" u="none" strike="noStrike">
                          <a:effectLst/>
                        </a:rPr>
                        <a:t>敷衍了事，无责任心，做事粗心大意</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5</a:t>
                      </a:r>
                      <a:r>
                        <a:rPr lang="zh-CN" altLang="en-US" sz="400" u="none" strike="noStrike">
                          <a:effectLst/>
                        </a:rPr>
                        <a:t>以下</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vMerge="1">
                  <a:txBody>
                    <a:bodyPr/>
                    <a:lstStyle/>
                    <a:p>
                      <a:endParaRPr lang="zh-CN" altLang="en-US"/>
                    </a:p>
                  </a:txBody>
                  <a:tcPr/>
                </a:tc>
                <a:tc>
                  <a:txBody>
                    <a:bodyPr/>
                    <a:lstStyle/>
                    <a:p>
                      <a:pPr algn="just" fontAlgn="ctr"/>
                      <a:r>
                        <a:rPr lang="zh-CN" altLang="en-US" sz="400" u="none" strike="noStrike">
                          <a:effectLst/>
                        </a:rPr>
                        <a:t>敷衍了事，无责任心，做事粗心大意</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5</a:t>
                      </a:r>
                      <a:r>
                        <a:rPr lang="zh-CN" altLang="en-US" sz="400" u="none" strike="noStrike">
                          <a:effectLst/>
                        </a:rPr>
                        <a:t>以下</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vMerge="1">
                  <a:txBody>
                    <a:bodyPr/>
                    <a:lstStyle/>
                    <a:p>
                      <a:endParaRPr lang="zh-CN" altLang="en-US"/>
                    </a:p>
                  </a:txBody>
                  <a:tcPr/>
                </a:tc>
              </a:tr>
              <a:tr h="126349">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rowSpan="5">
                  <a:txBody>
                    <a:bodyPr/>
                    <a:lstStyle/>
                    <a:p>
                      <a:pPr algn="ctr" fontAlgn="ctr"/>
                      <a:r>
                        <a:rPr lang="zh-CN" altLang="en-US" sz="400" u="none" strike="noStrike">
                          <a:effectLst/>
                        </a:rPr>
                        <a:t>协调性</a:t>
                      </a:r>
                      <a:br>
                        <a:rPr lang="zh-CN" altLang="en-US" sz="400" u="none" strike="noStrike">
                          <a:effectLst/>
                        </a:rPr>
                      </a:br>
                      <a:r>
                        <a:rPr lang="en-US" altLang="zh-CN" sz="400" u="none" strike="noStrike">
                          <a:effectLst/>
                        </a:rPr>
                        <a:t>10%</a:t>
                      </a:r>
                      <a:endParaRPr lang="en-US" altLang="zh-CN" sz="400" b="1"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just" fontAlgn="ctr"/>
                      <a:r>
                        <a:rPr lang="zh-CN" altLang="en-US" sz="400" u="none" strike="noStrike">
                          <a:effectLst/>
                        </a:rPr>
                        <a:t>与人协调无间，为工作顺利完成尽最大努力</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10</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rowSpan="5">
                  <a:txBody>
                    <a:bodyPr/>
                    <a:lstStyle/>
                    <a:p>
                      <a:pPr algn="ctr" fontAlgn="ctr"/>
                      <a:r>
                        <a:rPr lang="en-US" altLang="zh-CN" sz="400" u="none" strike="noStrike">
                          <a:effectLst/>
                        </a:rPr>
                        <a:t>9</a:t>
                      </a:r>
                      <a:endParaRPr lang="en-US" altLang="zh-CN"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rowSpan="5">
                  <a:txBody>
                    <a:bodyPr/>
                    <a:lstStyle/>
                    <a:p>
                      <a:pPr algn="ctr" fontAlgn="ctr"/>
                      <a:r>
                        <a:rPr lang="zh-CN" altLang="en-US" sz="400" u="none" strike="noStrike">
                          <a:effectLst/>
                        </a:rPr>
                        <a:t>协调性</a:t>
                      </a:r>
                      <a:br>
                        <a:rPr lang="zh-CN" altLang="en-US" sz="400" u="none" strike="noStrike">
                          <a:effectLst/>
                        </a:rPr>
                      </a:br>
                      <a:r>
                        <a:rPr lang="en-US" altLang="zh-CN" sz="400" u="none" strike="noStrike">
                          <a:effectLst/>
                        </a:rPr>
                        <a:t>10%</a:t>
                      </a:r>
                      <a:endParaRPr lang="en-US" altLang="zh-CN" sz="400" b="1"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just" fontAlgn="ctr"/>
                      <a:r>
                        <a:rPr lang="zh-CN" altLang="en-US" sz="400" u="none" strike="noStrike">
                          <a:effectLst/>
                        </a:rPr>
                        <a:t>与人协调无间，为工作顺利完成尽最大努力</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10</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rowSpan="5">
                  <a:txBody>
                    <a:bodyPr/>
                    <a:lstStyle/>
                    <a:p>
                      <a:pPr algn="ctr" fontAlgn="ctr"/>
                      <a:r>
                        <a:rPr lang="en-US" altLang="zh-CN" sz="400" u="none" strike="noStrike">
                          <a:effectLst/>
                        </a:rPr>
                        <a:t>10</a:t>
                      </a:r>
                      <a:endParaRPr lang="en-US" altLang="zh-CN"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rowSpan="5">
                  <a:txBody>
                    <a:bodyPr/>
                    <a:lstStyle/>
                    <a:p>
                      <a:pPr algn="ctr" fontAlgn="ctr"/>
                      <a:r>
                        <a:rPr lang="zh-CN" altLang="en-US" sz="400" u="none" strike="noStrike">
                          <a:effectLst/>
                        </a:rPr>
                        <a:t>协调性</a:t>
                      </a:r>
                      <a:br>
                        <a:rPr lang="zh-CN" altLang="en-US" sz="400" u="none" strike="noStrike">
                          <a:effectLst/>
                        </a:rPr>
                      </a:br>
                      <a:r>
                        <a:rPr lang="en-US" altLang="zh-CN" sz="400" u="none" strike="noStrike">
                          <a:effectLst/>
                        </a:rPr>
                        <a:t>10%</a:t>
                      </a:r>
                      <a:endParaRPr lang="en-US" altLang="zh-CN" sz="400" b="1"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just" fontAlgn="ctr"/>
                      <a:r>
                        <a:rPr lang="zh-CN" altLang="en-US" sz="400" u="none" strike="noStrike">
                          <a:effectLst/>
                        </a:rPr>
                        <a:t>与人协调无间，为工作顺利完成尽最大努力</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10</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rowSpan="5">
                  <a:txBody>
                    <a:bodyPr/>
                    <a:lstStyle/>
                    <a:p>
                      <a:pPr algn="ctr" fontAlgn="ctr"/>
                      <a:r>
                        <a:rPr lang="en-US" altLang="zh-CN" sz="400" u="none" strike="noStrike">
                          <a:effectLst/>
                        </a:rPr>
                        <a:t>10</a:t>
                      </a:r>
                      <a:endParaRPr lang="en-US" altLang="zh-CN"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r>
              <a:tr h="123267">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vMerge="1">
                  <a:txBody>
                    <a:bodyPr/>
                    <a:lstStyle/>
                    <a:p>
                      <a:endParaRPr lang="zh-CN" altLang="en-US"/>
                    </a:p>
                  </a:txBody>
                  <a:tcPr/>
                </a:tc>
                <a:tc>
                  <a:txBody>
                    <a:bodyPr/>
                    <a:lstStyle/>
                    <a:p>
                      <a:pPr algn="just" fontAlgn="ctr"/>
                      <a:r>
                        <a:rPr lang="zh-CN" altLang="en-US" sz="400" u="none" strike="noStrike">
                          <a:effectLst/>
                        </a:rPr>
                        <a:t>爱护团体，常协助别人</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8-9</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vMerge="1">
                  <a:txBody>
                    <a:bodyPr/>
                    <a:lstStyle/>
                    <a:p>
                      <a:endParaRPr lang="zh-CN" altLang="en-US"/>
                    </a:p>
                  </a:txBody>
                  <a:tcPr/>
                </a:tc>
                <a:tc>
                  <a:txBody>
                    <a:bodyPr/>
                    <a:lstStyle/>
                    <a:p>
                      <a:pPr algn="just" fontAlgn="ctr"/>
                      <a:r>
                        <a:rPr lang="zh-CN" altLang="en-US" sz="400" u="none" strike="noStrike">
                          <a:effectLst/>
                        </a:rPr>
                        <a:t>爱护团体，常协助别人</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8-9</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vMerge="1">
                  <a:txBody>
                    <a:bodyPr/>
                    <a:lstStyle/>
                    <a:p>
                      <a:endParaRPr lang="zh-CN" altLang="en-US"/>
                    </a:p>
                  </a:txBody>
                  <a:tcPr/>
                </a:tc>
                <a:tc>
                  <a:txBody>
                    <a:bodyPr/>
                    <a:lstStyle/>
                    <a:p>
                      <a:pPr algn="just" fontAlgn="ctr"/>
                      <a:r>
                        <a:rPr lang="zh-CN" altLang="en-US" sz="400" u="none" strike="noStrike">
                          <a:effectLst/>
                        </a:rPr>
                        <a:t>爱护团体，常协助别人</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8-9</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vMerge="1">
                  <a:txBody>
                    <a:bodyPr/>
                    <a:lstStyle/>
                    <a:p>
                      <a:endParaRPr lang="zh-CN" altLang="en-US"/>
                    </a:p>
                  </a:txBody>
                  <a:tcPr/>
                </a:tc>
              </a:tr>
              <a:tr h="123267">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vMerge="1">
                  <a:txBody>
                    <a:bodyPr/>
                    <a:lstStyle/>
                    <a:p>
                      <a:endParaRPr lang="zh-CN" altLang="en-US"/>
                    </a:p>
                  </a:txBody>
                  <a:tcPr/>
                </a:tc>
                <a:tc>
                  <a:txBody>
                    <a:bodyPr/>
                    <a:lstStyle/>
                    <a:p>
                      <a:pPr algn="just" fontAlgn="ctr"/>
                      <a:r>
                        <a:rPr lang="zh-CN" altLang="en-US" sz="400" u="none" strike="noStrike">
                          <a:effectLst/>
                        </a:rPr>
                        <a:t>肯应他人要求帮助别人</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7</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vMerge="1">
                  <a:txBody>
                    <a:bodyPr/>
                    <a:lstStyle/>
                    <a:p>
                      <a:endParaRPr lang="zh-CN" altLang="en-US"/>
                    </a:p>
                  </a:txBody>
                  <a:tcPr/>
                </a:tc>
                <a:tc>
                  <a:txBody>
                    <a:bodyPr/>
                    <a:lstStyle/>
                    <a:p>
                      <a:pPr algn="just" fontAlgn="ctr"/>
                      <a:r>
                        <a:rPr lang="zh-CN" altLang="en-US" sz="400" u="none" strike="noStrike">
                          <a:effectLst/>
                        </a:rPr>
                        <a:t>肯应他人要求帮助别人</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7</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vMerge="1">
                  <a:txBody>
                    <a:bodyPr/>
                    <a:lstStyle/>
                    <a:p>
                      <a:endParaRPr lang="zh-CN" altLang="en-US"/>
                    </a:p>
                  </a:txBody>
                  <a:tcPr/>
                </a:tc>
                <a:tc>
                  <a:txBody>
                    <a:bodyPr/>
                    <a:lstStyle/>
                    <a:p>
                      <a:pPr algn="just" fontAlgn="ctr"/>
                      <a:r>
                        <a:rPr lang="zh-CN" altLang="en-US" sz="400" u="none" strike="noStrike">
                          <a:effectLst/>
                        </a:rPr>
                        <a:t>肯应他人要求帮助别人</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7</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vMerge="1">
                  <a:txBody>
                    <a:bodyPr/>
                    <a:lstStyle/>
                    <a:p>
                      <a:endParaRPr lang="zh-CN" altLang="en-US"/>
                    </a:p>
                  </a:txBody>
                  <a:tcPr/>
                </a:tc>
              </a:tr>
              <a:tr h="126349">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vMerge="1">
                  <a:txBody>
                    <a:bodyPr/>
                    <a:lstStyle/>
                    <a:p>
                      <a:endParaRPr lang="zh-CN" altLang="en-US"/>
                    </a:p>
                  </a:txBody>
                  <a:tcPr/>
                </a:tc>
                <a:tc>
                  <a:txBody>
                    <a:bodyPr/>
                    <a:lstStyle/>
                    <a:p>
                      <a:pPr algn="just" fontAlgn="ctr"/>
                      <a:r>
                        <a:rPr lang="zh-CN" altLang="en-US" sz="400" u="none" strike="noStrike">
                          <a:effectLst/>
                        </a:rPr>
                        <a:t>仅在必要与人协调的工作上与人合作</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5-6</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vMerge="1">
                  <a:txBody>
                    <a:bodyPr/>
                    <a:lstStyle/>
                    <a:p>
                      <a:endParaRPr lang="zh-CN" altLang="en-US"/>
                    </a:p>
                  </a:txBody>
                  <a:tcPr/>
                </a:tc>
                <a:tc>
                  <a:txBody>
                    <a:bodyPr/>
                    <a:lstStyle/>
                    <a:p>
                      <a:pPr algn="just" fontAlgn="ctr"/>
                      <a:r>
                        <a:rPr lang="zh-CN" altLang="en-US" sz="400" u="none" strike="noStrike">
                          <a:effectLst/>
                        </a:rPr>
                        <a:t>仅在必要与人协调的工作上与人合作</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5-6</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vMerge="1">
                  <a:txBody>
                    <a:bodyPr/>
                    <a:lstStyle/>
                    <a:p>
                      <a:endParaRPr lang="zh-CN" altLang="en-US"/>
                    </a:p>
                  </a:txBody>
                  <a:tcPr/>
                </a:tc>
                <a:tc>
                  <a:txBody>
                    <a:bodyPr/>
                    <a:lstStyle/>
                    <a:p>
                      <a:pPr algn="just" fontAlgn="ctr"/>
                      <a:r>
                        <a:rPr lang="zh-CN" altLang="en-US" sz="400" u="none" strike="noStrike">
                          <a:effectLst/>
                        </a:rPr>
                        <a:t>仅在必要与人协调的工作上与人合作</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5-6</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vMerge="1">
                  <a:txBody>
                    <a:bodyPr/>
                    <a:lstStyle/>
                    <a:p>
                      <a:endParaRPr lang="zh-CN" altLang="en-US"/>
                    </a:p>
                  </a:txBody>
                  <a:tcPr/>
                </a:tc>
              </a:tr>
              <a:tr h="123267">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vMerge="1">
                  <a:txBody>
                    <a:bodyPr/>
                    <a:lstStyle/>
                    <a:p>
                      <a:endParaRPr lang="zh-CN" altLang="en-US"/>
                    </a:p>
                  </a:txBody>
                  <a:tcPr/>
                </a:tc>
                <a:tc>
                  <a:txBody>
                    <a:bodyPr/>
                    <a:lstStyle/>
                    <a:p>
                      <a:pPr algn="just" fontAlgn="ctr"/>
                      <a:r>
                        <a:rPr lang="zh-CN" altLang="en-US" sz="400" u="none" strike="noStrike">
                          <a:effectLst/>
                        </a:rPr>
                        <a:t>精神散漫不肯与别人合作</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5</a:t>
                      </a:r>
                      <a:r>
                        <a:rPr lang="zh-CN" altLang="en-US" sz="400" u="none" strike="noStrike">
                          <a:effectLst/>
                        </a:rPr>
                        <a:t>以下</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vMerge="1">
                  <a:txBody>
                    <a:bodyPr/>
                    <a:lstStyle/>
                    <a:p>
                      <a:endParaRPr lang="zh-CN" altLang="en-US"/>
                    </a:p>
                  </a:txBody>
                  <a:tcPr/>
                </a:tc>
                <a:tc>
                  <a:txBody>
                    <a:bodyPr/>
                    <a:lstStyle/>
                    <a:p>
                      <a:pPr algn="just" fontAlgn="ctr"/>
                      <a:r>
                        <a:rPr lang="zh-CN" altLang="en-US" sz="400" u="none" strike="noStrike">
                          <a:effectLst/>
                        </a:rPr>
                        <a:t>精神散漫不肯与别人合作</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5</a:t>
                      </a:r>
                      <a:r>
                        <a:rPr lang="zh-CN" altLang="en-US" sz="400" u="none" strike="noStrike">
                          <a:effectLst/>
                        </a:rPr>
                        <a:t>以下</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vMerge="1">
                  <a:txBody>
                    <a:bodyPr/>
                    <a:lstStyle/>
                    <a:p>
                      <a:endParaRPr lang="zh-CN" altLang="en-US"/>
                    </a:p>
                  </a:txBody>
                  <a:tcPr/>
                </a:tc>
                <a:tc>
                  <a:txBody>
                    <a:bodyPr/>
                    <a:lstStyle/>
                    <a:p>
                      <a:pPr algn="just" fontAlgn="ctr"/>
                      <a:r>
                        <a:rPr lang="zh-CN" altLang="en-US" sz="400" u="none" strike="noStrike">
                          <a:effectLst/>
                        </a:rPr>
                        <a:t>精神散漫不肯与别人合作</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5</a:t>
                      </a:r>
                      <a:r>
                        <a:rPr lang="zh-CN" altLang="en-US" sz="400" u="none" strike="noStrike">
                          <a:effectLst/>
                        </a:rPr>
                        <a:t>以下</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vMerge="1">
                  <a:txBody>
                    <a:bodyPr/>
                    <a:lstStyle/>
                    <a:p>
                      <a:endParaRPr lang="zh-CN" altLang="en-US"/>
                    </a:p>
                  </a:txBody>
                  <a:tcPr/>
                </a:tc>
              </a:tr>
              <a:tr h="134053">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rowSpan="5">
                  <a:txBody>
                    <a:bodyPr/>
                    <a:lstStyle/>
                    <a:p>
                      <a:pPr algn="ctr" fontAlgn="ctr"/>
                      <a:r>
                        <a:rPr lang="zh-CN" altLang="en-US" sz="400" u="none" strike="noStrike">
                          <a:effectLst/>
                        </a:rPr>
                        <a:t>纪律性</a:t>
                      </a:r>
                      <a:br>
                        <a:rPr lang="zh-CN" altLang="en-US" sz="400" u="none" strike="noStrike">
                          <a:effectLst/>
                        </a:rPr>
                      </a:br>
                      <a:r>
                        <a:rPr lang="en-US" altLang="zh-CN" sz="400" u="none" strike="noStrike">
                          <a:effectLst/>
                        </a:rPr>
                        <a:t>10%</a:t>
                      </a:r>
                      <a:endParaRPr lang="en-US" altLang="zh-CN" sz="400" b="1"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just" fontAlgn="ctr"/>
                      <a:r>
                        <a:rPr lang="zh-CN" altLang="en-US" sz="400" u="none" strike="noStrike">
                          <a:effectLst/>
                        </a:rPr>
                        <a:t>自觉遵守和维护公司各项规章制度</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10</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rowSpan="5">
                  <a:txBody>
                    <a:bodyPr/>
                    <a:lstStyle/>
                    <a:p>
                      <a:pPr algn="ctr" fontAlgn="ctr"/>
                      <a:r>
                        <a:rPr lang="en-US" altLang="zh-CN" sz="400" u="none" strike="noStrike">
                          <a:effectLst/>
                        </a:rPr>
                        <a:t>10</a:t>
                      </a:r>
                      <a:endParaRPr lang="en-US" altLang="zh-CN"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rowSpan="5">
                  <a:txBody>
                    <a:bodyPr/>
                    <a:lstStyle/>
                    <a:p>
                      <a:pPr algn="ctr" fontAlgn="ctr"/>
                      <a:r>
                        <a:rPr lang="zh-CN" altLang="en-US" sz="400" u="none" strike="noStrike">
                          <a:effectLst/>
                        </a:rPr>
                        <a:t>纪律性</a:t>
                      </a:r>
                      <a:br>
                        <a:rPr lang="zh-CN" altLang="en-US" sz="400" u="none" strike="noStrike">
                          <a:effectLst/>
                        </a:rPr>
                      </a:br>
                      <a:r>
                        <a:rPr lang="en-US" altLang="zh-CN" sz="400" u="none" strike="noStrike">
                          <a:effectLst/>
                        </a:rPr>
                        <a:t>10%</a:t>
                      </a:r>
                      <a:endParaRPr lang="en-US" altLang="zh-CN" sz="400" b="1"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just" fontAlgn="ctr"/>
                      <a:r>
                        <a:rPr lang="zh-CN" altLang="en-US" sz="400" u="none" strike="noStrike">
                          <a:effectLst/>
                        </a:rPr>
                        <a:t>自觉遵守和维护公司各项规章制度</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10</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rowSpan="5">
                  <a:txBody>
                    <a:bodyPr/>
                    <a:lstStyle/>
                    <a:p>
                      <a:pPr algn="ctr" fontAlgn="ctr"/>
                      <a:r>
                        <a:rPr lang="en-US" altLang="zh-CN" sz="400" u="none" strike="noStrike">
                          <a:effectLst/>
                        </a:rPr>
                        <a:t>10</a:t>
                      </a:r>
                      <a:endParaRPr lang="en-US" altLang="zh-CN"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rowSpan="5">
                  <a:txBody>
                    <a:bodyPr/>
                    <a:lstStyle/>
                    <a:p>
                      <a:pPr algn="ctr" fontAlgn="ctr"/>
                      <a:r>
                        <a:rPr lang="zh-CN" altLang="en-US" sz="400" u="none" strike="noStrike">
                          <a:effectLst/>
                        </a:rPr>
                        <a:t>纪律性</a:t>
                      </a:r>
                      <a:br>
                        <a:rPr lang="zh-CN" altLang="en-US" sz="400" u="none" strike="noStrike">
                          <a:effectLst/>
                        </a:rPr>
                      </a:br>
                      <a:r>
                        <a:rPr lang="en-US" altLang="zh-CN" sz="400" u="none" strike="noStrike">
                          <a:effectLst/>
                        </a:rPr>
                        <a:t>10%</a:t>
                      </a:r>
                      <a:endParaRPr lang="en-US" altLang="zh-CN" sz="400" b="1"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just" fontAlgn="ctr"/>
                      <a:r>
                        <a:rPr lang="zh-CN" altLang="en-US" sz="400" u="none" strike="noStrike">
                          <a:effectLst/>
                        </a:rPr>
                        <a:t>自觉遵守和维护公司各项规章制度</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10</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rowSpan="5">
                  <a:txBody>
                    <a:bodyPr/>
                    <a:lstStyle/>
                    <a:p>
                      <a:pPr algn="ctr" fontAlgn="ctr"/>
                      <a:r>
                        <a:rPr lang="en-US" altLang="zh-CN" sz="400" u="none" strike="noStrike">
                          <a:effectLst/>
                        </a:rPr>
                        <a:t>10</a:t>
                      </a:r>
                      <a:endParaRPr lang="en-US" altLang="zh-CN"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r>
              <a:tr h="134053">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vMerge="1">
                  <a:txBody>
                    <a:bodyPr/>
                    <a:lstStyle/>
                    <a:p>
                      <a:endParaRPr lang="zh-CN" altLang="en-US"/>
                    </a:p>
                  </a:txBody>
                  <a:tcPr/>
                </a:tc>
                <a:tc>
                  <a:txBody>
                    <a:bodyPr/>
                    <a:lstStyle/>
                    <a:p>
                      <a:pPr algn="just" fontAlgn="ctr"/>
                      <a:r>
                        <a:rPr lang="zh-CN" altLang="en-US" sz="400" u="none" strike="noStrike">
                          <a:effectLst/>
                        </a:rPr>
                        <a:t>能遵守公司规章制度</a:t>
                      </a:r>
                      <a:r>
                        <a:rPr lang="en-US" altLang="zh-CN" sz="400" u="none" strike="noStrike">
                          <a:effectLst/>
                        </a:rPr>
                        <a:t>,</a:t>
                      </a:r>
                      <a:r>
                        <a:rPr lang="zh-CN" altLang="en-US" sz="400" u="none" strike="noStrike">
                          <a:effectLst/>
                        </a:rPr>
                        <a:t>但需要有人督导</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8-9</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vMerge="1">
                  <a:txBody>
                    <a:bodyPr/>
                    <a:lstStyle/>
                    <a:p>
                      <a:endParaRPr lang="zh-CN" altLang="en-US"/>
                    </a:p>
                  </a:txBody>
                  <a:tcPr/>
                </a:tc>
                <a:tc>
                  <a:txBody>
                    <a:bodyPr/>
                    <a:lstStyle/>
                    <a:p>
                      <a:pPr algn="just" fontAlgn="ctr"/>
                      <a:r>
                        <a:rPr lang="zh-CN" altLang="en-US" sz="400" u="none" strike="noStrike">
                          <a:effectLst/>
                        </a:rPr>
                        <a:t>能遵守公司规章制度</a:t>
                      </a:r>
                      <a:r>
                        <a:rPr lang="en-US" altLang="zh-CN" sz="400" u="none" strike="noStrike">
                          <a:effectLst/>
                        </a:rPr>
                        <a:t>,</a:t>
                      </a:r>
                      <a:r>
                        <a:rPr lang="zh-CN" altLang="en-US" sz="400" u="none" strike="noStrike">
                          <a:effectLst/>
                        </a:rPr>
                        <a:t>但需要有人督导</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8-9</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vMerge="1">
                  <a:txBody>
                    <a:bodyPr/>
                    <a:lstStyle/>
                    <a:p>
                      <a:endParaRPr lang="zh-CN" altLang="en-US"/>
                    </a:p>
                  </a:txBody>
                  <a:tcPr/>
                </a:tc>
                <a:tc>
                  <a:txBody>
                    <a:bodyPr/>
                    <a:lstStyle/>
                    <a:p>
                      <a:pPr algn="just" fontAlgn="ctr"/>
                      <a:r>
                        <a:rPr lang="zh-CN" altLang="en-US" sz="400" u="none" strike="noStrike">
                          <a:effectLst/>
                        </a:rPr>
                        <a:t>能遵守公司规章制度</a:t>
                      </a:r>
                      <a:r>
                        <a:rPr lang="en-US" altLang="zh-CN" sz="400" u="none" strike="noStrike">
                          <a:effectLst/>
                        </a:rPr>
                        <a:t>,</a:t>
                      </a:r>
                      <a:r>
                        <a:rPr lang="zh-CN" altLang="en-US" sz="400" u="none" strike="noStrike">
                          <a:effectLst/>
                        </a:rPr>
                        <a:t>但需要有人督导</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8-9</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vMerge="1">
                  <a:txBody>
                    <a:bodyPr/>
                    <a:lstStyle/>
                    <a:p>
                      <a:endParaRPr lang="zh-CN" altLang="en-US"/>
                    </a:p>
                  </a:txBody>
                  <a:tcPr/>
                </a:tc>
              </a:tr>
              <a:tr h="134053">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vMerge="1">
                  <a:txBody>
                    <a:bodyPr/>
                    <a:lstStyle/>
                    <a:p>
                      <a:endParaRPr lang="zh-CN" altLang="en-US"/>
                    </a:p>
                  </a:txBody>
                  <a:tcPr/>
                </a:tc>
                <a:tc>
                  <a:txBody>
                    <a:bodyPr/>
                    <a:lstStyle/>
                    <a:p>
                      <a:pPr algn="just" fontAlgn="ctr"/>
                      <a:r>
                        <a:rPr lang="zh-CN" altLang="en-US" sz="400" u="none" strike="noStrike">
                          <a:effectLst/>
                        </a:rPr>
                        <a:t>偶有迟到，但上班后工作兢兢业业</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7</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vMerge="1">
                  <a:txBody>
                    <a:bodyPr/>
                    <a:lstStyle/>
                    <a:p>
                      <a:endParaRPr lang="zh-CN" altLang="en-US"/>
                    </a:p>
                  </a:txBody>
                  <a:tcPr/>
                </a:tc>
                <a:tc>
                  <a:txBody>
                    <a:bodyPr/>
                    <a:lstStyle/>
                    <a:p>
                      <a:pPr algn="just" fontAlgn="ctr"/>
                      <a:r>
                        <a:rPr lang="zh-CN" altLang="en-US" sz="400" u="none" strike="noStrike">
                          <a:effectLst/>
                        </a:rPr>
                        <a:t>偶有迟到，但上班后工作兢兢业业</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7</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vMerge="1">
                  <a:txBody>
                    <a:bodyPr/>
                    <a:lstStyle/>
                    <a:p>
                      <a:endParaRPr lang="zh-CN" altLang="en-US"/>
                    </a:p>
                  </a:txBody>
                  <a:tcPr/>
                </a:tc>
                <a:tc>
                  <a:txBody>
                    <a:bodyPr/>
                    <a:lstStyle/>
                    <a:p>
                      <a:pPr algn="just" fontAlgn="ctr"/>
                      <a:r>
                        <a:rPr lang="zh-CN" altLang="en-US" sz="400" u="none" strike="noStrike">
                          <a:effectLst/>
                        </a:rPr>
                        <a:t>偶有迟到，但上班后工作兢兢业业</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7</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vMerge="1">
                  <a:txBody>
                    <a:bodyPr/>
                    <a:lstStyle/>
                    <a:p>
                      <a:endParaRPr lang="zh-CN" altLang="en-US"/>
                    </a:p>
                  </a:txBody>
                  <a:tcPr/>
                </a:tc>
              </a:tr>
              <a:tr h="134053">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vMerge="1">
                  <a:txBody>
                    <a:bodyPr/>
                    <a:lstStyle/>
                    <a:p>
                      <a:endParaRPr lang="zh-CN" altLang="en-US"/>
                    </a:p>
                  </a:txBody>
                  <a:tcPr/>
                </a:tc>
                <a:tc>
                  <a:txBody>
                    <a:bodyPr/>
                    <a:lstStyle/>
                    <a:p>
                      <a:pPr algn="just" fontAlgn="ctr"/>
                      <a:r>
                        <a:rPr lang="zh-CN" altLang="en-US" sz="400" u="none" strike="noStrike">
                          <a:effectLst/>
                        </a:rPr>
                        <a:t>纪律观念不强</a:t>
                      </a:r>
                      <a:r>
                        <a:rPr lang="en-US" altLang="zh-CN" sz="400" u="none" strike="noStrike">
                          <a:effectLst/>
                        </a:rPr>
                        <a:t>,</a:t>
                      </a:r>
                      <a:r>
                        <a:rPr lang="zh-CN" altLang="en-US" sz="400" u="none" strike="noStrike">
                          <a:effectLst/>
                        </a:rPr>
                        <a:t>偶尔违反公司规章制度</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5-6</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vMerge="1">
                  <a:txBody>
                    <a:bodyPr/>
                    <a:lstStyle/>
                    <a:p>
                      <a:endParaRPr lang="zh-CN" altLang="en-US"/>
                    </a:p>
                  </a:txBody>
                  <a:tcPr/>
                </a:tc>
                <a:tc>
                  <a:txBody>
                    <a:bodyPr/>
                    <a:lstStyle/>
                    <a:p>
                      <a:pPr algn="just" fontAlgn="ctr"/>
                      <a:r>
                        <a:rPr lang="zh-CN" altLang="en-US" sz="400" u="none" strike="noStrike">
                          <a:effectLst/>
                        </a:rPr>
                        <a:t>纪律观念不强</a:t>
                      </a:r>
                      <a:r>
                        <a:rPr lang="en-US" altLang="zh-CN" sz="400" u="none" strike="noStrike">
                          <a:effectLst/>
                        </a:rPr>
                        <a:t>,</a:t>
                      </a:r>
                      <a:r>
                        <a:rPr lang="zh-CN" altLang="en-US" sz="400" u="none" strike="noStrike">
                          <a:effectLst/>
                        </a:rPr>
                        <a:t>偶尔违反公司规章制度</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5-6</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vMerge="1">
                  <a:txBody>
                    <a:bodyPr/>
                    <a:lstStyle/>
                    <a:p>
                      <a:endParaRPr lang="zh-CN" altLang="en-US"/>
                    </a:p>
                  </a:txBody>
                  <a:tcPr/>
                </a:tc>
                <a:tc>
                  <a:txBody>
                    <a:bodyPr/>
                    <a:lstStyle/>
                    <a:p>
                      <a:pPr algn="just" fontAlgn="ctr"/>
                      <a:r>
                        <a:rPr lang="zh-CN" altLang="en-US" sz="400" u="none" strike="noStrike">
                          <a:effectLst/>
                        </a:rPr>
                        <a:t>纪律观念不强</a:t>
                      </a:r>
                      <a:r>
                        <a:rPr lang="en-US" altLang="zh-CN" sz="400" u="none" strike="noStrike">
                          <a:effectLst/>
                        </a:rPr>
                        <a:t>,</a:t>
                      </a:r>
                      <a:r>
                        <a:rPr lang="zh-CN" altLang="en-US" sz="400" u="none" strike="noStrike">
                          <a:effectLst/>
                        </a:rPr>
                        <a:t>偶尔违反公司规章制度</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5-6</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vMerge="1">
                  <a:txBody>
                    <a:bodyPr/>
                    <a:lstStyle/>
                    <a:p>
                      <a:endParaRPr lang="zh-CN" altLang="en-US"/>
                    </a:p>
                  </a:txBody>
                  <a:tcPr/>
                </a:tc>
              </a:tr>
              <a:tr h="134053">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vMerge="1">
                  <a:txBody>
                    <a:bodyPr/>
                    <a:lstStyle/>
                    <a:p>
                      <a:endParaRPr lang="zh-CN" altLang="en-US"/>
                    </a:p>
                  </a:txBody>
                  <a:tcPr/>
                </a:tc>
                <a:tc>
                  <a:txBody>
                    <a:bodyPr/>
                    <a:lstStyle/>
                    <a:p>
                      <a:pPr algn="just" fontAlgn="ctr"/>
                      <a:r>
                        <a:rPr lang="zh-CN" altLang="en-US" sz="400" u="none" strike="noStrike">
                          <a:effectLst/>
                        </a:rPr>
                        <a:t>经常违反公司制度</a:t>
                      </a:r>
                      <a:r>
                        <a:rPr lang="en-US" altLang="zh-CN" sz="400" u="none" strike="noStrike">
                          <a:effectLst/>
                        </a:rPr>
                        <a:t>,</a:t>
                      </a:r>
                      <a:r>
                        <a:rPr lang="zh-CN" altLang="en-US" sz="400" u="none" strike="noStrike">
                          <a:effectLst/>
                        </a:rPr>
                        <a:t>被指正时态度傲慢</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5</a:t>
                      </a:r>
                      <a:r>
                        <a:rPr lang="zh-CN" altLang="en-US" sz="400" u="none" strike="noStrike">
                          <a:effectLst/>
                        </a:rPr>
                        <a:t>以下</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vMerge="1">
                  <a:txBody>
                    <a:bodyPr/>
                    <a:lstStyle/>
                    <a:p>
                      <a:endParaRPr lang="zh-CN" altLang="en-US"/>
                    </a:p>
                  </a:txBody>
                  <a:tcPr/>
                </a:tc>
                <a:tc>
                  <a:txBody>
                    <a:bodyPr/>
                    <a:lstStyle/>
                    <a:p>
                      <a:pPr algn="just" fontAlgn="ctr"/>
                      <a:r>
                        <a:rPr lang="zh-CN" altLang="en-US" sz="400" u="none" strike="noStrike">
                          <a:effectLst/>
                        </a:rPr>
                        <a:t>经常违反公司制度</a:t>
                      </a:r>
                      <a:r>
                        <a:rPr lang="en-US" altLang="zh-CN" sz="400" u="none" strike="noStrike">
                          <a:effectLst/>
                        </a:rPr>
                        <a:t>,</a:t>
                      </a:r>
                      <a:r>
                        <a:rPr lang="zh-CN" altLang="en-US" sz="400" u="none" strike="noStrike">
                          <a:effectLst/>
                        </a:rPr>
                        <a:t>被指正时态度傲慢</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5</a:t>
                      </a:r>
                      <a:r>
                        <a:rPr lang="zh-CN" altLang="en-US" sz="400" u="none" strike="noStrike">
                          <a:effectLst/>
                        </a:rPr>
                        <a:t>以下</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vMerge="1">
                  <a:txBody>
                    <a:bodyPr/>
                    <a:lstStyle/>
                    <a:p>
                      <a:endParaRPr lang="zh-CN" altLang="en-US"/>
                    </a:p>
                  </a:txBody>
                  <a:tcPr/>
                </a:tc>
                <a:tc>
                  <a:txBody>
                    <a:bodyPr/>
                    <a:lstStyle/>
                    <a:p>
                      <a:pPr algn="just" fontAlgn="ctr"/>
                      <a:r>
                        <a:rPr lang="zh-CN" altLang="en-US" sz="400" u="none" strike="noStrike">
                          <a:effectLst/>
                        </a:rPr>
                        <a:t>经常违反公司制度</a:t>
                      </a:r>
                      <a:r>
                        <a:rPr lang="en-US" altLang="zh-CN" sz="400" u="none" strike="noStrike">
                          <a:effectLst/>
                        </a:rPr>
                        <a:t>,</a:t>
                      </a:r>
                      <a:r>
                        <a:rPr lang="zh-CN" altLang="en-US" sz="400" u="none" strike="noStrike">
                          <a:effectLst/>
                        </a:rPr>
                        <a:t>被指正时态度傲慢</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a:txBody>
                    <a:bodyPr/>
                    <a:lstStyle/>
                    <a:p>
                      <a:pPr algn="ctr" fontAlgn="ctr"/>
                      <a:r>
                        <a:rPr lang="en-US" altLang="zh-CN" sz="400" u="none" strike="noStrike">
                          <a:effectLst/>
                        </a:rPr>
                        <a:t>5</a:t>
                      </a:r>
                      <a:r>
                        <a:rPr lang="zh-CN" altLang="en-US" sz="400" u="none" strike="noStrike">
                          <a:effectLst/>
                        </a:rPr>
                        <a:t>以下</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vMerge="1">
                  <a:txBody>
                    <a:bodyPr/>
                    <a:lstStyle/>
                    <a:p>
                      <a:endParaRPr lang="zh-CN" altLang="en-US"/>
                    </a:p>
                  </a:txBody>
                  <a:tcPr/>
                </a:tc>
              </a:tr>
              <a:tr h="134053">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gridSpan="3">
                  <a:txBody>
                    <a:bodyPr/>
                    <a:lstStyle/>
                    <a:p>
                      <a:pPr algn="ctr" fontAlgn="ctr"/>
                      <a:r>
                        <a:rPr lang="zh-CN" altLang="en-US" sz="400" u="none" strike="noStrike">
                          <a:effectLst/>
                        </a:rPr>
                        <a:t>合计</a:t>
                      </a:r>
                      <a:endParaRPr lang="zh-CN" altLang="en-US" sz="400" b="1"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hMerge="1">
                  <a:txBody>
                    <a:bodyPr/>
                    <a:lstStyle/>
                    <a:p>
                      <a:endParaRPr lang="zh-CN" altLang="en-US"/>
                    </a:p>
                  </a:txBody>
                  <a:tcPr/>
                </a:tc>
                <a:tc hMerge="1">
                  <a:txBody>
                    <a:bodyPr/>
                    <a:lstStyle/>
                    <a:p>
                      <a:endParaRPr lang="zh-CN" altLang="en-US"/>
                    </a:p>
                  </a:txBody>
                  <a:tcPr/>
                </a:tc>
                <a:tc>
                  <a:txBody>
                    <a:bodyPr/>
                    <a:lstStyle/>
                    <a:p>
                      <a:pPr algn="ctr" fontAlgn="ctr"/>
                      <a:r>
                        <a:rPr lang="en-US" altLang="zh-CN" sz="400" u="none" strike="noStrike">
                          <a:effectLst/>
                        </a:rPr>
                        <a:t>93</a:t>
                      </a:r>
                      <a:endParaRPr lang="en-US" altLang="zh-CN"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gridSpan="3">
                  <a:txBody>
                    <a:bodyPr/>
                    <a:lstStyle/>
                    <a:p>
                      <a:pPr algn="ctr" fontAlgn="ctr"/>
                      <a:r>
                        <a:rPr lang="zh-CN" altLang="en-US" sz="400" u="none" strike="noStrike">
                          <a:effectLst/>
                        </a:rPr>
                        <a:t>合计</a:t>
                      </a:r>
                      <a:endParaRPr lang="zh-CN" altLang="en-US" sz="400" b="1"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hMerge="1">
                  <a:txBody>
                    <a:bodyPr/>
                    <a:lstStyle/>
                    <a:p>
                      <a:endParaRPr lang="zh-CN" altLang="en-US"/>
                    </a:p>
                  </a:txBody>
                  <a:tcPr/>
                </a:tc>
                <a:tc hMerge="1">
                  <a:txBody>
                    <a:bodyPr/>
                    <a:lstStyle/>
                    <a:p>
                      <a:endParaRPr lang="zh-CN" altLang="en-US"/>
                    </a:p>
                  </a:txBody>
                  <a:tcPr/>
                </a:tc>
                <a:tc>
                  <a:txBody>
                    <a:bodyPr/>
                    <a:lstStyle/>
                    <a:p>
                      <a:pPr algn="ctr" fontAlgn="ctr"/>
                      <a:r>
                        <a:rPr lang="en-US" altLang="zh-CN" sz="400" u="none" strike="noStrike">
                          <a:effectLst/>
                        </a:rPr>
                        <a:t>98</a:t>
                      </a:r>
                      <a:endParaRPr lang="en-US" altLang="zh-CN"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gridSpan="3">
                  <a:txBody>
                    <a:bodyPr/>
                    <a:lstStyle/>
                    <a:p>
                      <a:pPr algn="ctr" fontAlgn="ctr"/>
                      <a:r>
                        <a:rPr lang="zh-CN" altLang="en-US" sz="400" u="none" strike="noStrike">
                          <a:effectLst/>
                        </a:rPr>
                        <a:t>合计</a:t>
                      </a:r>
                      <a:endParaRPr lang="zh-CN" altLang="en-US" sz="400" b="1"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hMerge="1">
                  <a:txBody>
                    <a:bodyPr/>
                    <a:lstStyle/>
                    <a:p>
                      <a:endParaRPr lang="zh-CN" altLang="en-US"/>
                    </a:p>
                  </a:txBody>
                  <a:tcPr/>
                </a:tc>
                <a:tc hMerge="1">
                  <a:txBody>
                    <a:bodyPr/>
                    <a:lstStyle/>
                    <a:p>
                      <a:endParaRPr lang="zh-CN" altLang="en-US"/>
                    </a:p>
                  </a:txBody>
                  <a:tcPr/>
                </a:tc>
                <a:tc>
                  <a:txBody>
                    <a:bodyPr/>
                    <a:lstStyle/>
                    <a:p>
                      <a:pPr algn="ctr" fontAlgn="ctr"/>
                      <a:r>
                        <a:rPr lang="en-US" altLang="zh-CN" sz="400" u="none" strike="noStrike">
                          <a:effectLst/>
                        </a:rPr>
                        <a:t>94</a:t>
                      </a:r>
                      <a:endParaRPr lang="en-US" altLang="zh-CN"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r>
              <a:tr h="118645">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gridSpan="4">
                  <a:txBody>
                    <a:bodyPr/>
                    <a:lstStyle/>
                    <a:p>
                      <a:pPr algn="just" fontAlgn="t"/>
                      <a:r>
                        <a:rPr lang="zh-CN" altLang="en-US" sz="400" u="none" strike="noStrike">
                          <a:effectLst/>
                        </a:rPr>
                        <a:t>备注：</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gridSpan="4">
                  <a:txBody>
                    <a:bodyPr/>
                    <a:lstStyle/>
                    <a:p>
                      <a:pPr algn="just" fontAlgn="t"/>
                      <a:r>
                        <a:rPr lang="zh-CN" altLang="en-US" sz="400" u="none" strike="noStrike">
                          <a:effectLst/>
                        </a:rPr>
                        <a:t>备注：</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gridSpan="4">
                  <a:txBody>
                    <a:bodyPr/>
                    <a:lstStyle/>
                    <a:p>
                      <a:pPr algn="just" fontAlgn="t"/>
                      <a:r>
                        <a:rPr lang="zh-CN" altLang="en-US" sz="400" u="none" strike="noStrike">
                          <a:effectLst/>
                        </a:rPr>
                        <a:t>备注：</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49462">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a:txBody>
                    <a:bodyPr/>
                    <a:lstStyle/>
                    <a:p>
                      <a:pPr algn="l" fontAlgn="ctr"/>
                      <a:r>
                        <a:rPr lang="zh-CN" altLang="en-US" sz="400" u="none" strike="noStrike">
                          <a:effectLst/>
                        </a:rPr>
                        <a:t>考核人签名</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gridSpan="3">
                  <a:txBody>
                    <a:bodyPr/>
                    <a:lstStyle/>
                    <a:p>
                      <a:pPr algn="l" fontAlgn="ctr"/>
                      <a:r>
                        <a:rPr lang="zh-CN" altLang="en-US" sz="400" u="none" strike="noStrike">
                          <a:effectLst/>
                        </a:rPr>
                        <a:t>陈栩、石梦韬</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hMerge="1">
                  <a:txBody>
                    <a:bodyPr/>
                    <a:lstStyle/>
                    <a:p>
                      <a:endParaRPr lang="zh-CN" altLang="en-US"/>
                    </a:p>
                  </a:txBody>
                  <a:tcPr/>
                </a:tc>
                <a:tc h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a:txBody>
                    <a:bodyPr/>
                    <a:lstStyle/>
                    <a:p>
                      <a:pPr algn="l" fontAlgn="ctr"/>
                      <a:r>
                        <a:rPr lang="zh-CN" altLang="en-US" sz="400" u="none" strike="noStrike">
                          <a:effectLst/>
                        </a:rPr>
                        <a:t>考核人签名</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gridSpan="3">
                  <a:txBody>
                    <a:bodyPr/>
                    <a:lstStyle/>
                    <a:p>
                      <a:pPr algn="l" fontAlgn="ctr"/>
                      <a:r>
                        <a:rPr lang="zh-CN" altLang="en-US" sz="400" u="none" strike="noStrike">
                          <a:effectLst/>
                        </a:rPr>
                        <a:t>吴子乔</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hMerge="1">
                  <a:txBody>
                    <a:bodyPr/>
                    <a:lstStyle/>
                    <a:p>
                      <a:endParaRPr lang="zh-CN" altLang="en-US"/>
                    </a:p>
                  </a:txBody>
                  <a:tcPr/>
                </a:tc>
                <a:tc h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082" marR="3082" marT="3082" marB="0" anchor="ctr"/>
                </a:tc>
                <a:tc>
                  <a:txBody>
                    <a:bodyPr/>
                    <a:lstStyle/>
                    <a:p>
                      <a:pPr algn="l" fontAlgn="ctr"/>
                      <a:r>
                        <a:rPr lang="zh-CN" altLang="en-US" sz="400" u="none" strike="noStrike">
                          <a:effectLst/>
                        </a:rPr>
                        <a:t>考核人签名</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gridSpan="3">
                  <a:txBody>
                    <a:bodyPr/>
                    <a:lstStyle/>
                    <a:p>
                      <a:pPr algn="l" fontAlgn="ctr"/>
                      <a:r>
                        <a:rPr lang="zh-CN" altLang="en-US" sz="400" u="none" strike="noStrike" dirty="0">
                          <a:effectLst/>
                        </a:rPr>
                        <a:t>吴子乔</a:t>
                      </a:r>
                      <a:endParaRPr lang="zh-CN" altLang="en-US" sz="400" b="0" i="0" u="none" strike="noStrike" dirty="0">
                        <a:solidFill>
                          <a:srgbClr val="000000"/>
                        </a:solidFill>
                        <a:effectLst/>
                        <a:latin typeface="华文仿宋" panose="02010600040101010101" pitchFamily="2" charset="-122"/>
                        <a:ea typeface="华文仿宋" panose="02010600040101010101" pitchFamily="2" charset="-122"/>
                      </a:endParaRPr>
                    </a:p>
                  </a:txBody>
                  <a:tcPr marL="3082" marR="3082" marT="3082" marB="0" anchor="ctr"/>
                </a:tc>
                <a:tc hMerge="1">
                  <a:txBody>
                    <a:bodyPr/>
                    <a:lstStyle/>
                    <a:p>
                      <a:endParaRPr lang="zh-CN" altLang="en-US"/>
                    </a:p>
                  </a:txBody>
                  <a:tcPr/>
                </a:tc>
                <a:tc hMerge="1">
                  <a:txBody>
                    <a:bodyPr/>
                    <a:lstStyle/>
                    <a:p>
                      <a:endParaRPr lang="zh-CN" altLang="en-US"/>
                    </a:p>
                  </a:txBody>
                  <a:tcPr/>
                </a:tc>
              </a:tr>
            </a:tbl>
          </a:graphicData>
        </a:graphic>
      </p:graphicFrame>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36000">
                                          <p:cBhvr additive="base">
                                            <p:cTn id="7" dur="500" fill="hold"/>
                                            <p:tgtEl>
                                              <p:spTgt spid="19"/>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522703" y="845724"/>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362920" y="1013364"/>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2734141" y="2729563"/>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478990" y="144161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052876" y="473053"/>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848514" y="2863152"/>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342882" y="4503322"/>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199471" y="4325229"/>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629760" y="491225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963153" y="457016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241768" y="607469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487187" y="131498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526405" y="2352147"/>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51587" y="3104117"/>
            <a:ext cx="446864" cy="4468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12205" y="2457951"/>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5021" y="2863152"/>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2434568" y="3534632"/>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5823621" y="1076999"/>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090028" y="3517141"/>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7230995" y="307561"/>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985575" y="1687036"/>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3239793" y="2096793"/>
            <a:ext cx="2664414" cy="266441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600" b="1" dirty="0">
                <a:latin typeface="微软雅黑" panose="020B0503020204020204" pitchFamily="34" charset="-122"/>
                <a:ea typeface="微软雅黑" panose="020B0503020204020204" pitchFamily="34" charset="-122"/>
              </a:rPr>
              <a:t>6</a:t>
            </a:r>
          </a:p>
        </p:txBody>
      </p:sp>
      <p:sp>
        <p:nvSpPr>
          <p:cNvPr id="24" name="矩形 23"/>
          <p:cNvSpPr/>
          <p:nvPr/>
        </p:nvSpPr>
        <p:spPr>
          <a:xfrm>
            <a:off x="1817226" y="4954389"/>
            <a:ext cx="5509550" cy="583565"/>
          </a:xfrm>
          <a:prstGeom prst="rect">
            <a:avLst/>
          </a:prstGeom>
        </p:spPr>
        <p:txBody>
          <a:bodyPr wrap="square">
            <a:spAutoFit/>
          </a:bodyPr>
          <a:lstStyle/>
          <a:p>
            <a:pPr algn="ct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参考资料</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544010" y="-538250"/>
            <a:ext cx="2555690" cy="2296167"/>
            <a:chOff x="-1344978" y="-685187"/>
            <a:chExt cx="6781080" cy="6092478"/>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011680" y="332767"/>
            <a:ext cx="590550"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1</a:t>
            </a:r>
          </a:p>
        </p:txBody>
      </p:sp>
      <p:sp>
        <p:nvSpPr>
          <p:cNvPr id="19" name="矩形 18"/>
          <p:cNvSpPr/>
          <p:nvPr/>
        </p:nvSpPr>
        <p:spPr>
          <a:xfrm>
            <a:off x="3059271" y="351892"/>
            <a:ext cx="4690556"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参考资料</a:t>
            </a:r>
          </a:p>
        </p:txBody>
      </p:sp>
      <p:sp>
        <p:nvSpPr>
          <p:cNvPr id="21" name="文本框 20"/>
          <p:cNvSpPr txBox="1"/>
          <p:nvPr/>
        </p:nvSpPr>
        <p:spPr>
          <a:xfrm>
            <a:off x="1088342" y="1005916"/>
            <a:ext cx="7511277" cy="5632311"/>
          </a:xfrm>
          <a:prstGeom prst="rect">
            <a:avLst/>
          </a:prstGeom>
          <a:noFill/>
        </p:spPr>
        <p:txBody>
          <a:bodyPr wrap="square" rtlCol="0">
            <a:spAutoFit/>
          </a:bodyPr>
          <a:lstStyle/>
          <a:p>
            <a:r>
              <a:rPr lang="en-US" altLang="zh-CN" dirty="0"/>
              <a:t>[1]	</a:t>
            </a:r>
            <a:r>
              <a:rPr lang="zh-CN" altLang="zh-CN" dirty="0"/>
              <a:t>游戏《迷宫深处》开发者介绍及游戏内容</a:t>
            </a:r>
            <a:r>
              <a:rPr lang="en-US" altLang="zh-CN" dirty="0"/>
              <a:t> 2018</a:t>
            </a:r>
            <a:r>
              <a:rPr lang="zh-CN" altLang="zh-CN" dirty="0"/>
              <a:t>年</a:t>
            </a:r>
            <a:r>
              <a:rPr lang="en-US" altLang="zh-CN" dirty="0"/>
              <a:t>4</a:t>
            </a:r>
            <a:r>
              <a:rPr lang="zh-CN" altLang="zh-CN" dirty="0"/>
              <a:t>月</a:t>
            </a:r>
            <a:r>
              <a:rPr lang="en-US" altLang="zh-CN" dirty="0"/>
              <a:t>11</a:t>
            </a:r>
            <a:r>
              <a:rPr lang="zh-CN" altLang="zh-CN" dirty="0"/>
              <a:t>日</a:t>
            </a:r>
          </a:p>
          <a:p>
            <a:r>
              <a:rPr lang="en-US" altLang="zh-CN" dirty="0"/>
              <a:t>https://tieba.baidu.com/p/5366126268?red_tag=1516710533&amp;traceid=</a:t>
            </a:r>
          </a:p>
          <a:p>
            <a:endParaRPr lang="zh-CN" altLang="zh-CN" dirty="0"/>
          </a:p>
          <a:p>
            <a:r>
              <a:rPr lang="en-US" altLang="zh-CN" dirty="0"/>
              <a:t>[2]	unity</a:t>
            </a:r>
            <a:r>
              <a:rPr lang="zh-CN" altLang="zh-CN" dirty="0"/>
              <a:t>社区论坛</a:t>
            </a:r>
            <a:r>
              <a:rPr lang="en-US" altLang="zh-CN" dirty="0"/>
              <a:t>2D</a:t>
            </a:r>
            <a:r>
              <a:rPr lang="zh-CN" altLang="zh-CN" dirty="0"/>
              <a:t>游戏制作技术简单举例</a:t>
            </a:r>
            <a:r>
              <a:rPr lang="en-US" altLang="zh-CN" dirty="0"/>
              <a:t> 2018</a:t>
            </a:r>
            <a:r>
              <a:rPr lang="zh-CN" altLang="zh-CN" dirty="0"/>
              <a:t>年</a:t>
            </a:r>
            <a:r>
              <a:rPr lang="en-US" altLang="zh-CN" dirty="0"/>
              <a:t>4</a:t>
            </a:r>
            <a:r>
              <a:rPr lang="zh-CN" altLang="zh-CN" dirty="0"/>
              <a:t>月</a:t>
            </a:r>
            <a:r>
              <a:rPr lang="en-US" altLang="zh-CN" dirty="0"/>
              <a:t>20</a:t>
            </a:r>
            <a:r>
              <a:rPr lang="zh-CN" altLang="zh-CN" dirty="0"/>
              <a:t>日</a:t>
            </a:r>
          </a:p>
          <a:p>
            <a:r>
              <a:rPr lang="en-US" altLang="zh-CN" dirty="0"/>
              <a:t>http://forum.china.unity3d.com/thread-13546-1-1.html</a:t>
            </a:r>
          </a:p>
          <a:p>
            <a:endParaRPr lang="zh-CN" altLang="zh-CN" dirty="0"/>
          </a:p>
          <a:p>
            <a:pPr lvl="0"/>
            <a:r>
              <a:rPr lang="en-US" altLang="zh-CN" dirty="0"/>
              <a:t>[3]	 unity</a:t>
            </a:r>
            <a:r>
              <a:rPr lang="zh-CN" altLang="zh-CN" dirty="0"/>
              <a:t>社区学习资料及</a:t>
            </a:r>
            <a:r>
              <a:rPr lang="en-US" altLang="zh-CN" dirty="0"/>
              <a:t>unity</a:t>
            </a:r>
            <a:r>
              <a:rPr lang="zh-CN" altLang="zh-CN" dirty="0"/>
              <a:t>开发教程</a:t>
            </a:r>
            <a:r>
              <a:rPr lang="en-US" altLang="zh-CN" dirty="0"/>
              <a:t> 2018</a:t>
            </a:r>
            <a:r>
              <a:rPr lang="zh-CN" altLang="zh-CN" dirty="0"/>
              <a:t>年</a:t>
            </a:r>
            <a:r>
              <a:rPr lang="en-US" altLang="zh-CN" dirty="0"/>
              <a:t>4</a:t>
            </a:r>
            <a:r>
              <a:rPr lang="zh-CN" altLang="zh-CN" dirty="0"/>
              <a:t>月</a:t>
            </a:r>
            <a:r>
              <a:rPr lang="en-US" altLang="zh-CN" dirty="0"/>
              <a:t>20</a:t>
            </a:r>
            <a:r>
              <a:rPr lang="zh-CN" altLang="zh-CN" dirty="0"/>
              <a:t>日 </a:t>
            </a:r>
          </a:p>
          <a:p>
            <a:r>
              <a:rPr lang="en-US" altLang="zh-CN" dirty="0"/>
              <a:t>http://forum.china.unity3d.com/forum.php</a:t>
            </a:r>
          </a:p>
          <a:p>
            <a:endParaRPr lang="zh-CN" altLang="zh-CN" dirty="0"/>
          </a:p>
          <a:p>
            <a:pPr lvl="0"/>
            <a:r>
              <a:rPr lang="en-US" altLang="zh-CN" dirty="0"/>
              <a:t>[4]	 CSDN</a:t>
            </a:r>
            <a:r>
              <a:rPr lang="zh-CN" altLang="zh-CN" dirty="0"/>
              <a:t>博客社区</a:t>
            </a:r>
            <a:r>
              <a:rPr lang="en-US" altLang="zh-CN" dirty="0"/>
              <a:t>.</a:t>
            </a:r>
            <a:r>
              <a:rPr lang="zh-CN" altLang="zh-CN" dirty="0"/>
              <a:t>文章</a:t>
            </a:r>
            <a:r>
              <a:rPr lang="en-US" altLang="zh-CN" dirty="0"/>
              <a:t>.</a:t>
            </a:r>
            <a:r>
              <a:rPr lang="zh-CN" altLang="zh-CN" dirty="0"/>
              <a:t>软件工程需求分析文档模板</a:t>
            </a:r>
            <a:r>
              <a:rPr lang="en-US" altLang="zh-CN" dirty="0"/>
              <a:t> 2018</a:t>
            </a:r>
            <a:r>
              <a:rPr lang="zh-CN" altLang="zh-CN" dirty="0"/>
              <a:t>年</a:t>
            </a:r>
            <a:r>
              <a:rPr lang="en-US" altLang="zh-CN" dirty="0"/>
              <a:t>4</a:t>
            </a:r>
            <a:r>
              <a:rPr lang="zh-CN" altLang="zh-CN" dirty="0"/>
              <a:t>月</a:t>
            </a:r>
            <a:r>
              <a:rPr lang="en-US" altLang="zh-CN" dirty="0"/>
              <a:t>21</a:t>
            </a:r>
            <a:r>
              <a:rPr lang="zh-CN" altLang="zh-CN" dirty="0"/>
              <a:t>日</a:t>
            </a:r>
          </a:p>
          <a:p>
            <a:r>
              <a:rPr lang="en-US" altLang="zh-CN" dirty="0"/>
              <a:t>https://blog.csdn.net/jiangcl207504/article/details/5467285</a:t>
            </a:r>
          </a:p>
          <a:p>
            <a:endParaRPr lang="zh-CN" altLang="zh-CN" dirty="0"/>
          </a:p>
          <a:p>
            <a:pPr lvl="0"/>
            <a:r>
              <a:rPr lang="en-US" altLang="zh-CN" dirty="0"/>
              <a:t>[5] 	</a:t>
            </a:r>
            <a:r>
              <a:rPr lang="en-US" altLang="zh-CN" dirty="0" err="1"/>
              <a:t>SiKi</a:t>
            </a:r>
            <a:r>
              <a:rPr lang="zh-CN" altLang="zh-CN" dirty="0"/>
              <a:t>学院</a:t>
            </a:r>
            <a:r>
              <a:rPr lang="en-US" altLang="zh-CN" dirty="0"/>
              <a:t>unity</a:t>
            </a:r>
            <a:r>
              <a:rPr lang="zh-CN" altLang="zh-CN" dirty="0"/>
              <a:t>开发相关课程</a:t>
            </a:r>
            <a:r>
              <a:rPr lang="en-US" altLang="zh-CN" dirty="0"/>
              <a:t> 2018</a:t>
            </a:r>
            <a:r>
              <a:rPr lang="zh-CN" altLang="zh-CN" dirty="0"/>
              <a:t>年</a:t>
            </a:r>
            <a:r>
              <a:rPr lang="en-US" altLang="zh-CN" dirty="0"/>
              <a:t>4</a:t>
            </a:r>
            <a:r>
              <a:rPr lang="zh-CN" altLang="zh-CN" dirty="0"/>
              <a:t>月</a:t>
            </a:r>
            <a:r>
              <a:rPr lang="en-US" altLang="zh-CN" dirty="0"/>
              <a:t>22</a:t>
            </a:r>
            <a:r>
              <a:rPr lang="zh-CN" altLang="zh-CN" dirty="0"/>
              <a:t>日</a:t>
            </a:r>
          </a:p>
          <a:p>
            <a:r>
              <a:rPr lang="en-US" altLang="zh-CN" dirty="0"/>
              <a:t>http://www.sikiedu.com/cloud/search?q=unity%E5%85%A5%E9%97%A8</a:t>
            </a:r>
          </a:p>
          <a:p>
            <a:endParaRPr lang="zh-CN" altLang="zh-CN" dirty="0"/>
          </a:p>
          <a:p>
            <a:r>
              <a:rPr lang="en-US" altLang="zh-CN" dirty="0"/>
              <a:t>[6]	</a:t>
            </a:r>
            <a:r>
              <a:rPr lang="zh-CN" altLang="zh-CN" dirty="0"/>
              <a:t>张海藩、牟永敏</a:t>
            </a:r>
            <a:r>
              <a:rPr lang="en-US" altLang="zh-CN" dirty="0"/>
              <a:t>.</a:t>
            </a:r>
            <a:r>
              <a:rPr lang="zh-CN" altLang="zh-CN" dirty="0"/>
              <a:t>《软件工程导论》</a:t>
            </a:r>
            <a:r>
              <a:rPr lang="en-US" altLang="zh-CN" dirty="0"/>
              <a:t>-6</a:t>
            </a:r>
            <a:r>
              <a:rPr lang="zh-CN" altLang="zh-CN" dirty="0"/>
              <a:t>版 北京：清华大学出版社，</a:t>
            </a:r>
            <a:r>
              <a:rPr lang="en-US" altLang="zh-CN" dirty="0"/>
              <a:t>2013</a:t>
            </a:r>
            <a:r>
              <a:rPr lang="zh-CN" altLang="zh-CN" dirty="0"/>
              <a:t>（</a:t>
            </a:r>
            <a:r>
              <a:rPr lang="en-US" altLang="zh-CN" dirty="0"/>
              <a:t>2018.1</a:t>
            </a:r>
            <a:r>
              <a:rPr lang="zh-CN" altLang="zh-CN" dirty="0"/>
              <a:t>重印）</a:t>
            </a:r>
            <a:endParaRPr lang="en-US" altLang="zh-CN" dirty="0"/>
          </a:p>
          <a:p>
            <a:endParaRPr lang="zh-CN" altLang="zh-CN" dirty="0"/>
          </a:p>
          <a:p>
            <a:r>
              <a:rPr lang="en-US" altLang="zh-CN" dirty="0"/>
              <a:t>[7] </a:t>
            </a:r>
            <a:r>
              <a:rPr lang="zh-CN" altLang="zh-CN" dirty="0"/>
              <a:t>陈洪、任科、李华杰</a:t>
            </a:r>
            <a:r>
              <a:rPr lang="en-US" altLang="zh-CN" dirty="0"/>
              <a:t>.</a:t>
            </a:r>
            <a:r>
              <a:rPr lang="zh-CN" altLang="zh-CN" dirty="0"/>
              <a:t>《游戏专业概论》 北京：清华大学出版社，</a:t>
            </a:r>
            <a:r>
              <a:rPr lang="en-US" altLang="zh-CN" dirty="0"/>
              <a:t>2010.1</a:t>
            </a:r>
            <a:endParaRPr lang="zh-CN" altLang="en-US" dirty="0"/>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36000">
                                          <p:cBhvr additive="base">
                                            <p:cTn id="7" dur="500" fill="hold"/>
                                            <p:tgtEl>
                                              <p:spTgt spid="19"/>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3425142" y="-685187"/>
            <a:ext cx="6781080" cy="8387873"/>
            <a:chOff x="-1344978" y="-685187"/>
            <a:chExt cx="6781080" cy="8387873"/>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74093" y="4429124"/>
              <a:ext cx="2798256" cy="27982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85195" y="5404454"/>
              <a:ext cx="1351188" cy="13511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666017" y="5533920"/>
              <a:ext cx="1894088" cy="18940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517229" y="5808598"/>
              <a:ext cx="1894088" cy="1894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矩形 19"/>
          <p:cNvSpPr/>
          <p:nvPr/>
        </p:nvSpPr>
        <p:spPr>
          <a:xfrm>
            <a:off x="879814" y="2512764"/>
            <a:ext cx="3456298" cy="1107996"/>
          </a:xfrm>
          <a:prstGeom prst="rect">
            <a:avLst/>
          </a:prstGeom>
          <a:solidFill>
            <a:schemeClr val="accent5"/>
          </a:solidFill>
        </p:spPr>
        <p:txBody>
          <a:bodyPr wrap="square">
            <a:spAutoFit/>
          </a:bodyPr>
          <a:lstStyle/>
          <a:p>
            <a:r>
              <a:rPr lang="en-US" altLang="zh-CN" sz="6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THANK</a:t>
            </a:r>
          </a:p>
        </p:txBody>
      </p:sp>
      <p:sp>
        <p:nvSpPr>
          <p:cNvPr id="21" name="矩形 20"/>
          <p:cNvSpPr/>
          <p:nvPr/>
        </p:nvSpPr>
        <p:spPr>
          <a:xfrm>
            <a:off x="879814" y="3588902"/>
            <a:ext cx="2060308" cy="1107996"/>
          </a:xfrm>
          <a:prstGeom prst="rect">
            <a:avLst/>
          </a:prstGeom>
          <a:solidFill>
            <a:schemeClr val="accent5"/>
          </a:solidFill>
        </p:spPr>
        <p:txBody>
          <a:bodyPr wrap="none">
            <a:spAutoFit/>
          </a:bodyPr>
          <a:lstStyle/>
          <a:p>
            <a:r>
              <a:rPr lang="en-US" altLang="zh-CN" sz="6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YOU</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14:bounceEnd="36000">
                                          <p:cBhvr additive="base">
                                            <p:cTn id="7" dur="500" fill="hold"/>
                                            <p:tgtEl>
                                              <p:spTgt spid="20"/>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1+#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522703" y="845724"/>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362920" y="1013364"/>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2734141" y="2729563"/>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478990" y="144161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052876" y="473053"/>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848514" y="2863152"/>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342882" y="4503322"/>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199471" y="4325229"/>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629760" y="491225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963153" y="457016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241768" y="607469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487187" y="131498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526405" y="2352147"/>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51587" y="3104117"/>
            <a:ext cx="446864" cy="4468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12205" y="2457951"/>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5021" y="2863152"/>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2434568" y="3534632"/>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5823621" y="1076999"/>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090028" y="3517141"/>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7230995" y="307561"/>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985575" y="1687036"/>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3239793" y="2096793"/>
            <a:ext cx="2664414" cy="266441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600" b="1" dirty="0">
                <a:latin typeface="微软雅黑" panose="020B0503020204020204" pitchFamily="34" charset="-122"/>
                <a:ea typeface="微软雅黑" panose="020B0503020204020204" pitchFamily="34" charset="-122"/>
              </a:rPr>
              <a:t>1</a:t>
            </a:r>
            <a:endParaRPr lang="zh-CN" altLang="en-US" sz="16600" b="1" dirty="0">
              <a:latin typeface="微软雅黑" panose="020B0503020204020204" pitchFamily="34" charset="-122"/>
              <a:ea typeface="微软雅黑" panose="020B0503020204020204" pitchFamily="34" charset="-122"/>
            </a:endParaRPr>
          </a:p>
        </p:txBody>
      </p:sp>
      <p:sp>
        <p:nvSpPr>
          <p:cNvPr id="24" name="矩形 23"/>
          <p:cNvSpPr/>
          <p:nvPr/>
        </p:nvSpPr>
        <p:spPr>
          <a:xfrm>
            <a:off x="1817226" y="4954389"/>
            <a:ext cx="5509550" cy="583565"/>
          </a:xfrm>
          <a:prstGeom prst="rect">
            <a:avLst/>
          </a:prstGeom>
        </p:spPr>
        <p:txBody>
          <a:bodyPr wrap="square">
            <a:spAutoFit/>
          </a:bodyPr>
          <a:lstStyle/>
          <a:p>
            <a:pPr algn="ct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引言</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544010" y="-538250"/>
            <a:ext cx="2555690" cy="2296167"/>
            <a:chOff x="-1344978" y="-685187"/>
            <a:chExt cx="6781080" cy="6092478"/>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011680" y="332767"/>
            <a:ext cx="590550"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1</a:t>
            </a:r>
            <a:endParaRPr lang="zh-CN" altLang="en-US" sz="3600" dirty="0">
              <a:solidFill>
                <a:schemeClr val="tx1">
                  <a:lumMod val="75000"/>
                  <a:lumOff val="25000"/>
                </a:schemeClr>
              </a:solidFill>
            </a:endParaRPr>
          </a:p>
        </p:txBody>
      </p:sp>
      <p:sp>
        <p:nvSpPr>
          <p:cNvPr id="19" name="矩形 18"/>
          <p:cNvSpPr/>
          <p:nvPr/>
        </p:nvSpPr>
        <p:spPr>
          <a:xfrm>
            <a:off x="3059271" y="351892"/>
            <a:ext cx="4690556"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目的</a:t>
            </a:r>
          </a:p>
        </p:txBody>
      </p:sp>
      <p:sp>
        <p:nvSpPr>
          <p:cNvPr id="73" name="文本框 72"/>
          <p:cNvSpPr txBox="1"/>
          <p:nvPr/>
        </p:nvSpPr>
        <p:spPr>
          <a:xfrm>
            <a:off x="1699465" y="2565424"/>
            <a:ext cx="5837563" cy="646331"/>
          </a:xfrm>
          <a:prstGeom prst="rect">
            <a:avLst/>
          </a:prstGeom>
          <a:noFill/>
        </p:spPr>
        <p:txBody>
          <a:bodyPr wrap="square" rtlCol="0">
            <a:spAutoFit/>
          </a:bodyPr>
          <a:lstStyle/>
          <a:p>
            <a:r>
              <a:rPr lang="zh-CN" altLang="zh-CN" dirty="0"/>
              <a:t>此文档编写目的在于，使软件开发人员充分了解软件的详细设计结构及软件的整体逻辑结构。</a:t>
            </a:r>
            <a:r>
              <a:rPr lang="zh-CN" altLang="en-US" dirty="0">
                <a:latin typeface="文鼎行楷碑体_B" panose="04020800000000000000" charset="-122"/>
                <a:ea typeface="文鼎行楷碑体_B" panose="04020800000000000000" charset="-122"/>
              </a:rPr>
              <a:t>	</a:t>
            </a:r>
          </a:p>
        </p:txBody>
      </p:sp>
      <p:sp>
        <p:nvSpPr>
          <p:cNvPr id="23" name="文本框 22">
            <a:extLst>
              <a:ext uri="{FF2B5EF4-FFF2-40B4-BE49-F238E27FC236}">
                <a16:creationId xmlns:a16="http://schemas.microsoft.com/office/drawing/2014/main" xmlns="" id="{4FD3AAED-AA63-4C8A-8E3E-F111F71C6221}"/>
              </a:ext>
            </a:extLst>
          </p:cNvPr>
          <p:cNvSpPr txBox="1"/>
          <p:nvPr/>
        </p:nvSpPr>
        <p:spPr>
          <a:xfrm>
            <a:off x="6329275" y="5526748"/>
            <a:ext cx="2561228" cy="261610"/>
          </a:xfrm>
          <a:prstGeom prst="rect">
            <a:avLst/>
          </a:prstGeom>
          <a:noFill/>
        </p:spPr>
        <p:txBody>
          <a:bodyPr wrap="square" rtlCol="0">
            <a:spAutoFit/>
          </a:bodyPr>
          <a:lstStyle/>
          <a:p>
            <a:r>
              <a:rPr lang="zh-CN" altLang="en-US" sz="1100" b="1" dirty="0">
                <a:solidFill>
                  <a:srgbClr val="C00000"/>
                </a:solidFill>
              </a:rPr>
              <a:t>详细见</a:t>
            </a:r>
            <a:r>
              <a:rPr lang="en-US" altLang="zh-CN" sz="1100" b="1" dirty="0">
                <a:solidFill>
                  <a:srgbClr val="C00000"/>
                </a:solidFill>
              </a:rPr>
              <a:t>SE2018</a:t>
            </a:r>
            <a:r>
              <a:rPr lang="zh-CN" altLang="en-US" sz="1100" b="1" dirty="0">
                <a:solidFill>
                  <a:srgbClr val="C00000"/>
                </a:solidFill>
              </a:rPr>
              <a:t>春</a:t>
            </a:r>
            <a:r>
              <a:rPr lang="en-US" altLang="zh-CN" sz="1100" b="1" dirty="0">
                <a:solidFill>
                  <a:srgbClr val="C00000"/>
                </a:solidFill>
              </a:rPr>
              <a:t>-</a:t>
            </a:r>
            <a:r>
              <a:rPr lang="en-US" altLang="zh-CN" sz="1100" b="1" dirty="0" smtClean="0">
                <a:solidFill>
                  <a:srgbClr val="C00000"/>
                </a:solidFill>
              </a:rPr>
              <a:t>G08-</a:t>
            </a:r>
            <a:r>
              <a:rPr lang="zh-CN" altLang="en-US" sz="1100" b="1" dirty="0" smtClean="0">
                <a:solidFill>
                  <a:srgbClr val="C00000"/>
                </a:solidFill>
              </a:rPr>
              <a:t>详细设计说明书</a:t>
            </a:r>
            <a:endParaRPr lang="zh-CN" altLang="en-US" sz="1100" b="1" dirty="0">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36000">
                                          <p:cBhvr additive="base">
                                            <p:cTn id="7" dur="500" fill="hold"/>
                                            <p:tgtEl>
                                              <p:spTgt spid="19"/>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73"/>
                                            </p:tgtEl>
                                            <p:attrNameLst>
                                              <p:attrName>style.visibility</p:attrName>
                                            </p:attrNameLst>
                                          </p:cBhvr>
                                          <p:to>
                                            <p:strVal val="visible"/>
                                          </p:to>
                                        </p:set>
                                        <p:animEffect transition="in" filter="wipe(down)">
                                          <p:cBhvr>
                                            <p:cTn id="13" dur="500"/>
                                            <p:tgtEl>
                                              <p:spTgt spid="7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wipe(down)">
                                          <p:cBhvr>
                                            <p:cTn id="1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73" grpId="0"/>
          <p:bldP spid="2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73"/>
                                            </p:tgtEl>
                                            <p:attrNameLst>
                                              <p:attrName>style.visibility</p:attrName>
                                            </p:attrNameLst>
                                          </p:cBhvr>
                                          <p:to>
                                            <p:strVal val="visible"/>
                                          </p:to>
                                        </p:set>
                                        <p:animEffect transition="in" filter="wipe(down)">
                                          <p:cBhvr>
                                            <p:cTn id="13" dur="500"/>
                                            <p:tgtEl>
                                              <p:spTgt spid="7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wipe(down)">
                                          <p:cBhvr>
                                            <p:cTn id="1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73" grpId="0"/>
          <p:bldP spid="23"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567505" y="-546505"/>
            <a:ext cx="2555690" cy="2296167"/>
            <a:chOff x="-1344978" y="-685187"/>
            <a:chExt cx="6781080" cy="6092478"/>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011680" y="332767"/>
            <a:ext cx="590550"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2</a:t>
            </a:r>
          </a:p>
        </p:txBody>
      </p:sp>
      <p:sp>
        <p:nvSpPr>
          <p:cNvPr id="19" name="矩形 18"/>
          <p:cNvSpPr/>
          <p:nvPr/>
        </p:nvSpPr>
        <p:spPr>
          <a:xfrm>
            <a:off x="3059271" y="351892"/>
            <a:ext cx="4690556"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背景</a:t>
            </a:r>
          </a:p>
        </p:txBody>
      </p:sp>
      <p:grpSp>
        <p:nvGrpSpPr>
          <p:cNvPr id="20" name="组合 19"/>
          <p:cNvGrpSpPr>
            <a:grpSpLocks noChangeAspect="1"/>
          </p:cNvGrpSpPr>
          <p:nvPr/>
        </p:nvGrpSpPr>
        <p:grpSpPr>
          <a:xfrm>
            <a:off x="446347" y="4427072"/>
            <a:ext cx="783941" cy="1800000"/>
            <a:chOff x="7080250" y="3319463"/>
            <a:chExt cx="284162" cy="652462"/>
          </a:xfrm>
          <a:solidFill>
            <a:schemeClr val="tx1">
              <a:lumMod val="75000"/>
              <a:lumOff val="25000"/>
            </a:schemeClr>
          </a:solidFill>
        </p:grpSpPr>
        <p:sp>
          <p:nvSpPr>
            <p:cNvPr id="21" name="Freeform 241"/>
            <p:cNvSpPr/>
            <p:nvPr/>
          </p:nvSpPr>
          <p:spPr bwMode="auto">
            <a:xfrm>
              <a:off x="7080250" y="3476625"/>
              <a:ext cx="71437" cy="268287"/>
            </a:xfrm>
            <a:custGeom>
              <a:avLst/>
              <a:gdLst>
                <a:gd name="T0" fmla="*/ 29 w 45"/>
                <a:gd name="T1" fmla="*/ 154 h 169"/>
                <a:gd name="T2" fmla="*/ 29 w 45"/>
                <a:gd name="T3" fmla="*/ 154 h 169"/>
                <a:gd name="T4" fmla="*/ 27 w 45"/>
                <a:gd name="T5" fmla="*/ 160 h 169"/>
                <a:gd name="T6" fmla="*/ 24 w 45"/>
                <a:gd name="T7" fmla="*/ 165 h 169"/>
                <a:gd name="T8" fmla="*/ 19 w 45"/>
                <a:gd name="T9" fmla="*/ 168 h 169"/>
                <a:gd name="T10" fmla="*/ 15 w 45"/>
                <a:gd name="T11" fmla="*/ 169 h 169"/>
                <a:gd name="T12" fmla="*/ 15 w 45"/>
                <a:gd name="T13" fmla="*/ 169 h 169"/>
                <a:gd name="T14" fmla="*/ 9 w 45"/>
                <a:gd name="T15" fmla="*/ 168 h 169"/>
                <a:gd name="T16" fmla="*/ 4 w 45"/>
                <a:gd name="T17" fmla="*/ 165 h 169"/>
                <a:gd name="T18" fmla="*/ 1 w 45"/>
                <a:gd name="T19" fmla="*/ 160 h 169"/>
                <a:gd name="T20" fmla="*/ 0 w 45"/>
                <a:gd name="T21" fmla="*/ 154 h 169"/>
                <a:gd name="T22" fmla="*/ 16 w 45"/>
                <a:gd name="T23" fmla="*/ 14 h 169"/>
                <a:gd name="T24" fmla="*/ 16 w 45"/>
                <a:gd name="T25" fmla="*/ 14 h 169"/>
                <a:gd name="T26" fmla="*/ 18 w 45"/>
                <a:gd name="T27" fmla="*/ 8 h 169"/>
                <a:gd name="T28" fmla="*/ 21 w 45"/>
                <a:gd name="T29" fmla="*/ 3 h 169"/>
                <a:gd name="T30" fmla="*/ 26 w 45"/>
                <a:gd name="T31" fmla="*/ 0 h 169"/>
                <a:gd name="T32" fmla="*/ 32 w 45"/>
                <a:gd name="T33" fmla="*/ 0 h 169"/>
                <a:gd name="T34" fmla="*/ 32 w 45"/>
                <a:gd name="T35" fmla="*/ 0 h 169"/>
                <a:gd name="T36" fmla="*/ 36 w 45"/>
                <a:gd name="T37" fmla="*/ 0 h 169"/>
                <a:gd name="T38" fmla="*/ 41 w 45"/>
                <a:gd name="T39" fmla="*/ 3 h 169"/>
                <a:gd name="T40" fmla="*/ 44 w 45"/>
                <a:gd name="T41" fmla="*/ 8 h 169"/>
                <a:gd name="T42" fmla="*/ 45 w 45"/>
                <a:gd name="T43" fmla="*/ 14 h 169"/>
                <a:gd name="T44" fmla="*/ 29 w 45"/>
                <a:gd name="T45" fmla="*/ 15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 h="169">
                  <a:moveTo>
                    <a:pt x="29" y="154"/>
                  </a:moveTo>
                  <a:lnTo>
                    <a:pt x="29" y="154"/>
                  </a:lnTo>
                  <a:lnTo>
                    <a:pt x="27" y="160"/>
                  </a:lnTo>
                  <a:lnTo>
                    <a:pt x="24" y="165"/>
                  </a:lnTo>
                  <a:lnTo>
                    <a:pt x="19" y="168"/>
                  </a:lnTo>
                  <a:lnTo>
                    <a:pt x="15" y="169"/>
                  </a:lnTo>
                  <a:lnTo>
                    <a:pt x="15" y="169"/>
                  </a:lnTo>
                  <a:lnTo>
                    <a:pt x="9" y="168"/>
                  </a:lnTo>
                  <a:lnTo>
                    <a:pt x="4" y="165"/>
                  </a:lnTo>
                  <a:lnTo>
                    <a:pt x="1" y="160"/>
                  </a:lnTo>
                  <a:lnTo>
                    <a:pt x="0" y="154"/>
                  </a:lnTo>
                  <a:lnTo>
                    <a:pt x="16" y="14"/>
                  </a:lnTo>
                  <a:lnTo>
                    <a:pt x="16" y="14"/>
                  </a:lnTo>
                  <a:lnTo>
                    <a:pt x="18" y="8"/>
                  </a:lnTo>
                  <a:lnTo>
                    <a:pt x="21" y="3"/>
                  </a:lnTo>
                  <a:lnTo>
                    <a:pt x="26" y="0"/>
                  </a:lnTo>
                  <a:lnTo>
                    <a:pt x="32" y="0"/>
                  </a:lnTo>
                  <a:lnTo>
                    <a:pt x="32" y="0"/>
                  </a:lnTo>
                  <a:lnTo>
                    <a:pt x="36" y="0"/>
                  </a:lnTo>
                  <a:lnTo>
                    <a:pt x="41" y="3"/>
                  </a:lnTo>
                  <a:lnTo>
                    <a:pt x="44" y="8"/>
                  </a:lnTo>
                  <a:lnTo>
                    <a:pt x="45" y="14"/>
                  </a:lnTo>
                  <a:lnTo>
                    <a:pt x="29" y="1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42"/>
            <p:cNvSpPr/>
            <p:nvPr/>
          </p:nvSpPr>
          <p:spPr bwMode="auto">
            <a:xfrm>
              <a:off x="7292975" y="3476625"/>
              <a:ext cx="71437" cy="268287"/>
            </a:xfrm>
            <a:custGeom>
              <a:avLst/>
              <a:gdLst>
                <a:gd name="T0" fmla="*/ 45 w 45"/>
                <a:gd name="T1" fmla="*/ 154 h 169"/>
                <a:gd name="T2" fmla="*/ 45 w 45"/>
                <a:gd name="T3" fmla="*/ 154 h 169"/>
                <a:gd name="T4" fmla="*/ 44 w 45"/>
                <a:gd name="T5" fmla="*/ 160 h 169"/>
                <a:gd name="T6" fmla="*/ 41 w 45"/>
                <a:gd name="T7" fmla="*/ 165 h 169"/>
                <a:gd name="T8" fmla="*/ 36 w 45"/>
                <a:gd name="T9" fmla="*/ 168 h 169"/>
                <a:gd name="T10" fmla="*/ 30 w 45"/>
                <a:gd name="T11" fmla="*/ 169 h 169"/>
                <a:gd name="T12" fmla="*/ 30 w 45"/>
                <a:gd name="T13" fmla="*/ 169 h 169"/>
                <a:gd name="T14" fmla="*/ 24 w 45"/>
                <a:gd name="T15" fmla="*/ 168 h 169"/>
                <a:gd name="T16" fmla="*/ 20 w 45"/>
                <a:gd name="T17" fmla="*/ 165 h 169"/>
                <a:gd name="T18" fmla="*/ 17 w 45"/>
                <a:gd name="T19" fmla="*/ 160 h 169"/>
                <a:gd name="T20" fmla="*/ 17 w 45"/>
                <a:gd name="T21" fmla="*/ 154 h 169"/>
                <a:gd name="T22" fmla="*/ 0 w 45"/>
                <a:gd name="T23" fmla="*/ 14 h 169"/>
                <a:gd name="T24" fmla="*/ 0 w 45"/>
                <a:gd name="T25" fmla="*/ 14 h 169"/>
                <a:gd name="T26" fmla="*/ 1 w 45"/>
                <a:gd name="T27" fmla="*/ 8 h 169"/>
                <a:gd name="T28" fmla="*/ 4 w 45"/>
                <a:gd name="T29" fmla="*/ 3 h 169"/>
                <a:gd name="T30" fmla="*/ 9 w 45"/>
                <a:gd name="T31" fmla="*/ 0 h 169"/>
                <a:gd name="T32" fmla="*/ 13 w 45"/>
                <a:gd name="T33" fmla="*/ 0 h 169"/>
                <a:gd name="T34" fmla="*/ 13 w 45"/>
                <a:gd name="T35" fmla="*/ 0 h 169"/>
                <a:gd name="T36" fmla="*/ 20 w 45"/>
                <a:gd name="T37" fmla="*/ 0 h 169"/>
                <a:gd name="T38" fmla="*/ 24 w 45"/>
                <a:gd name="T39" fmla="*/ 3 h 169"/>
                <a:gd name="T40" fmla="*/ 27 w 45"/>
                <a:gd name="T41" fmla="*/ 8 h 169"/>
                <a:gd name="T42" fmla="*/ 29 w 45"/>
                <a:gd name="T43" fmla="*/ 14 h 169"/>
                <a:gd name="T44" fmla="*/ 45 w 45"/>
                <a:gd name="T45" fmla="*/ 15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 h="169">
                  <a:moveTo>
                    <a:pt x="45" y="154"/>
                  </a:moveTo>
                  <a:lnTo>
                    <a:pt x="45" y="154"/>
                  </a:lnTo>
                  <a:lnTo>
                    <a:pt x="44" y="160"/>
                  </a:lnTo>
                  <a:lnTo>
                    <a:pt x="41" y="165"/>
                  </a:lnTo>
                  <a:lnTo>
                    <a:pt x="36" y="168"/>
                  </a:lnTo>
                  <a:lnTo>
                    <a:pt x="30" y="169"/>
                  </a:lnTo>
                  <a:lnTo>
                    <a:pt x="30" y="169"/>
                  </a:lnTo>
                  <a:lnTo>
                    <a:pt x="24" y="168"/>
                  </a:lnTo>
                  <a:lnTo>
                    <a:pt x="20" y="165"/>
                  </a:lnTo>
                  <a:lnTo>
                    <a:pt x="17" y="160"/>
                  </a:lnTo>
                  <a:lnTo>
                    <a:pt x="17" y="154"/>
                  </a:lnTo>
                  <a:lnTo>
                    <a:pt x="0" y="14"/>
                  </a:lnTo>
                  <a:lnTo>
                    <a:pt x="0" y="14"/>
                  </a:lnTo>
                  <a:lnTo>
                    <a:pt x="1" y="8"/>
                  </a:lnTo>
                  <a:lnTo>
                    <a:pt x="4" y="3"/>
                  </a:lnTo>
                  <a:lnTo>
                    <a:pt x="9" y="0"/>
                  </a:lnTo>
                  <a:lnTo>
                    <a:pt x="13" y="0"/>
                  </a:lnTo>
                  <a:lnTo>
                    <a:pt x="13" y="0"/>
                  </a:lnTo>
                  <a:lnTo>
                    <a:pt x="20" y="0"/>
                  </a:lnTo>
                  <a:lnTo>
                    <a:pt x="24" y="3"/>
                  </a:lnTo>
                  <a:lnTo>
                    <a:pt x="27" y="8"/>
                  </a:lnTo>
                  <a:lnTo>
                    <a:pt x="29" y="14"/>
                  </a:lnTo>
                  <a:lnTo>
                    <a:pt x="45" y="1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43"/>
            <p:cNvSpPr/>
            <p:nvPr/>
          </p:nvSpPr>
          <p:spPr bwMode="auto">
            <a:xfrm>
              <a:off x="7154863" y="3319463"/>
              <a:ext cx="134937" cy="134937"/>
            </a:xfrm>
            <a:custGeom>
              <a:avLst/>
              <a:gdLst>
                <a:gd name="T0" fmla="*/ 43 w 85"/>
                <a:gd name="T1" fmla="*/ 85 h 85"/>
                <a:gd name="T2" fmla="*/ 43 w 85"/>
                <a:gd name="T3" fmla="*/ 85 h 85"/>
                <a:gd name="T4" fmla="*/ 50 w 85"/>
                <a:gd name="T5" fmla="*/ 84 h 85"/>
                <a:gd name="T6" fmla="*/ 59 w 85"/>
                <a:gd name="T7" fmla="*/ 82 h 85"/>
                <a:gd name="T8" fmla="*/ 65 w 85"/>
                <a:gd name="T9" fmla="*/ 78 h 85"/>
                <a:gd name="T10" fmla="*/ 72 w 85"/>
                <a:gd name="T11" fmla="*/ 73 h 85"/>
                <a:gd name="T12" fmla="*/ 78 w 85"/>
                <a:gd name="T13" fmla="*/ 66 h 85"/>
                <a:gd name="T14" fmla="*/ 81 w 85"/>
                <a:gd name="T15" fmla="*/ 59 h 85"/>
                <a:gd name="T16" fmla="*/ 84 w 85"/>
                <a:gd name="T17" fmla="*/ 50 h 85"/>
                <a:gd name="T18" fmla="*/ 85 w 85"/>
                <a:gd name="T19" fmla="*/ 43 h 85"/>
                <a:gd name="T20" fmla="*/ 85 w 85"/>
                <a:gd name="T21" fmla="*/ 43 h 85"/>
                <a:gd name="T22" fmla="*/ 84 w 85"/>
                <a:gd name="T23" fmla="*/ 34 h 85"/>
                <a:gd name="T24" fmla="*/ 81 w 85"/>
                <a:gd name="T25" fmla="*/ 26 h 85"/>
                <a:gd name="T26" fmla="*/ 78 w 85"/>
                <a:gd name="T27" fmla="*/ 18 h 85"/>
                <a:gd name="T28" fmla="*/ 72 w 85"/>
                <a:gd name="T29" fmla="*/ 12 h 85"/>
                <a:gd name="T30" fmla="*/ 65 w 85"/>
                <a:gd name="T31" fmla="*/ 8 h 85"/>
                <a:gd name="T32" fmla="*/ 59 w 85"/>
                <a:gd name="T33" fmla="*/ 3 h 85"/>
                <a:gd name="T34" fmla="*/ 50 w 85"/>
                <a:gd name="T35" fmla="*/ 0 h 85"/>
                <a:gd name="T36" fmla="*/ 43 w 85"/>
                <a:gd name="T37" fmla="*/ 0 h 85"/>
                <a:gd name="T38" fmla="*/ 43 w 85"/>
                <a:gd name="T39" fmla="*/ 0 h 85"/>
                <a:gd name="T40" fmla="*/ 33 w 85"/>
                <a:gd name="T41" fmla="*/ 0 h 85"/>
                <a:gd name="T42" fmla="*/ 26 w 85"/>
                <a:gd name="T43" fmla="*/ 3 h 85"/>
                <a:gd name="T44" fmla="*/ 18 w 85"/>
                <a:gd name="T45" fmla="*/ 8 h 85"/>
                <a:gd name="T46" fmla="*/ 12 w 85"/>
                <a:gd name="T47" fmla="*/ 12 h 85"/>
                <a:gd name="T48" fmla="*/ 6 w 85"/>
                <a:gd name="T49" fmla="*/ 18 h 85"/>
                <a:gd name="T50" fmla="*/ 3 w 85"/>
                <a:gd name="T51" fmla="*/ 26 h 85"/>
                <a:gd name="T52" fmla="*/ 0 w 85"/>
                <a:gd name="T53" fmla="*/ 34 h 85"/>
                <a:gd name="T54" fmla="*/ 0 w 85"/>
                <a:gd name="T55" fmla="*/ 43 h 85"/>
                <a:gd name="T56" fmla="*/ 0 w 85"/>
                <a:gd name="T57" fmla="*/ 43 h 85"/>
                <a:gd name="T58" fmla="*/ 0 w 85"/>
                <a:gd name="T59" fmla="*/ 50 h 85"/>
                <a:gd name="T60" fmla="*/ 3 w 85"/>
                <a:gd name="T61" fmla="*/ 59 h 85"/>
                <a:gd name="T62" fmla="*/ 6 w 85"/>
                <a:gd name="T63" fmla="*/ 66 h 85"/>
                <a:gd name="T64" fmla="*/ 12 w 85"/>
                <a:gd name="T65" fmla="*/ 73 h 85"/>
                <a:gd name="T66" fmla="*/ 18 w 85"/>
                <a:gd name="T67" fmla="*/ 78 h 85"/>
                <a:gd name="T68" fmla="*/ 26 w 85"/>
                <a:gd name="T69" fmla="*/ 82 h 85"/>
                <a:gd name="T70" fmla="*/ 33 w 85"/>
                <a:gd name="T71" fmla="*/ 84 h 85"/>
                <a:gd name="T72" fmla="*/ 43 w 85"/>
                <a:gd name="T73" fmla="*/ 85 h 85"/>
                <a:gd name="T74" fmla="*/ 43 w 85"/>
                <a:gd name="T75"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5" h="85">
                  <a:moveTo>
                    <a:pt x="43" y="85"/>
                  </a:moveTo>
                  <a:lnTo>
                    <a:pt x="43" y="85"/>
                  </a:lnTo>
                  <a:lnTo>
                    <a:pt x="50" y="84"/>
                  </a:lnTo>
                  <a:lnTo>
                    <a:pt x="59" y="82"/>
                  </a:lnTo>
                  <a:lnTo>
                    <a:pt x="65" y="78"/>
                  </a:lnTo>
                  <a:lnTo>
                    <a:pt x="72" y="73"/>
                  </a:lnTo>
                  <a:lnTo>
                    <a:pt x="78" y="66"/>
                  </a:lnTo>
                  <a:lnTo>
                    <a:pt x="81" y="59"/>
                  </a:lnTo>
                  <a:lnTo>
                    <a:pt x="84" y="50"/>
                  </a:lnTo>
                  <a:lnTo>
                    <a:pt x="85" y="43"/>
                  </a:lnTo>
                  <a:lnTo>
                    <a:pt x="85" y="43"/>
                  </a:lnTo>
                  <a:lnTo>
                    <a:pt x="84" y="34"/>
                  </a:lnTo>
                  <a:lnTo>
                    <a:pt x="81" y="26"/>
                  </a:lnTo>
                  <a:lnTo>
                    <a:pt x="78" y="18"/>
                  </a:lnTo>
                  <a:lnTo>
                    <a:pt x="72" y="12"/>
                  </a:lnTo>
                  <a:lnTo>
                    <a:pt x="65" y="8"/>
                  </a:lnTo>
                  <a:lnTo>
                    <a:pt x="59" y="3"/>
                  </a:lnTo>
                  <a:lnTo>
                    <a:pt x="50" y="0"/>
                  </a:lnTo>
                  <a:lnTo>
                    <a:pt x="43" y="0"/>
                  </a:lnTo>
                  <a:lnTo>
                    <a:pt x="43" y="0"/>
                  </a:lnTo>
                  <a:lnTo>
                    <a:pt x="33" y="0"/>
                  </a:lnTo>
                  <a:lnTo>
                    <a:pt x="26" y="3"/>
                  </a:lnTo>
                  <a:lnTo>
                    <a:pt x="18" y="8"/>
                  </a:lnTo>
                  <a:lnTo>
                    <a:pt x="12" y="12"/>
                  </a:lnTo>
                  <a:lnTo>
                    <a:pt x="6" y="18"/>
                  </a:lnTo>
                  <a:lnTo>
                    <a:pt x="3" y="26"/>
                  </a:lnTo>
                  <a:lnTo>
                    <a:pt x="0" y="34"/>
                  </a:lnTo>
                  <a:lnTo>
                    <a:pt x="0" y="43"/>
                  </a:lnTo>
                  <a:lnTo>
                    <a:pt x="0" y="43"/>
                  </a:lnTo>
                  <a:lnTo>
                    <a:pt x="0" y="50"/>
                  </a:lnTo>
                  <a:lnTo>
                    <a:pt x="3" y="59"/>
                  </a:lnTo>
                  <a:lnTo>
                    <a:pt x="6" y="66"/>
                  </a:lnTo>
                  <a:lnTo>
                    <a:pt x="12" y="73"/>
                  </a:lnTo>
                  <a:lnTo>
                    <a:pt x="18" y="78"/>
                  </a:lnTo>
                  <a:lnTo>
                    <a:pt x="26" y="82"/>
                  </a:lnTo>
                  <a:lnTo>
                    <a:pt x="33" y="84"/>
                  </a:lnTo>
                  <a:lnTo>
                    <a:pt x="43" y="85"/>
                  </a:lnTo>
                  <a:lnTo>
                    <a:pt x="43"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44"/>
            <p:cNvSpPr/>
            <p:nvPr/>
          </p:nvSpPr>
          <p:spPr bwMode="auto">
            <a:xfrm>
              <a:off x="7146925" y="3673475"/>
              <a:ext cx="63500" cy="298450"/>
            </a:xfrm>
            <a:custGeom>
              <a:avLst/>
              <a:gdLst>
                <a:gd name="T0" fmla="*/ 40 w 40"/>
                <a:gd name="T1" fmla="*/ 169 h 188"/>
                <a:gd name="T2" fmla="*/ 40 w 40"/>
                <a:gd name="T3" fmla="*/ 169 h 188"/>
                <a:gd name="T4" fmla="*/ 38 w 40"/>
                <a:gd name="T5" fmla="*/ 176 h 188"/>
                <a:gd name="T6" fmla="*/ 34 w 40"/>
                <a:gd name="T7" fmla="*/ 182 h 188"/>
                <a:gd name="T8" fmla="*/ 28 w 40"/>
                <a:gd name="T9" fmla="*/ 187 h 188"/>
                <a:gd name="T10" fmla="*/ 20 w 40"/>
                <a:gd name="T11" fmla="*/ 188 h 188"/>
                <a:gd name="T12" fmla="*/ 20 w 40"/>
                <a:gd name="T13" fmla="*/ 188 h 188"/>
                <a:gd name="T14" fmla="*/ 12 w 40"/>
                <a:gd name="T15" fmla="*/ 187 h 188"/>
                <a:gd name="T16" fmla="*/ 5 w 40"/>
                <a:gd name="T17" fmla="*/ 182 h 188"/>
                <a:gd name="T18" fmla="*/ 2 w 40"/>
                <a:gd name="T19" fmla="*/ 176 h 188"/>
                <a:gd name="T20" fmla="*/ 0 w 40"/>
                <a:gd name="T21" fmla="*/ 169 h 188"/>
                <a:gd name="T22" fmla="*/ 0 w 40"/>
                <a:gd name="T23" fmla="*/ 19 h 188"/>
                <a:gd name="T24" fmla="*/ 0 w 40"/>
                <a:gd name="T25" fmla="*/ 19 h 188"/>
                <a:gd name="T26" fmla="*/ 2 w 40"/>
                <a:gd name="T27" fmla="*/ 12 h 188"/>
                <a:gd name="T28" fmla="*/ 5 w 40"/>
                <a:gd name="T29" fmla="*/ 6 h 188"/>
                <a:gd name="T30" fmla="*/ 12 w 40"/>
                <a:gd name="T31" fmla="*/ 1 h 188"/>
                <a:gd name="T32" fmla="*/ 20 w 40"/>
                <a:gd name="T33" fmla="*/ 0 h 188"/>
                <a:gd name="T34" fmla="*/ 20 w 40"/>
                <a:gd name="T35" fmla="*/ 0 h 188"/>
                <a:gd name="T36" fmla="*/ 28 w 40"/>
                <a:gd name="T37" fmla="*/ 1 h 188"/>
                <a:gd name="T38" fmla="*/ 34 w 40"/>
                <a:gd name="T39" fmla="*/ 6 h 188"/>
                <a:gd name="T40" fmla="*/ 38 w 40"/>
                <a:gd name="T41" fmla="*/ 12 h 188"/>
                <a:gd name="T42" fmla="*/ 40 w 40"/>
                <a:gd name="T43" fmla="*/ 19 h 188"/>
                <a:gd name="T44" fmla="*/ 40 w 40"/>
                <a:gd name="T45" fmla="*/ 169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188">
                  <a:moveTo>
                    <a:pt x="40" y="169"/>
                  </a:moveTo>
                  <a:lnTo>
                    <a:pt x="40" y="169"/>
                  </a:lnTo>
                  <a:lnTo>
                    <a:pt x="38" y="176"/>
                  </a:lnTo>
                  <a:lnTo>
                    <a:pt x="34" y="182"/>
                  </a:lnTo>
                  <a:lnTo>
                    <a:pt x="28" y="187"/>
                  </a:lnTo>
                  <a:lnTo>
                    <a:pt x="20" y="188"/>
                  </a:lnTo>
                  <a:lnTo>
                    <a:pt x="20" y="188"/>
                  </a:lnTo>
                  <a:lnTo>
                    <a:pt x="12" y="187"/>
                  </a:lnTo>
                  <a:lnTo>
                    <a:pt x="5" y="182"/>
                  </a:lnTo>
                  <a:lnTo>
                    <a:pt x="2" y="176"/>
                  </a:lnTo>
                  <a:lnTo>
                    <a:pt x="0" y="169"/>
                  </a:lnTo>
                  <a:lnTo>
                    <a:pt x="0" y="19"/>
                  </a:lnTo>
                  <a:lnTo>
                    <a:pt x="0" y="19"/>
                  </a:lnTo>
                  <a:lnTo>
                    <a:pt x="2" y="12"/>
                  </a:lnTo>
                  <a:lnTo>
                    <a:pt x="5" y="6"/>
                  </a:lnTo>
                  <a:lnTo>
                    <a:pt x="12" y="1"/>
                  </a:lnTo>
                  <a:lnTo>
                    <a:pt x="20" y="0"/>
                  </a:lnTo>
                  <a:lnTo>
                    <a:pt x="20" y="0"/>
                  </a:lnTo>
                  <a:lnTo>
                    <a:pt x="28" y="1"/>
                  </a:lnTo>
                  <a:lnTo>
                    <a:pt x="34" y="6"/>
                  </a:lnTo>
                  <a:lnTo>
                    <a:pt x="38" y="12"/>
                  </a:lnTo>
                  <a:lnTo>
                    <a:pt x="40" y="19"/>
                  </a:lnTo>
                  <a:lnTo>
                    <a:pt x="40" y="1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45"/>
            <p:cNvSpPr/>
            <p:nvPr/>
          </p:nvSpPr>
          <p:spPr bwMode="auto">
            <a:xfrm>
              <a:off x="7234238" y="3673475"/>
              <a:ext cx="63500" cy="298450"/>
            </a:xfrm>
            <a:custGeom>
              <a:avLst/>
              <a:gdLst>
                <a:gd name="T0" fmla="*/ 40 w 40"/>
                <a:gd name="T1" fmla="*/ 169 h 188"/>
                <a:gd name="T2" fmla="*/ 40 w 40"/>
                <a:gd name="T3" fmla="*/ 169 h 188"/>
                <a:gd name="T4" fmla="*/ 38 w 40"/>
                <a:gd name="T5" fmla="*/ 176 h 188"/>
                <a:gd name="T6" fmla="*/ 34 w 40"/>
                <a:gd name="T7" fmla="*/ 182 h 188"/>
                <a:gd name="T8" fmla="*/ 28 w 40"/>
                <a:gd name="T9" fmla="*/ 187 h 188"/>
                <a:gd name="T10" fmla="*/ 20 w 40"/>
                <a:gd name="T11" fmla="*/ 188 h 188"/>
                <a:gd name="T12" fmla="*/ 20 w 40"/>
                <a:gd name="T13" fmla="*/ 188 h 188"/>
                <a:gd name="T14" fmla="*/ 12 w 40"/>
                <a:gd name="T15" fmla="*/ 187 h 188"/>
                <a:gd name="T16" fmla="*/ 6 w 40"/>
                <a:gd name="T17" fmla="*/ 182 h 188"/>
                <a:gd name="T18" fmla="*/ 2 w 40"/>
                <a:gd name="T19" fmla="*/ 176 h 188"/>
                <a:gd name="T20" fmla="*/ 0 w 40"/>
                <a:gd name="T21" fmla="*/ 169 h 188"/>
                <a:gd name="T22" fmla="*/ 0 w 40"/>
                <a:gd name="T23" fmla="*/ 19 h 188"/>
                <a:gd name="T24" fmla="*/ 0 w 40"/>
                <a:gd name="T25" fmla="*/ 19 h 188"/>
                <a:gd name="T26" fmla="*/ 2 w 40"/>
                <a:gd name="T27" fmla="*/ 12 h 188"/>
                <a:gd name="T28" fmla="*/ 6 w 40"/>
                <a:gd name="T29" fmla="*/ 6 h 188"/>
                <a:gd name="T30" fmla="*/ 12 w 40"/>
                <a:gd name="T31" fmla="*/ 1 h 188"/>
                <a:gd name="T32" fmla="*/ 20 w 40"/>
                <a:gd name="T33" fmla="*/ 0 h 188"/>
                <a:gd name="T34" fmla="*/ 20 w 40"/>
                <a:gd name="T35" fmla="*/ 0 h 188"/>
                <a:gd name="T36" fmla="*/ 28 w 40"/>
                <a:gd name="T37" fmla="*/ 1 h 188"/>
                <a:gd name="T38" fmla="*/ 34 w 40"/>
                <a:gd name="T39" fmla="*/ 6 h 188"/>
                <a:gd name="T40" fmla="*/ 38 w 40"/>
                <a:gd name="T41" fmla="*/ 12 h 188"/>
                <a:gd name="T42" fmla="*/ 40 w 40"/>
                <a:gd name="T43" fmla="*/ 19 h 188"/>
                <a:gd name="T44" fmla="*/ 40 w 40"/>
                <a:gd name="T45" fmla="*/ 169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188">
                  <a:moveTo>
                    <a:pt x="40" y="169"/>
                  </a:moveTo>
                  <a:lnTo>
                    <a:pt x="40" y="169"/>
                  </a:lnTo>
                  <a:lnTo>
                    <a:pt x="38" y="176"/>
                  </a:lnTo>
                  <a:lnTo>
                    <a:pt x="34" y="182"/>
                  </a:lnTo>
                  <a:lnTo>
                    <a:pt x="28" y="187"/>
                  </a:lnTo>
                  <a:lnTo>
                    <a:pt x="20" y="188"/>
                  </a:lnTo>
                  <a:lnTo>
                    <a:pt x="20" y="188"/>
                  </a:lnTo>
                  <a:lnTo>
                    <a:pt x="12" y="187"/>
                  </a:lnTo>
                  <a:lnTo>
                    <a:pt x="6" y="182"/>
                  </a:lnTo>
                  <a:lnTo>
                    <a:pt x="2" y="176"/>
                  </a:lnTo>
                  <a:lnTo>
                    <a:pt x="0" y="169"/>
                  </a:lnTo>
                  <a:lnTo>
                    <a:pt x="0" y="19"/>
                  </a:lnTo>
                  <a:lnTo>
                    <a:pt x="0" y="19"/>
                  </a:lnTo>
                  <a:lnTo>
                    <a:pt x="2" y="12"/>
                  </a:lnTo>
                  <a:lnTo>
                    <a:pt x="6" y="6"/>
                  </a:lnTo>
                  <a:lnTo>
                    <a:pt x="12" y="1"/>
                  </a:lnTo>
                  <a:lnTo>
                    <a:pt x="20" y="0"/>
                  </a:lnTo>
                  <a:lnTo>
                    <a:pt x="20" y="0"/>
                  </a:lnTo>
                  <a:lnTo>
                    <a:pt x="28" y="1"/>
                  </a:lnTo>
                  <a:lnTo>
                    <a:pt x="34" y="6"/>
                  </a:lnTo>
                  <a:lnTo>
                    <a:pt x="38" y="12"/>
                  </a:lnTo>
                  <a:lnTo>
                    <a:pt x="40" y="19"/>
                  </a:lnTo>
                  <a:lnTo>
                    <a:pt x="40" y="1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46"/>
            <p:cNvSpPr/>
            <p:nvPr/>
          </p:nvSpPr>
          <p:spPr bwMode="auto">
            <a:xfrm>
              <a:off x="7108825" y="3459163"/>
              <a:ext cx="227012" cy="257175"/>
            </a:xfrm>
            <a:custGeom>
              <a:avLst/>
              <a:gdLst>
                <a:gd name="T0" fmla="*/ 122 w 143"/>
                <a:gd name="T1" fmla="*/ 138 h 162"/>
                <a:gd name="T2" fmla="*/ 122 w 143"/>
                <a:gd name="T3" fmla="*/ 138 h 162"/>
                <a:gd name="T4" fmla="*/ 120 w 143"/>
                <a:gd name="T5" fmla="*/ 145 h 162"/>
                <a:gd name="T6" fmla="*/ 117 w 143"/>
                <a:gd name="T7" fmla="*/ 151 h 162"/>
                <a:gd name="T8" fmla="*/ 114 w 143"/>
                <a:gd name="T9" fmla="*/ 156 h 162"/>
                <a:gd name="T10" fmla="*/ 110 w 143"/>
                <a:gd name="T11" fmla="*/ 159 h 162"/>
                <a:gd name="T12" fmla="*/ 104 w 143"/>
                <a:gd name="T13" fmla="*/ 160 h 162"/>
                <a:gd name="T14" fmla="*/ 96 w 143"/>
                <a:gd name="T15" fmla="*/ 162 h 162"/>
                <a:gd name="T16" fmla="*/ 81 w 143"/>
                <a:gd name="T17" fmla="*/ 162 h 162"/>
                <a:gd name="T18" fmla="*/ 62 w 143"/>
                <a:gd name="T19" fmla="*/ 162 h 162"/>
                <a:gd name="T20" fmla="*/ 62 w 143"/>
                <a:gd name="T21" fmla="*/ 162 h 162"/>
                <a:gd name="T22" fmla="*/ 47 w 143"/>
                <a:gd name="T23" fmla="*/ 162 h 162"/>
                <a:gd name="T24" fmla="*/ 40 w 143"/>
                <a:gd name="T25" fmla="*/ 160 h 162"/>
                <a:gd name="T26" fmla="*/ 33 w 143"/>
                <a:gd name="T27" fmla="*/ 159 h 162"/>
                <a:gd name="T28" fmla="*/ 29 w 143"/>
                <a:gd name="T29" fmla="*/ 156 h 162"/>
                <a:gd name="T30" fmla="*/ 24 w 143"/>
                <a:gd name="T31" fmla="*/ 151 h 162"/>
                <a:gd name="T32" fmla="*/ 23 w 143"/>
                <a:gd name="T33" fmla="*/ 145 h 162"/>
                <a:gd name="T34" fmla="*/ 21 w 143"/>
                <a:gd name="T35" fmla="*/ 138 h 162"/>
                <a:gd name="T36" fmla="*/ 21 w 143"/>
                <a:gd name="T37" fmla="*/ 42 h 162"/>
                <a:gd name="T38" fmla="*/ 21 w 143"/>
                <a:gd name="T39" fmla="*/ 42 h 162"/>
                <a:gd name="T40" fmla="*/ 12 w 143"/>
                <a:gd name="T41" fmla="*/ 35 h 162"/>
                <a:gd name="T42" fmla="*/ 6 w 143"/>
                <a:gd name="T43" fmla="*/ 31 h 162"/>
                <a:gd name="T44" fmla="*/ 1 w 143"/>
                <a:gd name="T45" fmla="*/ 26 h 162"/>
                <a:gd name="T46" fmla="*/ 0 w 143"/>
                <a:gd name="T47" fmla="*/ 22 h 162"/>
                <a:gd name="T48" fmla="*/ 0 w 143"/>
                <a:gd name="T49" fmla="*/ 19 h 162"/>
                <a:gd name="T50" fmla="*/ 3 w 143"/>
                <a:gd name="T51" fmla="*/ 14 h 162"/>
                <a:gd name="T52" fmla="*/ 6 w 143"/>
                <a:gd name="T53" fmla="*/ 11 h 162"/>
                <a:gd name="T54" fmla="*/ 12 w 143"/>
                <a:gd name="T55" fmla="*/ 10 h 162"/>
                <a:gd name="T56" fmla="*/ 24 w 143"/>
                <a:gd name="T57" fmla="*/ 5 h 162"/>
                <a:gd name="T58" fmla="*/ 38 w 143"/>
                <a:gd name="T59" fmla="*/ 2 h 162"/>
                <a:gd name="T60" fmla="*/ 62 w 143"/>
                <a:gd name="T61" fmla="*/ 0 h 162"/>
                <a:gd name="T62" fmla="*/ 81 w 143"/>
                <a:gd name="T63" fmla="*/ 0 h 162"/>
                <a:gd name="T64" fmla="*/ 81 w 143"/>
                <a:gd name="T65" fmla="*/ 0 h 162"/>
                <a:gd name="T66" fmla="*/ 91 w 143"/>
                <a:gd name="T67" fmla="*/ 0 h 162"/>
                <a:gd name="T68" fmla="*/ 105 w 143"/>
                <a:gd name="T69" fmla="*/ 2 h 162"/>
                <a:gd name="T70" fmla="*/ 119 w 143"/>
                <a:gd name="T71" fmla="*/ 5 h 162"/>
                <a:gd name="T72" fmla="*/ 133 w 143"/>
                <a:gd name="T73" fmla="*/ 10 h 162"/>
                <a:gd name="T74" fmla="*/ 137 w 143"/>
                <a:gd name="T75" fmla="*/ 13 h 162"/>
                <a:gd name="T76" fmla="*/ 140 w 143"/>
                <a:gd name="T77" fmla="*/ 16 h 162"/>
                <a:gd name="T78" fmla="*/ 143 w 143"/>
                <a:gd name="T79" fmla="*/ 19 h 162"/>
                <a:gd name="T80" fmla="*/ 143 w 143"/>
                <a:gd name="T81" fmla="*/ 22 h 162"/>
                <a:gd name="T82" fmla="*/ 142 w 143"/>
                <a:gd name="T83" fmla="*/ 26 h 162"/>
                <a:gd name="T84" fmla="*/ 137 w 143"/>
                <a:gd name="T85" fmla="*/ 31 h 162"/>
                <a:gd name="T86" fmla="*/ 131 w 143"/>
                <a:gd name="T87" fmla="*/ 35 h 162"/>
                <a:gd name="T88" fmla="*/ 122 w 143"/>
                <a:gd name="T89" fmla="*/ 42 h 162"/>
                <a:gd name="T90" fmla="*/ 122 w 143"/>
                <a:gd name="T91" fmla="*/ 13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3" h="162">
                  <a:moveTo>
                    <a:pt x="122" y="138"/>
                  </a:moveTo>
                  <a:lnTo>
                    <a:pt x="122" y="138"/>
                  </a:lnTo>
                  <a:lnTo>
                    <a:pt x="120" y="145"/>
                  </a:lnTo>
                  <a:lnTo>
                    <a:pt x="117" y="151"/>
                  </a:lnTo>
                  <a:lnTo>
                    <a:pt x="114" y="156"/>
                  </a:lnTo>
                  <a:lnTo>
                    <a:pt x="110" y="159"/>
                  </a:lnTo>
                  <a:lnTo>
                    <a:pt x="104" y="160"/>
                  </a:lnTo>
                  <a:lnTo>
                    <a:pt x="96" y="162"/>
                  </a:lnTo>
                  <a:lnTo>
                    <a:pt x="81" y="162"/>
                  </a:lnTo>
                  <a:lnTo>
                    <a:pt x="62" y="162"/>
                  </a:lnTo>
                  <a:lnTo>
                    <a:pt x="62" y="162"/>
                  </a:lnTo>
                  <a:lnTo>
                    <a:pt x="47" y="162"/>
                  </a:lnTo>
                  <a:lnTo>
                    <a:pt x="40" y="160"/>
                  </a:lnTo>
                  <a:lnTo>
                    <a:pt x="33" y="159"/>
                  </a:lnTo>
                  <a:lnTo>
                    <a:pt x="29" y="156"/>
                  </a:lnTo>
                  <a:lnTo>
                    <a:pt x="24" y="151"/>
                  </a:lnTo>
                  <a:lnTo>
                    <a:pt x="23" y="145"/>
                  </a:lnTo>
                  <a:lnTo>
                    <a:pt x="21" y="138"/>
                  </a:lnTo>
                  <a:lnTo>
                    <a:pt x="21" y="42"/>
                  </a:lnTo>
                  <a:lnTo>
                    <a:pt x="21" y="42"/>
                  </a:lnTo>
                  <a:lnTo>
                    <a:pt x="12" y="35"/>
                  </a:lnTo>
                  <a:lnTo>
                    <a:pt x="6" y="31"/>
                  </a:lnTo>
                  <a:lnTo>
                    <a:pt x="1" y="26"/>
                  </a:lnTo>
                  <a:lnTo>
                    <a:pt x="0" y="22"/>
                  </a:lnTo>
                  <a:lnTo>
                    <a:pt x="0" y="19"/>
                  </a:lnTo>
                  <a:lnTo>
                    <a:pt x="3" y="14"/>
                  </a:lnTo>
                  <a:lnTo>
                    <a:pt x="6" y="11"/>
                  </a:lnTo>
                  <a:lnTo>
                    <a:pt x="12" y="10"/>
                  </a:lnTo>
                  <a:lnTo>
                    <a:pt x="24" y="5"/>
                  </a:lnTo>
                  <a:lnTo>
                    <a:pt x="38" y="2"/>
                  </a:lnTo>
                  <a:lnTo>
                    <a:pt x="62" y="0"/>
                  </a:lnTo>
                  <a:lnTo>
                    <a:pt x="81" y="0"/>
                  </a:lnTo>
                  <a:lnTo>
                    <a:pt x="81" y="0"/>
                  </a:lnTo>
                  <a:lnTo>
                    <a:pt x="91" y="0"/>
                  </a:lnTo>
                  <a:lnTo>
                    <a:pt x="105" y="2"/>
                  </a:lnTo>
                  <a:lnTo>
                    <a:pt x="119" y="5"/>
                  </a:lnTo>
                  <a:lnTo>
                    <a:pt x="133" y="10"/>
                  </a:lnTo>
                  <a:lnTo>
                    <a:pt x="137" y="13"/>
                  </a:lnTo>
                  <a:lnTo>
                    <a:pt x="140" y="16"/>
                  </a:lnTo>
                  <a:lnTo>
                    <a:pt x="143" y="19"/>
                  </a:lnTo>
                  <a:lnTo>
                    <a:pt x="143" y="22"/>
                  </a:lnTo>
                  <a:lnTo>
                    <a:pt x="142" y="26"/>
                  </a:lnTo>
                  <a:lnTo>
                    <a:pt x="137" y="31"/>
                  </a:lnTo>
                  <a:lnTo>
                    <a:pt x="131" y="35"/>
                  </a:lnTo>
                  <a:lnTo>
                    <a:pt x="122" y="42"/>
                  </a:lnTo>
                  <a:lnTo>
                    <a:pt x="122"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7" name="矩形 26"/>
          <p:cNvSpPr/>
          <p:nvPr/>
        </p:nvSpPr>
        <p:spPr>
          <a:xfrm>
            <a:off x="2011680" y="1427480"/>
            <a:ext cx="5108211" cy="2723823"/>
          </a:xfrm>
          <a:prstGeom prst="rect">
            <a:avLst/>
          </a:prstGeom>
        </p:spPr>
        <p:txBody>
          <a:bodyPr wrap="square">
            <a:spAutoFit/>
          </a:bodyPr>
          <a:lstStyle/>
          <a:p>
            <a:r>
              <a:rPr lang="zh-CN" altLang="zh-CN" dirty="0"/>
              <a:t>项目</a:t>
            </a:r>
            <a:r>
              <a:rPr lang="zh-CN" altLang="zh-CN" dirty="0" smtClean="0"/>
              <a:t>名称</a:t>
            </a:r>
            <a:endParaRPr lang="zh-CN" altLang="zh-CN" dirty="0"/>
          </a:p>
          <a:p>
            <a:r>
              <a:rPr lang="zh-CN" altLang="zh-CN" dirty="0"/>
              <a:t>基于手机</a:t>
            </a:r>
            <a:r>
              <a:rPr lang="en-US" altLang="zh-CN" dirty="0"/>
              <a:t>android</a:t>
            </a:r>
            <a:r>
              <a:rPr lang="zh-CN" altLang="zh-CN" dirty="0"/>
              <a:t>端的捉迷藏类小</a:t>
            </a:r>
            <a:r>
              <a:rPr lang="zh-CN" altLang="zh-CN" dirty="0" smtClean="0"/>
              <a:t>游戏</a:t>
            </a:r>
            <a:endParaRPr lang="en-US" altLang="zh-CN" dirty="0" smtClean="0"/>
          </a:p>
          <a:p>
            <a:endParaRPr lang="zh-CN" altLang="zh-CN" dirty="0"/>
          </a:p>
          <a:p>
            <a:r>
              <a:rPr lang="zh-CN" altLang="zh-CN" dirty="0"/>
              <a:t>任务来源</a:t>
            </a:r>
          </a:p>
          <a:p>
            <a:r>
              <a:rPr lang="zh-CN" altLang="zh-CN" dirty="0"/>
              <a:t>杨枨</a:t>
            </a:r>
            <a:r>
              <a:rPr lang="zh-CN" altLang="zh-CN" dirty="0" smtClean="0"/>
              <a:t>老师</a:t>
            </a:r>
            <a:endParaRPr lang="en-US" altLang="zh-CN" dirty="0" smtClean="0"/>
          </a:p>
          <a:p>
            <a:endParaRPr lang="zh-CN" altLang="zh-CN" dirty="0"/>
          </a:p>
          <a:p>
            <a:r>
              <a:rPr lang="zh-CN" altLang="zh-CN" dirty="0"/>
              <a:t>项目开发者</a:t>
            </a:r>
          </a:p>
          <a:p>
            <a:r>
              <a:rPr lang="zh-CN" altLang="zh-CN" dirty="0"/>
              <a:t>吴子乔，石梦韬，陈栩</a:t>
            </a:r>
          </a:p>
          <a:p>
            <a:pPr>
              <a:lnSpc>
                <a:spcPct val="150000"/>
              </a:lnSpc>
            </a:pPr>
            <a:endParaRPr lang="en-US" altLang="zh-CN" dirty="0">
              <a:solidFill>
                <a:schemeClr val="tx1">
                  <a:lumMod val="75000"/>
                  <a:lumOff val="25000"/>
                </a:schemeClr>
              </a:solidFill>
              <a:latin typeface="+mn-ea"/>
            </a:endParaRPr>
          </a:p>
        </p:txBody>
      </p:sp>
      <p:grpSp>
        <p:nvGrpSpPr>
          <p:cNvPr id="41" name="组合 40"/>
          <p:cNvGrpSpPr>
            <a:grpSpLocks noChangeAspect="1"/>
          </p:cNvGrpSpPr>
          <p:nvPr/>
        </p:nvGrpSpPr>
        <p:grpSpPr>
          <a:xfrm>
            <a:off x="1151197" y="4427072"/>
            <a:ext cx="783941" cy="1800000"/>
            <a:chOff x="7080250" y="3319463"/>
            <a:chExt cx="284162" cy="652462"/>
          </a:xfrm>
          <a:solidFill>
            <a:schemeClr val="tx1">
              <a:lumMod val="75000"/>
              <a:lumOff val="25000"/>
            </a:schemeClr>
          </a:solidFill>
        </p:grpSpPr>
        <p:sp>
          <p:nvSpPr>
            <p:cNvPr id="42" name="Freeform 241"/>
            <p:cNvSpPr/>
            <p:nvPr/>
          </p:nvSpPr>
          <p:spPr bwMode="auto">
            <a:xfrm>
              <a:off x="7080250" y="3476625"/>
              <a:ext cx="71437" cy="268287"/>
            </a:xfrm>
            <a:custGeom>
              <a:avLst/>
              <a:gdLst>
                <a:gd name="T0" fmla="*/ 29 w 45"/>
                <a:gd name="T1" fmla="*/ 154 h 169"/>
                <a:gd name="T2" fmla="*/ 29 w 45"/>
                <a:gd name="T3" fmla="*/ 154 h 169"/>
                <a:gd name="T4" fmla="*/ 27 w 45"/>
                <a:gd name="T5" fmla="*/ 160 h 169"/>
                <a:gd name="T6" fmla="*/ 24 w 45"/>
                <a:gd name="T7" fmla="*/ 165 h 169"/>
                <a:gd name="T8" fmla="*/ 19 w 45"/>
                <a:gd name="T9" fmla="*/ 168 h 169"/>
                <a:gd name="T10" fmla="*/ 15 w 45"/>
                <a:gd name="T11" fmla="*/ 169 h 169"/>
                <a:gd name="T12" fmla="*/ 15 w 45"/>
                <a:gd name="T13" fmla="*/ 169 h 169"/>
                <a:gd name="T14" fmla="*/ 9 w 45"/>
                <a:gd name="T15" fmla="*/ 168 h 169"/>
                <a:gd name="T16" fmla="*/ 4 w 45"/>
                <a:gd name="T17" fmla="*/ 165 h 169"/>
                <a:gd name="T18" fmla="*/ 1 w 45"/>
                <a:gd name="T19" fmla="*/ 160 h 169"/>
                <a:gd name="T20" fmla="*/ 0 w 45"/>
                <a:gd name="T21" fmla="*/ 154 h 169"/>
                <a:gd name="T22" fmla="*/ 16 w 45"/>
                <a:gd name="T23" fmla="*/ 14 h 169"/>
                <a:gd name="T24" fmla="*/ 16 w 45"/>
                <a:gd name="T25" fmla="*/ 14 h 169"/>
                <a:gd name="T26" fmla="*/ 18 w 45"/>
                <a:gd name="T27" fmla="*/ 8 h 169"/>
                <a:gd name="T28" fmla="*/ 21 w 45"/>
                <a:gd name="T29" fmla="*/ 3 h 169"/>
                <a:gd name="T30" fmla="*/ 26 w 45"/>
                <a:gd name="T31" fmla="*/ 0 h 169"/>
                <a:gd name="T32" fmla="*/ 32 w 45"/>
                <a:gd name="T33" fmla="*/ 0 h 169"/>
                <a:gd name="T34" fmla="*/ 32 w 45"/>
                <a:gd name="T35" fmla="*/ 0 h 169"/>
                <a:gd name="T36" fmla="*/ 36 w 45"/>
                <a:gd name="T37" fmla="*/ 0 h 169"/>
                <a:gd name="T38" fmla="*/ 41 w 45"/>
                <a:gd name="T39" fmla="*/ 3 h 169"/>
                <a:gd name="T40" fmla="*/ 44 w 45"/>
                <a:gd name="T41" fmla="*/ 8 h 169"/>
                <a:gd name="T42" fmla="*/ 45 w 45"/>
                <a:gd name="T43" fmla="*/ 14 h 169"/>
                <a:gd name="T44" fmla="*/ 29 w 45"/>
                <a:gd name="T45" fmla="*/ 15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 h="169">
                  <a:moveTo>
                    <a:pt x="29" y="154"/>
                  </a:moveTo>
                  <a:lnTo>
                    <a:pt x="29" y="154"/>
                  </a:lnTo>
                  <a:lnTo>
                    <a:pt x="27" y="160"/>
                  </a:lnTo>
                  <a:lnTo>
                    <a:pt x="24" y="165"/>
                  </a:lnTo>
                  <a:lnTo>
                    <a:pt x="19" y="168"/>
                  </a:lnTo>
                  <a:lnTo>
                    <a:pt x="15" y="169"/>
                  </a:lnTo>
                  <a:lnTo>
                    <a:pt x="15" y="169"/>
                  </a:lnTo>
                  <a:lnTo>
                    <a:pt x="9" y="168"/>
                  </a:lnTo>
                  <a:lnTo>
                    <a:pt x="4" y="165"/>
                  </a:lnTo>
                  <a:lnTo>
                    <a:pt x="1" y="160"/>
                  </a:lnTo>
                  <a:lnTo>
                    <a:pt x="0" y="154"/>
                  </a:lnTo>
                  <a:lnTo>
                    <a:pt x="16" y="14"/>
                  </a:lnTo>
                  <a:lnTo>
                    <a:pt x="16" y="14"/>
                  </a:lnTo>
                  <a:lnTo>
                    <a:pt x="18" y="8"/>
                  </a:lnTo>
                  <a:lnTo>
                    <a:pt x="21" y="3"/>
                  </a:lnTo>
                  <a:lnTo>
                    <a:pt x="26" y="0"/>
                  </a:lnTo>
                  <a:lnTo>
                    <a:pt x="32" y="0"/>
                  </a:lnTo>
                  <a:lnTo>
                    <a:pt x="32" y="0"/>
                  </a:lnTo>
                  <a:lnTo>
                    <a:pt x="36" y="0"/>
                  </a:lnTo>
                  <a:lnTo>
                    <a:pt x="41" y="3"/>
                  </a:lnTo>
                  <a:lnTo>
                    <a:pt x="44" y="8"/>
                  </a:lnTo>
                  <a:lnTo>
                    <a:pt x="45" y="14"/>
                  </a:lnTo>
                  <a:lnTo>
                    <a:pt x="29" y="1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42"/>
            <p:cNvSpPr/>
            <p:nvPr/>
          </p:nvSpPr>
          <p:spPr bwMode="auto">
            <a:xfrm>
              <a:off x="7292975" y="3476625"/>
              <a:ext cx="71437" cy="268287"/>
            </a:xfrm>
            <a:custGeom>
              <a:avLst/>
              <a:gdLst>
                <a:gd name="T0" fmla="*/ 45 w 45"/>
                <a:gd name="T1" fmla="*/ 154 h 169"/>
                <a:gd name="T2" fmla="*/ 45 w 45"/>
                <a:gd name="T3" fmla="*/ 154 h 169"/>
                <a:gd name="T4" fmla="*/ 44 w 45"/>
                <a:gd name="T5" fmla="*/ 160 h 169"/>
                <a:gd name="T6" fmla="*/ 41 w 45"/>
                <a:gd name="T7" fmla="*/ 165 h 169"/>
                <a:gd name="T8" fmla="*/ 36 w 45"/>
                <a:gd name="T9" fmla="*/ 168 h 169"/>
                <a:gd name="T10" fmla="*/ 30 w 45"/>
                <a:gd name="T11" fmla="*/ 169 h 169"/>
                <a:gd name="T12" fmla="*/ 30 w 45"/>
                <a:gd name="T13" fmla="*/ 169 h 169"/>
                <a:gd name="T14" fmla="*/ 24 w 45"/>
                <a:gd name="T15" fmla="*/ 168 h 169"/>
                <a:gd name="T16" fmla="*/ 20 w 45"/>
                <a:gd name="T17" fmla="*/ 165 h 169"/>
                <a:gd name="T18" fmla="*/ 17 w 45"/>
                <a:gd name="T19" fmla="*/ 160 h 169"/>
                <a:gd name="T20" fmla="*/ 17 w 45"/>
                <a:gd name="T21" fmla="*/ 154 h 169"/>
                <a:gd name="T22" fmla="*/ 0 w 45"/>
                <a:gd name="T23" fmla="*/ 14 h 169"/>
                <a:gd name="T24" fmla="*/ 0 w 45"/>
                <a:gd name="T25" fmla="*/ 14 h 169"/>
                <a:gd name="T26" fmla="*/ 1 w 45"/>
                <a:gd name="T27" fmla="*/ 8 h 169"/>
                <a:gd name="T28" fmla="*/ 4 w 45"/>
                <a:gd name="T29" fmla="*/ 3 h 169"/>
                <a:gd name="T30" fmla="*/ 9 w 45"/>
                <a:gd name="T31" fmla="*/ 0 h 169"/>
                <a:gd name="T32" fmla="*/ 13 w 45"/>
                <a:gd name="T33" fmla="*/ 0 h 169"/>
                <a:gd name="T34" fmla="*/ 13 w 45"/>
                <a:gd name="T35" fmla="*/ 0 h 169"/>
                <a:gd name="T36" fmla="*/ 20 w 45"/>
                <a:gd name="T37" fmla="*/ 0 h 169"/>
                <a:gd name="T38" fmla="*/ 24 w 45"/>
                <a:gd name="T39" fmla="*/ 3 h 169"/>
                <a:gd name="T40" fmla="*/ 27 w 45"/>
                <a:gd name="T41" fmla="*/ 8 h 169"/>
                <a:gd name="T42" fmla="*/ 29 w 45"/>
                <a:gd name="T43" fmla="*/ 14 h 169"/>
                <a:gd name="T44" fmla="*/ 45 w 45"/>
                <a:gd name="T45" fmla="*/ 15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 h="169">
                  <a:moveTo>
                    <a:pt x="45" y="154"/>
                  </a:moveTo>
                  <a:lnTo>
                    <a:pt x="45" y="154"/>
                  </a:lnTo>
                  <a:lnTo>
                    <a:pt x="44" y="160"/>
                  </a:lnTo>
                  <a:lnTo>
                    <a:pt x="41" y="165"/>
                  </a:lnTo>
                  <a:lnTo>
                    <a:pt x="36" y="168"/>
                  </a:lnTo>
                  <a:lnTo>
                    <a:pt x="30" y="169"/>
                  </a:lnTo>
                  <a:lnTo>
                    <a:pt x="30" y="169"/>
                  </a:lnTo>
                  <a:lnTo>
                    <a:pt x="24" y="168"/>
                  </a:lnTo>
                  <a:lnTo>
                    <a:pt x="20" y="165"/>
                  </a:lnTo>
                  <a:lnTo>
                    <a:pt x="17" y="160"/>
                  </a:lnTo>
                  <a:lnTo>
                    <a:pt x="17" y="154"/>
                  </a:lnTo>
                  <a:lnTo>
                    <a:pt x="0" y="14"/>
                  </a:lnTo>
                  <a:lnTo>
                    <a:pt x="0" y="14"/>
                  </a:lnTo>
                  <a:lnTo>
                    <a:pt x="1" y="8"/>
                  </a:lnTo>
                  <a:lnTo>
                    <a:pt x="4" y="3"/>
                  </a:lnTo>
                  <a:lnTo>
                    <a:pt x="9" y="0"/>
                  </a:lnTo>
                  <a:lnTo>
                    <a:pt x="13" y="0"/>
                  </a:lnTo>
                  <a:lnTo>
                    <a:pt x="13" y="0"/>
                  </a:lnTo>
                  <a:lnTo>
                    <a:pt x="20" y="0"/>
                  </a:lnTo>
                  <a:lnTo>
                    <a:pt x="24" y="3"/>
                  </a:lnTo>
                  <a:lnTo>
                    <a:pt x="27" y="8"/>
                  </a:lnTo>
                  <a:lnTo>
                    <a:pt x="29" y="14"/>
                  </a:lnTo>
                  <a:lnTo>
                    <a:pt x="45" y="1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243"/>
            <p:cNvSpPr/>
            <p:nvPr/>
          </p:nvSpPr>
          <p:spPr bwMode="auto">
            <a:xfrm>
              <a:off x="7154863" y="3319463"/>
              <a:ext cx="134937" cy="134937"/>
            </a:xfrm>
            <a:custGeom>
              <a:avLst/>
              <a:gdLst>
                <a:gd name="T0" fmla="*/ 43 w 85"/>
                <a:gd name="T1" fmla="*/ 85 h 85"/>
                <a:gd name="T2" fmla="*/ 43 w 85"/>
                <a:gd name="T3" fmla="*/ 85 h 85"/>
                <a:gd name="T4" fmla="*/ 50 w 85"/>
                <a:gd name="T5" fmla="*/ 84 h 85"/>
                <a:gd name="T6" fmla="*/ 59 w 85"/>
                <a:gd name="T7" fmla="*/ 82 h 85"/>
                <a:gd name="T8" fmla="*/ 65 w 85"/>
                <a:gd name="T9" fmla="*/ 78 h 85"/>
                <a:gd name="T10" fmla="*/ 72 w 85"/>
                <a:gd name="T11" fmla="*/ 73 h 85"/>
                <a:gd name="T12" fmla="*/ 78 w 85"/>
                <a:gd name="T13" fmla="*/ 66 h 85"/>
                <a:gd name="T14" fmla="*/ 81 w 85"/>
                <a:gd name="T15" fmla="*/ 59 h 85"/>
                <a:gd name="T16" fmla="*/ 84 w 85"/>
                <a:gd name="T17" fmla="*/ 50 h 85"/>
                <a:gd name="T18" fmla="*/ 85 w 85"/>
                <a:gd name="T19" fmla="*/ 43 h 85"/>
                <a:gd name="T20" fmla="*/ 85 w 85"/>
                <a:gd name="T21" fmla="*/ 43 h 85"/>
                <a:gd name="T22" fmla="*/ 84 w 85"/>
                <a:gd name="T23" fmla="*/ 34 h 85"/>
                <a:gd name="T24" fmla="*/ 81 w 85"/>
                <a:gd name="T25" fmla="*/ 26 h 85"/>
                <a:gd name="T26" fmla="*/ 78 w 85"/>
                <a:gd name="T27" fmla="*/ 18 h 85"/>
                <a:gd name="T28" fmla="*/ 72 w 85"/>
                <a:gd name="T29" fmla="*/ 12 h 85"/>
                <a:gd name="T30" fmla="*/ 65 w 85"/>
                <a:gd name="T31" fmla="*/ 8 h 85"/>
                <a:gd name="T32" fmla="*/ 59 w 85"/>
                <a:gd name="T33" fmla="*/ 3 h 85"/>
                <a:gd name="T34" fmla="*/ 50 w 85"/>
                <a:gd name="T35" fmla="*/ 0 h 85"/>
                <a:gd name="T36" fmla="*/ 43 w 85"/>
                <a:gd name="T37" fmla="*/ 0 h 85"/>
                <a:gd name="T38" fmla="*/ 43 w 85"/>
                <a:gd name="T39" fmla="*/ 0 h 85"/>
                <a:gd name="T40" fmla="*/ 33 w 85"/>
                <a:gd name="T41" fmla="*/ 0 h 85"/>
                <a:gd name="T42" fmla="*/ 26 w 85"/>
                <a:gd name="T43" fmla="*/ 3 h 85"/>
                <a:gd name="T44" fmla="*/ 18 w 85"/>
                <a:gd name="T45" fmla="*/ 8 h 85"/>
                <a:gd name="T46" fmla="*/ 12 w 85"/>
                <a:gd name="T47" fmla="*/ 12 h 85"/>
                <a:gd name="T48" fmla="*/ 6 w 85"/>
                <a:gd name="T49" fmla="*/ 18 h 85"/>
                <a:gd name="T50" fmla="*/ 3 w 85"/>
                <a:gd name="T51" fmla="*/ 26 h 85"/>
                <a:gd name="T52" fmla="*/ 0 w 85"/>
                <a:gd name="T53" fmla="*/ 34 h 85"/>
                <a:gd name="T54" fmla="*/ 0 w 85"/>
                <a:gd name="T55" fmla="*/ 43 h 85"/>
                <a:gd name="T56" fmla="*/ 0 w 85"/>
                <a:gd name="T57" fmla="*/ 43 h 85"/>
                <a:gd name="T58" fmla="*/ 0 w 85"/>
                <a:gd name="T59" fmla="*/ 50 h 85"/>
                <a:gd name="T60" fmla="*/ 3 w 85"/>
                <a:gd name="T61" fmla="*/ 59 h 85"/>
                <a:gd name="T62" fmla="*/ 6 w 85"/>
                <a:gd name="T63" fmla="*/ 66 h 85"/>
                <a:gd name="T64" fmla="*/ 12 w 85"/>
                <a:gd name="T65" fmla="*/ 73 h 85"/>
                <a:gd name="T66" fmla="*/ 18 w 85"/>
                <a:gd name="T67" fmla="*/ 78 h 85"/>
                <a:gd name="T68" fmla="*/ 26 w 85"/>
                <a:gd name="T69" fmla="*/ 82 h 85"/>
                <a:gd name="T70" fmla="*/ 33 w 85"/>
                <a:gd name="T71" fmla="*/ 84 h 85"/>
                <a:gd name="T72" fmla="*/ 43 w 85"/>
                <a:gd name="T73" fmla="*/ 85 h 85"/>
                <a:gd name="T74" fmla="*/ 43 w 85"/>
                <a:gd name="T75"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5" h="85">
                  <a:moveTo>
                    <a:pt x="43" y="85"/>
                  </a:moveTo>
                  <a:lnTo>
                    <a:pt x="43" y="85"/>
                  </a:lnTo>
                  <a:lnTo>
                    <a:pt x="50" y="84"/>
                  </a:lnTo>
                  <a:lnTo>
                    <a:pt x="59" y="82"/>
                  </a:lnTo>
                  <a:lnTo>
                    <a:pt x="65" y="78"/>
                  </a:lnTo>
                  <a:lnTo>
                    <a:pt x="72" y="73"/>
                  </a:lnTo>
                  <a:lnTo>
                    <a:pt x="78" y="66"/>
                  </a:lnTo>
                  <a:lnTo>
                    <a:pt x="81" y="59"/>
                  </a:lnTo>
                  <a:lnTo>
                    <a:pt x="84" y="50"/>
                  </a:lnTo>
                  <a:lnTo>
                    <a:pt x="85" y="43"/>
                  </a:lnTo>
                  <a:lnTo>
                    <a:pt x="85" y="43"/>
                  </a:lnTo>
                  <a:lnTo>
                    <a:pt x="84" y="34"/>
                  </a:lnTo>
                  <a:lnTo>
                    <a:pt x="81" y="26"/>
                  </a:lnTo>
                  <a:lnTo>
                    <a:pt x="78" y="18"/>
                  </a:lnTo>
                  <a:lnTo>
                    <a:pt x="72" y="12"/>
                  </a:lnTo>
                  <a:lnTo>
                    <a:pt x="65" y="8"/>
                  </a:lnTo>
                  <a:lnTo>
                    <a:pt x="59" y="3"/>
                  </a:lnTo>
                  <a:lnTo>
                    <a:pt x="50" y="0"/>
                  </a:lnTo>
                  <a:lnTo>
                    <a:pt x="43" y="0"/>
                  </a:lnTo>
                  <a:lnTo>
                    <a:pt x="43" y="0"/>
                  </a:lnTo>
                  <a:lnTo>
                    <a:pt x="33" y="0"/>
                  </a:lnTo>
                  <a:lnTo>
                    <a:pt x="26" y="3"/>
                  </a:lnTo>
                  <a:lnTo>
                    <a:pt x="18" y="8"/>
                  </a:lnTo>
                  <a:lnTo>
                    <a:pt x="12" y="12"/>
                  </a:lnTo>
                  <a:lnTo>
                    <a:pt x="6" y="18"/>
                  </a:lnTo>
                  <a:lnTo>
                    <a:pt x="3" y="26"/>
                  </a:lnTo>
                  <a:lnTo>
                    <a:pt x="0" y="34"/>
                  </a:lnTo>
                  <a:lnTo>
                    <a:pt x="0" y="43"/>
                  </a:lnTo>
                  <a:lnTo>
                    <a:pt x="0" y="43"/>
                  </a:lnTo>
                  <a:lnTo>
                    <a:pt x="0" y="50"/>
                  </a:lnTo>
                  <a:lnTo>
                    <a:pt x="3" y="59"/>
                  </a:lnTo>
                  <a:lnTo>
                    <a:pt x="6" y="66"/>
                  </a:lnTo>
                  <a:lnTo>
                    <a:pt x="12" y="73"/>
                  </a:lnTo>
                  <a:lnTo>
                    <a:pt x="18" y="78"/>
                  </a:lnTo>
                  <a:lnTo>
                    <a:pt x="26" y="82"/>
                  </a:lnTo>
                  <a:lnTo>
                    <a:pt x="33" y="84"/>
                  </a:lnTo>
                  <a:lnTo>
                    <a:pt x="43" y="85"/>
                  </a:lnTo>
                  <a:lnTo>
                    <a:pt x="43"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244"/>
            <p:cNvSpPr/>
            <p:nvPr/>
          </p:nvSpPr>
          <p:spPr bwMode="auto">
            <a:xfrm>
              <a:off x="7146925" y="3673475"/>
              <a:ext cx="63500" cy="298450"/>
            </a:xfrm>
            <a:custGeom>
              <a:avLst/>
              <a:gdLst>
                <a:gd name="T0" fmla="*/ 40 w 40"/>
                <a:gd name="T1" fmla="*/ 169 h 188"/>
                <a:gd name="T2" fmla="*/ 40 w 40"/>
                <a:gd name="T3" fmla="*/ 169 h 188"/>
                <a:gd name="T4" fmla="*/ 38 w 40"/>
                <a:gd name="T5" fmla="*/ 176 h 188"/>
                <a:gd name="T6" fmla="*/ 34 w 40"/>
                <a:gd name="T7" fmla="*/ 182 h 188"/>
                <a:gd name="T8" fmla="*/ 28 w 40"/>
                <a:gd name="T9" fmla="*/ 187 h 188"/>
                <a:gd name="T10" fmla="*/ 20 w 40"/>
                <a:gd name="T11" fmla="*/ 188 h 188"/>
                <a:gd name="T12" fmla="*/ 20 w 40"/>
                <a:gd name="T13" fmla="*/ 188 h 188"/>
                <a:gd name="T14" fmla="*/ 12 w 40"/>
                <a:gd name="T15" fmla="*/ 187 h 188"/>
                <a:gd name="T16" fmla="*/ 5 w 40"/>
                <a:gd name="T17" fmla="*/ 182 h 188"/>
                <a:gd name="T18" fmla="*/ 2 w 40"/>
                <a:gd name="T19" fmla="*/ 176 h 188"/>
                <a:gd name="T20" fmla="*/ 0 w 40"/>
                <a:gd name="T21" fmla="*/ 169 h 188"/>
                <a:gd name="T22" fmla="*/ 0 w 40"/>
                <a:gd name="T23" fmla="*/ 19 h 188"/>
                <a:gd name="T24" fmla="*/ 0 w 40"/>
                <a:gd name="T25" fmla="*/ 19 h 188"/>
                <a:gd name="T26" fmla="*/ 2 w 40"/>
                <a:gd name="T27" fmla="*/ 12 h 188"/>
                <a:gd name="T28" fmla="*/ 5 w 40"/>
                <a:gd name="T29" fmla="*/ 6 h 188"/>
                <a:gd name="T30" fmla="*/ 12 w 40"/>
                <a:gd name="T31" fmla="*/ 1 h 188"/>
                <a:gd name="T32" fmla="*/ 20 w 40"/>
                <a:gd name="T33" fmla="*/ 0 h 188"/>
                <a:gd name="T34" fmla="*/ 20 w 40"/>
                <a:gd name="T35" fmla="*/ 0 h 188"/>
                <a:gd name="T36" fmla="*/ 28 w 40"/>
                <a:gd name="T37" fmla="*/ 1 h 188"/>
                <a:gd name="T38" fmla="*/ 34 w 40"/>
                <a:gd name="T39" fmla="*/ 6 h 188"/>
                <a:gd name="T40" fmla="*/ 38 w 40"/>
                <a:gd name="T41" fmla="*/ 12 h 188"/>
                <a:gd name="T42" fmla="*/ 40 w 40"/>
                <a:gd name="T43" fmla="*/ 19 h 188"/>
                <a:gd name="T44" fmla="*/ 40 w 40"/>
                <a:gd name="T45" fmla="*/ 169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188">
                  <a:moveTo>
                    <a:pt x="40" y="169"/>
                  </a:moveTo>
                  <a:lnTo>
                    <a:pt x="40" y="169"/>
                  </a:lnTo>
                  <a:lnTo>
                    <a:pt x="38" y="176"/>
                  </a:lnTo>
                  <a:lnTo>
                    <a:pt x="34" y="182"/>
                  </a:lnTo>
                  <a:lnTo>
                    <a:pt x="28" y="187"/>
                  </a:lnTo>
                  <a:lnTo>
                    <a:pt x="20" y="188"/>
                  </a:lnTo>
                  <a:lnTo>
                    <a:pt x="20" y="188"/>
                  </a:lnTo>
                  <a:lnTo>
                    <a:pt x="12" y="187"/>
                  </a:lnTo>
                  <a:lnTo>
                    <a:pt x="5" y="182"/>
                  </a:lnTo>
                  <a:lnTo>
                    <a:pt x="2" y="176"/>
                  </a:lnTo>
                  <a:lnTo>
                    <a:pt x="0" y="169"/>
                  </a:lnTo>
                  <a:lnTo>
                    <a:pt x="0" y="19"/>
                  </a:lnTo>
                  <a:lnTo>
                    <a:pt x="0" y="19"/>
                  </a:lnTo>
                  <a:lnTo>
                    <a:pt x="2" y="12"/>
                  </a:lnTo>
                  <a:lnTo>
                    <a:pt x="5" y="6"/>
                  </a:lnTo>
                  <a:lnTo>
                    <a:pt x="12" y="1"/>
                  </a:lnTo>
                  <a:lnTo>
                    <a:pt x="20" y="0"/>
                  </a:lnTo>
                  <a:lnTo>
                    <a:pt x="20" y="0"/>
                  </a:lnTo>
                  <a:lnTo>
                    <a:pt x="28" y="1"/>
                  </a:lnTo>
                  <a:lnTo>
                    <a:pt x="34" y="6"/>
                  </a:lnTo>
                  <a:lnTo>
                    <a:pt x="38" y="12"/>
                  </a:lnTo>
                  <a:lnTo>
                    <a:pt x="40" y="19"/>
                  </a:lnTo>
                  <a:lnTo>
                    <a:pt x="40" y="1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245"/>
            <p:cNvSpPr/>
            <p:nvPr/>
          </p:nvSpPr>
          <p:spPr bwMode="auto">
            <a:xfrm>
              <a:off x="7234238" y="3673475"/>
              <a:ext cx="63500" cy="298450"/>
            </a:xfrm>
            <a:custGeom>
              <a:avLst/>
              <a:gdLst>
                <a:gd name="T0" fmla="*/ 40 w 40"/>
                <a:gd name="T1" fmla="*/ 169 h 188"/>
                <a:gd name="T2" fmla="*/ 40 w 40"/>
                <a:gd name="T3" fmla="*/ 169 h 188"/>
                <a:gd name="T4" fmla="*/ 38 w 40"/>
                <a:gd name="T5" fmla="*/ 176 h 188"/>
                <a:gd name="T6" fmla="*/ 34 w 40"/>
                <a:gd name="T7" fmla="*/ 182 h 188"/>
                <a:gd name="T8" fmla="*/ 28 w 40"/>
                <a:gd name="T9" fmla="*/ 187 h 188"/>
                <a:gd name="T10" fmla="*/ 20 w 40"/>
                <a:gd name="T11" fmla="*/ 188 h 188"/>
                <a:gd name="T12" fmla="*/ 20 w 40"/>
                <a:gd name="T13" fmla="*/ 188 h 188"/>
                <a:gd name="T14" fmla="*/ 12 w 40"/>
                <a:gd name="T15" fmla="*/ 187 h 188"/>
                <a:gd name="T16" fmla="*/ 6 w 40"/>
                <a:gd name="T17" fmla="*/ 182 h 188"/>
                <a:gd name="T18" fmla="*/ 2 w 40"/>
                <a:gd name="T19" fmla="*/ 176 h 188"/>
                <a:gd name="T20" fmla="*/ 0 w 40"/>
                <a:gd name="T21" fmla="*/ 169 h 188"/>
                <a:gd name="T22" fmla="*/ 0 w 40"/>
                <a:gd name="T23" fmla="*/ 19 h 188"/>
                <a:gd name="T24" fmla="*/ 0 w 40"/>
                <a:gd name="T25" fmla="*/ 19 h 188"/>
                <a:gd name="T26" fmla="*/ 2 w 40"/>
                <a:gd name="T27" fmla="*/ 12 h 188"/>
                <a:gd name="T28" fmla="*/ 6 w 40"/>
                <a:gd name="T29" fmla="*/ 6 h 188"/>
                <a:gd name="T30" fmla="*/ 12 w 40"/>
                <a:gd name="T31" fmla="*/ 1 h 188"/>
                <a:gd name="T32" fmla="*/ 20 w 40"/>
                <a:gd name="T33" fmla="*/ 0 h 188"/>
                <a:gd name="T34" fmla="*/ 20 w 40"/>
                <a:gd name="T35" fmla="*/ 0 h 188"/>
                <a:gd name="T36" fmla="*/ 28 w 40"/>
                <a:gd name="T37" fmla="*/ 1 h 188"/>
                <a:gd name="T38" fmla="*/ 34 w 40"/>
                <a:gd name="T39" fmla="*/ 6 h 188"/>
                <a:gd name="T40" fmla="*/ 38 w 40"/>
                <a:gd name="T41" fmla="*/ 12 h 188"/>
                <a:gd name="T42" fmla="*/ 40 w 40"/>
                <a:gd name="T43" fmla="*/ 19 h 188"/>
                <a:gd name="T44" fmla="*/ 40 w 40"/>
                <a:gd name="T45" fmla="*/ 169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188">
                  <a:moveTo>
                    <a:pt x="40" y="169"/>
                  </a:moveTo>
                  <a:lnTo>
                    <a:pt x="40" y="169"/>
                  </a:lnTo>
                  <a:lnTo>
                    <a:pt x="38" y="176"/>
                  </a:lnTo>
                  <a:lnTo>
                    <a:pt x="34" y="182"/>
                  </a:lnTo>
                  <a:lnTo>
                    <a:pt x="28" y="187"/>
                  </a:lnTo>
                  <a:lnTo>
                    <a:pt x="20" y="188"/>
                  </a:lnTo>
                  <a:lnTo>
                    <a:pt x="20" y="188"/>
                  </a:lnTo>
                  <a:lnTo>
                    <a:pt x="12" y="187"/>
                  </a:lnTo>
                  <a:lnTo>
                    <a:pt x="6" y="182"/>
                  </a:lnTo>
                  <a:lnTo>
                    <a:pt x="2" y="176"/>
                  </a:lnTo>
                  <a:lnTo>
                    <a:pt x="0" y="169"/>
                  </a:lnTo>
                  <a:lnTo>
                    <a:pt x="0" y="19"/>
                  </a:lnTo>
                  <a:lnTo>
                    <a:pt x="0" y="19"/>
                  </a:lnTo>
                  <a:lnTo>
                    <a:pt x="2" y="12"/>
                  </a:lnTo>
                  <a:lnTo>
                    <a:pt x="6" y="6"/>
                  </a:lnTo>
                  <a:lnTo>
                    <a:pt x="12" y="1"/>
                  </a:lnTo>
                  <a:lnTo>
                    <a:pt x="20" y="0"/>
                  </a:lnTo>
                  <a:lnTo>
                    <a:pt x="20" y="0"/>
                  </a:lnTo>
                  <a:lnTo>
                    <a:pt x="28" y="1"/>
                  </a:lnTo>
                  <a:lnTo>
                    <a:pt x="34" y="6"/>
                  </a:lnTo>
                  <a:lnTo>
                    <a:pt x="38" y="12"/>
                  </a:lnTo>
                  <a:lnTo>
                    <a:pt x="40" y="19"/>
                  </a:lnTo>
                  <a:lnTo>
                    <a:pt x="40" y="1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246"/>
            <p:cNvSpPr/>
            <p:nvPr/>
          </p:nvSpPr>
          <p:spPr bwMode="auto">
            <a:xfrm>
              <a:off x="7108825" y="3459163"/>
              <a:ext cx="227012" cy="257175"/>
            </a:xfrm>
            <a:custGeom>
              <a:avLst/>
              <a:gdLst>
                <a:gd name="T0" fmla="*/ 122 w 143"/>
                <a:gd name="T1" fmla="*/ 138 h 162"/>
                <a:gd name="T2" fmla="*/ 122 w 143"/>
                <a:gd name="T3" fmla="*/ 138 h 162"/>
                <a:gd name="T4" fmla="*/ 120 w 143"/>
                <a:gd name="T5" fmla="*/ 145 h 162"/>
                <a:gd name="T6" fmla="*/ 117 w 143"/>
                <a:gd name="T7" fmla="*/ 151 h 162"/>
                <a:gd name="T8" fmla="*/ 114 w 143"/>
                <a:gd name="T9" fmla="*/ 156 h 162"/>
                <a:gd name="T10" fmla="*/ 110 w 143"/>
                <a:gd name="T11" fmla="*/ 159 h 162"/>
                <a:gd name="T12" fmla="*/ 104 w 143"/>
                <a:gd name="T13" fmla="*/ 160 h 162"/>
                <a:gd name="T14" fmla="*/ 96 w 143"/>
                <a:gd name="T15" fmla="*/ 162 h 162"/>
                <a:gd name="T16" fmla="*/ 81 w 143"/>
                <a:gd name="T17" fmla="*/ 162 h 162"/>
                <a:gd name="T18" fmla="*/ 62 w 143"/>
                <a:gd name="T19" fmla="*/ 162 h 162"/>
                <a:gd name="T20" fmla="*/ 62 w 143"/>
                <a:gd name="T21" fmla="*/ 162 h 162"/>
                <a:gd name="T22" fmla="*/ 47 w 143"/>
                <a:gd name="T23" fmla="*/ 162 h 162"/>
                <a:gd name="T24" fmla="*/ 40 w 143"/>
                <a:gd name="T25" fmla="*/ 160 h 162"/>
                <a:gd name="T26" fmla="*/ 33 w 143"/>
                <a:gd name="T27" fmla="*/ 159 h 162"/>
                <a:gd name="T28" fmla="*/ 29 w 143"/>
                <a:gd name="T29" fmla="*/ 156 h 162"/>
                <a:gd name="T30" fmla="*/ 24 w 143"/>
                <a:gd name="T31" fmla="*/ 151 h 162"/>
                <a:gd name="T32" fmla="*/ 23 w 143"/>
                <a:gd name="T33" fmla="*/ 145 h 162"/>
                <a:gd name="T34" fmla="*/ 21 w 143"/>
                <a:gd name="T35" fmla="*/ 138 h 162"/>
                <a:gd name="T36" fmla="*/ 21 w 143"/>
                <a:gd name="T37" fmla="*/ 42 h 162"/>
                <a:gd name="T38" fmla="*/ 21 w 143"/>
                <a:gd name="T39" fmla="*/ 42 h 162"/>
                <a:gd name="T40" fmla="*/ 12 w 143"/>
                <a:gd name="T41" fmla="*/ 35 h 162"/>
                <a:gd name="T42" fmla="*/ 6 w 143"/>
                <a:gd name="T43" fmla="*/ 31 h 162"/>
                <a:gd name="T44" fmla="*/ 1 w 143"/>
                <a:gd name="T45" fmla="*/ 26 h 162"/>
                <a:gd name="T46" fmla="*/ 0 w 143"/>
                <a:gd name="T47" fmla="*/ 22 h 162"/>
                <a:gd name="T48" fmla="*/ 0 w 143"/>
                <a:gd name="T49" fmla="*/ 19 h 162"/>
                <a:gd name="T50" fmla="*/ 3 w 143"/>
                <a:gd name="T51" fmla="*/ 14 h 162"/>
                <a:gd name="T52" fmla="*/ 6 w 143"/>
                <a:gd name="T53" fmla="*/ 11 h 162"/>
                <a:gd name="T54" fmla="*/ 12 w 143"/>
                <a:gd name="T55" fmla="*/ 10 h 162"/>
                <a:gd name="T56" fmla="*/ 24 w 143"/>
                <a:gd name="T57" fmla="*/ 5 h 162"/>
                <a:gd name="T58" fmla="*/ 38 w 143"/>
                <a:gd name="T59" fmla="*/ 2 h 162"/>
                <a:gd name="T60" fmla="*/ 62 w 143"/>
                <a:gd name="T61" fmla="*/ 0 h 162"/>
                <a:gd name="T62" fmla="*/ 81 w 143"/>
                <a:gd name="T63" fmla="*/ 0 h 162"/>
                <a:gd name="T64" fmla="*/ 81 w 143"/>
                <a:gd name="T65" fmla="*/ 0 h 162"/>
                <a:gd name="T66" fmla="*/ 91 w 143"/>
                <a:gd name="T67" fmla="*/ 0 h 162"/>
                <a:gd name="T68" fmla="*/ 105 w 143"/>
                <a:gd name="T69" fmla="*/ 2 h 162"/>
                <a:gd name="T70" fmla="*/ 119 w 143"/>
                <a:gd name="T71" fmla="*/ 5 h 162"/>
                <a:gd name="T72" fmla="*/ 133 w 143"/>
                <a:gd name="T73" fmla="*/ 10 h 162"/>
                <a:gd name="T74" fmla="*/ 137 w 143"/>
                <a:gd name="T75" fmla="*/ 13 h 162"/>
                <a:gd name="T76" fmla="*/ 140 w 143"/>
                <a:gd name="T77" fmla="*/ 16 h 162"/>
                <a:gd name="T78" fmla="*/ 143 w 143"/>
                <a:gd name="T79" fmla="*/ 19 h 162"/>
                <a:gd name="T80" fmla="*/ 143 w 143"/>
                <a:gd name="T81" fmla="*/ 22 h 162"/>
                <a:gd name="T82" fmla="*/ 142 w 143"/>
                <a:gd name="T83" fmla="*/ 26 h 162"/>
                <a:gd name="T84" fmla="*/ 137 w 143"/>
                <a:gd name="T85" fmla="*/ 31 h 162"/>
                <a:gd name="T86" fmla="*/ 131 w 143"/>
                <a:gd name="T87" fmla="*/ 35 h 162"/>
                <a:gd name="T88" fmla="*/ 122 w 143"/>
                <a:gd name="T89" fmla="*/ 42 h 162"/>
                <a:gd name="T90" fmla="*/ 122 w 143"/>
                <a:gd name="T91" fmla="*/ 13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3" h="162">
                  <a:moveTo>
                    <a:pt x="122" y="138"/>
                  </a:moveTo>
                  <a:lnTo>
                    <a:pt x="122" y="138"/>
                  </a:lnTo>
                  <a:lnTo>
                    <a:pt x="120" y="145"/>
                  </a:lnTo>
                  <a:lnTo>
                    <a:pt x="117" y="151"/>
                  </a:lnTo>
                  <a:lnTo>
                    <a:pt x="114" y="156"/>
                  </a:lnTo>
                  <a:lnTo>
                    <a:pt x="110" y="159"/>
                  </a:lnTo>
                  <a:lnTo>
                    <a:pt x="104" y="160"/>
                  </a:lnTo>
                  <a:lnTo>
                    <a:pt x="96" y="162"/>
                  </a:lnTo>
                  <a:lnTo>
                    <a:pt x="81" y="162"/>
                  </a:lnTo>
                  <a:lnTo>
                    <a:pt x="62" y="162"/>
                  </a:lnTo>
                  <a:lnTo>
                    <a:pt x="62" y="162"/>
                  </a:lnTo>
                  <a:lnTo>
                    <a:pt x="47" y="162"/>
                  </a:lnTo>
                  <a:lnTo>
                    <a:pt x="40" y="160"/>
                  </a:lnTo>
                  <a:lnTo>
                    <a:pt x="33" y="159"/>
                  </a:lnTo>
                  <a:lnTo>
                    <a:pt x="29" y="156"/>
                  </a:lnTo>
                  <a:lnTo>
                    <a:pt x="24" y="151"/>
                  </a:lnTo>
                  <a:lnTo>
                    <a:pt x="23" y="145"/>
                  </a:lnTo>
                  <a:lnTo>
                    <a:pt x="21" y="138"/>
                  </a:lnTo>
                  <a:lnTo>
                    <a:pt x="21" y="42"/>
                  </a:lnTo>
                  <a:lnTo>
                    <a:pt x="21" y="42"/>
                  </a:lnTo>
                  <a:lnTo>
                    <a:pt x="12" y="35"/>
                  </a:lnTo>
                  <a:lnTo>
                    <a:pt x="6" y="31"/>
                  </a:lnTo>
                  <a:lnTo>
                    <a:pt x="1" y="26"/>
                  </a:lnTo>
                  <a:lnTo>
                    <a:pt x="0" y="22"/>
                  </a:lnTo>
                  <a:lnTo>
                    <a:pt x="0" y="19"/>
                  </a:lnTo>
                  <a:lnTo>
                    <a:pt x="3" y="14"/>
                  </a:lnTo>
                  <a:lnTo>
                    <a:pt x="6" y="11"/>
                  </a:lnTo>
                  <a:lnTo>
                    <a:pt x="12" y="10"/>
                  </a:lnTo>
                  <a:lnTo>
                    <a:pt x="24" y="5"/>
                  </a:lnTo>
                  <a:lnTo>
                    <a:pt x="38" y="2"/>
                  </a:lnTo>
                  <a:lnTo>
                    <a:pt x="62" y="0"/>
                  </a:lnTo>
                  <a:lnTo>
                    <a:pt x="81" y="0"/>
                  </a:lnTo>
                  <a:lnTo>
                    <a:pt x="81" y="0"/>
                  </a:lnTo>
                  <a:lnTo>
                    <a:pt x="91" y="0"/>
                  </a:lnTo>
                  <a:lnTo>
                    <a:pt x="105" y="2"/>
                  </a:lnTo>
                  <a:lnTo>
                    <a:pt x="119" y="5"/>
                  </a:lnTo>
                  <a:lnTo>
                    <a:pt x="133" y="10"/>
                  </a:lnTo>
                  <a:lnTo>
                    <a:pt x="137" y="13"/>
                  </a:lnTo>
                  <a:lnTo>
                    <a:pt x="140" y="16"/>
                  </a:lnTo>
                  <a:lnTo>
                    <a:pt x="143" y="19"/>
                  </a:lnTo>
                  <a:lnTo>
                    <a:pt x="143" y="22"/>
                  </a:lnTo>
                  <a:lnTo>
                    <a:pt x="142" y="26"/>
                  </a:lnTo>
                  <a:lnTo>
                    <a:pt x="137" y="31"/>
                  </a:lnTo>
                  <a:lnTo>
                    <a:pt x="131" y="35"/>
                  </a:lnTo>
                  <a:lnTo>
                    <a:pt x="122" y="42"/>
                  </a:lnTo>
                  <a:lnTo>
                    <a:pt x="122"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36000">
                                          <p:cBhvr additive="base">
                                            <p:cTn id="7" dur="500" fill="hold"/>
                                            <p:tgtEl>
                                              <p:spTgt spid="19"/>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522703" y="845724"/>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362920" y="1013364"/>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2734141" y="2729563"/>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478990" y="144161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052876" y="473053"/>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848514" y="2863152"/>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342882" y="4503322"/>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199471" y="4325229"/>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629760" y="491225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963153" y="457016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241768" y="607469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487187" y="131498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526405" y="2352147"/>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51587" y="3104117"/>
            <a:ext cx="446864" cy="4468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12205" y="2457951"/>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5021" y="2863152"/>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2434568" y="3534632"/>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5823621" y="1076999"/>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090028" y="3517141"/>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7230995" y="307561"/>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985575" y="1687036"/>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3239793" y="2096793"/>
            <a:ext cx="2664414" cy="266441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600" b="1" dirty="0">
                <a:latin typeface="微软雅黑" panose="020B0503020204020204" pitchFamily="34" charset="-122"/>
                <a:ea typeface="微软雅黑" panose="020B0503020204020204" pitchFamily="34" charset="-122"/>
              </a:rPr>
              <a:t>2</a:t>
            </a:r>
            <a:endParaRPr lang="zh-CN" altLang="en-US" sz="16600" b="1" dirty="0">
              <a:latin typeface="微软雅黑" panose="020B0503020204020204" pitchFamily="34" charset="-122"/>
              <a:ea typeface="微软雅黑" panose="020B0503020204020204" pitchFamily="34" charset="-122"/>
            </a:endParaRPr>
          </a:p>
        </p:txBody>
      </p:sp>
      <p:sp>
        <p:nvSpPr>
          <p:cNvPr id="24" name="矩形 23"/>
          <p:cNvSpPr/>
          <p:nvPr/>
        </p:nvSpPr>
        <p:spPr>
          <a:xfrm>
            <a:off x="1817226" y="4912479"/>
            <a:ext cx="5509550" cy="584775"/>
          </a:xfrm>
          <a:prstGeom prst="rect">
            <a:avLst/>
          </a:prstGeom>
        </p:spPr>
        <p:txBody>
          <a:bodyPr wrap="square">
            <a:spAutoFit/>
          </a:bodyPr>
          <a:lstStyle/>
          <a:p>
            <a:pPr algn="ct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总体设计</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544010" y="-538250"/>
            <a:ext cx="2555690" cy="2296167"/>
            <a:chOff x="-1344978" y="-685187"/>
            <a:chExt cx="6781080" cy="6092478"/>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011680" y="332767"/>
            <a:ext cx="590550"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1</a:t>
            </a:r>
          </a:p>
        </p:txBody>
      </p:sp>
      <p:sp>
        <p:nvSpPr>
          <p:cNvPr id="19" name="矩形 18"/>
          <p:cNvSpPr/>
          <p:nvPr/>
        </p:nvSpPr>
        <p:spPr>
          <a:xfrm>
            <a:off x="3059271" y="351892"/>
            <a:ext cx="4690556"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结构图</a:t>
            </a:r>
          </a:p>
        </p:txBody>
      </p:sp>
      <p:pic>
        <p:nvPicPr>
          <p:cNvPr id="20" name="图片 19">
            <a:extLst>
              <a:ext uri="{FF2B5EF4-FFF2-40B4-BE49-F238E27FC236}">
                <a16:creationId xmlns:a16="http://schemas.microsoft.com/office/drawing/2014/main" xmlns="" id="{CF68F93A-9CBA-4B77-81B6-83A694EEE569}"/>
              </a:ext>
            </a:extLst>
          </p:cNvPr>
          <p:cNvPicPr/>
          <p:nvPr/>
        </p:nvPicPr>
        <p:blipFill>
          <a:blip r:embed="rId2"/>
          <a:stretch>
            <a:fillRect/>
          </a:stretch>
        </p:blipFill>
        <p:spPr>
          <a:xfrm>
            <a:off x="1089624" y="2291648"/>
            <a:ext cx="7131098" cy="2049525"/>
          </a:xfrm>
          <a:prstGeom prst="rect">
            <a:avLst/>
          </a:prstGeom>
        </p:spPr>
      </p:pic>
    </p:spTree>
    <p:extLst>
      <p:ext uri="{BB962C8B-B14F-4D97-AF65-F5344CB8AC3E}">
        <p14:creationId xmlns:p14="http://schemas.microsoft.com/office/powerpoint/2010/main" val="373730237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36000">
                                          <p:cBhvr additive="base">
                                            <p:cTn id="7" dur="500" fill="hold"/>
                                            <p:tgtEl>
                                              <p:spTgt spid="19"/>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544010" y="-538250"/>
            <a:ext cx="2555690" cy="2296167"/>
            <a:chOff x="-1344978" y="-685187"/>
            <a:chExt cx="6781080" cy="6092478"/>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011680" y="332767"/>
            <a:ext cx="590550"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2</a:t>
            </a:r>
          </a:p>
        </p:txBody>
      </p:sp>
      <p:sp>
        <p:nvSpPr>
          <p:cNvPr id="19" name="矩形 18"/>
          <p:cNvSpPr/>
          <p:nvPr/>
        </p:nvSpPr>
        <p:spPr>
          <a:xfrm>
            <a:off x="3059271" y="351892"/>
            <a:ext cx="4690556" cy="460375"/>
          </a:xfrm>
          <a:prstGeom prst="rect">
            <a:avLst/>
          </a:prstGeom>
        </p:spPr>
        <p:txBody>
          <a:bodyPr wrap="square">
            <a:spAutoFit/>
          </a:bodyPr>
          <a:lstStyle/>
          <a:p>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HIPO</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图</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8" name="图片 17">
            <a:extLst>
              <a:ext uri="{FF2B5EF4-FFF2-40B4-BE49-F238E27FC236}">
                <a16:creationId xmlns:a16="http://schemas.microsoft.com/office/drawing/2014/main" xmlns="" id="{E57F464D-47A2-41D4-92D6-C3E3F25D7D1D}"/>
              </a:ext>
            </a:extLst>
          </p:cNvPr>
          <p:cNvPicPr>
            <a:picLocks noChangeAspect="1"/>
          </p:cNvPicPr>
          <p:nvPr/>
        </p:nvPicPr>
        <p:blipFill>
          <a:blip r:embed="rId2"/>
          <a:stretch>
            <a:fillRect/>
          </a:stretch>
        </p:blipFill>
        <p:spPr>
          <a:xfrm>
            <a:off x="1121637" y="1665421"/>
            <a:ext cx="7430610" cy="1468521"/>
          </a:xfrm>
          <a:prstGeom prst="rect">
            <a:avLst/>
          </a:prstGeom>
        </p:spPr>
      </p:pic>
      <p:pic>
        <p:nvPicPr>
          <p:cNvPr id="21" name="图片 20">
            <a:extLst>
              <a:ext uri="{FF2B5EF4-FFF2-40B4-BE49-F238E27FC236}">
                <a16:creationId xmlns:a16="http://schemas.microsoft.com/office/drawing/2014/main" xmlns="" id="{3360D041-446D-482A-B513-B20CF88B9B4E}"/>
              </a:ext>
            </a:extLst>
          </p:cNvPr>
          <p:cNvPicPr>
            <a:picLocks noChangeAspect="1"/>
          </p:cNvPicPr>
          <p:nvPr/>
        </p:nvPicPr>
        <p:blipFill>
          <a:blip r:embed="rId3"/>
          <a:stretch>
            <a:fillRect/>
          </a:stretch>
        </p:blipFill>
        <p:spPr>
          <a:xfrm>
            <a:off x="11586" y="3724057"/>
            <a:ext cx="2907868" cy="1468522"/>
          </a:xfrm>
          <a:prstGeom prst="rect">
            <a:avLst/>
          </a:prstGeom>
        </p:spPr>
      </p:pic>
      <p:pic>
        <p:nvPicPr>
          <p:cNvPr id="26" name="图片 25">
            <a:extLst>
              <a:ext uri="{FF2B5EF4-FFF2-40B4-BE49-F238E27FC236}">
                <a16:creationId xmlns:a16="http://schemas.microsoft.com/office/drawing/2014/main" xmlns="" id="{B0DB6A94-AE45-489C-A82D-98C420542023}"/>
              </a:ext>
            </a:extLst>
          </p:cNvPr>
          <p:cNvPicPr>
            <a:picLocks noChangeAspect="1"/>
          </p:cNvPicPr>
          <p:nvPr/>
        </p:nvPicPr>
        <p:blipFill>
          <a:blip r:embed="rId4"/>
          <a:stretch>
            <a:fillRect/>
          </a:stretch>
        </p:blipFill>
        <p:spPr>
          <a:xfrm>
            <a:off x="2990885" y="3727962"/>
            <a:ext cx="3586579" cy="1267647"/>
          </a:xfrm>
          <a:prstGeom prst="rect">
            <a:avLst/>
          </a:prstGeom>
        </p:spPr>
      </p:pic>
      <p:pic>
        <p:nvPicPr>
          <p:cNvPr id="27" name="图片 26">
            <a:extLst>
              <a:ext uri="{FF2B5EF4-FFF2-40B4-BE49-F238E27FC236}">
                <a16:creationId xmlns:a16="http://schemas.microsoft.com/office/drawing/2014/main" xmlns="" id="{A5B32FE2-E4D0-488B-B7DA-E881330B5A13}"/>
              </a:ext>
            </a:extLst>
          </p:cNvPr>
          <p:cNvPicPr>
            <a:picLocks noChangeAspect="1"/>
          </p:cNvPicPr>
          <p:nvPr/>
        </p:nvPicPr>
        <p:blipFill>
          <a:blip r:embed="rId5"/>
          <a:stretch>
            <a:fillRect/>
          </a:stretch>
        </p:blipFill>
        <p:spPr>
          <a:xfrm>
            <a:off x="6841100" y="3762048"/>
            <a:ext cx="2267009" cy="1267647"/>
          </a:xfrm>
          <a:prstGeom prst="rect">
            <a:avLst/>
          </a:prstGeom>
        </p:spPr>
      </p:pic>
      <p:pic>
        <p:nvPicPr>
          <p:cNvPr id="28" name="图片 27">
            <a:extLst>
              <a:ext uri="{FF2B5EF4-FFF2-40B4-BE49-F238E27FC236}">
                <a16:creationId xmlns:a16="http://schemas.microsoft.com/office/drawing/2014/main" xmlns="" id="{0966A117-23A0-483F-B2B6-CAD88E4FE045}"/>
              </a:ext>
            </a:extLst>
          </p:cNvPr>
          <p:cNvPicPr>
            <a:picLocks noChangeAspect="1"/>
          </p:cNvPicPr>
          <p:nvPr/>
        </p:nvPicPr>
        <p:blipFill>
          <a:blip r:embed="rId6"/>
          <a:stretch>
            <a:fillRect/>
          </a:stretch>
        </p:blipFill>
        <p:spPr>
          <a:xfrm>
            <a:off x="3515557" y="5289667"/>
            <a:ext cx="2592280" cy="1431924"/>
          </a:xfrm>
          <a:prstGeom prst="rect">
            <a:avLst/>
          </a:prstGeom>
        </p:spPr>
      </p:pic>
    </p:spTree>
    <p:extLst>
      <p:ext uri="{BB962C8B-B14F-4D97-AF65-F5344CB8AC3E}">
        <p14:creationId xmlns:p14="http://schemas.microsoft.com/office/powerpoint/2010/main" val="2585867923"/>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36000">
                                          <p:cBhvr additive="base">
                                            <p:cTn id="7" dur="500" fill="hold"/>
                                            <p:tgtEl>
                                              <p:spTgt spid="19"/>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544010" y="-538250"/>
            <a:ext cx="2555690" cy="2296167"/>
            <a:chOff x="-1344978" y="-685187"/>
            <a:chExt cx="6781080" cy="6092478"/>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011680" y="332767"/>
            <a:ext cx="590550"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3</a:t>
            </a:r>
          </a:p>
        </p:txBody>
      </p:sp>
      <p:sp>
        <p:nvSpPr>
          <p:cNvPr id="19" name="矩形 18"/>
          <p:cNvSpPr/>
          <p:nvPr/>
        </p:nvSpPr>
        <p:spPr>
          <a:xfrm>
            <a:off x="3059271" y="351892"/>
            <a:ext cx="4690556" cy="460375"/>
          </a:xfrm>
          <a:prstGeom prst="rect">
            <a:avLst/>
          </a:prstGeom>
        </p:spPr>
        <p:txBody>
          <a:bodyPr wrap="square">
            <a:spAutoFit/>
          </a:bodyPr>
          <a:lstStyle/>
          <a:p>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业务流</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图</a:t>
            </a:r>
          </a:p>
        </p:txBody>
      </p:sp>
      <p:pic>
        <p:nvPicPr>
          <p:cNvPr id="18" name="图片 17">
            <a:extLst>
              <a:ext uri="{FF2B5EF4-FFF2-40B4-BE49-F238E27FC236}">
                <a16:creationId xmlns:a16="http://schemas.microsoft.com/office/drawing/2014/main" xmlns="" id="{B0850C08-9461-43CD-83A2-11AAC0E77CCA}"/>
              </a:ext>
            </a:extLst>
          </p:cNvPr>
          <p:cNvPicPr>
            <a:picLocks noChangeAspect="1"/>
          </p:cNvPicPr>
          <p:nvPr/>
        </p:nvPicPr>
        <p:blipFill>
          <a:blip r:embed="rId2"/>
          <a:stretch>
            <a:fillRect/>
          </a:stretch>
        </p:blipFill>
        <p:spPr>
          <a:xfrm>
            <a:off x="316241" y="1766065"/>
            <a:ext cx="8541974" cy="2190539"/>
          </a:xfrm>
          <a:prstGeom prst="rect">
            <a:avLst/>
          </a:prstGeom>
        </p:spPr>
      </p:pic>
      <p:pic>
        <p:nvPicPr>
          <p:cNvPr id="20" name="图片 19">
            <a:extLst>
              <a:ext uri="{FF2B5EF4-FFF2-40B4-BE49-F238E27FC236}">
                <a16:creationId xmlns:a16="http://schemas.microsoft.com/office/drawing/2014/main" xmlns="" id="{0F2DA04C-BDD1-4D91-AFD8-F3B7F767FAC8}"/>
              </a:ext>
            </a:extLst>
          </p:cNvPr>
          <p:cNvPicPr>
            <a:picLocks noChangeAspect="1"/>
          </p:cNvPicPr>
          <p:nvPr/>
        </p:nvPicPr>
        <p:blipFill>
          <a:blip r:embed="rId3"/>
          <a:stretch>
            <a:fillRect/>
          </a:stretch>
        </p:blipFill>
        <p:spPr>
          <a:xfrm>
            <a:off x="172495" y="4468903"/>
            <a:ext cx="4017765" cy="2160179"/>
          </a:xfrm>
          <a:prstGeom prst="rect">
            <a:avLst/>
          </a:prstGeom>
        </p:spPr>
      </p:pic>
      <p:pic>
        <p:nvPicPr>
          <p:cNvPr id="21" name="图片 20">
            <a:extLst>
              <a:ext uri="{FF2B5EF4-FFF2-40B4-BE49-F238E27FC236}">
                <a16:creationId xmlns:a16="http://schemas.microsoft.com/office/drawing/2014/main" xmlns="" id="{98DA7935-B64D-4F80-BAE8-05DBF3B53139}"/>
              </a:ext>
            </a:extLst>
          </p:cNvPr>
          <p:cNvPicPr>
            <a:picLocks noChangeAspect="1"/>
          </p:cNvPicPr>
          <p:nvPr/>
        </p:nvPicPr>
        <p:blipFill>
          <a:blip r:embed="rId4"/>
          <a:stretch>
            <a:fillRect/>
          </a:stretch>
        </p:blipFill>
        <p:spPr>
          <a:xfrm>
            <a:off x="4874812" y="4483223"/>
            <a:ext cx="4255666" cy="2022885"/>
          </a:xfrm>
          <a:prstGeom prst="rect">
            <a:avLst/>
          </a:prstGeom>
        </p:spPr>
      </p:pic>
    </p:spTree>
    <p:extLst>
      <p:ext uri="{BB962C8B-B14F-4D97-AF65-F5344CB8AC3E}">
        <p14:creationId xmlns:p14="http://schemas.microsoft.com/office/powerpoint/2010/main" val="1319785430"/>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36000">
                                          <p:cBhvr additive="base">
                                            <p:cTn id="7" dur="500" fill="hold"/>
                                            <p:tgtEl>
                                              <p:spTgt spid="19"/>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Fallback>
  </mc:AlternateContent>
</p:sld>
</file>

<file path=ppt/theme/theme1.xml><?xml version="1.0" encoding="utf-8"?>
<a:theme xmlns:a="http://schemas.openxmlformats.org/drawingml/2006/main" name="Office 主题">
  <a:themeElements>
    <a:clrScheme name="MOMODA1">
      <a:dk1>
        <a:sysClr val="windowText" lastClr="000000"/>
      </a:dk1>
      <a:lt1>
        <a:sysClr val="window" lastClr="FFFFFF"/>
      </a:lt1>
      <a:dk2>
        <a:srgbClr val="A5A5A5"/>
      </a:dk2>
      <a:lt2>
        <a:srgbClr val="DCD8DC"/>
      </a:lt2>
      <a:accent1>
        <a:srgbClr val="CF5F55"/>
      </a:accent1>
      <a:accent2>
        <a:srgbClr val="F2C06B"/>
      </a:accent2>
      <a:accent3>
        <a:srgbClr val="5F9387"/>
      </a:accent3>
      <a:accent4>
        <a:srgbClr val="97A6AB"/>
      </a:accent4>
      <a:accent5>
        <a:srgbClr val="837664"/>
      </a:accent5>
      <a:accent6>
        <a:srgbClr val="3F3F3F"/>
      </a:accent6>
      <a:hlink>
        <a:srgbClr val="FFFFFF"/>
      </a:hlink>
      <a:folHlink>
        <a:srgbClr val="8C8C8C"/>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225</TotalTime>
  <Words>1291</Words>
  <Application>Microsoft Office PowerPoint</Application>
  <PresentationFormat>全屏显示(4:3)</PresentationFormat>
  <Paragraphs>484</Paragraphs>
  <Slides>27</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37" baseType="lpstr">
      <vt:lpstr>华文仿宋</vt:lpstr>
      <vt:lpstr>宋体</vt:lpstr>
      <vt:lpstr>微软雅黑</vt:lpstr>
      <vt:lpstr>文鼎行楷碑体_B</vt:lpstr>
      <vt:lpstr>Arial</vt:lpstr>
      <vt:lpstr>Calibri</vt:lpstr>
      <vt:lpstr>Calibri Light</vt:lpstr>
      <vt:lpstr>Times New Roman</vt:lpstr>
      <vt:lpstr>Office 主题</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http://momodasucai.taobao.com/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MOMODASUCAI;http://momodasucai.taobao.com/</dc:creator>
  <cp:lastModifiedBy>Windows 用户</cp:lastModifiedBy>
  <cp:revision>148</cp:revision>
  <dcterms:created xsi:type="dcterms:W3CDTF">2015-01-07T12:23:00Z</dcterms:created>
  <dcterms:modified xsi:type="dcterms:W3CDTF">2018-05-16T15:44:57Z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