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28" r:id="rId4"/>
    <p:sldId id="493" r:id="rId5"/>
    <p:sldId id="494" r:id="rId6"/>
    <p:sldId id="429" r:id="rId7"/>
    <p:sldId id="477" r:id="rId8"/>
    <p:sldId id="478" r:id="rId9"/>
    <p:sldId id="479" r:id="rId10"/>
    <p:sldId id="487" r:id="rId11"/>
    <p:sldId id="497" r:id="rId12"/>
    <p:sldId id="496" r:id="rId13"/>
    <p:sldId id="498" r:id="rId14"/>
    <p:sldId id="480" r:id="rId15"/>
    <p:sldId id="488" r:id="rId16"/>
    <p:sldId id="489" r:id="rId17"/>
    <p:sldId id="490" r:id="rId18"/>
    <p:sldId id="502" r:id="rId19"/>
    <p:sldId id="481" r:id="rId20"/>
    <p:sldId id="482" r:id="rId21"/>
    <p:sldId id="500" r:id="rId22"/>
    <p:sldId id="499" r:id="rId23"/>
    <p:sldId id="501" r:id="rId24"/>
    <p:sldId id="492" r:id="rId25"/>
    <p:sldId id="508" r:id="rId26"/>
    <p:sldId id="503" r:id="rId27"/>
    <p:sldId id="504" r:id="rId28"/>
    <p:sldId id="505" r:id="rId29"/>
    <p:sldId id="506" r:id="rId30"/>
    <p:sldId id="507" r:id="rId31"/>
    <p:sldId id="483" r:id="rId32"/>
    <p:sldId id="484" r:id="rId33"/>
    <p:sldId id="427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74" d="100"/>
          <a:sy n="74" d="100"/>
        </p:scale>
        <p:origin x="84" y="7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8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255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Users, Roles</a:t>
            </a:r>
            <a:r>
              <a:rPr lang="en-US" dirty="0"/>
              <a:t>, </a:t>
            </a:r>
            <a:r>
              <a:rPr lang="en-US" dirty="0" smtClean="0"/>
              <a:t>Authorization, </a:t>
            </a:r>
            <a:r>
              <a:rPr lang="en-US" dirty="0"/>
              <a:t>Registration</a:t>
            </a:r>
            <a:r>
              <a:rPr lang="en-US" dirty="0" smtClean="0"/>
              <a:t>, Login, Logout, …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16" y="3733800"/>
            <a:ext cx="2450518" cy="2270785"/>
          </a:xfrm>
          <a:prstGeom prst="roundRect">
            <a:avLst>
              <a:gd name="adj" fmla="val 866"/>
            </a:avLst>
          </a:prstGeom>
        </p:spPr>
      </p:pic>
      <p:pic>
        <p:nvPicPr>
          <p:cNvPr id="1026" name="Picture 2" descr="http://takshilarohtak.com/admin/css/images/logi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644349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– holds the user manager configuration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UserManager&lt;ApplicationUser&gt;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main class for managing users in the ASP.NET Identity system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define the user and password validation rules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ApplicationSignInManager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SignInManager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Implements the user login / logout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Supports external login, e.g. Facebook login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Two-factor authentication (email confirm)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Project Template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IndentityModels.cs</a:t>
            </a:r>
            <a:r>
              <a:rPr lang="en-US" dirty="0" smtClean="0"/>
              <a:t> – holds user class and EF DB context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</a:p>
          <a:p>
            <a:pPr lvl="1"/>
            <a:r>
              <a:rPr lang="en-US" dirty="0" smtClean="0"/>
              <a:t>Holds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information for the ASP.NET application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(unique user ID, string holding a GUID)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 smtClean="0"/>
              <a:t> </a:t>
            </a:r>
            <a:r>
              <a:rPr lang="en-US" dirty="0"/>
              <a:t>(unique </a:t>
            </a:r>
            <a:r>
              <a:rPr lang="en-US" dirty="0" smtClean="0"/>
              <a:t>username),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/>
              <a:t> (email address – can be unique),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May hold additional fields, e.g. first name, last name, 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IdentityDbContext&lt;ApplicationUser&gt;</a:t>
            </a:r>
          </a:p>
          <a:p>
            <a:pPr lvl="1"/>
            <a:r>
              <a:rPr lang="en-US" dirty="0" smtClean="0"/>
              <a:t>Holds the EF data context with all database mapped entities</a:t>
            </a:r>
          </a:p>
          <a:p>
            <a:pPr lvl="1"/>
            <a:r>
              <a:rPr lang="en-US" dirty="0" smtClean="0"/>
              <a:t>May define database initializer to specify DB migration strategy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OWIN to use identity authentication</a:t>
            </a:r>
          </a:p>
          <a:p>
            <a:pPr lvl="1"/>
            <a:r>
              <a:rPr lang="en-US" dirty="0" smtClean="0"/>
              <a:t>Usually enables cookie-based authentication</a:t>
            </a:r>
          </a:p>
          <a:p>
            <a:pPr lvl="1"/>
            <a:r>
              <a:rPr lang="en-US" dirty="0" smtClean="0"/>
              <a:t>May enable external login (e.g. Facebook login)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277064"/>
            <a:ext cx="103632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/>
              <a:t>var newUser = new ApplicationUser</a:t>
            </a:r>
          </a:p>
          <a:p>
            <a:r>
              <a:rPr lang="en-US" sz="2300" noProof="1" smtClean="0"/>
              <a:t>{</a:t>
            </a:r>
          </a:p>
          <a:p>
            <a:r>
              <a:rPr lang="en-US" sz="2300" noProof="1" smtClean="0"/>
              <a:t>    UserName = "maria",</a:t>
            </a:r>
          </a:p>
          <a:p>
            <a:r>
              <a:rPr lang="en-US" sz="2300" noProof="1" smtClean="0"/>
              <a:t>    Email = "mm@gmail.com",</a:t>
            </a:r>
          </a:p>
          <a:p>
            <a:r>
              <a:rPr lang="en-US" sz="2300" noProof="1" smtClean="0"/>
              <a:t>    PhoneNumber = "+359 2 981 981"</a:t>
            </a:r>
          </a:p>
          <a:p>
            <a:r>
              <a:rPr lang="en-US" sz="2300" noProof="1" smtClean="0"/>
              <a:t>};</a:t>
            </a:r>
          </a:p>
          <a:p>
            <a:r>
              <a:rPr lang="en-US" sz="2300" noProof="1" smtClean="0"/>
              <a:t>var userManager = </a:t>
            </a:r>
            <a:r>
              <a:rPr lang="en-US" sz="2300" noProof="1"/>
              <a:t>HttpContext.GetOwinContext</a:t>
            </a:r>
            <a:r>
              <a:rPr lang="en-US" sz="2300" noProof="1" smtClean="0"/>
              <a:t>().</a:t>
            </a:r>
          </a:p>
          <a:p>
            <a:r>
              <a:rPr lang="en-US" sz="2300" noProof="1"/>
              <a:t> </a:t>
            </a:r>
            <a:r>
              <a:rPr lang="en-US" sz="2300" noProof="1" smtClean="0"/>
              <a:t>   GetUserManager&lt;ApplicationUserManager&gt;();</a:t>
            </a:r>
          </a:p>
          <a:p>
            <a:r>
              <a:rPr lang="en-US" sz="2300" noProof="1" smtClean="0"/>
              <a:t>var </a:t>
            </a:r>
            <a:r>
              <a:rPr lang="en-US" sz="2300" noProof="1"/>
              <a:t>result =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userManager.Create</a:t>
            </a:r>
            <a:r>
              <a:rPr lang="en-US" sz="2300" noProof="1"/>
              <a:t>(newUser, "S0m3@Pa$$");</a:t>
            </a:r>
          </a:p>
          <a:p>
            <a:endParaRPr lang="en-US" sz="2300" noProof="1" smtClean="0"/>
          </a:p>
          <a:p>
            <a:r>
              <a:rPr lang="en-US" sz="2300" noProof="1" smtClean="0"/>
              <a:t>if (result.Succeeded)</a:t>
            </a:r>
          </a:p>
          <a:p>
            <a:r>
              <a:rPr lang="en-US" sz="2300" noProof="1" smtClean="0"/>
              <a:t>    // User registered</a:t>
            </a:r>
          </a:p>
          <a:p>
            <a:r>
              <a:rPr lang="en-US" sz="2300" noProof="1" smtClean="0"/>
              <a:t>else</a:t>
            </a:r>
          </a:p>
          <a:p>
            <a:r>
              <a:rPr lang="en-US" sz="2300" noProof="1" smtClean="0"/>
              <a:t>    // result.Errors holds the error messages</a:t>
            </a:r>
            <a:endParaRPr lang="en-US" sz="23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Login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92972"/>
            <a:ext cx="1036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var signInManager = HttpContext.GetOwinContext().</a:t>
            </a:r>
          </a:p>
          <a:p>
            <a:r>
              <a:rPr lang="en-US" sz="2400" noProof="1" smtClean="0"/>
              <a:t>    Get&lt;ApplicationSignInManager&gt;();</a:t>
            </a:r>
          </a:p>
          <a:p>
            <a:r>
              <a:rPr lang="en-US" sz="2400" noProof="1" smtClean="0"/>
              <a:t>bool rememberMe = true;</a:t>
            </a:r>
          </a:p>
          <a:p>
            <a:r>
              <a:rPr lang="en-US" sz="2400" noProof="1" smtClean="0"/>
              <a:t>bool shouldLockout = false;</a:t>
            </a:r>
          </a:p>
          <a:p>
            <a:r>
              <a:rPr lang="en-US" sz="2400" noProof="1" smtClean="0"/>
              <a:t>var signInStatus = signInManager.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PasswordSignIn</a:t>
            </a:r>
            <a:r>
              <a:rPr lang="en-US" sz="2400" noProof="1" smtClean="0"/>
              <a:t>(</a:t>
            </a:r>
          </a:p>
          <a:p>
            <a:r>
              <a:rPr lang="en-US" sz="2400" noProof="1" smtClean="0"/>
              <a:t>    "maria", "S0m3@Pa$$", rememberMe, shouldLockout);</a:t>
            </a:r>
          </a:p>
          <a:p>
            <a:r>
              <a:rPr lang="en-US" sz="2400" noProof="1" smtClean="0"/>
              <a:t>if (signInStatus == SignInStatus.Success)</a:t>
            </a:r>
          </a:p>
          <a:p>
            <a:r>
              <a:rPr lang="en-US" sz="2400" noProof="1" smtClean="0"/>
              <a:t>    // Sucessfull login</a:t>
            </a:r>
          </a:p>
          <a:p>
            <a:r>
              <a:rPr lang="en-US" sz="2400" noProof="1" smtClean="0"/>
              <a:t>else</a:t>
            </a:r>
          </a:p>
          <a:p>
            <a:r>
              <a:rPr lang="en-US" sz="2400" noProof="1" smtClean="0"/>
              <a:t>    // Login failed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Performs </a:t>
            </a:r>
            <a:r>
              <a:rPr lang="en-US" dirty="0"/>
              <a:t>local / external logout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 smtClean="0"/>
              <a:t> (log off / sign out):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logout clears the authentication cookies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Logout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05000"/>
            <a:ext cx="10363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noProof="1" smtClean="0"/>
              <a:t>var authenticationManager =</a:t>
            </a:r>
          </a:p>
          <a:p>
            <a:r>
              <a:rPr lang="en-US" sz="2500" noProof="1" smtClean="0"/>
              <a:t>    HttpContext.GetOwinContext().Authentication;</a:t>
            </a:r>
          </a:p>
          <a:p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500" noProof="1" smtClean="0">
                <a:solidFill>
                  <a:schemeClr val="tx2">
                    <a:lumMod val="75000"/>
                  </a:schemeClr>
                </a:solidFill>
              </a:rPr>
              <a:t>uthenticationManager.SignOut</a:t>
            </a:r>
            <a:r>
              <a:rPr lang="en-US" sz="2500" noProof="1" smtClean="0"/>
              <a:t>();</a:t>
            </a:r>
          </a:p>
          <a:p>
            <a:r>
              <a:rPr lang="en-US" sz="2500" noProof="1"/>
              <a:t>// Redirect to home screen or login screen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4495800"/>
            <a:ext cx="8080376" cy="18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Administrator resets some user's password: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926608"/>
            <a:ext cx="109439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var currentUser = User.Identity.GetUserId();</a:t>
            </a:r>
          </a:p>
          <a:p>
            <a:r>
              <a:rPr lang="en-US" sz="2400" noProof="1" smtClean="0"/>
              <a:t>var userManager = HttpContext.GetOwinContext().</a:t>
            </a:r>
          </a:p>
          <a:p>
            <a:r>
              <a:rPr lang="en-US" sz="2400" noProof="1" smtClean="0"/>
              <a:t>    GetUserManager&lt;ApplicationUserManager&gt;();</a:t>
            </a:r>
          </a:p>
          <a:p>
            <a:r>
              <a:rPr lang="en-US" sz="2400" noProof="1" smtClean="0"/>
              <a:t>var result = userManager.ChangePassword(</a:t>
            </a:r>
          </a:p>
          <a:p>
            <a:r>
              <a:rPr lang="en-US" sz="2400" noProof="1" smtClean="0"/>
              <a:t>    currentUser, "old pass", "new pass");</a:t>
            </a:r>
          </a:p>
          <a:p>
            <a:r>
              <a:rPr lang="en-US" sz="2400" noProof="1" smtClean="0"/>
              <a:t>if (result.Succeeded) …</a:t>
            </a:r>
            <a:endParaRPr lang="en-US" sz="2400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105400"/>
            <a:ext cx="109439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string token = userManager.GeneratePasswordResetToken (userId);</a:t>
            </a:r>
          </a:p>
          <a:p>
            <a:r>
              <a:rPr lang="en-US" sz="2400" noProof="1" smtClean="0"/>
              <a:t>var result = userManager.ResetPassword(</a:t>
            </a:r>
          </a:p>
          <a:p>
            <a:r>
              <a:rPr lang="en-US" sz="2400" noProof="1" smtClean="0"/>
              <a:t>   userId, token, "new password");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9249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the user profile</a:t>
            </a:r>
          </a:p>
          <a:p>
            <a:pPr lvl="1"/>
            <a:r>
              <a:rPr lang="en-US" dirty="0" smtClean="0"/>
              <a:t>Just add properties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Enable migrations for the project / data layer</a:t>
            </a:r>
          </a:p>
          <a:p>
            <a:pPr lvl="1"/>
            <a:r>
              <a:rPr lang="en-US" dirty="0" smtClean="0"/>
              <a:t>E.g.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set the database initializer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User Profile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class ApplicationUser : IdentityUser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[</a:t>
            </a:r>
            <a:r>
              <a:rPr lang="en-US" sz="2400" noProof="1"/>
              <a:t>Required]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public </a:t>
            </a:r>
            <a:r>
              <a:rPr lang="en-US" sz="2400" noProof="1"/>
              <a:t>string Name { get; set; }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…</a:t>
            </a:r>
            <a:endParaRPr lang="en-US" sz="2400" noProof="1"/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2084" y="5504000"/>
            <a:ext cx="9806728" cy="820600"/>
          </a:xfrm>
        </p:spPr>
        <p:txBody>
          <a:bodyPr/>
          <a:lstStyle/>
          <a:p>
            <a:r>
              <a:rPr lang="en-US" dirty="0" smtClean="0"/>
              <a:t>Authorization and User Roles</a:t>
            </a:r>
            <a:endParaRPr lang="en-US" dirty="0"/>
          </a:p>
        </p:txBody>
      </p:sp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 smtClean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[AllowAnnonymous]</a:t>
            </a:r>
            <a:r>
              <a:rPr lang="en-US" sz="3200" dirty="0" smtClean="0"/>
              <a:t> attributes to configure authorized / anonymous access for controller / action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Authorization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508171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200" noProof="1"/>
              <a:t>public class AccountController : Controller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// GET: /Account/Login (annonymous)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[AllowAnonymous]</a:t>
            </a:r>
          </a:p>
          <a:p>
            <a:r>
              <a:rPr lang="en-US" sz="2200" noProof="1"/>
              <a:t>  public ActionResult Login(string returnUrl) { </a:t>
            </a:r>
            <a:r>
              <a:rPr lang="en-US" sz="2200" noProof="1" smtClean="0"/>
              <a:t>… </a:t>
            </a:r>
            <a:r>
              <a:rPr lang="en-US" sz="2200" noProof="1"/>
              <a:t>}</a:t>
            </a:r>
          </a:p>
          <a:p>
            <a:r>
              <a:rPr lang="en-US" sz="2200" noProof="1"/>
              <a:t>  </a:t>
            </a:r>
          </a:p>
          <a:p>
            <a:r>
              <a:rPr lang="en-US" sz="2200" noProof="1"/>
              <a:t>  // POST: /Account/LogOff (for logged-in users only)</a:t>
            </a:r>
          </a:p>
          <a:p>
            <a:r>
              <a:rPr lang="en-US" sz="2200" noProof="1"/>
              <a:t>  [HttpPost]</a:t>
            </a:r>
          </a:p>
          <a:p>
            <a:r>
              <a:rPr lang="en-US" sz="2200" noProof="1"/>
              <a:t>  public ActionResult LogOff() { </a:t>
            </a:r>
            <a:r>
              <a:rPr lang="en-US" sz="2200" noProof="1" smtClean="0"/>
              <a:t>… </a:t>
            </a:r>
            <a:r>
              <a:rPr lang="en-US" sz="2200" noProof="1"/>
              <a:t>}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</a:t>
            </a:r>
            <a:r>
              <a:rPr lang="en-US" dirty="0" smtClean="0"/>
              <a:t>Authorization –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Identity System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and User </a:t>
            </a:r>
            <a:r>
              <a:rPr lang="en-US" dirty="0" smtClean="0"/>
              <a:t>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</a:t>
            </a: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External </a:t>
            </a:r>
            <a:r>
              <a:rPr lang="en-US" dirty="0" smtClean="0"/>
              <a:t>Login in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2" y="3936298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// GET: /Account/Roles (for logged-in users only)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 smtClean="0"/>
              <a:t>public ActionResult Roles()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var currentUserId 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this.User.Identity.GetUserId()</a:t>
            </a:r>
            <a:r>
              <a:rPr lang="en-US" sz="2400" noProof="1" smtClean="0"/>
              <a:t>;</a:t>
            </a:r>
          </a:p>
          <a:p>
            <a:r>
              <a:rPr lang="en-US" sz="2400" noProof="1" smtClean="0"/>
              <a:t>    var userManager = HttpContext.GetOwinContext().</a:t>
            </a:r>
          </a:p>
          <a:p>
            <a:r>
              <a:rPr lang="en-US" sz="2400" noProof="1" smtClean="0"/>
              <a:t>        GetUserManager&lt;ApplicationUserManager&gt;();</a:t>
            </a:r>
          </a:p>
          <a:p>
            <a:r>
              <a:rPr lang="en-US" sz="2400" noProof="1" smtClean="0"/>
              <a:t>    var user = userManager.FindById(currentUserId);</a:t>
            </a:r>
          </a:p>
          <a:p>
            <a:r>
              <a:rPr lang="en-US" sz="2400" noProof="1" smtClean="0"/>
              <a:t>    ViewBag.Roles = user.Roles;</a:t>
            </a:r>
          </a:p>
          <a:p>
            <a:r>
              <a:rPr lang="en-US" sz="2400" noProof="1" smtClean="0"/>
              <a:t>    return this.View();</a:t>
            </a:r>
          </a:p>
          <a:p>
            <a:r>
              <a:rPr lang="en-US" sz="24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7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roles </a:t>
            </a:r>
            <a:r>
              <a:rPr lang="en-US" dirty="0" smtClean="0"/>
              <a:t>group users to simplify managing permissions</a:t>
            </a:r>
          </a:p>
          <a:p>
            <a:pPr lvl="1"/>
            <a:r>
              <a:rPr lang="en-US" dirty="0" smtClean="0"/>
              <a:t>ASP.NET MVC controllers and actions could check the user role</a:t>
            </a:r>
          </a:p>
          <a:p>
            <a:r>
              <a:rPr lang="en-US" dirty="0" smtClean="0"/>
              <a:t>Creating a new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371433"/>
            <a:ext cx="1046646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var roleManager = new RoleManager&lt;IdentityRole&gt;(</a:t>
            </a:r>
          </a:p>
          <a:p>
            <a:r>
              <a:rPr lang="en-US" sz="2200" noProof="1"/>
              <a:t>  new RoleStore&lt;IdentityRole&gt;(new ApplicationDbContext()));</a:t>
            </a:r>
          </a:p>
          <a:p>
            <a:r>
              <a:rPr lang="en-US" sz="2200" noProof="1"/>
              <a:t>var roleCreateResult = </a:t>
            </a:r>
            <a:endParaRPr lang="en-US" sz="2200" noProof="1" smtClean="0"/>
          </a:p>
          <a:p>
            <a:r>
              <a:rPr lang="en-US" sz="2200" noProof="1" smtClean="0"/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roleManager.Create</a:t>
            </a:r>
            <a:r>
              <a:rPr lang="en-US" sz="2200" noProof="1" smtClean="0"/>
              <a:t>(new IdentityRole("Administrator"));</a:t>
            </a:r>
          </a:p>
          <a:p>
            <a:r>
              <a:rPr lang="en-US" sz="2200" noProof="1" smtClean="0"/>
              <a:t>if </a:t>
            </a:r>
            <a:r>
              <a:rPr lang="en-US" sz="2200" noProof="1"/>
              <a:t>(! roleCreateResult.Succeeded)</a:t>
            </a:r>
          </a:p>
          <a:p>
            <a:r>
              <a:rPr lang="en-US" sz="2200" noProof="1" smtClean="0"/>
              <a:t>{</a:t>
            </a:r>
            <a:endParaRPr lang="en-US" sz="2200" noProof="1"/>
          </a:p>
          <a:p>
            <a:r>
              <a:rPr lang="en-US" sz="2200" noProof="1" smtClean="0"/>
              <a:t>  throw </a:t>
            </a:r>
            <a:r>
              <a:rPr lang="en-US" sz="2200" noProof="1"/>
              <a:t>new Exception(string.Join("; ", roleCreateResult.Errors));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28138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Adding a user to existing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to Role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noProof="1"/>
              <a:t>var userManager = HttpContext.GetOwinContext().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   GetUserManager&lt;ApplicationUserManager&gt;();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var </a:t>
            </a:r>
            <a:r>
              <a:rPr lang="en-US" sz="2400" noProof="1"/>
              <a:t>addAdminRoleResult </a:t>
            </a:r>
            <a:r>
              <a:rPr lang="en-US" sz="2400" noProof="1" smtClean="0"/>
              <a:t>=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</a:t>
            </a:r>
            <a:r>
              <a:rPr lang="en-US" sz="2400" noProof="1" smtClean="0"/>
              <a:t> userManager.AddToRole(adminUserId</a:t>
            </a:r>
            <a:r>
              <a:rPr lang="en-US" sz="2400" noProof="1"/>
              <a:t>, "</a:t>
            </a:r>
            <a:r>
              <a:rPr lang="en-US" sz="2400" noProof="1" smtClean="0"/>
              <a:t>Administrator");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if (addAdminRoleResult.Succeeded)</a:t>
            </a:r>
          </a:p>
          <a:p>
            <a:pPr>
              <a:lnSpc>
                <a:spcPct val="110000"/>
              </a:lnSpc>
            </a:pPr>
            <a:r>
              <a:rPr lang="en-US" sz="2400" noProof="1" smtClean="0"/>
              <a:t>{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</a:t>
            </a:r>
            <a:r>
              <a:rPr lang="en-US" sz="2400" noProof="1" smtClean="0"/>
              <a:t> // The user is now Administrator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3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 smtClean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</a:t>
            </a:r>
            <a:r>
              <a:rPr lang="en-US" sz="3200" dirty="0" smtClean="0"/>
              <a:t>if user's role is "User" or "Student" or "Trainer":</a:t>
            </a: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Authorize(Roles="Administrator"])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noProof="1"/>
              <a:t>public class </a:t>
            </a:r>
            <a:r>
              <a:rPr lang="en-US" sz="2400" noProof="1" smtClean="0"/>
              <a:t>AdminController </a:t>
            </a:r>
            <a:r>
              <a:rPr lang="en-US" sz="2400" noProof="1"/>
              <a:t>: Controller</a:t>
            </a:r>
          </a:p>
          <a:p>
            <a:r>
              <a:rPr lang="en-US" sz="2400" noProof="1" smtClean="0"/>
              <a:t>{ … }</a:t>
            </a:r>
            <a:endParaRPr lang="en-US" sz="2400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sz="2400" noProof="1" smtClean="0"/>
              <a:t>public ActionResult Roles()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…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053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// GET: /Home/Admin (for logged-in admins only)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 smtClean="0"/>
              <a:t>public ActionResult Admin ()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if 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sz="2400" noProof="1" smtClean="0"/>
              <a:t>)</a:t>
            </a:r>
          </a:p>
          <a:p>
            <a:r>
              <a:rPr lang="en-US" sz="2400" noProof="1" smtClean="0"/>
              <a:t>    {</a:t>
            </a:r>
          </a:p>
          <a:p>
            <a:r>
              <a:rPr lang="en-US" sz="2400" noProof="1" smtClean="0"/>
              <a:t>        ViewBag.Message = "Welcome to the admin area!";</a:t>
            </a:r>
          </a:p>
          <a:p>
            <a:r>
              <a:rPr lang="en-US" sz="2400" noProof="1" smtClean="0"/>
              <a:t>        return View();</a:t>
            </a:r>
          </a:p>
          <a:p>
            <a:r>
              <a:rPr lang="en-US" sz="2400" noProof="1" smtClean="0"/>
              <a:t>    }</a:t>
            </a:r>
          </a:p>
          <a:p>
            <a:endParaRPr lang="en-US" sz="2400" noProof="1" smtClean="0"/>
          </a:p>
          <a:p>
            <a:r>
              <a:rPr lang="en-US" sz="2400" noProof="1" smtClean="0"/>
              <a:t>    return this.View("Unauthorized");</a:t>
            </a:r>
          </a:p>
          <a:p>
            <a:r>
              <a:rPr lang="en-US" sz="24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1089385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2053206"/>
            <a:ext cx="10566632" cy="719034"/>
          </a:xfrm>
        </p:spPr>
        <p:txBody>
          <a:bodyPr/>
          <a:lstStyle/>
          <a:p>
            <a:r>
              <a:rPr lang="en-US" dirty="0" smtClean="0"/>
              <a:t>Claims-Based Authentication </a:t>
            </a:r>
            <a:r>
              <a:rPr lang="en-US" smtClean="0"/>
              <a:t>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91465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Authentication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flow</a:t>
            </a:r>
          </a:p>
          <a:p>
            <a:pPr lvl="1"/>
            <a:r>
              <a:rPr lang="en-US" dirty="0" smtClean="0"/>
              <a:t>User makes request to application</a:t>
            </a:r>
          </a:p>
          <a:p>
            <a:pPr lvl="1"/>
            <a:r>
              <a:rPr lang="en-US" dirty="0" smtClean="0"/>
              <a:t>System redirects to external page</a:t>
            </a:r>
          </a:p>
          <a:p>
            <a:pPr lvl="1"/>
            <a:r>
              <a:rPr lang="en-US" dirty="0" smtClean="0"/>
              <a:t>After authentication the external system returns back to the application with user information</a:t>
            </a:r>
          </a:p>
          <a:p>
            <a:pPr lvl="1"/>
            <a:r>
              <a:rPr lang="en-US" dirty="0" smtClean="0"/>
              <a:t>Application makes request to external system to validate user</a:t>
            </a:r>
          </a:p>
          <a:p>
            <a:pPr lvl="1"/>
            <a:r>
              <a:rPr lang="en-US" dirty="0" smtClean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41821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3484" y="4953000"/>
            <a:ext cx="10721128" cy="820600"/>
          </a:xfrm>
        </p:spPr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484" y="5788744"/>
            <a:ext cx="10721128" cy="688256"/>
          </a:xfrm>
        </p:spPr>
        <p:txBody>
          <a:bodyPr/>
          <a:lstStyle/>
          <a:p>
            <a:r>
              <a:rPr lang="en-US" dirty="0" smtClean="0"/>
              <a:t>What's the Difference?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34" y="980590"/>
            <a:ext cx="5527428" cy="3667610"/>
          </a:xfrm>
          <a:prstGeom prst="roundRect">
            <a:avLst>
              <a:gd name="adj" fmla="val 4617"/>
            </a:avLst>
          </a:prstGeom>
        </p:spPr>
      </p:pic>
    </p:spTree>
    <p:extLst>
      <p:ext uri="{BB962C8B-B14F-4D97-AF65-F5344CB8AC3E}">
        <p14:creationId xmlns:p14="http://schemas.microsoft.com/office/powerpoint/2010/main" val="3559626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Configuring External Login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OWIN Authorization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2554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External Login in ASP.NET MVC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partial class Startup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 smtClean="0"/>
              <a:t>  public </a:t>
            </a:r>
            <a:r>
              <a:rPr lang="en-US" sz="2400" noProof="1"/>
              <a:t>void ConfigureAuth(IAppBuilder app)</a:t>
            </a:r>
          </a:p>
          <a:p>
            <a:r>
              <a:rPr lang="en-US" sz="2400" noProof="1" smtClean="0"/>
              <a:t>  {</a:t>
            </a:r>
            <a:endParaRPr lang="en-US" sz="2400" noProof="1"/>
          </a:p>
          <a:p>
            <a:r>
              <a:rPr lang="en-US" sz="2400" noProof="1" smtClean="0"/>
              <a:t>    …</a:t>
            </a:r>
          </a:p>
          <a:p>
            <a:r>
              <a:rPr lang="en-US" sz="2400" noProof="1" smtClean="0"/>
              <a:t>    app.UseFacebookAuthentication</a:t>
            </a:r>
            <a:r>
              <a:rPr lang="en-US" sz="2400" noProof="1"/>
              <a:t>(</a:t>
            </a:r>
          </a:p>
          <a:p>
            <a:r>
              <a:rPr lang="en-US" sz="2400" noProof="1" smtClean="0"/>
              <a:t>      appId</a:t>
            </a:r>
            <a:r>
              <a:rPr lang="en-US" sz="2400" noProof="1"/>
              <a:t>: "xxx", appSecret: "yyy");</a:t>
            </a:r>
          </a:p>
          <a:p>
            <a:r>
              <a:rPr lang="en-US" sz="2400" noProof="1" smtClean="0"/>
              <a:t>    app.UseGoogleAuthentication(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  new </a:t>
            </a:r>
            <a:r>
              <a:rPr lang="en-US" sz="2400" noProof="1"/>
              <a:t>GoogleOAuth2AuthenticationOptions()</a:t>
            </a:r>
          </a:p>
          <a:p>
            <a:r>
              <a:rPr lang="en-US" sz="2400" noProof="1" smtClean="0"/>
              <a:t>      { ClientId </a:t>
            </a:r>
            <a:r>
              <a:rPr lang="en-US" sz="2400" noProof="1"/>
              <a:t>= "xxx", ClientSecret = "yyy</a:t>
            </a:r>
            <a:r>
              <a:rPr lang="en-US" sz="2400" noProof="1" smtClean="0"/>
              <a:t>" }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);</a:t>
            </a:r>
            <a:endParaRPr lang="en-US" sz="2400" noProof="1"/>
          </a:p>
          <a:p>
            <a:r>
              <a:rPr lang="en-US" sz="2400" noProof="1" smtClean="0"/>
              <a:t>  }</a:t>
            </a:r>
            <a:endParaRPr lang="en-US" sz="2400" noProof="1"/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4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9384" y="6400802"/>
            <a:ext cx="10482604" cy="363552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r>
              <a:rPr lang="en-US" dirty="0" smtClean="0"/>
              <a:t>of </a:t>
            </a:r>
            <a:r>
              <a:rPr lang="en-US" dirty="0"/>
              <a:t>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 smtClean="0"/>
              <a:t>How you prove it?</a:t>
            </a:r>
          </a:p>
          <a:p>
            <a:pPr marL="712788" lvl="1" indent="-266700"/>
            <a:r>
              <a:rPr lang="en-US" dirty="0" smtClean="0"/>
              <a:t>Credentials can be password, smart card, external token, etc.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allowed to do? </a:t>
            </a:r>
            <a:r>
              <a:rPr lang="en-US" dirty="0" smtClean="0"/>
              <a:t>Can you see this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990600"/>
            <a:ext cx="3710728" cy="3438564"/>
          </a:xfrm>
          <a:prstGeom prst="roundRect">
            <a:avLst>
              <a:gd name="adj" fmla="val 866"/>
            </a:avLst>
          </a:prstGeom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 smtClean="0"/>
              <a:t>system for ASP.NET Web apps</a:t>
            </a:r>
          </a:p>
          <a:p>
            <a:pPr lvl="2"/>
            <a:r>
              <a:rPr lang="en-US" dirty="0" smtClean="0"/>
              <a:t>Supports ASP.NET MVC, Web API, Web Forms, </a:t>
            </a:r>
            <a:r>
              <a:rPr lang="en-US" noProof="1" smtClean="0"/>
              <a:t>SignalR</a:t>
            </a:r>
            <a:r>
              <a:rPr lang="en-US" dirty="0" smtClean="0"/>
              <a:t>, Web Pages</a:t>
            </a:r>
          </a:p>
          <a:p>
            <a:pPr lvl="1"/>
            <a:r>
              <a:rPr lang="en-US" dirty="0" smtClean="0"/>
              <a:t>Handles users, user profiles, login / logout, roles, etc.</a:t>
            </a:r>
          </a:p>
          <a:p>
            <a:pPr lvl="2"/>
            <a:r>
              <a:rPr lang="en-US" dirty="0" smtClean="0"/>
              <a:t>Keeps the user accounts in local database or in external data store</a:t>
            </a:r>
          </a:p>
          <a:p>
            <a:pPr lvl="1"/>
            <a:r>
              <a:rPr lang="en-US" dirty="0" smtClean="0"/>
              <a:t>External login (through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Supports Facebook, Google, Microsoft, Twitter accounts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middleware (can run outside of IIS)</a:t>
            </a:r>
          </a:p>
          <a:p>
            <a:pPr lvl="1"/>
            <a:r>
              <a:rPr lang="en-US" dirty="0" smtClean="0"/>
              <a:t>Available through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Typically, the ASP.NET identity data (users, passwords, roles) is stored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 smtClean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and Entity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3" y="3173896"/>
            <a:ext cx="7827942" cy="3243353"/>
          </a:xfrm>
          <a:prstGeom prst="roundRect">
            <a:avLst>
              <a:gd name="adj" fmla="val 1140"/>
            </a:avLst>
          </a:prstGeom>
        </p:spPr>
      </p:pic>
    </p:spTree>
    <p:extLst>
      <p:ext uri="{BB962C8B-B14F-4D97-AF65-F5344CB8AC3E}">
        <p14:creationId xmlns:p14="http://schemas.microsoft.com/office/powerpoint/2010/main" val="39097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 smtClean="0"/>
              <a:t>ASP.NET Identity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Setup, Registration, Login, Logout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1133436"/>
            <a:ext cx="3710728" cy="3438564"/>
          </a:xfrm>
          <a:prstGeom prst="roundRect">
            <a:avLst>
              <a:gd name="adj" fmla="val 2851"/>
            </a:avLst>
          </a:prstGeom>
        </p:spPr>
      </p:pic>
      <p:pic>
        <p:nvPicPr>
          <p:cNvPr id="2050" name="Picture 2" descr="http://www.bls.gov/bls/api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84" y="1562099"/>
            <a:ext cx="2857500" cy="2095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0" y="1194433"/>
            <a:ext cx="2657436" cy="26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setup ASP.NET Identity based authentication in MVC</a:t>
            </a:r>
          </a:p>
          <a:p>
            <a:pPr lvl="1"/>
            <a:r>
              <a:rPr lang="en-US" dirty="0" smtClean="0"/>
              <a:t>Using the ASP.NET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 smtClean="0"/>
              <a:t>from Visual Studio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 smtClean="0"/>
              <a:t>: install </a:t>
            </a:r>
            <a:r>
              <a:rPr lang="en-US" noProof="1" smtClean="0"/>
              <a:t>NuGet</a:t>
            </a:r>
            <a:r>
              <a:rPr lang="en-US" dirty="0" smtClean="0"/>
              <a:t> packages, manual configuration, create EF mappings (models), </a:t>
            </a:r>
            <a:r>
              <a:rPr lang="en-US" dirty="0"/>
              <a:t>view models, </a:t>
            </a:r>
            <a:r>
              <a:rPr lang="en-US" dirty="0" smtClean="0"/>
              <a:t>controllers, views, etc.</a:t>
            </a:r>
          </a:p>
          <a:p>
            <a:r>
              <a:rPr lang="en-US" dirty="0" smtClean="0"/>
              <a:t>Required </a:t>
            </a:r>
            <a:r>
              <a:rPr lang="en-US" noProof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Microsoft.AspNet.Identity.Core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Microsoft.AspNet.Identity.Owin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Microsoft.AspNet.Identity.EntityFramework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System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1385</Words>
  <Application>Microsoft Office PowerPoint</Application>
  <PresentationFormat>Custom</PresentationFormat>
  <Paragraphs>295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ASP.NET Identity System</vt:lpstr>
      <vt:lpstr>Table of Contents</vt:lpstr>
      <vt:lpstr>Authentication and Authorization</vt:lpstr>
      <vt:lpstr>Authentication vs. Authorization</vt:lpstr>
      <vt:lpstr>ASP.NET Identity System</vt:lpstr>
      <vt:lpstr>ASP.NET Identity</vt:lpstr>
      <vt:lpstr>ASP.NET Identity and Entity Framework</vt:lpstr>
      <vt:lpstr>ASP.NET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</vt:lpstr>
      <vt:lpstr>User Logout</vt:lpstr>
      <vt:lpstr>Change Password</vt:lpstr>
      <vt:lpstr>Extending the User Profile</vt:lpstr>
      <vt:lpstr>Authorization and User Roles</vt:lpstr>
      <vt:lpstr>ASP.NET Authorization</vt:lpstr>
      <vt:lpstr>Check the Currently Logged-In User</vt:lpstr>
      <vt:lpstr>Create a New Role</vt:lpstr>
      <vt:lpstr>Add User to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Enable External Login in ASP.NET MVC</vt:lpstr>
      <vt:lpstr>ASP.NET Identity System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2019-08-08T11:16:22Z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