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42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4" r:id="rId17"/>
    <p:sldId id="495" r:id="rId18"/>
    <p:sldId id="491" r:id="rId19"/>
    <p:sldId id="492" r:id="rId20"/>
    <p:sldId id="496" r:id="rId21"/>
    <p:sldId id="476" r:id="rId22"/>
    <p:sldId id="42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7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3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832126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AJAX in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1897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AJAX, Partial Page Rendering, jQuery AJAX, MVC AJAX Helpers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08" y="4419630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164" y="4419601"/>
            <a:ext cx="1902784" cy="1600200"/>
          </a:xfrm>
          <a:prstGeom prst="roundRect">
            <a:avLst>
              <a:gd name="adj" fmla="val 1649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685800"/>
            <a:ext cx="2714625" cy="819151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Unobtrusive JavaScript == no script is injected into page </a:t>
            </a:r>
          </a:p>
          <a:p>
            <a:pPr lvl="1"/>
            <a:r>
              <a:rPr lang="en-US" dirty="0" smtClean="0"/>
              <a:t>Only data-attributes to configure the AJAX call settings</a:t>
            </a:r>
          </a:p>
          <a:p>
            <a:r>
              <a:rPr lang="en-US" dirty="0" smtClean="0"/>
              <a:t>Requires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Microsoft.jQuery.Unobtrusive.Ajax</a:t>
            </a:r>
            <a:r>
              <a:rPr lang="en-US" dirty="0" smtClean="0"/>
              <a:t>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jquery.unobtrusive-ajax.js</a:t>
            </a:r>
            <a:r>
              <a:rPr lang="en-US" dirty="0" smtClean="0"/>
              <a:t> (AJAX helpers)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Unobtrusive JavaScript &amp; jQuery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065212" y="4114800"/>
            <a:ext cx="10058400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 smtClean="0"/>
              <a:t>&lt;a data-ajax="true" </a:t>
            </a:r>
            <a:r>
              <a:rPr lang="en-US" sz="2600" noProof="1"/>
              <a:t>href="/Home/ServerTime</a:t>
            </a:r>
            <a:r>
              <a:rPr lang="en-US" sz="2600" noProof="1" smtClean="0"/>
              <a:t>"</a:t>
            </a:r>
          </a:p>
          <a:p>
            <a:r>
              <a:rPr lang="en-US" sz="2600" noProof="1"/>
              <a:t> </a:t>
            </a:r>
            <a:r>
              <a:rPr lang="en-US" sz="2600" noProof="1" smtClean="0"/>
              <a:t> data-ajax-method="GET" data-ajax-mode="replace"</a:t>
            </a:r>
          </a:p>
          <a:p>
            <a:r>
              <a:rPr lang="en-US" sz="2600" noProof="1" smtClean="0"/>
              <a:t>  data-ajax-update="#timeDisplay"&gt;</a:t>
            </a:r>
          </a:p>
          <a:p>
            <a:r>
              <a:rPr lang="en-US" sz="2600" noProof="1" smtClean="0"/>
              <a:t>    Load Server Time</a:t>
            </a:r>
          </a:p>
          <a:p>
            <a:r>
              <a:rPr lang="en-US" sz="2600" noProof="1" smtClean="0"/>
              <a:t>&lt;/a&gt;</a:t>
            </a:r>
            <a:endParaRPr lang="en-US" sz="2600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1863102"/>
            <a:ext cx="8938472" cy="820600"/>
          </a:xfrm>
        </p:spPr>
        <p:txBody>
          <a:bodyPr/>
          <a:lstStyle/>
          <a:p>
            <a:r>
              <a:rPr lang="en-US" dirty="0" smtClean="0"/>
              <a:t>AJAX Helpers in ASP.NET MVC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64484" y="2786692"/>
            <a:ext cx="9806728" cy="719034"/>
          </a:xfrm>
        </p:spPr>
        <p:txBody>
          <a:bodyPr/>
          <a:lstStyle/>
          <a:p>
            <a:r>
              <a:rPr lang="en-US" noProof="1" smtClean="0"/>
              <a:t>@Ajax.ActionLink and @Ajax.BeginForm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65" y="4039127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7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039126"/>
            <a:ext cx="5301238" cy="1599674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helpers add AJAX functionality to ASP.NET MVC</a:t>
            </a:r>
          </a:p>
          <a:p>
            <a:r>
              <a:rPr lang="en-US" dirty="0" smtClean="0"/>
              <a:t>Two core features of AJAX helpers:</a:t>
            </a:r>
          </a:p>
          <a:p>
            <a:pPr lvl="1"/>
            <a:r>
              <a:rPr lang="en-US" dirty="0" smtClean="0"/>
              <a:t>Invoke an action method asynchronously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Ajax.ActionLink()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an entire form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Ajax.BeginForm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helper</a:t>
            </a:r>
            <a:endParaRPr lang="en-US" dirty="0" smtClean="0"/>
          </a:p>
          <a:p>
            <a:r>
              <a:rPr lang="en-US" dirty="0" smtClean="0"/>
              <a:t>AJAX helpers 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AjaxOptions</a:t>
            </a:r>
            <a:r>
              <a:rPr lang="en-US" dirty="0" smtClean="0"/>
              <a:t> object with configurations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Helpers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300" dirty="0" smtClean="0"/>
              <a:t> – URL to send request 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HttpMethod</a:t>
            </a:r>
            <a:r>
              <a:rPr lang="en-US" sz="3300" dirty="0" smtClean="0"/>
              <a:t> – request method (GET / POST / PUT / DELETE / …)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InsertionMode</a:t>
            </a:r>
            <a:r>
              <a:rPr lang="en-US" sz="3300" dirty="0" smtClean="0"/>
              <a:t> – how to handle the received data</a:t>
            </a:r>
          </a:p>
          <a:p>
            <a:pPr lvl="1"/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US" sz="3300" dirty="0" smtClean="0"/>
              <a:t>,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3300" dirty="0" smtClean="0"/>
              <a:t> or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UpdateTargetId</a:t>
            </a:r>
            <a:r>
              <a:rPr lang="en-US" sz="3300" dirty="0" smtClean="0"/>
              <a:t> – HTML element to be changed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LoadingElementId</a:t>
            </a:r>
            <a:r>
              <a:rPr lang="en-US" sz="3300" dirty="0" smtClean="0"/>
              <a:t> – show / hide "Loading…" when loading</a:t>
            </a:r>
          </a:p>
          <a:p>
            <a:r>
              <a:rPr lang="en-US" sz="3300" dirty="0" smtClean="0"/>
              <a:t>Events (JavaScript functions)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OnSuccess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OnBegin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action </a:t>
            </a:r>
            <a:r>
              <a:rPr lang="en-US" dirty="0" smtClean="0"/>
              <a:t>link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href=…&gt;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loading data with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Ajax.ActionLink</a:t>
            </a:r>
            <a:r>
              <a:rPr lang="en-US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81200"/>
            <a:ext cx="10363200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Ajax.ActionLink</a:t>
            </a:r>
            <a:r>
              <a:rPr lang="en-US" sz="2400" noProof="1" smtClean="0"/>
              <a:t>("Load Server Time", "ServerTime", null, 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new AjaxOptions {</a:t>
            </a:r>
          </a:p>
          <a:p>
            <a:r>
              <a:rPr lang="en-US" sz="2400" noProof="1" smtClean="0"/>
              <a:t>    HttpMethod = "GET",</a:t>
            </a:r>
          </a:p>
          <a:p>
            <a:r>
              <a:rPr lang="en-US" sz="2400" noProof="1" smtClean="0"/>
              <a:t>    UpdateTargetId = "timeDisplay",</a:t>
            </a:r>
          </a:p>
          <a:p>
            <a:r>
              <a:rPr lang="en-US" sz="2400" noProof="1" smtClean="0"/>
              <a:t>    LoadingElementId = "timeDisplayLoading",</a:t>
            </a:r>
          </a:p>
          <a:p>
            <a:r>
              <a:rPr lang="en-US" sz="2400" noProof="1" smtClean="0"/>
              <a:t>    InsertionMode = InsertionMode.Replace,</a:t>
            </a:r>
          </a:p>
          <a:p>
            <a:r>
              <a:rPr lang="en-US" sz="2400" noProof="1" smtClean="0"/>
              <a:t>    OnBegin = "OnAjaxRequestBegin",</a:t>
            </a:r>
          </a:p>
          <a:p>
            <a:r>
              <a:rPr lang="en-US" sz="2400" noProof="1" smtClean="0"/>
              <a:t>    OnFailure = "OnAjaxRequestFailure",</a:t>
            </a:r>
          </a:p>
          <a:p>
            <a:r>
              <a:rPr lang="en-US" sz="2400" noProof="1" smtClean="0"/>
              <a:t>    OnSuccess = "OnAjaxRequestSuccess",</a:t>
            </a:r>
          </a:p>
          <a:p>
            <a:r>
              <a:rPr lang="en-US" sz="2400" noProof="1" smtClean="0"/>
              <a:t>    OnComplete = "OnAjaxRequestComplete",</a:t>
            </a:r>
          </a:p>
          <a:p>
            <a:r>
              <a:rPr lang="en-US" sz="2400" noProof="1" smtClean="0"/>
              <a:t>}, new { @class = "btn btn-primary" })</a:t>
            </a:r>
            <a:endParaRPr lang="en-US" sz="2400" noProof="1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789612" y="2536208"/>
            <a:ext cx="1371600" cy="457200"/>
          </a:xfrm>
          <a:prstGeom prst="wedgeRoundRectCallout">
            <a:avLst>
              <a:gd name="adj1" fmla="val 76310"/>
              <a:gd name="adj2" fmla="val -7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618412" y="2536208"/>
            <a:ext cx="1843200" cy="457200"/>
          </a:xfrm>
          <a:prstGeom prst="wedgeRoundRectCallout">
            <a:avLst>
              <a:gd name="adj1" fmla="val 67425"/>
              <a:gd name="adj2" fmla="val -616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that submits AJAX request and renders a partial 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Ajax.BeginForm</a:t>
            </a:r>
            <a:r>
              <a:rPr lang="en-US" dirty="0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66484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@using 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Ajax.BeginForm</a:t>
            </a:r>
            <a:r>
              <a:rPr lang="en-US" sz="2400" noProof="1" smtClean="0"/>
              <a:t>("Search",</a:t>
            </a:r>
          </a:p>
          <a:p>
            <a:r>
              <a:rPr lang="en-US" sz="2400" noProof="1" smtClean="0"/>
              <a:t>    new AjaxOptions {</a:t>
            </a:r>
          </a:p>
          <a:p>
            <a:r>
              <a:rPr lang="en-US" sz="2400" noProof="1" smtClean="0"/>
              <a:t>        UpdateTargetId = "results",</a:t>
            </a:r>
          </a:p>
          <a:p>
            <a:r>
              <a:rPr lang="en-US" sz="2400" noProof="1" smtClean="0"/>
              <a:t>        InsertionMode = InsertionMode.Replace</a:t>
            </a:r>
          </a:p>
          <a:p>
            <a:r>
              <a:rPr lang="en-US" sz="2400" noProof="1" smtClean="0"/>
              <a:t>    }))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&lt;input type="text" name="query" /&gt;</a:t>
            </a:r>
          </a:p>
          <a:p>
            <a:r>
              <a:rPr lang="en-US" sz="2400" noProof="1" smtClean="0"/>
              <a:t>    &lt;input type="submit" /&gt;</a:t>
            </a:r>
          </a:p>
          <a:p>
            <a:r>
              <a:rPr lang="en-US" sz="2400" noProof="1" smtClean="0"/>
              <a:t>}</a:t>
            </a:r>
            <a:endParaRPr lang="bg-BG" sz="2400" noProof="1" smtClean="0"/>
          </a:p>
          <a:p>
            <a:endParaRPr lang="en-US" sz="2400" noProof="1" smtClean="0"/>
          </a:p>
          <a:p>
            <a:r>
              <a:rPr lang="en-US" sz="2400" noProof="1" smtClean="0"/>
              <a:t>&lt;div id="results"&gt;@Html.Partial("_BookResult", Model)&lt;/div&gt;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45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PartialView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helpers (view without the layout)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 (2)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81200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ActionResult Search(string query)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var result = BooksData</a:t>
            </a:r>
          </a:p>
          <a:p>
            <a:r>
              <a:rPr lang="en-US" sz="2400" noProof="1" smtClean="0"/>
              <a:t>    .GetAll()</a:t>
            </a:r>
          </a:p>
          <a:p>
            <a:r>
              <a:rPr lang="en-US" sz="2400" noProof="1" smtClean="0"/>
              <a:t>    .AsQueryable()</a:t>
            </a:r>
          </a:p>
          <a:p>
            <a:r>
              <a:rPr lang="en-US" sz="2400" noProof="1" smtClean="0"/>
              <a:t>    .Where(book =&gt; book.Title.Contains(query))</a:t>
            </a:r>
          </a:p>
          <a:p>
            <a:r>
              <a:rPr lang="en-US" sz="2400" noProof="1" smtClean="0"/>
              <a:t>    .Select(BookViewModel.FromBook)</a:t>
            </a:r>
          </a:p>
          <a:p>
            <a:r>
              <a:rPr lang="en-US" sz="2400" noProof="1" smtClean="0"/>
              <a:t>    .ToList();</a:t>
            </a:r>
            <a:endParaRPr lang="bg-BG" sz="2400" noProof="1" smtClean="0"/>
          </a:p>
          <a:p>
            <a:endParaRPr lang="en-US" sz="2400" noProof="1" smtClean="0"/>
          </a:p>
          <a:p>
            <a:r>
              <a:rPr lang="en-US" sz="2400" noProof="1" smtClean="0"/>
              <a:t>  return this.PartialView("_BookResult", result);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560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313000"/>
            <a:ext cx="9448800" cy="820600"/>
          </a:xfrm>
        </p:spPr>
        <p:txBody>
          <a:bodyPr/>
          <a:lstStyle/>
          <a:p>
            <a:r>
              <a:rPr lang="en-US" dirty="0" smtClean="0"/>
              <a:t>JSON Services in </a:t>
            </a:r>
            <a:r>
              <a:rPr lang="en-US" smtClean="0"/>
              <a:t>ASP.NET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Ajax </a:t>
            </a:r>
            <a:r>
              <a:rPr lang="en-US" dirty="0"/>
              <a:t>Helpers cover simple </a:t>
            </a:r>
            <a:r>
              <a:rPr lang="en-US" dirty="0" smtClean="0"/>
              <a:t>AJAX scenarios</a:t>
            </a:r>
            <a:endParaRPr lang="en-US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</a:p>
          <a:p>
            <a:r>
              <a:rPr lang="en-US" dirty="0"/>
              <a:t>Other scenarios require some </a:t>
            </a:r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/>
              <a:t>Auto-complete </a:t>
            </a:r>
            <a:r>
              <a:rPr lang="en-US" dirty="0" smtClean="0"/>
              <a:t>textboxes</a:t>
            </a:r>
            <a:endParaRPr lang="en-US" dirty="0"/>
          </a:p>
          <a:p>
            <a:pPr lvl="1"/>
            <a:r>
              <a:rPr lang="en-US" dirty="0"/>
              <a:t>Client-side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/>
              <a:t>Invoking JSON services and </a:t>
            </a:r>
            <a:r>
              <a:rPr lang="en-US" dirty="0" smtClean="0"/>
              <a:t>render content at the client-side</a:t>
            </a:r>
            <a:endParaRPr lang="en-US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Services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Return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JsonResult</a:t>
            </a:r>
            <a:r>
              <a:rPr lang="en-US" sz="3200" dirty="0" smtClean="0"/>
              <a:t> </a:t>
            </a:r>
            <a:r>
              <a:rPr lang="en-US" sz="3200" dirty="0"/>
              <a:t>in the action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JSON Results and JavaScript Rendering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8052" y="1828800"/>
            <a:ext cx="1033272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 smtClean="0"/>
              <a:t>public JsonResult AllBooks()</a:t>
            </a:r>
          </a:p>
          <a:p>
            <a:r>
              <a:rPr lang="bg-BG" noProof="1" smtClean="0"/>
              <a:t>{</a:t>
            </a:r>
          </a:p>
          <a:p>
            <a:r>
              <a:rPr lang="bg-BG" noProof="1" smtClean="0"/>
              <a:t>    var books = BooksData.GetAll();</a:t>
            </a:r>
          </a:p>
          <a:p>
            <a:r>
              <a:rPr lang="bg-BG" noProof="1" smtClean="0"/>
              <a:t>    return this.Json(books, JsonRequestBehavior.AllowGet</a:t>
            </a:r>
            <a:r>
              <a:rPr lang="bg-BG" b="0" noProof="1" smtClean="0"/>
              <a:t>);</a:t>
            </a:r>
          </a:p>
          <a:p>
            <a:r>
              <a:rPr lang="bg-BG" b="0" noProof="1" smtClean="0"/>
              <a:t>}</a:t>
            </a:r>
            <a:endParaRPr lang="bg-BG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28052" y="4397992"/>
            <a:ext cx="1033272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 smtClean="0"/>
              <a:t>jQuery.getJSON("AllBooks", </a:t>
            </a:r>
            <a:r>
              <a:rPr lang="en-US" noProof="1" smtClean="0"/>
              <a:t>null</a:t>
            </a:r>
            <a:r>
              <a:rPr lang="bg-BG" noProof="1" smtClean="0"/>
              <a:t>, function(data) {</a:t>
            </a:r>
          </a:p>
          <a:p>
            <a:r>
              <a:rPr lang="bg-BG" noProof="1" smtClean="0"/>
              <a:t>    jQuery(data).each(function (index, element) {</a:t>
            </a:r>
          </a:p>
          <a:p>
            <a:r>
              <a:rPr lang="bg-BG" noProof="1" smtClean="0"/>
              <a:t>        var newBookElement = $("&lt;li&gt;+element.Title+"&lt;/li&gt;");</a:t>
            </a:r>
          </a:p>
          <a:p>
            <a:r>
              <a:rPr lang="bg-BG" noProof="1" smtClean="0"/>
              <a:t>        $("#books").append(newBookElement);</a:t>
            </a:r>
          </a:p>
          <a:p>
            <a:r>
              <a:rPr lang="bg-BG" noProof="1" smtClean="0"/>
              <a:t>    });</a:t>
            </a:r>
          </a:p>
          <a:p>
            <a:r>
              <a:rPr lang="bg-BG" noProof="1" smtClean="0"/>
              <a:t>});</a:t>
            </a:r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8433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AJAX?</a:t>
            </a:r>
          </a:p>
          <a:p>
            <a:pPr lvl="1"/>
            <a:r>
              <a:rPr lang="en-US" dirty="0"/>
              <a:t>Raw AJAX vs. </a:t>
            </a:r>
            <a:r>
              <a:rPr lang="en-US" dirty="0" smtClean="0"/>
              <a:t>AJAX using a JS Library</a:t>
            </a:r>
          </a:p>
          <a:p>
            <a:pPr lvl="1"/>
            <a:r>
              <a:rPr lang="en-US" dirty="0" smtClean="0"/>
              <a:t>Partial Page Rendering vs. JSON Service</a:t>
            </a:r>
            <a:endParaRPr lang="en-US" dirty="0"/>
          </a:p>
          <a:p>
            <a:r>
              <a:rPr lang="en-US" dirty="0" smtClean="0"/>
              <a:t>AJAX with Unobtrusive JavaScript</a:t>
            </a:r>
            <a:endParaRPr lang="en-US" dirty="0"/>
          </a:p>
          <a:p>
            <a:r>
              <a:rPr lang="en-US" dirty="0"/>
              <a:t>AJAX MVC Helpers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</a:p>
          <a:p>
            <a:pPr lvl="1"/>
            <a:r>
              <a:rPr lang="en-US" dirty="0" smtClean="0"/>
              <a:t>Partial Views and </a:t>
            </a:r>
            <a:r>
              <a:rPr lang="en-US" dirty="0"/>
              <a:t>AJAX</a:t>
            </a:r>
          </a:p>
          <a:p>
            <a:r>
              <a:rPr lang="en-US" dirty="0"/>
              <a:t>JSON, AJAX and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02406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59" y="1752601"/>
            <a:ext cx="2896654" cy="1448326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is powerful technique in Web development</a:t>
            </a:r>
          </a:p>
          <a:p>
            <a:pPr lvl="1"/>
            <a:r>
              <a:rPr lang="en-US" dirty="0" smtClean="0"/>
              <a:t>Load data asynchronously</a:t>
            </a:r>
          </a:p>
          <a:p>
            <a:pPr lvl="1"/>
            <a:r>
              <a:rPr lang="en-US" dirty="0" smtClean="0"/>
              <a:t>Without refreshing the entire Web page</a:t>
            </a:r>
          </a:p>
          <a:p>
            <a:r>
              <a:rPr lang="en-US" dirty="0" smtClean="0"/>
              <a:t>AJAX Helpers in ASP.NET MVC simplify AJAX calls</a:t>
            </a:r>
          </a:p>
          <a:p>
            <a:pPr lvl="1"/>
            <a:r>
              <a:rPr lang="en-US" dirty="0" smtClean="0"/>
              <a:t>Controllers return partial views, displayed on the Web page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 smtClean="0"/>
              <a:t> for simple AJAX calls</a:t>
            </a:r>
          </a:p>
          <a:p>
            <a:r>
              <a:rPr lang="en-US" dirty="0" smtClean="0"/>
              <a:t>Still we can implement JSON service with client-side rendering</a:t>
            </a:r>
          </a:p>
          <a:p>
            <a:pPr lvl="1"/>
            <a:r>
              <a:rPr lang="en-US" dirty="0" smtClean="0"/>
              <a:t>Typically use jQuery AJAX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ASP.NET MVC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9384" y="6400802"/>
            <a:ext cx="10482604" cy="363552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29072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3" y="1096280"/>
            <a:ext cx="5082330" cy="3296024"/>
          </a:xfrm>
          <a:prstGeom prst="roundRect">
            <a:avLst>
              <a:gd name="adj" fmla="val 1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 smtClean="0"/>
              <a:t> is acronym of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AJAX == technique for </a:t>
            </a:r>
            <a:r>
              <a:rPr lang="en-US" dirty="0"/>
              <a:t>asynchronously loading (</a:t>
            </a:r>
            <a:r>
              <a:rPr lang="en-US" dirty="0" smtClean="0"/>
              <a:t>in the background) of dynamic Web content and data from the Web server into a HTML page</a:t>
            </a:r>
          </a:p>
          <a:p>
            <a:pPr lvl="1"/>
            <a:r>
              <a:rPr lang="en-US" dirty="0" smtClean="0"/>
              <a:t>Allows dynamically changing the DOM (client-side) in Web applications</a:t>
            </a:r>
          </a:p>
          <a:p>
            <a:r>
              <a:rPr lang="en-US" sz="3700" dirty="0" smtClean="0"/>
              <a:t>Two styles of AJAX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Load an HTML fragment and display it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 smtClean="0"/>
              <a:t>with client-side rendering</a:t>
            </a:r>
          </a:p>
          <a:p>
            <a:pPr lvl="2"/>
            <a:r>
              <a:rPr lang="en-US" dirty="0" smtClean="0"/>
              <a:t>Loading a JSON object and render it at the client-side with JS / jQuery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4191000"/>
            <a:ext cx="2590801" cy="129540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5914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</a:p>
          <a:p>
            <a:pPr lvl="1"/>
            <a:r>
              <a:rPr lang="en-US" dirty="0" smtClean="0"/>
              <a:t>Asynchronous calls </a:t>
            </a:r>
            <a:r>
              <a:rPr lang="en-US" dirty="0" smtClean="0">
                <a:sym typeface="Wingdings" panose="05000000000000000000" pitchFamily="2" charset="2"/>
              </a:rPr>
              <a:t> data is loaded after the page is shown</a:t>
            </a:r>
            <a:endParaRPr lang="en-US" dirty="0" smtClean="0"/>
          </a:p>
          <a:p>
            <a:pPr lvl="1"/>
            <a:r>
              <a:rPr lang="en-US" dirty="0" smtClean="0"/>
              <a:t>Minimal data transfer </a:t>
            </a:r>
            <a:r>
              <a:rPr lang="en-US" dirty="0" smtClean="0">
                <a:sym typeface="Wingdings" panose="05000000000000000000" pitchFamily="2" charset="2"/>
              </a:rPr>
              <a:t> less traffic, fast update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 smtClean="0">
                <a:sym typeface="Wingdings" panose="05000000000000000000" pitchFamily="2" charset="2"/>
              </a:rPr>
              <a:t> better user experience</a:t>
            </a:r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</a:p>
          <a:p>
            <a:pPr lvl="1"/>
            <a:r>
              <a:rPr lang="en-US" dirty="0" smtClean="0"/>
              <a:t>Requires more development efforts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[Back] and [Refresh] buttons don't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Might cause SEO problems: search engine bots may skip </a:t>
            </a:r>
            <a:r>
              <a:rPr lang="en-US" dirty="0" smtClean="0"/>
              <a:t>the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Pros and Cons</a:t>
            </a:r>
            <a:endParaRPr lang="en-US" dirty="0"/>
          </a:p>
        </p:txBody>
      </p:sp>
      <p:pic>
        <p:nvPicPr>
          <p:cNvPr id="5122" name="Picture 2" descr="http://webdefy.com/wp-content/uploads/2014/12/pros_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326588"/>
            <a:ext cx="2533650" cy="17026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</a:t>
            </a:r>
            <a:r>
              <a:rPr lang="en-US" dirty="0"/>
              <a:t>support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Exposes a JavaScript API to send raw AJAX requests</a:t>
            </a:r>
          </a:p>
          <a:p>
            <a:pPr lvl="1"/>
            <a:r>
              <a:rPr lang="en-US" dirty="0" smtClean="0"/>
              <a:t>Send HTTP / HTTPS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 smtClean="0"/>
              <a:t> directly to the Web server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/ POST / PUT / DELETE /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 smtClean="0"/>
              <a:t> might be JSON, XML, HTML, as plain text, etc.</a:t>
            </a:r>
          </a:p>
          <a:p>
            <a:r>
              <a:rPr lang="en-US" dirty="0"/>
              <a:t>Same-origin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en.wikipedia.org/wiki/Same-origin_policy</a:t>
            </a:r>
            <a:endParaRPr lang="en-US" dirty="0" smtClean="0"/>
          </a:p>
          <a:p>
            <a:pPr lvl="1"/>
            <a:r>
              <a:rPr lang="en-US" dirty="0" smtClean="0"/>
              <a:t>AJAX requests can only 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same server </a:t>
            </a:r>
            <a:r>
              <a:rPr lang="en-US" dirty="0" smtClean="0"/>
              <a:t>that served the original Web page executing the AJAX call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57236" y="1219200"/>
            <a:ext cx="10671176" cy="50947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updateServerTimeAjax()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xhr = new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xhr.open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("GET", "/Home/ServerTime", true);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xhr.onreadystatechange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timeDiv = document.getElementById("timeDisplay");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timeDiv.innerHTML = '';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(xhr.readyState == 4 &amp;&amp; xhr.status ==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200)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timeDiv.innerHTML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xhr.responseText;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xhr.send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 – Example</a:t>
            </a:r>
            <a:endParaRPr 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32212" y="5105400"/>
            <a:ext cx="4067176" cy="1055608"/>
          </a:xfrm>
          <a:prstGeom prst="wedgeRoundRectCallout">
            <a:avLst>
              <a:gd name="adj1" fmla="val -3816"/>
              <a:gd name="adj2" fmla="val -142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request is finished </a:t>
            </a:r>
            <a:r>
              <a:rPr lang="en-US" sz="2800" dirty="0">
                <a:solidFill>
                  <a:srgbClr val="FFFFFF"/>
                </a:solidFill>
              </a:rPr>
              <a:t>and </a:t>
            </a:r>
            <a:r>
              <a:rPr lang="en-US" sz="2800" dirty="0" smtClean="0">
                <a:solidFill>
                  <a:srgbClr val="FFFFFF"/>
                </a:solidFill>
              </a:rPr>
              <a:t>the response </a:t>
            </a:r>
            <a:r>
              <a:rPr lang="en-US" sz="2800" dirty="0">
                <a:solidFill>
                  <a:srgbClr val="FFFFFF"/>
                </a:solidFill>
              </a:rPr>
              <a:t>is ready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94812" y="5105400"/>
            <a:ext cx="2743200" cy="1055608"/>
          </a:xfrm>
          <a:prstGeom prst="wedgeRoundRectCallout">
            <a:avLst>
              <a:gd name="adj1" fmla="val -14761"/>
              <a:gd name="adj2" fmla="val -135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HTTP status code is "200 OK"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with jQuery –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dramatically simplifies working with AJAX: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757236" y="2133600"/>
            <a:ext cx="10671176" cy="3834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id="timeDisplay"&gt;&lt;/div&gt;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onclick="updateServerTimeAjax ()"&gt;Get Server Time&lt;/a&gt;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updateServerTimeAjax 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$("#timeDisplay").load("/Home/ServerTime");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5504000"/>
            <a:ext cx="10363200" cy="820600"/>
          </a:xfrm>
        </p:spPr>
        <p:txBody>
          <a:bodyPr/>
          <a:lstStyle/>
          <a:p>
            <a:r>
              <a:rPr lang="en-US" dirty="0" smtClean="0"/>
              <a:t>AJAX with 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432232"/>
            <a:ext cx="5505452" cy="3673168"/>
          </a:xfrm>
          <a:prstGeom prst="roundRect">
            <a:avLst>
              <a:gd name="adj" fmla="val 6728"/>
            </a:avLst>
          </a:prstGeom>
          <a:effectLst>
            <a:softEdge rad="317500"/>
          </a:effectLst>
        </p:spPr>
      </p:pic>
      <p:pic>
        <p:nvPicPr>
          <p:cNvPr id="6146" name="Picture 2" descr="http://2.bp.blogspot.com/-1lsXAuaZ5Cs/VLi5g8nQTmI/AAAAAAAACEs/KZdJRzgVP9Q/s1600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081692"/>
            <a:ext cx="1990726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1191122"/>
            <a:ext cx="3377821" cy="168891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406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1038</Words>
  <Application>Microsoft Office PowerPoint</Application>
  <PresentationFormat>Custom</PresentationFormat>
  <Paragraphs>199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AJAX in ASP.NET MVC</vt:lpstr>
      <vt:lpstr>Table of Contents</vt:lpstr>
      <vt:lpstr>What is AJAX?</vt:lpstr>
      <vt:lpstr>AJAX</vt:lpstr>
      <vt:lpstr>AJAX: Pros and Cons</vt:lpstr>
      <vt:lpstr>The XMLHttpRequest Object</vt:lpstr>
      <vt:lpstr>Raw AJAX – Example</vt:lpstr>
      <vt:lpstr>AJAX with jQuery – Example</vt:lpstr>
      <vt:lpstr>AJAX with Unobtrusive JavaScript</vt:lpstr>
      <vt:lpstr>AJAX with Unobtrusive JavaScript &amp; jQuery</vt:lpstr>
      <vt:lpstr>AJAX Helpers in ASP.NET MVC</vt:lpstr>
      <vt:lpstr>AJAX Helpers in ASP.NET MVC</vt:lpstr>
      <vt:lpstr>AjaxOptions Object</vt:lpstr>
      <vt:lpstr>Ajax.ActionLink Helper – Example</vt:lpstr>
      <vt:lpstr>Ajax.BeginForm Helper – Example</vt:lpstr>
      <vt:lpstr>Ajax.BeginForm Helper – Example (2)</vt:lpstr>
      <vt:lpstr>JSON Services in ASP.NET MVC</vt:lpstr>
      <vt:lpstr>JSON Services in ASP.NET MVC</vt:lpstr>
      <vt:lpstr>MVC, JSON Results and JavaScript Rendering</vt:lpstr>
      <vt:lpstr>Summary</vt:lpstr>
      <vt:lpstr>AJAX in ASP.NET MVC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2019-08-08T12:42:52Z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