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27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67" d="100"/>
          <a:sy n="67" d="100"/>
        </p:scale>
        <p:origin x="43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5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Essentials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Routing, Controllers, Actions, Views, Areas…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790321"/>
            <a:ext cx="3532586" cy="264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8" y="330749"/>
            <a:ext cx="1294518" cy="1294518"/>
          </a:xfrm>
          <a:prstGeom prst="rect">
            <a:avLst/>
          </a:prstGeom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36972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Rartola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355378" y="3168492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501041">
            <a:off x="5095793" y="3238134"/>
            <a:ext cx="2270216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</a:t>
            </a:r>
            <a:r>
              <a:rPr lang="en-US" sz="1600" b="1" dirty="0" smtClean="0">
                <a:solidFill>
                  <a:schemeClr val="bg1"/>
                </a:solidFill>
              </a:rPr>
              <a:t>localhost/Users/Rartola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ByUsername</a:t>
            </a:r>
          </a:p>
          <a:p>
            <a:r>
              <a:rPr lang="en-US" dirty="0" smtClean="0"/>
              <a:t>Username: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DefaultValue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7" y="1320667"/>
            <a:ext cx="4457700" cy="2924175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6593364">
            <a:off x="4153374" y="3178777"/>
            <a:ext cx="2148134" cy="2395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7687604">
            <a:off x="5689424" y="3811744"/>
            <a:ext cx="1056282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</p:spTree>
    <p:extLst>
      <p:ext uri="{BB962C8B-B14F-4D97-AF65-F5344CB8AC3E}">
        <p14:creationId xmlns:p14="http://schemas.microsoft.com/office/powerpoint/2010/main" val="2923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404 Not Found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Route (3)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69" y="1186430"/>
            <a:ext cx="5487110" cy="3599450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 rot="6593364">
            <a:off x="4146325" y="3221726"/>
            <a:ext cx="2093971" cy="18655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rot="16200000">
            <a:off x="5945816" y="2940216"/>
            <a:ext cx="1380115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8813" y="4233446"/>
            <a:ext cx="3124199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http://localhost/Users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5412" y="3806669"/>
            <a:ext cx="320922" cy="477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79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rules on the URL segments</a:t>
            </a:r>
          </a:p>
          <a:p>
            <a:r>
              <a:rPr lang="en-US" dirty="0" smtClean="0"/>
              <a:t>All the constraints are regular expression compatible with class Regex</a:t>
            </a:r>
          </a:p>
          <a:p>
            <a:r>
              <a:rPr lang="en-US" dirty="0" smtClean="0"/>
              <a:t>Defined as one of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routes.MapRoute(…)</a:t>
            </a:r>
            <a:r>
              <a:rPr lang="en-US" dirty="0" smtClean="0"/>
              <a:t> parameters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3958808"/>
            <a:ext cx="8534400" cy="2150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187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Route Constraint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1345870" y="1143000"/>
            <a:ext cx="947294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public class LocalhostConstraint : IRouteConstraint</a:t>
            </a:r>
          </a:p>
          <a:p>
            <a:r>
              <a:rPr lang="en-US" noProof="1">
                <a:solidFill>
                  <a:schemeClr val="tx2"/>
                </a:solidFill>
              </a:rPr>
              <a:t>{</a:t>
            </a:r>
          </a:p>
          <a:p>
            <a:r>
              <a:rPr lang="en-US" noProof="1">
                <a:solidFill>
                  <a:schemeClr val="tx2"/>
                </a:solidFill>
              </a:rPr>
              <a:t>    public bool Match(HttpContextBase httpContext,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 route,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string parameterName,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RouteValueDictionary values,</a:t>
            </a:r>
          </a:p>
          <a:p>
            <a:r>
              <a:rPr lang="en-US" noProof="1">
                <a:solidFill>
                  <a:schemeClr val="tx2"/>
                </a:solidFill>
              </a:rPr>
              <a:t>        RouteDirection routeDirection)</a:t>
            </a:r>
          </a:p>
          <a:p>
            <a:r>
              <a:rPr lang="en-US" noProof="1">
                <a:solidFill>
                  <a:schemeClr val="tx2"/>
                </a:solidFill>
              </a:rPr>
              <a:t>    {</a:t>
            </a:r>
          </a:p>
          <a:p>
            <a:r>
              <a:rPr lang="en-US" noProof="1">
                <a:solidFill>
                  <a:schemeClr val="tx2"/>
                </a:solidFill>
              </a:rPr>
              <a:t>        return httpContext.Request.IsLocal;</a:t>
            </a:r>
          </a:p>
          <a:p>
            <a:r>
              <a:rPr lang="en-US" noProof="1">
                <a:solidFill>
                  <a:schemeClr val="tx2"/>
                </a:solidFill>
              </a:rPr>
              <a:t>    }</a:t>
            </a:r>
          </a:p>
          <a:p>
            <a:r>
              <a:rPr lang="en-US" noProof="1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1345870" y="4847629"/>
            <a:ext cx="947294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2"/>
                </a:solidFill>
              </a:rPr>
              <a:t>routes.MapRoute("Admin",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"Admin/{action}",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{ controller="Admin" },</a:t>
            </a:r>
          </a:p>
          <a:p>
            <a:r>
              <a:rPr lang="en-US" noProof="1">
                <a:solidFill>
                  <a:schemeClr val="tx2"/>
                </a:solidFill>
              </a:rPr>
              <a:t>                new </a:t>
            </a:r>
            <a:r>
              <a:rPr lang="en-US" noProof="1" smtClean="0">
                <a:solidFill>
                  <a:schemeClr val="tx2"/>
                </a:solidFill>
              </a:rPr>
              <a:t>{ isLocal </a:t>
            </a:r>
            <a:r>
              <a:rPr lang="en-US" noProof="1">
                <a:solidFill>
                  <a:schemeClr val="tx2"/>
                </a:solidFill>
              </a:rPr>
              <a:t>= new LocalhostConstraint</a:t>
            </a:r>
            <a:r>
              <a:rPr lang="en-US" noProof="1" smtClean="0">
                <a:solidFill>
                  <a:schemeClr val="tx2"/>
                </a:solidFill>
              </a:rPr>
              <a:t>() }</a:t>
            </a:r>
            <a:endParaRPr lang="en-US" noProof="1">
              <a:solidFill>
                <a:schemeClr val="tx2"/>
              </a:solidFill>
            </a:endParaRPr>
          </a:p>
          <a:p>
            <a:r>
              <a:rPr lang="en-US" noProof="1">
                <a:solidFill>
                  <a:schemeClr val="tx2"/>
                </a:solidFill>
              </a:rPr>
              <a:t>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39808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In actions we have access to a data structure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RouteData.Values["controller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["action"]</a:t>
            </a:r>
          </a:p>
          <a:p>
            <a:pPr lvl="1">
              <a:spcBef>
                <a:spcPts val="3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RouteData.Values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["id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Controllers </a:t>
            </a:r>
            <a:r>
              <a:rPr lang="en-US" dirty="0" smtClean="0">
                <a:effectLst/>
              </a:rPr>
              <a:t>and Actions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brain </a:t>
            </a:r>
            <a:r>
              <a:rPr lang="en-US" dirty="0"/>
              <a:t>of the application</a:t>
            </a:r>
          </a:p>
        </p:txBody>
      </p:sp>
      <p:pic>
        <p:nvPicPr>
          <p:cNvPr id="2050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48" y="990600"/>
            <a:ext cx="5638800" cy="37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core component of the MVC pattern</a:t>
            </a:r>
            <a:endParaRPr lang="en-US" dirty="0"/>
          </a:p>
          <a:p>
            <a:r>
              <a:rPr lang="en-US" dirty="0" smtClean="0"/>
              <a:t>All the controllers should be available in a folder by name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Controller naming standard should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ameController"</a:t>
            </a:r>
            <a:endParaRPr lang="en-US" dirty="0" smtClean="0"/>
          </a:p>
          <a:p>
            <a:r>
              <a:rPr lang="en-US" dirty="0" smtClean="0"/>
              <a:t>Routers instantiate controllers in every request</a:t>
            </a:r>
          </a:p>
          <a:p>
            <a:r>
              <a:rPr lang="en-US" dirty="0" smtClean="0"/>
              <a:t>All </a:t>
            </a:r>
            <a:r>
              <a:rPr lang="en-US" dirty="0"/>
              <a:t>requests are mapped to a specific action</a:t>
            </a:r>
          </a:p>
          <a:p>
            <a:r>
              <a:rPr lang="en-US" dirty="0" smtClean="0"/>
              <a:t>Every controller should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inherit Controller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Access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  <a:r>
              <a:rPr lang="en-US" dirty="0" smtClean="0"/>
              <a:t> (context)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HttpContext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</a:t>
            </a:r>
            <a:r>
              <a:rPr lang="en-US" dirty="0" smtClean="0"/>
              <a:t>destination</a:t>
            </a:r>
          </a:p>
          <a:p>
            <a:pPr lvl="1"/>
            <a:r>
              <a:rPr lang="en-US" dirty="0"/>
              <a:t>Public controller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/>
              <a:t>No return value </a:t>
            </a:r>
            <a:r>
              <a:rPr lang="en-US" dirty="0" smtClean="0"/>
              <a:t>restrictions</a:t>
            </a:r>
          </a:p>
          <a:p>
            <a:r>
              <a:rPr lang="en-US" dirty="0" smtClean="0"/>
              <a:t>Actions </a:t>
            </a:r>
            <a:r>
              <a:rPr lang="en-US" dirty="0"/>
              <a:t>typically return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6" y="4648200"/>
            <a:ext cx="6251576" cy="1749412"/>
          </a:xfrm>
          <a:prstGeom prst="roundRect">
            <a:avLst>
              <a:gd name="adj" fmla="val 593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7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82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Request</a:t>
            </a:r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7" y="1066801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3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700" dirty="0"/>
              <a:t>ASP.NET MVC Routing</a:t>
            </a:r>
            <a:endParaRPr lang="bg-BG" sz="3700" dirty="0"/>
          </a:p>
          <a:p>
            <a:pPr lvl="1"/>
            <a:r>
              <a:rPr lang="en-US" sz="3400" dirty="0"/>
              <a:t>Route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Controllers and Actions</a:t>
            </a:r>
            <a:endParaRPr lang="bg-BG" sz="3700" dirty="0"/>
          </a:p>
          <a:p>
            <a:pPr lvl="1"/>
            <a:r>
              <a:rPr lang="en-US" sz="3400" dirty="0"/>
              <a:t>Action results and filters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Razor Views</a:t>
            </a:r>
          </a:p>
          <a:p>
            <a:pPr lvl="1"/>
            <a:r>
              <a:rPr lang="en-US" sz="3400" dirty="0"/>
              <a:t>Layout and sections</a:t>
            </a:r>
          </a:p>
          <a:p>
            <a:pPr lvl="1"/>
            <a:r>
              <a:rPr lang="en-US" sz="3400" dirty="0"/>
              <a:t>Helpers</a:t>
            </a:r>
          </a:p>
          <a:p>
            <a:pPr lvl="1"/>
            <a:r>
              <a:rPr lang="en-US" sz="3400" dirty="0"/>
              <a:t>Partial 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700" dirty="0"/>
              <a:t>Areas</a:t>
            </a:r>
            <a:endParaRPr lang="bg-BG" sz="3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r>
              <a:rPr lang="en-US" dirty="0"/>
              <a:t>Inherits from the base ActionResult class</a:t>
            </a:r>
          </a:p>
          <a:p>
            <a:r>
              <a:rPr lang="en-US" dirty="0"/>
              <a:t>Different results </a:t>
            </a:r>
            <a:r>
              <a:rPr lang="en-US" dirty="0" smtClean="0"/>
              <a:t>types: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44350"/>
              </p:ext>
            </p:extLst>
          </p:nvPr>
        </p:nvGraphicFramePr>
        <p:xfrm>
          <a:off x="1141412" y="3581400"/>
          <a:ext cx="9905999" cy="2454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kern="1200" baseline="0" noProof="1" smtClean="0"/>
                        <a:t>Name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6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ContentResult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EmptyResult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FileStreamResult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94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80636"/>
              </p:ext>
            </p:extLst>
          </p:nvPr>
        </p:nvGraphicFramePr>
        <p:xfrm>
          <a:off x="546212" y="1600200"/>
          <a:ext cx="11020200" cy="411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u="none" strike="noStrike" kern="1200" baseline="0" noProof="1" smtClean="0"/>
                        <a:t>Name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Producing Method</a:t>
                      </a:r>
                      <a:endParaRPr lang="en-US" sz="2200" b="0" i="0" u="none" strike="noStrike" kern="1200" baseline="0" noProof="1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HttpUnauthorizedResult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403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i="0" u="none" strike="noStrike" kern="1200" baseline="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JavaScriptResult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script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en-US" sz="22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JsonResult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/ RedirectPermanent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RedirectToRouteResult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 / RedirectToAction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ViewResult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noProof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PartialViewResult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/ PartialView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maps the data from the HTTP request to action parameters in few ways:</a:t>
            </a:r>
          </a:p>
          <a:p>
            <a:pPr lvl="1"/>
            <a:r>
              <a:rPr lang="en-US" dirty="0" smtClean="0"/>
              <a:t>Routing engine can pass parameters to actions</a:t>
            </a:r>
          </a:p>
          <a:p>
            <a:pPr lvl="2"/>
            <a:r>
              <a:rPr lang="en-US" dirty="0"/>
              <a:t>http://</a:t>
            </a:r>
            <a:r>
              <a:rPr lang="en-US" dirty="0" smtClean="0"/>
              <a:t>localhost/Users/Rartola</a:t>
            </a:r>
            <a:endParaRPr lang="en-US" dirty="0"/>
          </a:p>
          <a:p>
            <a:pPr lvl="2"/>
            <a:r>
              <a:rPr lang="en-US" dirty="0" smtClean="0"/>
              <a:t>Routing pattern: Users/{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URL query string can contains parameters</a:t>
            </a:r>
          </a:p>
          <a:p>
            <a:pPr lvl="2"/>
            <a:r>
              <a:rPr lang="en-US" dirty="0" smtClean="0"/>
              <a:t>/</a:t>
            </a:r>
            <a:r>
              <a:rPr lang="en-US" noProof="1" smtClean="0"/>
              <a:t>Users/ByUsername?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username</a:t>
            </a:r>
            <a:r>
              <a:rPr lang="en-US" noProof="1" smtClean="0"/>
              <a:t>=Rartola</a:t>
            </a:r>
          </a:p>
          <a:p>
            <a:pPr lvl="1"/>
            <a:r>
              <a:rPr lang="en-US" dirty="0" smtClean="0"/>
              <a:t>HTTP post data can also contain parameters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89" y="3200400"/>
            <a:ext cx="49911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ActionName(string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NonAction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ChildActionOnly – Only for Html.Action()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1905000"/>
            <a:ext cx="5909149" cy="3295487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629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Apply pre- and post-processing logic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Similar to HTTP Modules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Can be applied to actions and to 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Global filters can be registered in GlobalFilters.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Filters (or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App_Start/FilterConfig.cs</a:t>
            </a:r>
            <a:r>
              <a:rPr lang="en-US" dirty="0" smtClean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4633"/>
              </p:ext>
            </p:extLst>
          </p:nvPr>
        </p:nvGraphicFramePr>
        <p:xfrm>
          <a:off x="1065212" y="4322901"/>
          <a:ext cx="9906000" cy="2194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Name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request validation and allow dangerous input (html tags)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 an action to authorized users or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Helps prevent cross site request forgeries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HandleError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a view to render in the event of an unhandled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C# class file in /Filters/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ActionFilterAttribute</a:t>
            </a:r>
          </a:p>
          <a:p>
            <a:r>
              <a:rPr lang="en-US" dirty="0" smtClean="0"/>
              <a:t>We can override:</a:t>
            </a:r>
          </a:p>
          <a:p>
            <a:pPr lvl="1"/>
            <a:r>
              <a:rPr lang="en-US" noProof="1" smtClean="0"/>
              <a:t>OnActionExecuting (ActionExecutingContext)</a:t>
            </a:r>
          </a:p>
          <a:p>
            <a:pPr lvl="1"/>
            <a:r>
              <a:rPr lang="en-US" noProof="1" smtClean="0"/>
              <a:t>OnActionExecuted (ActionExecutedContext)</a:t>
            </a:r>
          </a:p>
          <a:p>
            <a:pPr lvl="1"/>
            <a:r>
              <a:rPr lang="en-US" noProof="1" smtClean="0"/>
              <a:t>OnResultExecuting (ResultExecutingContext)</a:t>
            </a:r>
          </a:p>
          <a:p>
            <a:pPr lvl="1"/>
            <a:r>
              <a:rPr lang="en-US" noProof="1" smtClean="0"/>
              <a:t>OnResultExecuted (ResultExecutedContext)</a:t>
            </a:r>
          </a:p>
          <a:p>
            <a:r>
              <a:rPr lang="en-US" dirty="0" smtClean="0"/>
              <a:t>We can apply our new attribute to a controller, method or globally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GlobalFilters.Filters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13" y="1066800"/>
            <a:ext cx="2443655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714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Action </a:t>
            </a:r>
            <a:r>
              <a:rPr lang="en-US" dirty="0" smtClean="0"/>
              <a:t>Filter (2)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665412" y="5410200"/>
            <a:ext cx="6781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[Log]</a:t>
            </a:r>
          </a:p>
          <a:p>
            <a:r>
              <a:rPr lang="en-US" dirty="0">
                <a:solidFill>
                  <a:srgbClr val="FBEEDC"/>
                </a:solidFill>
              </a:rPr>
              <a:t>public class DepartmentController : Controller { </a:t>
            </a:r>
            <a:r>
              <a:rPr lang="en-US" dirty="0" smtClean="0">
                <a:solidFill>
                  <a:srgbClr val="FBEEDC"/>
                </a:solidFill>
              </a:rPr>
              <a:t>… </a:t>
            </a:r>
            <a:r>
              <a:rPr lang="en-US" dirty="0">
                <a:solidFill>
                  <a:srgbClr val="FBEEDC"/>
                </a:solidFill>
              </a:rPr>
              <a:t>} 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60412" y="1066800"/>
            <a:ext cx="105918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noProof="1" smtClean="0">
                <a:solidFill>
                  <a:srgbClr val="FBEEDC"/>
                </a:solidFill>
              </a:rPr>
              <a:t>public class LogAttribute : ActionFilterAttribute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{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OnActionExecuting(ActionExecutingContext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OnActionExecuted(ActionExecutedContext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OnResultExecuting(ResultExecutingContext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endParaRPr lang="en-US" sz="1800" noProof="1" smtClean="0">
              <a:solidFill>
                <a:srgbClr val="FBEEDC"/>
              </a:solidFill>
            </a:endParaRPr>
          </a:p>
          <a:p>
            <a:r>
              <a:rPr lang="en-US" sz="1800" noProof="1" smtClean="0">
                <a:solidFill>
                  <a:srgbClr val="FBEEDC"/>
                </a:solidFill>
              </a:rPr>
              <a:t>    public override void OnResultExecuted(ResultExecutedContext filterContext) </a:t>
            </a:r>
          </a:p>
          <a:p>
            <a:r>
              <a:rPr lang="en-US" sz="1800" noProof="1">
                <a:solidFill>
                  <a:srgbClr val="FBEEDC"/>
                </a:solidFill>
              </a:rPr>
              <a:t> </a:t>
            </a:r>
            <a:r>
              <a:rPr lang="en-US" sz="1800" noProof="1" smtClean="0">
                <a:solidFill>
                  <a:srgbClr val="FBEEDC"/>
                </a:solidFill>
              </a:rPr>
              <a:t>   { … }</a:t>
            </a:r>
          </a:p>
          <a:p>
            <a:r>
              <a:rPr lang="en-US" sz="1800" noProof="1" smtClean="0">
                <a:solidFill>
                  <a:srgbClr val="FBEEDC"/>
                </a:solidFill>
              </a:rPr>
              <a:t>}</a:t>
            </a:r>
            <a:endParaRPr lang="en-US" sz="1800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04000"/>
            <a:ext cx="8938472" cy="820600"/>
          </a:xfrm>
        </p:spPr>
        <p:txBody>
          <a:bodyPr/>
          <a:lstStyle/>
          <a:p>
            <a:r>
              <a:rPr lang="en-US" dirty="0" smtClean="0"/>
              <a:t>Razor Views</a:t>
            </a:r>
            <a:endParaRPr lang="en-US" dirty="0"/>
          </a:p>
        </p:txBody>
      </p:sp>
      <p:pic>
        <p:nvPicPr>
          <p:cNvPr id="2050" name="Picture 2" descr="http://www.dotnetspider.com/attachments/Forums/285038-26239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35" y="1371600"/>
            <a:ext cx="5254625" cy="3923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templates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application</a:t>
            </a:r>
          </a:p>
          <a:p>
            <a:r>
              <a:rPr lang="en-US" dirty="0" smtClean="0"/>
              <a:t>A lot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engines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View engines execute code and provide HTML</a:t>
            </a:r>
          </a:p>
          <a:p>
            <a:pPr lvl="1"/>
            <a:r>
              <a:rPr lang="en-US" dirty="0" smtClean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Razor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WebForms</a:t>
            </a:r>
          </a:p>
          <a:p>
            <a:r>
              <a:rPr lang="en-US" dirty="0" smtClean="0"/>
              <a:t>We can pass data to views through: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dirty="0" smtClean="0"/>
              <a:t> (strongly-typed views)</a:t>
            </a:r>
          </a:p>
          <a:p>
            <a:r>
              <a:rPr lang="en-US" dirty="0" smtClean="0"/>
              <a:t>Views support master pages (layout views)</a:t>
            </a:r>
          </a:p>
          <a:p>
            <a:r>
              <a:rPr lang="en-US" dirty="0" smtClean="0"/>
              <a:t>Other views can be rendered (partial views)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 smtClean="0"/>
              <a:t>Based </a:t>
            </a:r>
            <a:r>
              <a:rPr lang="en-US" dirty="0"/>
              <a:t>on the C#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Enables the programmer to use an HTML construction workflow</a:t>
            </a:r>
          </a:p>
          <a:p>
            <a:r>
              <a:rPr lang="en-US" dirty="0" smtClean="0"/>
              <a:t>Code-focused </a:t>
            </a:r>
            <a:r>
              <a:rPr lang="en-US" dirty="0"/>
              <a:t>templating approach, with minimal transition </a:t>
            </a:r>
            <a:r>
              <a:rPr lang="en-US" dirty="0" smtClean="0"/>
              <a:t>between </a:t>
            </a:r>
            <a:r>
              <a:rPr lang="en-US" dirty="0"/>
              <a:t>HTML 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722" y="11646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4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US" dirty="0" smtClean="0"/>
              <a:t>ASP.NET MVC Routing</a:t>
            </a:r>
            <a:endParaRPr lang="en-US" dirty="0"/>
          </a:p>
        </p:txBody>
      </p:sp>
      <p:pic>
        <p:nvPicPr>
          <p:cNvPr id="6" name="Picture 2" descr="http://www.ciscorouting.com/routing_eng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788" y="1447800"/>
            <a:ext cx="5357320" cy="3648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Compact, Expressive, and </a:t>
            </a:r>
            <a:r>
              <a:rPr lang="en-US" dirty="0" smtClean="0"/>
              <a:t>Fluid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enough to </a:t>
            </a:r>
            <a:r>
              <a:rPr lang="en-US" dirty="0" smtClean="0"/>
              <a:t>differ HTML from code</a:t>
            </a:r>
          </a:p>
          <a:p>
            <a:r>
              <a:rPr lang="en-US" dirty="0"/>
              <a:t>Easy to </a:t>
            </a:r>
            <a:r>
              <a:rPr lang="en-US" dirty="0" smtClean="0"/>
              <a:t>Learn</a:t>
            </a:r>
          </a:p>
          <a:p>
            <a:r>
              <a:rPr lang="en-US" dirty="0"/>
              <a:t>Is not a new </a:t>
            </a:r>
            <a:r>
              <a:rPr lang="en-US" dirty="0" smtClean="0"/>
              <a:t>language</a:t>
            </a:r>
          </a:p>
          <a:p>
            <a:r>
              <a:rPr lang="en-US" dirty="0"/>
              <a:t>Works with any Text </a:t>
            </a:r>
            <a:r>
              <a:rPr lang="en-US" dirty="0" smtClean="0"/>
              <a:t>Editor</a:t>
            </a:r>
          </a:p>
          <a:p>
            <a:r>
              <a:rPr lang="en-US" dirty="0"/>
              <a:t>Has great </a:t>
            </a:r>
            <a:r>
              <a:rPr lang="en-US" dirty="0" smtClean="0"/>
              <a:t>Intellisense</a:t>
            </a:r>
          </a:p>
          <a:p>
            <a:pPr lvl="1"/>
            <a:r>
              <a:rPr lang="en-US" dirty="0" smtClean="0"/>
              <a:t>Built in Visual Studio</a:t>
            </a:r>
          </a:p>
          <a:p>
            <a:r>
              <a:rPr lang="en-US" dirty="0"/>
              <a:t>Unit </a:t>
            </a:r>
            <a:r>
              <a:rPr lang="en-US" dirty="0" smtClean="0"/>
              <a:t>Testable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requiring a controller or web-server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28012" y="1598082"/>
            <a:ext cx="2733091" cy="112021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8011" y="3390759"/>
            <a:ext cx="2733091" cy="95789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8010" y="5021116"/>
            <a:ext cx="2733091" cy="111609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9299444" y="2375096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9299443" y="413029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147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(dynamic type):</a:t>
            </a:r>
          </a:p>
          <a:p>
            <a:pPr lvl="1"/>
            <a:r>
              <a:rPr lang="en-US" dirty="0"/>
              <a:t>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ViewBag.Message = "Hello World!";</a:t>
            </a:r>
          </a:p>
          <a:p>
            <a:pPr lvl="1"/>
            <a:r>
              <a:rPr lang="en-US" dirty="0"/>
              <a:t>View: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@ViewBag.Message 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(dictionary)</a:t>
            </a:r>
          </a:p>
          <a:p>
            <a:pPr lvl="1"/>
            <a:r>
              <a:rPr lang="en-US" dirty="0" smtClean="0"/>
              <a:t>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ViewData["message"] = "Hello World!";</a:t>
            </a:r>
          </a:p>
          <a:p>
            <a:pPr lvl="1"/>
            <a:r>
              <a:rPr lang="en-US" dirty="0"/>
              <a:t>View: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@ViewData["message"]</a:t>
            </a:r>
          </a:p>
          <a:p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Strongly-typed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views:</a:t>
            </a:r>
          </a:p>
          <a:p>
            <a:pPr lvl="1"/>
            <a:r>
              <a:rPr lang="en-US" dirty="0"/>
              <a:t>Action: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View(model);</a:t>
            </a:r>
          </a:p>
          <a:p>
            <a:pPr lvl="1"/>
            <a:r>
              <a:rPr lang="en-US" dirty="0"/>
              <a:t>View: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@model ModelDataType;</a:t>
            </a:r>
          </a:p>
          <a:p>
            <a:pPr lvl="1"/>
            <a:endParaRPr lang="en-US" dirty="0">
              <a:solidFill>
                <a:srgbClr val="F5FFE0"/>
              </a:solidFill>
              <a:latin typeface="Corbel" panose="020B0503020204020204" pitchFamily="34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to a View</a:t>
            </a:r>
          </a:p>
        </p:txBody>
      </p:sp>
    </p:spTree>
    <p:extLst>
      <p:ext uri="{BB962C8B-B14F-4D97-AF65-F5344CB8AC3E}">
        <p14:creationId xmlns:p14="http://schemas.microsoft.com/office/powerpoint/2010/main" val="187919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23295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0328" y="2617192"/>
            <a:ext cx="2137606" cy="10156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78800" y="2618842"/>
            <a:ext cx="2137607" cy="10140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Generated 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7101" y="2591627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4134" y="2617192"/>
            <a:ext cx="590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5847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For </a:t>
            </a:r>
            <a:r>
              <a:rPr lang="en-US" dirty="0"/>
              <a:t>values (HTML </a:t>
            </a:r>
            <a:r>
              <a:rPr lang="en-US" dirty="0" smtClean="0"/>
              <a:t>encoded)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@{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} </a:t>
            </a:r>
            <a:r>
              <a:rPr lang="en-US" dirty="0" smtClean="0"/>
              <a:t>– For </a:t>
            </a:r>
            <a:r>
              <a:rPr lang="en-US" dirty="0"/>
              <a:t>code </a:t>
            </a:r>
            <a:r>
              <a:rPr lang="en-US" dirty="0" smtClean="0"/>
              <a:t>blocks (keep the view simple!)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1752600"/>
            <a:ext cx="7086600" cy="1143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time is: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@DateTime.Now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Not HTML encoded value: 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@Html.Raw(someVar)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4219" y="3571787"/>
            <a:ext cx="7086600" cy="2971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var productName = "Energy drink";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if (Model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Model.ProductName;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else if (ViewBag.ProductName != null)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productName = ViewBag.ProductName;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&lt;p&gt;Product "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 has been added in your shopping cart&lt;/p&gt;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2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else, for, foreach, etc. C# statements</a:t>
            </a:r>
          </a:p>
          <a:p>
            <a:pPr lvl="1"/>
            <a:r>
              <a:rPr lang="en-US" dirty="0"/>
              <a:t>HTML markup lines can be included at any </a:t>
            </a:r>
            <a:r>
              <a:rPr lang="en-US" dirty="0" smtClean="0"/>
              <a:t>part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@:</a:t>
            </a:r>
            <a:r>
              <a:rPr lang="en-US" dirty="0"/>
              <a:t> – For plain text </a:t>
            </a:r>
            <a:r>
              <a:rPr lang="en-US" dirty="0" smtClean="0"/>
              <a:t>line to </a:t>
            </a:r>
            <a:r>
              <a:rPr lang="en-US" dirty="0"/>
              <a:t>be </a:t>
            </a:r>
            <a:r>
              <a:rPr lang="en-US" dirty="0" smtClean="0"/>
              <a:t>rendered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Syntax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9524" y="3063878"/>
            <a:ext cx="7086600" cy="36576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&lt;div class="products-list"&gt;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@if (Model.Products.Count() == 0)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&lt;p&gt;Sorry, no products found!&lt;/p&gt;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@:List of the products found: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foreach(var product in Model.Products)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{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&lt;b&gt;</a:t>
            </a:r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@product.Name</a:t>
            </a:r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&lt;/b&gt;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sz="1600" noProof="1" smtClean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sz="1600" noProof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&lt;/div&gt;</a:t>
            </a:r>
            <a:endParaRPr lang="en-US" sz="1600" noProof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1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What about "@" and emails?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49524" y="1828800"/>
            <a:ext cx="7086600" cy="2590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Razor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*@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//A C# comment</a:t>
            </a:r>
          </a:p>
          <a:p>
            <a:endParaRPr lang="en-US" sz="1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/* A Multi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line C# comment</a:t>
            </a:r>
          </a:p>
          <a:p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*/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9524" y="5290004"/>
            <a:ext cx="7086600" cy="12573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is the sign that separates email names from domains: @@&lt;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And this is how smart Razor is: spam_me@gmail.com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8223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@(…)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Explicit code expression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@using </a:t>
            </a:r>
            <a:r>
              <a:rPr lang="en-US" dirty="0"/>
              <a:t>– </a:t>
            </a:r>
            <a:r>
              <a:rPr lang="en-US" dirty="0" smtClean="0"/>
              <a:t>for </a:t>
            </a:r>
            <a:r>
              <a:rPr lang="en-US" dirty="0"/>
              <a:t>including namespace into view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for </a:t>
            </a:r>
            <a:r>
              <a:rPr lang="en-US" dirty="0" smtClean="0"/>
              <a:t>defining the model for the view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Syntax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1981200"/>
            <a:ext cx="7622875" cy="173534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rating(0-10):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6 / 10.0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Current rating(0-1): 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10.0)   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@* 0.6 *@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@* </a:t>
            </a:r>
            <a:r>
              <a:rPr lang="en-US" sz="1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spam_me@Model.Rating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*@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spam_me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@(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Model.Rating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@* spam_me6 *@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@using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MyFirstMvcApplication.Models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@model 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UserModel</a:t>
            </a:r>
            <a:endParaRPr lang="en-US" sz="1600" dirty="0">
              <a:ln w="0">
                <a:solidFill>
                  <a:srgbClr val="00206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</a:t>
            </a:r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en-US" sz="1600" dirty="0" err="1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Model.Username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0793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/>
              <a:t>a common site </a:t>
            </a:r>
            <a:r>
              <a:rPr lang="en-US" dirty="0" smtClean="0"/>
              <a:t>template</a:t>
            </a:r>
          </a:p>
          <a:p>
            <a:r>
              <a:rPr lang="en-US" dirty="0"/>
              <a:t>Similar to ASP.NET master pages (but better!)</a:t>
            </a:r>
          </a:p>
          <a:p>
            <a:r>
              <a:rPr lang="en-US" dirty="0" smtClean="0"/>
              <a:t>Razor view engine renders content inside-out</a:t>
            </a:r>
          </a:p>
          <a:p>
            <a:pPr lvl="1"/>
            <a:r>
              <a:rPr lang="en-US" dirty="0" smtClean="0"/>
              <a:t>First view is rendered, then layout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@RenderBody()</a:t>
            </a:r>
            <a:r>
              <a:rPr lang="en-US" dirty="0"/>
              <a:t>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indicate where </a:t>
            </a:r>
            <a:r>
              <a:rPr lang="en-US" dirty="0"/>
              <a:t>we </a:t>
            </a:r>
            <a:r>
              <a:rPr lang="en-US" dirty="0" smtClean="0"/>
              <a:t>want the views based </a:t>
            </a:r>
            <a:br>
              <a:rPr lang="en-US" dirty="0" smtClean="0"/>
            </a:br>
            <a:r>
              <a:rPr lang="en-US" dirty="0" smtClean="0"/>
              <a:t>on this layout to “fill </a:t>
            </a:r>
            <a:r>
              <a:rPr lang="en-US" dirty="0"/>
              <a:t>in” </a:t>
            </a:r>
            <a:r>
              <a:rPr lang="en-US" dirty="0" smtClean="0"/>
              <a:t>their core </a:t>
            </a:r>
            <a:br>
              <a:rPr lang="en-US" dirty="0" smtClean="0"/>
            </a:br>
            <a:r>
              <a:rPr lang="en-US" dirty="0" smtClean="0"/>
              <a:t>content at that location </a:t>
            </a:r>
            <a:r>
              <a:rPr lang="en-US" dirty="0"/>
              <a:t>in the </a:t>
            </a:r>
            <a:r>
              <a:rPr lang="en-US" dirty="0" smtClean="0"/>
              <a:t>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1" y="3390398"/>
            <a:ext cx="3733511" cy="2979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2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don't need to specify layout since their default layout is set in their _ViewStart file: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~/Views/_ViewStart.cshtml</a:t>
            </a:r>
            <a:r>
              <a:rPr lang="en-US" dirty="0"/>
              <a:t> (</a:t>
            </a:r>
            <a:r>
              <a:rPr lang="en-US" dirty="0" smtClean="0"/>
              <a:t>code for all views)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view can specify custom layout pages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Views without layout: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Layouts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1386" y="3581400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"~/Views/Shared/_UncommonLayout.cshtml";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1385" y="5458202"/>
            <a:ext cx="7622875" cy="10668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@{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Layout = null;</a:t>
            </a:r>
          </a:p>
          <a:p>
            <a:r>
              <a:rPr lang="en-US" sz="1600" dirty="0">
                <a:ln w="0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76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have one or more "sections" (optional)</a:t>
            </a:r>
          </a:p>
          <a:p>
            <a:r>
              <a:rPr lang="en-US" dirty="0" smtClean="0"/>
              <a:t>They are defined in the views: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may be rendered anywhere in the layout page using the method RenderSection()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@RenderSection(string name,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required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If the section is required and not </a:t>
            </a:r>
            <a:r>
              <a:rPr lang="en-US" dirty="0" smtClean="0"/>
              <a:t>defined, </a:t>
            </a:r>
            <a:r>
              <a:rPr lang="en-US" dirty="0"/>
              <a:t>an exception will be thrown (</a:t>
            </a:r>
            <a:r>
              <a:rPr lang="en-US" dirty="0" smtClean="0"/>
              <a:t>IsSectionDefined())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86" y="2438400"/>
            <a:ext cx="3114675" cy="124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6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between patterns and a combination of 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 + action + parameters</a:t>
            </a:r>
          </a:p>
          <a:p>
            <a:r>
              <a:rPr lang="en-US" dirty="0" smtClean="0"/>
              <a:t>Routes are defined as a global list of routes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System.Web.Routing.RouteTable.Routes</a:t>
            </a:r>
          </a:p>
          <a:p>
            <a:r>
              <a:rPr lang="en-US" dirty="0" smtClean="0"/>
              <a:t>Something similar to Apache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mod_rewrite</a:t>
            </a:r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the first match wins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</a:t>
            </a:r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24" y="4572000"/>
            <a:ext cx="3609975" cy="1639158"/>
          </a:xfrm>
          <a:prstGeom prst="roundRect">
            <a:avLst>
              <a:gd name="adj" fmla="val 47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38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view </a:t>
            </a:r>
            <a:r>
              <a:rPr lang="en-US" dirty="0"/>
              <a:t>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WebViewPage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ViewPage</a:t>
            </a:r>
            <a:r>
              <a:rPr lang="en-US" dirty="0" smtClean="0"/>
              <a:t> has a property named Html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dirty="0" smtClean="0"/>
              <a:t> property has methods that return string and can be used to generate HTML</a:t>
            </a:r>
          </a:p>
          <a:p>
            <a:pPr lvl="1"/>
            <a:r>
              <a:rPr lang="en-US" dirty="0"/>
              <a:t>Create inputs</a:t>
            </a:r>
          </a:p>
          <a:p>
            <a:pPr lvl="1"/>
            <a:r>
              <a:rPr lang="en-US" dirty="0"/>
              <a:t>Create links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Other helper properties are also available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dirty="0" smtClean="0"/>
              <a:t>, custom helpers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Helpers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3124200"/>
            <a:ext cx="4915518" cy="198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84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211119"/>
              </p:ext>
            </p:extLst>
          </p:nvPr>
        </p:nvGraphicFramePr>
        <p:xfrm>
          <a:off x="674458" y="1676400"/>
          <a:ext cx="10856912" cy="413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Type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Description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BeginForm,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BeginRouteForm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internal object that represents an HTML form that the system uses to render the </a:t>
                      </a:r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&lt;form&gt; </a:t>
                      </a:r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Form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void method, closes the pending </a:t>
                      </a:r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&lt;/form&gt; </a:t>
                      </a:r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CheckBox, CheckBoxFor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check box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Hidden, HiddenFor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hidden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Password, PasswordFor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password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radio button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TextBox, TextBoxFor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input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Label, LabelFor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endParaRPr lang="en-US" noProof="1"/>
                    </a:p>
                  </a:txBody>
                  <a:tcPr marL="133638" marR="133638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label element</a:t>
                      </a:r>
                      <a:endParaRPr lang="en-US" noProof="1"/>
                    </a:p>
                  </a:txBody>
                  <a:tcPr marL="133638" marR="13363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1355"/>
              </p:ext>
            </p:extLst>
          </p:nvPr>
        </p:nvGraphicFramePr>
        <p:xfrm>
          <a:off x="531812" y="1524000"/>
          <a:ext cx="11161711" cy="423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800" b="1" u="none" strike="noStrike" kern="1200" baseline="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Type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Description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ActionLink, RouteLink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an HTML link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DropDownListFor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drop-down list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ListBox, ListBoxFor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list box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TextArea, TextAreaFor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text area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incorporated in the specified user control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Writes the HTML string incorporated in the specified user control to the</a:t>
                      </a:r>
                    </a:p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stream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ValidationMessage,</a:t>
                      </a:r>
                    </a:p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ValidationMessageFor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message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ValidationSummary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noProof="1"/>
                    </a:p>
                  </a:txBody>
                  <a:tcPr marL="143087" marR="14308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HTML string for a validation summary message</a:t>
                      </a:r>
                      <a:endParaRPr lang="en-US" noProof="1"/>
                    </a:p>
                  </a:txBody>
                  <a:tcPr marL="143087" marR="14308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/>
              <a:t>extension methods for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HtmlHelper</a:t>
            </a:r>
          </a:p>
          <a:p>
            <a:pPr lvl="1"/>
            <a:r>
              <a:rPr lang="en-US" dirty="0"/>
              <a:t>Return string or override ToString </a:t>
            </a:r>
            <a:r>
              <a:rPr lang="en-US" dirty="0" smtClean="0"/>
              <a:t>method</a:t>
            </a:r>
          </a:p>
          <a:p>
            <a:pPr lvl="1"/>
            <a:r>
              <a:rPr lang="en-US" dirty="0"/>
              <a:t>TagBuilder manages closing tags and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/>
              <a:t>Add namespace in </a:t>
            </a:r>
            <a:r>
              <a:rPr lang="en-US" dirty="0" smtClean="0"/>
              <a:t>web.config (if needed)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1" y="3867150"/>
            <a:ext cx="662940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87" y="5957170"/>
            <a:ext cx="427672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26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way to write helpers:</a:t>
            </a:r>
          </a:p>
          <a:p>
            <a:pPr lvl="1"/>
            <a:r>
              <a:rPr lang="en-US" dirty="0" smtClean="0"/>
              <a:t>Create folder /App_Code/</a:t>
            </a:r>
          </a:p>
          <a:p>
            <a:pPr lvl="1"/>
            <a:r>
              <a:rPr lang="en-US" dirty="0" smtClean="0"/>
              <a:t>Create a view in it (for example Helpers.cshtml)</a:t>
            </a:r>
          </a:p>
          <a:p>
            <a:pPr lvl="1"/>
            <a:r>
              <a:rPr lang="en-US" dirty="0" smtClean="0"/>
              <a:t>Write a helper in it using @helper</a:t>
            </a:r>
          </a:p>
          <a:p>
            <a:endParaRPr lang="en-US" dirty="0">
              <a:solidFill>
                <a:srgbClr val="EBFFD2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You can use the helper in any view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r>
              <a:rPr lang="en-US" dirty="0"/>
              <a:t>Y</a:t>
            </a:r>
            <a:r>
              <a:rPr lang="en-US" dirty="0" smtClean="0"/>
              <a:t>ou have a lot of code in views? =&gt; write helpers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 (2)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3505201"/>
            <a:ext cx="3657600" cy="1209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25" y="5553076"/>
            <a:ext cx="2466975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 rot="7855519">
            <a:off x="4746462" y="4074596"/>
            <a:ext cx="3638778" cy="23644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3977025">
            <a:off x="5162498" y="4576380"/>
            <a:ext cx="1882310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views render portions of a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Reuse pieces of a </a:t>
            </a:r>
            <a:r>
              <a:rPr lang="en-US" dirty="0" smtClean="0"/>
              <a:t>view</a:t>
            </a:r>
          </a:p>
          <a:p>
            <a:pPr lvl="1"/>
            <a:r>
              <a:rPr lang="en-US" dirty="0"/>
              <a:t>Html helpers – </a:t>
            </a:r>
            <a:r>
              <a:rPr lang="en-US" dirty="0" smtClean="0"/>
              <a:t>Partial, RenderPartial </a:t>
            </a:r>
            <a:r>
              <a:rPr lang="en-US" dirty="0"/>
              <a:t>and </a:t>
            </a:r>
            <a:r>
              <a:rPr lang="en-US" dirty="0" smtClean="0"/>
              <a:t>Action</a:t>
            </a:r>
          </a:p>
          <a:p>
            <a:r>
              <a:rPr lang="en-US" dirty="0"/>
              <a:t>Razor partial views are still .cshtml files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3748511"/>
            <a:ext cx="4257675" cy="1752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1" y="5304681"/>
            <a:ext cx="4895850" cy="1285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Elbow Connector 7"/>
          <p:cNvCxnSpPr>
            <a:endCxn id="6" idx="1"/>
          </p:cNvCxnSpPr>
          <p:nvPr/>
        </p:nvCxnSpPr>
        <p:spPr>
          <a:xfrm rot="16200000" flipH="1">
            <a:off x="4476404" y="5244012"/>
            <a:ext cx="727764" cy="67944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70767" y="5219853"/>
            <a:ext cx="345057" cy="393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12" y="4305094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18" y="3815815"/>
            <a:ext cx="38766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Left Arrow 26"/>
          <p:cNvSpPr/>
          <p:nvPr/>
        </p:nvSpPr>
        <p:spPr>
          <a:xfrm rot="16200000">
            <a:off x="7617687" y="4820276"/>
            <a:ext cx="744724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 rot="16200000">
            <a:off x="8054690" y="4603037"/>
            <a:ext cx="1179201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4412" y="6120825"/>
            <a:ext cx="2895601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Located in the same folder as other views or in Shared 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32349" y="1676400"/>
            <a:ext cx="1324155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Sub-request</a:t>
            </a:r>
          </a:p>
        </p:txBody>
      </p:sp>
      <p:sp>
        <p:nvSpPr>
          <p:cNvPr id="31" name="Left Arrow 30"/>
          <p:cNvSpPr/>
          <p:nvPr/>
        </p:nvSpPr>
        <p:spPr>
          <a:xfrm rot="5400000">
            <a:off x="9683164" y="2038437"/>
            <a:ext cx="271047" cy="22408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4098" name="Picture 2" descr="http://www.kansas-aa.org/images/area25%20color%20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60" y="1400175"/>
            <a:ext cx="6505575" cy="35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Some </a:t>
            </a:r>
            <a:r>
              <a:rPr lang="en-US" dirty="0"/>
              <a:t>applications can have a large number of </a:t>
            </a:r>
            <a:r>
              <a:rPr lang="en-US" dirty="0" smtClean="0"/>
              <a:t>controllers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 lets </a:t>
            </a:r>
            <a:r>
              <a:rPr lang="en-US" dirty="0" smtClean="0"/>
              <a:t>us partition </a:t>
            </a:r>
            <a:r>
              <a:rPr lang="en-US" dirty="0"/>
              <a:t>Web applications into smaller units </a:t>
            </a:r>
            <a:r>
              <a:rPr lang="en-US" dirty="0" smtClean="0"/>
              <a:t>(areas)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An area is effectively an MVC structure inside an </a:t>
            </a:r>
            <a:r>
              <a:rPr lang="en-US" dirty="0" smtClean="0"/>
              <a:t>application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Example: large e-commerce application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Main store, users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Blog, forum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2" y="4114800"/>
            <a:ext cx="2971800" cy="2164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39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dirty="0" smtClean="0"/>
              <a:t>: Areas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structures (areas)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1143001"/>
            <a:ext cx="6353175" cy="3590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8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Routes maps URLs to controllers and actions</a:t>
            </a:r>
          </a:p>
          <a:p>
            <a:r>
              <a:rPr lang="en-US" dirty="0" smtClean="0"/>
              <a:t>Controllers are the brain of our application</a:t>
            </a:r>
          </a:p>
          <a:p>
            <a:r>
              <a:rPr lang="en-US" dirty="0"/>
              <a:t>Actions are the ultimate request destination</a:t>
            </a:r>
          </a:p>
          <a:p>
            <a:r>
              <a:rPr lang="en-US" dirty="0" smtClean="0"/>
              <a:t>Razor is a powerful engine for combining models and templates into HTML code</a:t>
            </a:r>
          </a:p>
          <a:p>
            <a:pPr lvl="1"/>
            <a:r>
              <a:rPr lang="en-US" dirty="0" smtClean="0"/>
              <a:t>Layout, sections, partials views and helpers help us to divide our views into pieces</a:t>
            </a:r>
          </a:p>
          <a:p>
            <a:r>
              <a:rPr lang="en-US" dirty="0" smtClean="0"/>
              <a:t>Our project can be divided into smaller parts containing controllers (areas)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Global.asax</a:t>
            </a:r>
            <a:r>
              <a:rPr lang="en-US" dirty="0" smtClean="0"/>
              <a:t>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Application_Start()</a:t>
            </a:r>
            <a:r>
              <a:rPr lang="en-US" dirty="0" smtClean="0"/>
              <a:t> there is:</a:t>
            </a:r>
          </a:p>
          <a:p>
            <a:pPr lvl="1"/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RouteConfig.RegisterRoutes(RouteTable.Routes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RoutesConfig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is located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App_Start/</a:t>
            </a:r>
            <a:r>
              <a:rPr lang="en-US" dirty="0"/>
              <a:t> in </a:t>
            </a:r>
            <a:r>
              <a:rPr lang="en-US" dirty="0" smtClean="0"/>
              <a:t>internet applications template by default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routes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49" y="3617806"/>
            <a:ext cx="5391150" cy="3046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ft Arrow 9"/>
          <p:cNvSpPr/>
          <p:nvPr/>
        </p:nvSpPr>
        <p:spPr>
          <a:xfrm>
            <a:off x="5756162" y="4704629"/>
            <a:ext cx="2967788" cy="16330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67882" y="4579396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7882" y="5073647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 pattern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856412" y="5322524"/>
            <a:ext cx="1574350" cy="773476"/>
          </a:xfrm>
          <a:prstGeom prst="rightBrace">
            <a:avLst>
              <a:gd name="adj1" fmla="val 10541"/>
              <a:gd name="adj2" fmla="val 50000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767882" y="5562794"/>
            <a:ext cx="2005462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Default parameters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8430762" y="4084441"/>
            <a:ext cx="293188" cy="15355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767882" y="3857075"/>
            <a:ext cx="20509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Routes to ignore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The [*] means all left</a:t>
            </a:r>
          </a:p>
        </p:txBody>
      </p:sp>
      <p:sp>
        <p:nvSpPr>
          <p:cNvPr id="18" name="Left Arrow 17"/>
          <p:cNvSpPr/>
          <p:nvPr/>
        </p:nvSpPr>
        <p:spPr>
          <a:xfrm rot="468221">
            <a:off x="7441265" y="5074564"/>
            <a:ext cx="1272895" cy="13471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1430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5104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6413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6984572">
            <a:off x="5589634" y="3570932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3096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http://localhost/Products/ById/3</a:t>
            </a:r>
          </a:p>
        </p:txBody>
      </p:sp>
    </p:spTree>
    <p:extLst>
      <p:ext uri="{BB962C8B-B14F-4D97-AF65-F5344CB8AC3E}">
        <p14:creationId xmlns:p14="http://schemas.microsoft.com/office/powerpoint/2010/main" val="38101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ById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9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6147888">
            <a:off x="5073259" y="3565129"/>
            <a:ext cx="1794656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http://localhost/Products/ById</a:t>
            </a:r>
          </a:p>
        </p:txBody>
      </p:sp>
    </p:spTree>
    <p:extLst>
      <p:ext uri="{BB962C8B-B14F-4D97-AF65-F5344CB8AC3E}">
        <p14:creationId xmlns:p14="http://schemas.microsoft.com/office/powerpoint/2010/main" val="377960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Products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5400000">
            <a:off x="4294529" y="3434228"/>
            <a:ext cx="1466167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9430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http://localhost/Products</a:t>
            </a:r>
          </a:p>
        </p:txBody>
      </p:sp>
    </p:spTree>
    <p:extLst>
      <p:ext uri="{BB962C8B-B14F-4D97-AF65-F5344CB8AC3E}">
        <p14:creationId xmlns:p14="http://schemas.microsoft.com/office/powerpoint/2010/main" val="14391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Home</a:t>
            </a:r>
          </a:p>
          <a:p>
            <a:r>
              <a:rPr lang="en-US" dirty="0" smtClean="0"/>
              <a:t>Action: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r>
              <a:rPr lang="en-US" dirty="0" smtClean="0"/>
              <a:t>Id: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 smtClean="0"/>
              <a:t> (optional parameter)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Examples (4)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1066800"/>
            <a:ext cx="60007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7537519">
            <a:off x="4612599" y="3657601"/>
            <a:ext cx="1319580" cy="1524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5400000">
            <a:off x="5205614" y="3927616"/>
            <a:ext cx="999782" cy="13658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5400000">
            <a:off x="5826176" y="4037064"/>
            <a:ext cx="733083" cy="10819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98813" y="4233446"/>
            <a:ext cx="3032138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http://localhost/</a:t>
            </a:r>
          </a:p>
        </p:txBody>
      </p:sp>
    </p:spTree>
    <p:extLst>
      <p:ext uri="{BB962C8B-B14F-4D97-AF65-F5344CB8AC3E}">
        <p14:creationId xmlns:p14="http://schemas.microsoft.com/office/powerpoint/2010/main" val="11165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Main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2178</Words>
  <Application>Microsoft Office PowerPoint</Application>
  <PresentationFormat>Custom</PresentationFormat>
  <Paragraphs>560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Corbel</vt:lpstr>
      <vt:lpstr>Wingdings</vt:lpstr>
      <vt:lpstr>Wingdings 2</vt:lpstr>
      <vt:lpstr>Main 16x9</vt:lpstr>
      <vt:lpstr>ASP.NET MVC Essentials</vt:lpstr>
      <vt:lpstr>Table of Contents</vt:lpstr>
      <vt:lpstr>ASP.NET MVC Routing</vt:lpstr>
      <vt:lpstr>ASP.NET MVC Routing</vt:lpstr>
      <vt:lpstr>Register routes</vt:lpstr>
      <vt:lpstr>Routing Examples</vt:lpstr>
      <vt:lpstr>Routing Examples (2)</vt:lpstr>
      <vt:lpstr>Routing Examples (3)</vt:lpstr>
      <vt:lpstr>Routing Examples (4)</vt:lpstr>
      <vt:lpstr>Custom Route</vt:lpstr>
      <vt:lpstr>Custom Route (2)</vt:lpstr>
      <vt:lpstr>Custom Route (3)</vt:lpstr>
      <vt:lpstr>Route Constraints</vt:lpstr>
      <vt:lpstr>Custom Route Constraint</vt:lpstr>
      <vt:lpstr>Debugging Routes</vt:lpstr>
      <vt:lpstr>Controllers and Actions</vt:lpstr>
      <vt:lpstr>Controllers</vt:lpstr>
      <vt:lpstr>Actions</vt:lpstr>
      <vt:lpstr>ASP.NET MVC Request</vt:lpstr>
      <vt:lpstr>Action Results</vt:lpstr>
      <vt:lpstr>Action Results (2)</vt:lpstr>
      <vt:lpstr>Action Parameters</vt:lpstr>
      <vt:lpstr>Action Selectors</vt:lpstr>
      <vt:lpstr>Action Filters</vt:lpstr>
      <vt:lpstr>Custom Action Filter</vt:lpstr>
      <vt:lpstr>Custom Action Filter (2)</vt:lpstr>
      <vt:lpstr>Razor Views</vt:lpstr>
      <vt:lpstr>Views</vt:lpstr>
      <vt:lpstr>Razor</vt:lpstr>
      <vt:lpstr>Design Goals</vt:lpstr>
      <vt:lpstr>Pass Data to a View</vt:lpstr>
      <vt:lpstr>How it works?</vt:lpstr>
      <vt:lpstr>Razor Syntax</vt:lpstr>
      <vt:lpstr>Razor Syntax (2)</vt:lpstr>
      <vt:lpstr>Razor Syntax (3)</vt:lpstr>
      <vt:lpstr>Razor Syntax (4)</vt:lpstr>
      <vt:lpstr>Layout</vt:lpstr>
      <vt:lpstr>Views and Layouts</vt:lpstr>
      <vt:lpstr>Sections</vt:lpstr>
      <vt:lpstr>View Helpers</vt:lpstr>
      <vt:lpstr>HTML Helpers</vt:lpstr>
      <vt:lpstr>HTML Helpers (2)</vt:lpstr>
      <vt:lpstr>Custom Helpers</vt:lpstr>
      <vt:lpstr>Custom Helpers (2)</vt:lpstr>
      <vt:lpstr>Partial Views</vt:lpstr>
      <vt:lpstr>Areas</vt:lpstr>
      <vt:lpstr>Areas</vt:lpstr>
      <vt:lpstr>Demo: Areas</vt:lpstr>
      <vt:lpstr>Summary</vt:lpstr>
      <vt:lpstr>ASP.NET MVC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2019-08-06T12:44:49Z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