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2"/>
  </p:notesMasterIdLst>
  <p:handoutMasterIdLst>
    <p:handoutMasterId r:id="rId43"/>
  </p:handoutMasterIdLst>
  <p:sldIdLst>
    <p:sldId id="274" r:id="rId3"/>
    <p:sldId id="428" r:id="rId4"/>
    <p:sldId id="478" r:id="rId5"/>
    <p:sldId id="479" r:id="rId6"/>
    <p:sldId id="480" r:id="rId7"/>
    <p:sldId id="481" r:id="rId8"/>
    <p:sldId id="482" r:id="rId9"/>
    <p:sldId id="483" r:id="rId10"/>
    <p:sldId id="484" r:id="rId11"/>
    <p:sldId id="485" r:id="rId12"/>
    <p:sldId id="486" r:id="rId13"/>
    <p:sldId id="487" r:id="rId14"/>
    <p:sldId id="488" r:id="rId15"/>
    <p:sldId id="490" r:id="rId16"/>
    <p:sldId id="491" r:id="rId17"/>
    <p:sldId id="492" r:id="rId18"/>
    <p:sldId id="494" r:id="rId19"/>
    <p:sldId id="495" r:id="rId20"/>
    <p:sldId id="496" r:id="rId21"/>
    <p:sldId id="497" r:id="rId22"/>
    <p:sldId id="498" r:id="rId23"/>
    <p:sldId id="499" r:id="rId24"/>
    <p:sldId id="500" r:id="rId25"/>
    <p:sldId id="501" r:id="rId26"/>
    <p:sldId id="502" r:id="rId27"/>
    <p:sldId id="503" r:id="rId28"/>
    <p:sldId id="504" r:id="rId29"/>
    <p:sldId id="505" r:id="rId30"/>
    <p:sldId id="506" r:id="rId31"/>
    <p:sldId id="507" r:id="rId32"/>
    <p:sldId id="508" r:id="rId33"/>
    <p:sldId id="509" r:id="rId34"/>
    <p:sldId id="510" r:id="rId35"/>
    <p:sldId id="511" r:id="rId36"/>
    <p:sldId id="512" r:id="rId37"/>
    <p:sldId id="513" r:id="rId38"/>
    <p:sldId id="514" r:id="rId39"/>
    <p:sldId id="516" r:id="rId40"/>
    <p:sldId id="427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533" autoAdjust="0"/>
  </p:normalViewPr>
  <p:slideViewPr>
    <p:cSldViewPr>
      <p:cViewPr varScale="1">
        <p:scale>
          <a:sx n="67" d="100"/>
          <a:sy n="67" d="100"/>
        </p:scale>
        <p:origin x="438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8/6/2019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93252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6850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71777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07147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6567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14393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7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://www.asp.net/mvc/tutorials/getting-started-with-ef-using-mvc/implementing-the-repository-and-unit-of-work-patterns-in-an-asp-net-mvc-application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automapper.org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9412" y="990600"/>
            <a:ext cx="72299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ASP.NET MVC Essentials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08270" y="2154171"/>
            <a:ext cx="7547528" cy="1280903"/>
          </a:xfrm>
        </p:spPr>
        <p:txBody>
          <a:bodyPr>
            <a:normAutofit/>
          </a:bodyPr>
          <a:lstStyle/>
          <a:p>
            <a:r>
              <a:rPr lang="en-US" dirty="0" smtClean="0"/>
              <a:t>Routing, Controllers, Actions, Views, Areas…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2" y="3790321"/>
            <a:ext cx="3532586" cy="26426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568" y="330749"/>
            <a:ext cx="1294518" cy="1294518"/>
          </a:xfrm>
          <a:prstGeom prst="rect">
            <a:avLst/>
          </a:prstGeom>
        </p:spPr>
      </p:pic>
      <p:pic>
        <p:nvPicPr>
          <p:cNvPr id="13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2" y="4369728"/>
            <a:ext cx="3951970" cy="1335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Nested Objects binding</a:t>
            </a:r>
          </a:p>
          <a:p>
            <a:pPr lvl="1"/>
            <a:r>
              <a:rPr lang="en-US" dirty="0" smtClean="0"/>
              <a:t>Use name attributes as following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"{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}.{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}</a:t>
            </a:r>
            <a:r>
              <a:rPr lang="en-US" dirty="0" smtClean="0"/>
              <a:t>" or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2" y="3675530"/>
            <a:ext cx="28194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0" y="3581400"/>
            <a:ext cx="427939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2" y="2891116"/>
            <a:ext cx="6000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519" y="4876800"/>
            <a:ext cx="490317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96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primitive types binding</a:t>
            </a:r>
          </a:p>
          <a:p>
            <a:pPr lvl="1"/>
            <a:r>
              <a:rPr lang="en-US" dirty="0" smtClean="0"/>
              <a:t>Use the same name attribute on every input element and the parameter name of the collection in the action (you can use loops)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470" y="3429000"/>
            <a:ext cx="3354636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788" y="5105400"/>
            <a:ext cx="6858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330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objects binding</a:t>
            </a:r>
          </a:p>
          <a:p>
            <a:pPr lvl="1"/>
            <a:r>
              <a:rPr lang="en-US" dirty="0" smtClean="0"/>
              <a:t>Use name attributes like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[{index}].{property}</a:t>
            </a:r>
            <a:r>
              <a:rPr lang="en-US" dirty="0" smtClean="0"/>
              <a:t>" or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</a:t>
            </a:r>
            <a:r>
              <a:rPr lang="en-US" dirty="0" smtClean="0"/>
              <a:t>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</a:t>
            </a:r>
            <a:r>
              <a:rPr lang="en-US" dirty="0" smtClean="0"/>
              <a:t> loop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871" y="2743200"/>
            <a:ext cx="4340646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2" y="6172201"/>
            <a:ext cx="6149748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12" y="4800600"/>
            <a:ext cx="52959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23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files binding</a:t>
            </a:r>
          </a:p>
          <a:p>
            <a:pPr lvl="1"/>
            <a:r>
              <a:rPr lang="en-US" dirty="0" smtClean="0"/>
              <a:t>Use the same name attribute on all input type files as the name of the collection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665" y="3312459"/>
            <a:ext cx="333949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2" y="4648200"/>
            <a:ext cx="629322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752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Display &amp; Editor Templates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2709863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7170" name="Picture 2" descr="https://teenagertoday.files.wordpress.com/2012/03/angry-wri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929" y="1219200"/>
            <a:ext cx="4123038" cy="346710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145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MVC comes with helpers methods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DisplayFor()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DisplayForModel()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EditorFor()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EditorForModel()</a:t>
            </a:r>
          </a:p>
          <a:p>
            <a:r>
              <a:rPr lang="en-US" dirty="0" smtClean="0"/>
              <a:t>There are default implementation</a:t>
            </a:r>
          </a:p>
          <a:p>
            <a:r>
              <a:rPr lang="en-US" dirty="0" smtClean="0"/>
              <a:t>Easily to be configured</a:t>
            </a:r>
          </a:p>
          <a:p>
            <a:r>
              <a:rPr lang="en-US" dirty="0" smtClean="0"/>
              <a:t>Create folders 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DisplayTemplates</a:t>
            </a:r>
            <a:r>
              <a:rPr lang="en-US" dirty="0" smtClean="0"/>
              <a:t>" and 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EditorTemplates</a:t>
            </a:r>
            <a:r>
              <a:rPr lang="en-US" dirty="0" smtClean="0"/>
              <a:t>" in 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Shared</a:t>
            </a:r>
            <a:r>
              <a:rPr lang="en-US" dirty="0" smtClean="0"/>
              <a:t>" folder or in 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Views/{Controller}</a:t>
            </a:r>
            <a:r>
              <a:rPr lang="en-US" dirty="0" smtClean="0"/>
              <a:t>" folder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424" y="2362201"/>
            <a:ext cx="18859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224" y="1447800"/>
            <a:ext cx="2593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55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two new folders create a view for each type you want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-&gt;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String.cshtml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-&gt;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Int32.cshtml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-&gt;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DateTime.cshtml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-&gt;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Student.cshtml</a:t>
            </a:r>
          </a:p>
          <a:p>
            <a:r>
              <a:rPr lang="en-US" dirty="0" smtClean="0"/>
              <a:t>The name of the files must reflect the data types and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@model </a:t>
            </a:r>
            <a:r>
              <a:rPr lang="en-US" dirty="0" smtClean="0"/>
              <a:t>in them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Templates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174" y="1981200"/>
            <a:ext cx="36282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28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view are normal view files</a:t>
            </a:r>
          </a:p>
          <a:p>
            <a:r>
              <a:rPr lang="en-US" dirty="0" smtClean="0"/>
              <a:t>The framework will start using them instead of the default implementations</a:t>
            </a:r>
          </a:p>
          <a:p>
            <a:r>
              <a:rPr lang="en-US" dirty="0" smtClean="0"/>
              <a:t>For example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String.cshtml</a:t>
            </a:r>
          </a:p>
          <a:p>
            <a:r>
              <a:rPr lang="en-US" dirty="0" smtClean="0"/>
              <a:t>Now all strings will be in paragraph</a:t>
            </a:r>
            <a:br>
              <a:rPr lang="en-US" dirty="0" smtClean="0"/>
            </a:br>
            <a:r>
              <a:rPr lang="en-US" dirty="0" smtClean="0"/>
              <a:t>element and will have quotes surrounding them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DisplayFor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 </a:t>
            </a:r>
            <a:r>
              <a:rPr lang="en-US" dirty="0" smtClean="0"/>
              <a:t>-&gt; for properties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DisplayForModel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EditorForModel </a:t>
            </a:r>
            <a:r>
              <a:rPr lang="en-US" dirty="0" smtClean="0"/>
              <a:t>-&gt; for model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Templates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2594798"/>
            <a:ext cx="2347800" cy="191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05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Passing additional information to the templates</a:t>
            </a:r>
          </a:p>
          <a:p>
            <a:pPr lvl="1"/>
            <a:r>
              <a:rPr lang="en-US" dirty="0" smtClean="0"/>
              <a:t>There is an object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additionalViewData</a:t>
            </a:r>
            <a:r>
              <a:rPr lang="en-US" dirty="0" smtClean="0"/>
              <a:t>" in the helper methods as parameter</a:t>
            </a:r>
          </a:p>
          <a:p>
            <a:pPr lvl="1"/>
            <a:r>
              <a:rPr lang="en-US" dirty="0" smtClean="0"/>
              <a:t>You can pass anything there as anonymous type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And get the values from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ViewData</a:t>
            </a:r>
            <a:r>
              <a:rPr lang="en-US" dirty="0" smtClean="0"/>
              <a:t>/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ViewBag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Templates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4" y="3751357"/>
            <a:ext cx="10213978" cy="516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758" y="5237148"/>
            <a:ext cx="8087254" cy="103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812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you need two templates for one data type</a:t>
            </a:r>
          </a:p>
          <a:p>
            <a:pPr lvl="1"/>
            <a:r>
              <a:rPr lang="en-US" dirty="0" smtClean="0"/>
              <a:t>Create the template with custom name</a:t>
            </a:r>
          </a:p>
          <a:p>
            <a:pPr lvl="1"/>
            <a:r>
              <a:rPr lang="en-US" dirty="0" smtClean="0"/>
              <a:t>Decorate the property in the model with the UIHint attribute specifying the template name</a:t>
            </a:r>
          </a:p>
          <a:p>
            <a:pPr lvl="1"/>
            <a:r>
              <a:rPr lang="en-US" dirty="0" smtClean="0"/>
              <a:t>You can set the name in the helpers too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Template Name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4479701"/>
            <a:ext cx="526472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4495800"/>
            <a:ext cx="3014133" cy="175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5567780"/>
            <a:ext cx="5735978" cy="45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47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Scaffolding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Binders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Editor &amp; Display Templates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Session, TempData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Working with Data Source</a:t>
            </a:r>
          </a:p>
          <a:p>
            <a:pPr lvl="1"/>
            <a:r>
              <a:rPr lang="en-US" dirty="0"/>
              <a:t>Repository Pattern</a:t>
            </a:r>
          </a:p>
          <a:p>
            <a:pPr lvl="1"/>
            <a:r>
              <a:rPr lang="en-US" dirty="0"/>
              <a:t>Unit of Work Pattern</a:t>
            </a:r>
          </a:p>
          <a:p>
            <a:pPr lvl="1"/>
            <a:r>
              <a:rPr lang="en-US" dirty="0"/>
              <a:t>Ninject IoC and AutoMapper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284" y="1208057"/>
            <a:ext cx="1984346" cy="198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151" y="3497082"/>
            <a:ext cx="3180613" cy="272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7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Data Validation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2709863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3074" name="Picture 2" descr="http://www.theorem.co.uk/images/validateandche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548" y="1695450"/>
            <a:ext cx="5257800" cy="33337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663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are defined in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System.ComponentModel.DataAnnotations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Covers </a:t>
            </a:r>
            <a:r>
              <a:rPr lang="en-US" dirty="0"/>
              <a:t>common validation </a:t>
            </a:r>
            <a:r>
              <a:rPr lang="en-US" dirty="0" smtClean="0"/>
              <a:t>patterns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StringLength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with Annotations </a:t>
            </a:r>
            <a:endParaRPr lang="en-US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12" y="3200400"/>
            <a:ext cx="4800600" cy="261366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3737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Validation </a:t>
            </a:r>
            <a:r>
              <a:rPr lang="en-US" dirty="0"/>
              <a:t>A</a:t>
            </a:r>
            <a:r>
              <a:rPr lang="en-US" dirty="0" smtClean="0"/>
              <a:t>ttributes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845142"/>
              </p:ext>
            </p:extLst>
          </p:nvPr>
        </p:nvGraphicFramePr>
        <p:xfrm>
          <a:off x="2132012" y="1214120"/>
          <a:ext cx="7924800" cy="5044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two specified properties in the model have the same value.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CustomValidation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the value against the specified custom function.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the value can be matched to any of the values in the specified enumerated type.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the value falls in the specified range. It defaults to numbers, but it can be configured to consider a range of dates, too.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RegularExpression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the value matches the specified expression.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Makes an Ajax call to the server, and checks whether the value is acceptable.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a non-null value is assigned to the property. It can be configured to fail if an empty string is assigned.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the string is longer than the specified value.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19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attributes</a:t>
            </a:r>
          </a:p>
          <a:p>
            <a:r>
              <a:rPr lang="en-US" dirty="0" smtClean="0"/>
              <a:t>Inherit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ValidationAttribute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Validation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12" y="2590800"/>
            <a:ext cx="7772400" cy="39218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300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ModelState.IsValid</a:t>
            </a:r>
            <a:r>
              <a:rPr lang="en-US" dirty="0" smtClean="0"/>
              <a:t> – will give us information about the data validation success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ModelState.AddModelError</a:t>
            </a:r>
            <a:r>
              <a:rPr lang="en-US" dirty="0" smtClean="0"/>
              <a:t> – custom error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Model –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5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@Html.ValidationSummary </a:t>
            </a:r>
            <a:r>
              <a:rPr lang="en-US" dirty="0" smtClean="0"/>
              <a:t>– output errors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@Html.ValidationMessageFor(…)</a:t>
            </a:r>
            <a:r>
              <a:rPr lang="en-US" dirty="0" smtClean="0"/>
              <a:t> – outputs validation message for specified property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Model – 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12" y="3090339"/>
            <a:ext cx="5440463" cy="3390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20594177">
            <a:off x="7239358" y="4376511"/>
            <a:ext cx="1372499" cy="12926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070197" y="4157140"/>
            <a:ext cx="2420847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Text box with integrated client-side validation</a:t>
            </a:r>
          </a:p>
        </p:txBody>
      </p:sp>
      <p:sp>
        <p:nvSpPr>
          <p:cNvPr id="8" name="Left Arrow 7"/>
          <p:cNvSpPr/>
          <p:nvPr/>
        </p:nvSpPr>
        <p:spPr>
          <a:xfrm rot="20594177">
            <a:off x="6845889" y="5695354"/>
            <a:ext cx="1372499" cy="12926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76728" y="5475982"/>
            <a:ext cx="2420847" cy="1077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jQuery validation library required for unobtrusive JavaScript validation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P.S. Check </a:t>
            </a:r>
            <a:r>
              <a:rPr lang="en-US" sz="1600" b="1" dirty="0" err="1">
                <a:solidFill>
                  <a:schemeClr val="bg1"/>
                </a:solidFill>
              </a:rPr>
              <a:t>web.config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12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Your model should implemented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IValidatableObject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From now on,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MVC</a:t>
            </a:r>
            <a:r>
              <a:rPr lang="en-US" dirty="0" smtClean="0"/>
              <a:t> (works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EF</a:t>
            </a:r>
            <a:r>
              <a:rPr lang="en-US" dirty="0" smtClean="0"/>
              <a:t> too) will validate the object by your custom rules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Class-Level Model Validation</a:t>
            </a:r>
            <a:endParaRPr lang="en-US" dirty="0"/>
          </a:p>
        </p:txBody>
      </p:sp>
      <p:pic>
        <p:nvPicPr>
          <p:cNvPr id="13316" name="Picture 4" descr="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69090" y="2911270"/>
            <a:ext cx="7247467" cy="3648076"/>
          </a:xfrm>
          <a:prstGeom prst="roundRect">
            <a:avLst>
              <a:gd name="adj" fmla="val 104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96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5562600"/>
            <a:ext cx="8938472" cy="820600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Other Annotations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2709863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15362" name="Picture 2" descr="http://www.sitefinity.com/docs/metabloglib/Windows-Live-Writer-Sitefinity_82C4-Sitefinity-MVC-Data-Annotations_2.png?sfvrsn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998" y="914400"/>
            <a:ext cx="6438900" cy="4286250"/>
          </a:xfrm>
          <a:prstGeom prst="roundRect">
            <a:avLst>
              <a:gd name="adj" fmla="val 6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596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/ Edit Annotations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338825"/>
              </p:ext>
            </p:extLst>
          </p:nvPr>
        </p:nvGraphicFramePr>
        <p:xfrm>
          <a:off x="989012" y="1676400"/>
          <a:ext cx="10210800" cy="4358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84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6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noProof="1" smtClean="0"/>
                        <a:t>Attribute</a:t>
                      </a:r>
                      <a:endParaRPr lang="en-US" sz="28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noProof="1" smtClean="0"/>
                        <a:t>Description</a:t>
                      </a:r>
                      <a:endParaRPr lang="en-US" sz="2800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Specify the property of a model class for simple text display.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HiddenInput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 value in a hidden input (when editing).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UIHint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Specify the name of the template to use for rendering.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Common templates (email, password, URL, currency)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Specify a read-only property (for model binding).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Format strings and null display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ScaffoldColumn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Turn off display and edit capabilities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Friendly name for labels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Tells the model binder which properties to include/exclude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71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5351600"/>
            <a:ext cx="8938472" cy="820600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Session, TempData, Cache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2709863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16386" name="Picture 2" descr="http://plattcollege.edu.s168003.gridserver.com/cms/wp-content/uploads/NextSession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6" y="1794404"/>
            <a:ext cx="6842126" cy="319299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409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5410200"/>
            <a:ext cx="8938472" cy="820600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Scaffolding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566" y="1150691"/>
            <a:ext cx="5817764" cy="38785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4868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client has session id, which ASP.NET stores</a:t>
            </a:r>
          </a:p>
          <a:p>
            <a:r>
              <a:rPr lang="en-US" dirty="0" smtClean="0"/>
              <a:t>You can use it to store information in the memory of the application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775" y="3352801"/>
            <a:ext cx="8744192" cy="286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268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TempData </a:t>
            </a:r>
            <a:r>
              <a:rPr lang="en-US" dirty="0" smtClean="0"/>
              <a:t>can be used like a dictionary</a:t>
            </a:r>
          </a:p>
          <a:p>
            <a:r>
              <a:rPr lang="en-US" dirty="0" smtClean="0"/>
              <a:t>Each saved value lasts for the current and the next request</a:t>
            </a:r>
          </a:p>
          <a:p>
            <a:r>
              <a:rPr lang="en-US" dirty="0" smtClean="0"/>
              <a:t>Perfect for redirects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TempData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261" y="3290084"/>
            <a:ext cx="5581126" cy="3234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665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save global data into the Cache</a:t>
            </a:r>
          </a:p>
          <a:p>
            <a:r>
              <a:rPr lang="en-US" dirty="0" smtClean="0"/>
              <a:t>It works like dictionary</a:t>
            </a:r>
          </a:p>
          <a:p>
            <a:r>
              <a:rPr lang="en-US" dirty="0" smtClean="0"/>
              <a:t>It is not per client, but rather global</a:t>
            </a: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6" y="3368892"/>
            <a:ext cx="7013576" cy="3156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946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</a:t>
            </a:r>
            <a:r>
              <a:rPr lang="en-US" dirty="0" smtClean="0"/>
              <a:t>with Data Source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body" idx="1"/>
          </p:nvPr>
        </p:nvSpPr>
        <p:spPr>
          <a:xfrm>
            <a:off x="402484" y="5754968"/>
            <a:ext cx="11025928" cy="688256"/>
          </a:xfrm>
        </p:spPr>
        <p:txBody>
          <a:bodyPr/>
          <a:lstStyle/>
          <a:p>
            <a:r>
              <a:rPr lang="en-US" dirty="0" smtClean="0"/>
              <a:t>Repository pattern and Unit of Work pattern</a:t>
            </a:r>
            <a:endParaRPr lang="en-US" dirty="0"/>
          </a:p>
        </p:txBody>
      </p:sp>
      <p:pic>
        <p:nvPicPr>
          <p:cNvPr id="2050" name="Picture 2" descr="http://www.artistsvalley.com/images/icons/Database%20Application%20Icons/Datasource%20Connect/256x256/Datasource%20Conn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648" y="1143000"/>
            <a:ext cx="3657600" cy="3657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88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Separate business code from data </a:t>
            </a:r>
            <a:r>
              <a:rPr lang="en-US" dirty="0" smtClean="0"/>
              <a:t>access</a:t>
            </a:r>
          </a:p>
          <a:p>
            <a:pPr lvl="1"/>
            <a:r>
              <a:rPr lang="en-US" dirty="0"/>
              <a:t>Separation of </a:t>
            </a:r>
            <a:r>
              <a:rPr lang="en-US" dirty="0" smtClean="0"/>
              <a:t>concerns</a:t>
            </a:r>
          </a:p>
          <a:p>
            <a:pPr lvl="1"/>
            <a:r>
              <a:rPr lang="en-US" dirty="0" smtClean="0"/>
              <a:t>Testability</a:t>
            </a:r>
          </a:p>
          <a:p>
            <a:r>
              <a:rPr lang="en-US" dirty="0"/>
              <a:t>Encapsulate data </a:t>
            </a:r>
            <a:r>
              <a:rPr lang="en-US" dirty="0" smtClean="0"/>
              <a:t>access</a:t>
            </a:r>
          </a:p>
          <a:p>
            <a:r>
              <a:rPr lang="en-US" dirty="0"/>
              <a:t>Increased level of abstraction</a:t>
            </a:r>
            <a:endParaRPr lang="en-US" b="0" dirty="0"/>
          </a:p>
          <a:p>
            <a:pPr lvl="1"/>
            <a:r>
              <a:rPr lang="en-US" dirty="0"/>
              <a:t>More classes, less duplicated code</a:t>
            </a:r>
          </a:p>
          <a:p>
            <a:pPr lvl="1"/>
            <a:r>
              <a:rPr lang="en-US" dirty="0"/>
              <a:t>Maintainability, </a:t>
            </a:r>
            <a:r>
              <a:rPr lang="en-US" dirty="0" smtClean="0"/>
              <a:t>Flexibility</a:t>
            </a:r>
            <a:r>
              <a:rPr lang="en-US" dirty="0"/>
              <a:t>, </a:t>
            </a:r>
            <a:r>
              <a:rPr lang="en-US" dirty="0" smtClean="0"/>
              <a:t>Testability</a:t>
            </a:r>
            <a:endParaRPr lang="en-US" dirty="0"/>
          </a:p>
          <a:p>
            <a:r>
              <a:rPr lang="en-US" dirty="0"/>
              <a:t>Generic repositories</a:t>
            </a:r>
          </a:p>
          <a:p>
            <a:pPr lvl="1"/>
            <a:r>
              <a:rPr lang="en-US" dirty="0" err="1" smtClean="0"/>
              <a:t>IRepository</a:t>
            </a:r>
            <a:r>
              <a:rPr lang="en-US" dirty="0" smtClean="0"/>
              <a:t>&lt;T</a:t>
            </a:r>
            <a:r>
              <a:rPr lang="en-US" dirty="0"/>
              <a:t>&gt;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68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</a:t>
            </a:r>
            <a:r>
              <a:rPr lang="en-US" dirty="0" smtClean="0"/>
              <a:t>Pattern (2)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37012" y="1154317"/>
            <a:ext cx="41148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Business &amp; Domain Logic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5180012" y="4953000"/>
            <a:ext cx="1828800" cy="13716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SQL Database</a:t>
            </a:r>
          </a:p>
        </p:txBody>
      </p:sp>
      <p:sp>
        <p:nvSpPr>
          <p:cNvPr id="7" name="Vertical Scroll 6"/>
          <p:cNvSpPr/>
          <p:nvPr/>
        </p:nvSpPr>
        <p:spPr>
          <a:xfrm>
            <a:off x="7936792" y="4953000"/>
            <a:ext cx="1828800" cy="1371600"/>
          </a:xfrm>
          <a:prstGeom prst="vertic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2436812" y="4953000"/>
            <a:ext cx="1828800" cy="1371600"/>
          </a:xfrm>
          <a:prstGeom prst="cloud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Web Service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055812" y="2671904"/>
            <a:ext cx="2533650" cy="1143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Exchange Rates Repository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862952" y="2671904"/>
            <a:ext cx="2476500" cy="1143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Blog Posts Repository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617846" y="2667000"/>
            <a:ext cx="2515166" cy="1143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Settings Repository</a:t>
            </a:r>
          </a:p>
        </p:txBody>
      </p:sp>
      <p:cxnSp>
        <p:nvCxnSpPr>
          <p:cNvPr id="13" name="Straight Arrow Connector 12"/>
          <p:cNvCxnSpPr>
            <a:stCxn id="5" idx="2"/>
            <a:endCxn id="9" idx="0"/>
          </p:cNvCxnSpPr>
          <p:nvPr/>
        </p:nvCxnSpPr>
        <p:spPr>
          <a:xfrm flipH="1">
            <a:off x="3322638" y="1763918"/>
            <a:ext cx="2771775" cy="90798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10" idx="0"/>
          </p:cNvCxnSpPr>
          <p:nvPr/>
        </p:nvCxnSpPr>
        <p:spPr>
          <a:xfrm>
            <a:off x="6094412" y="1763918"/>
            <a:ext cx="6790" cy="90798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11" idx="0"/>
          </p:cNvCxnSpPr>
          <p:nvPr/>
        </p:nvCxnSpPr>
        <p:spPr>
          <a:xfrm>
            <a:off x="6094413" y="1763918"/>
            <a:ext cx="2781017" cy="903083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8" idx="3"/>
          </p:cNvCxnSpPr>
          <p:nvPr/>
        </p:nvCxnSpPr>
        <p:spPr>
          <a:xfrm>
            <a:off x="3322638" y="3814905"/>
            <a:ext cx="28575" cy="1216519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6" idx="1"/>
          </p:cNvCxnSpPr>
          <p:nvPr/>
        </p:nvCxnSpPr>
        <p:spPr>
          <a:xfrm flipH="1">
            <a:off x="6094412" y="3814904"/>
            <a:ext cx="6790" cy="113809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7" idx="0"/>
          </p:cNvCxnSpPr>
          <p:nvPr/>
        </p:nvCxnSpPr>
        <p:spPr>
          <a:xfrm flipH="1">
            <a:off x="8851193" y="3810000"/>
            <a:ext cx="24237" cy="114300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51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 changes in persistent objects</a:t>
            </a:r>
          </a:p>
          <a:p>
            <a:pPr lvl="1"/>
            <a:r>
              <a:rPr lang="en-US" dirty="0" smtClean="0"/>
              <a:t>Efficient data access</a:t>
            </a:r>
          </a:p>
          <a:p>
            <a:pPr lvl="1"/>
            <a:r>
              <a:rPr lang="en-US" dirty="0" smtClean="0"/>
              <a:t>Manage concurrency problems</a:t>
            </a:r>
          </a:p>
          <a:p>
            <a:pPr lvl="1"/>
            <a:r>
              <a:rPr lang="en-US" dirty="0" smtClean="0"/>
              <a:t>Manage transactions</a:t>
            </a:r>
          </a:p>
          <a:p>
            <a:r>
              <a:rPr lang="en-US" dirty="0"/>
              <a:t>Keep business logic free of data access </a:t>
            </a:r>
            <a:r>
              <a:rPr lang="en-US" dirty="0" smtClean="0"/>
              <a:t>code</a:t>
            </a:r>
          </a:p>
          <a:p>
            <a:r>
              <a:rPr lang="en-US" dirty="0"/>
              <a:t>Keep business logic free from tracking changes</a:t>
            </a:r>
            <a:endParaRPr lang="en-US" b="0" dirty="0"/>
          </a:p>
          <a:p>
            <a:r>
              <a:rPr lang="en-US" dirty="0"/>
              <a:t>Allow business logic to work with logical </a:t>
            </a:r>
            <a:r>
              <a:rPr lang="en-US" dirty="0" smtClean="0"/>
              <a:t>transactions</a:t>
            </a:r>
            <a:endParaRPr lang="en-US" b="0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of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16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Repository and </a:t>
            </a:r>
            <a:r>
              <a:rPr lang="en-US" dirty="0" err="1" smtClean="0">
                <a:hlinkClick r:id="rId2"/>
              </a:rPr>
              <a:t>UoW</a:t>
            </a:r>
            <a:r>
              <a:rPr lang="en-US" dirty="0" smtClean="0">
                <a:hlinkClick r:id="rId2"/>
              </a:rPr>
              <a:t> </a:t>
            </a:r>
            <a:r>
              <a:rPr lang="en-US" dirty="0">
                <a:hlinkClick r:id="rId2"/>
              </a:rPr>
              <a:t>Patterns in an ASP.NET </a:t>
            </a:r>
            <a:r>
              <a:rPr lang="en-US" dirty="0" smtClean="0">
                <a:hlinkClick r:id="rId2"/>
              </a:rPr>
              <a:t>MVC</a:t>
            </a:r>
            <a:endParaRPr lang="en-US" dirty="0"/>
          </a:p>
        </p:txBody>
      </p:sp>
      <p:pic>
        <p:nvPicPr>
          <p:cNvPr id="1026" name="Picture 2" descr="Repository_pattern_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342" y="1143000"/>
            <a:ext cx="558614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42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want to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AutoMapper </a:t>
            </a:r>
            <a:r>
              <a:rPr lang="en-US" dirty="0" smtClean="0"/>
              <a:t>to map your database models to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ViewModels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for the web</a:t>
            </a:r>
          </a:p>
          <a:p>
            <a:r>
              <a:rPr lang="en-US" dirty="0" smtClean="0"/>
              <a:t>Install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AutoMapper </a:t>
            </a:r>
            <a:r>
              <a:rPr lang="en-US" dirty="0" smtClean="0"/>
              <a:t>from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NuGet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Make mappings for the models</a:t>
            </a:r>
          </a:p>
          <a:p>
            <a:r>
              <a:rPr lang="en-US" dirty="0" smtClean="0"/>
              <a:t>Use them in your LINQ queries</a:t>
            </a:r>
          </a:p>
          <a:p>
            <a:r>
              <a:rPr lang="en-US" dirty="0" smtClean="0"/>
              <a:t>Check the documentation 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http://automapper.org</a:t>
            </a:r>
            <a:r>
              <a:rPr lang="en-US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/</a:t>
            </a:r>
            <a:r>
              <a:rPr lang="en-US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endParaRPr lang="en-US" b="0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96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Code </a:t>
            </a:r>
            <a:r>
              <a:rPr lang="en-US" dirty="0"/>
              <a:t>generation framework for </a:t>
            </a:r>
            <a:r>
              <a:rPr lang="en-US" dirty="0" smtClean="0"/>
              <a:t>ASP.NET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When </a:t>
            </a:r>
            <a:r>
              <a:rPr lang="en-US" dirty="0"/>
              <a:t>you want to quickly add boilerplate code that interacts with data </a:t>
            </a:r>
            <a:r>
              <a:rPr lang="en-US" dirty="0" smtClean="0"/>
              <a:t>models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Developer productivity enhancer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Can </a:t>
            </a:r>
            <a:r>
              <a:rPr lang="en-US" dirty="0"/>
              <a:t>reduce the amount of time to develop standard data operations in your </a:t>
            </a:r>
            <a:r>
              <a:rPr lang="en-US" dirty="0" smtClean="0"/>
              <a:t>project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Enables </a:t>
            </a:r>
            <a:r>
              <a:rPr lang="en-US" dirty="0" smtClean="0"/>
              <a:t>customization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Provides </a:t>
            </a:r>
            <a:r>
              <a:rPr lang="en-US" dirty="0"/>
              <a:t>an extensibility mechanism to customize generated code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VS 2013 includes </a:t>
            </a:r>
            <a:r>
              <a:rPr lang="en-US" dirty="0"/>
              <a:t>pre-installed code generators for MVC, </a:t>
            </a:r>
            <a:r>
              <a:rPr lang="en-US" dirty="0" smtClean="0"/>
              <a:t>and </a:t>
            </a:r>
            <a:r>
              <a:rPr lang="en-US" dirty="0"/>
              <a:t>Web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ASP.NET Scaffolding?</a:t>
            </a:r>
          </a:p>
        </p:txBody>
      </p:sp>
    </p:spTree>
    <p:extLst>
      <p:ext uri="{BB962C8B-B14F-4D97-AF65-F5344CB8AC3E}">
        <p14:creationId xmlns:p14="http://schemas.microsoft.com/office/powerpoint/2010/main" val="47286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4132400"/>
            <a:ext cx="7924800" cy="820600"/>
          </a:xfrm>
        </p:spPr>
        <p:txBody>
          <a:bodyPr/>
          <a:lstStyle/>
          <a:p>
            <a:r>
              <a:rPr lang="en-US" dirty="0" smtClean="0"/>
              <a:t>Demo: Create Scaffold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73733" y="5029200"/>
            <a:ext cx="10241356" cy="1365365"/>
          </a:xfrm>
        </p:spPr>
        <p:txBody>
          <a:bodyPr/>
          <a:lstStyle/>
          <a:p>
            <a:r>
              <a:rPr lang="en-US" dirty="0" smtClean="0"/>
              <a:t>Create CRUD pages with read/write actions, using Entity Framework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610" y="861312"/>
            <a:ext cx="4419602" cy="31010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256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Model Binders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2709863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" name="Picture 2" descr="http://www.cs.cmu.edu/~chaki/magic/magi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12" y="609600"/>
            <a:ext cx="40671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008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eas</a:t>
            </a:r>
            <a:r>
              <a:rPr lang="en-US" dirty="0"/>
              <a:t>y</a:t>
            </a:r>
            <a:r>
              <a:rPr lang="en-US" dirty="0" smtClean="0"/>
              <a:t> of handling HTTP post request</a:t>
            </a:r>
          </a:p>
          <a:p>
            <a:r>
              <a:rPr lang="en-US" dirty="0" smtClean="0"/>
              <a:t>Help the populating the parameters in action methods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2984634"/>
            <a:ext cx="2142000" cy="149833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494212" y="2984634"/>
            <a:ext cx="3429000" cy="149833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HTTP POST /Review/Create</a:t>
            </a:r>
          </a:p>
          <a:p>
            <a:pPr algn="ctr"/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Rating=7&amp;Body=Great!</a:t>
            </a:r>
          </a:p>
        </p:txBody>
      </p:sp>
      <p:pic>
        <p:nvPicPr>
          <p:cNvPr id="2050" name="Picture 2" descr="http://www.cs.cmu.edu/~chaki/magic/magi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161" y="2743199"/>
            <a:ext cx="195827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447148" y="2266147"/>
            <a:ext cx="286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DefaultModelBinder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7731029">
            <a:off x="7797383" y="4487555"/>
            <a:ext cx="692059" cy="537058"/>
          </a:xfrm>
          <a:prstGeom prst="rightArrow">
            <a:avLst>
              <a:gd name="adj1" fmla="val 50000"/>
              <a:gd name="adj2" fmla="val 515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3719" y="5054256"/>
            <a:ext cx="5638800" cy="132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5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 binding</a:t>
            </a:r>
          </a:p>
          <a:p>
            <a:pPr lvl="1"/>
            <a:r>
              <a:rPr lang="en-US" dirty="0" smtClean="0"/>
              <a:t>The name attribute of the input HTML element should be the same as the name of parameter in the action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2" y="3352800"/>
            <a:ext cx="5996606" cy="89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512" y="4632512"/>
            <a:ext cx="661680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933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binding</a:t>
            </a:r>
          </a:p>
          <a:p>
            <a:pPr lvl="1"/>
            <a:r>
              <a:rPr lang="en-US" dirty="0" smtClean="0"/>
              <a:t>Model binder will try to "construct" the object based on the name attributes on the input HTML elements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3974386"/>
            <a:ext cx="4343400" cy="478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2" y="4800601"/>
            <a:ext cx="6172200" cy="1517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3" y="3233452"/>
            <a:ext cx="29241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2" y="3310906"/>
            <a:ext cx="4343400" cy="23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52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in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1303</Words>
  <Application>Microsoft Office PowerPoint</Application>
  <PresentationFormat>Custom</PresentationFormat>
  <Paragraphs>250</Paragraphs>
  <Slides>39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Main 16x9</vt:lpstr>
      <vt:lpstr>ASP.NET MVC Essentials</vt:lpstr>
      <vt:lpstr>Table of Contents</vt:lpstr>
      <vt:lpstr>Scaffolding</vt:lpstr>
      <vt:lpstr>What is ASP.NET Scaffolding?</vt:lpstr>
      <vt:lpstr>Demo: Create Scaffold</vt:lpstr>
      <vt:lpstr>Model Binders</vt:lpstr>
      <vt:lpstr>Model Binders</vt:lpstr>
      <vt:lpstr>Model Binders</vt:lpstr>
      <vt:lpstr>Model Binders</vt:lpstr>
      <vt:lpstr>Model Binders</vt:lpstr>
      <vt:lpstr>Model Binders</vt:lpstr>
      <vt:lpstr>Model Binders</vt:lpstr>
      <vt:lpstr>Model Binders</vt:lpstr>
      <vt:lpstr>Display &amp; Editor Templates</vt:lpstr>
      <vt:lpstr>Templates</vt:lpstr>
      <vt:lpstr>Custom Templates</vt:lpstr>
      <vt:lpstr>Custom Templates</vt:lpstr>
      <vt:lpstr>Custom Templates</vt:lpstr>
      <vt:lpstr>Custom Template Name</vt:lpstr>
      <vt:lpstr>Data Validation</vt:lpstr>
      <vt:lpstr>Validation with Annotations </vt:lpstr>
      <vt:lpstr>Data Validation Attributes</vt:lpstr>
      <vt:lpstr>Custom Validation</vt:lpstr>
      <vt:lpstr>Validating Model – Controller</vt:lpstr>
      <vt:lpstr>Validating Model – View</vt:lpstr>
      <vt:lpstr>Class-Level Model Validation</vt:lpstr>
      <vt:lpstr>Other Annotations</vt:lpstr>
      <vt:lpstr>Display / Edit Annotations </vt:lpstr>
      <vt:lpstr>Session, TempData, Cache</vt:lpstr>
      <vt:lpstr>Session</vt:lpstr>
      <vt:lpstr>TempData</vt:lpstr>
      <vt:lpstr>Cache</vt:lpstr>
      <vt:lpstr>Working with Data Source</vt:lpstr>
      <vt:lpstr>Repository Pattern</vt:lpstr>
      <vt:lpstr>Repository Pattern (2)</vt:lpstr>
      <vt:lpstr>Unit of Work</vt:lpstr>
      <vt:lpstr>Repository and UoW Patterns in an ASP.NET MVC</vt:lpstr>
      <vt:lpstr>AutoMapper</vt:lpstr>
      <vt:lpstr>ASP.NET MVC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Essentials</dc:title>
  <dc:subject>Software Development Course</dc:subject>
  <dc:creator/>
  <cp:keywords>ASP.NET MVC, C#,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2019-08-06T12:46:32Z</dcterms:modified>
  <cp:category>ASP.NET MVC, C#,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