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34"/>
  </p:notesMasterIdLst>
  <p:handoutMasterIdLst>
    <p:handoutMasterId r:id="rId35"/>
  </p:handoutMasterIdLst>
  <p:sldIdLst>
    <p:sldId id="274" r:id="rId3"/>
    <p:sldId id="428" r:id="rId4"/>
    <p:sldId id="429" r:id="rId5"/>
    <p:sldId id="462" r:id="rId6"/>
    <p:sldId id="463" r:id="rId7"/>
    <p:sldId id="464" r:id="rId8"/>
    <p:sldId id="433" r:id="rId9"/>
    <p:sldId id="434" r:id="rId10"/>
    <p:sldId id="435" r:id="rId11"/>
    <p:sldId id="436" r:id="rId12"/>
    <p:sldId id="437" r:id="rId13"/>
    <p:sldId id="439" r:id="rId14"/>
    <p:sldId id="440" r:id="rId15"/>
    <p:sldId id="441" r:id="rId16"/>
    <p:sldId id="442" r:id="rId17"/>
    <p:sldId id="443" r:id="rId18"/>
    <p:sldId id="444" r:id="rId19"/>
    <p:sldId id="445" r:id="rId20"/>
    <p:sldId id="446" r:id="rId21"/>
    <p:sldId id="447" r:id="rId22"/>
    <p:sldId id="449" r:id="rId23"/>
    <p:sldId id="450" r:id="rId24"/>
    <p:sldId id="451" r:id="rId25"/>
    <p:sldId id="452" r:id="rId26"/>
    <p:sldId id="454" r:id="rId27"/>
    <p:sldId id="455" r:id="rId28"/>
    <p:sldId id="457" r:id="rId29"/>
    <p:sldId id="458" r:id="rId30"/>
    <p:sldId id="459" r:id="rId31"/>
    <p:sldId id="461" r:id="rId32"/>
    <p:sldId id="427" r:id="rId33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EEDC"/>
    <a:srgbClr val="F8DC9E"/>
    <a:srgbClr val="F9D9A9"/>
    <a:srgbClr val="F0A22E"/>
    <a:srgbClr val="603A14"/>
    <a:srgbClr val="E85C0E"/>
    <a:srgbClr val="BAB398"/>
    <a:srgbClr val="ADA485"/>
    <a:srgbClr val="C6C0AA"/>
    <a:srgbClr val="663606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221" autoAdjust="0"/>
    <p:restoredTop sz="94533" autoAdjust="0"/>
  </p:normalViewPr>
  <p:slideViewPr>
    <p:cSldViewPr>
      <p:cViewPr varScale="1">
        <p:scale>
          <a:sx n="112" d="100"/>
          <a:sy n="112" d="100"/>
        </p:scale>
        <p:origin x="174" y="13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8/13/2019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8/13/2019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>
                <a:solidFill>
                  <a:schemeClr val="tx1"/>
                </a:solidFill>
              </a:rPr>
              <a:t>*</a:t>
            </a:r>
            <a:endParaRPr lang="en-US" sz="1300" b="0" i="0">
              <a:solidFill>
                <a:schemeClr val="tx1"/>
              </a:solidFill>
            </a:endParaRPr>
          </a:p>
        </p:txBody>
      </p:sp>
      <p:sp>
        <p:nvSpPr>
          <p:cNvPr id="5222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>
                <a:solidFill>
                  <a:schemeClr val="tx1"/>
                </a:solidFill>
              </a:rPr>
              <a:t>(c) 2008 National Academy for Software Development - http://academy.devbg.org. All rights reserved. Unauthorized copying or re-distribution is strictly prohibited.*</a:t>
            </a:r>
            <a:endParaRPr lang="en-US" sz="1300" b="0" i="0">
              <a:solidFill>
                <a:schemeClr val="tx1"/>
              </a:solidFill>
            </a:endParaRPr>
          </a:p>
        </p:txBody>
      </p:sp>
      <p:sp>
        <p:nvSpPr>
          <p:cNvPr id="5222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fld id="{C6CC3D5D-5413-4364-A659-AE6A88F23CC8}" type="slidenum">
              <a:rPr lang="en-US" sz="1100" b="0">
                <a:solidFill>
                  <a:schemeClr val="tx1"/>
                </a:solidFill>
              </a:rPr>
              <a:pPr/>
              <a:t>2</a:t>
            </a:fld>
            <a:r>
              <a:rPr lang="en-US" sz="1100" b="0">
                <a:solidFill>
                  <a:schemeClr val="tx1"/>
                </a:solidFill>
              </a:rPr>
              <a:t>##</a:t>
            </a:r>
            <a:endParaRPr lang="en-US" sz="1300" b="0" i="0">
              <a:solidFill>
                <a:schemeClr val="tx1"/>
              </a:solidFill>
            </a:endParaRPr>
          </a:p>
        </p:txBody>
      </p:sp>
      <p:sp>
        <p:nvSpPr>
          <p:cNvPr id="522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3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30177695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Advanced Software Testing Vol.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7230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Software Security Testing, Gary McGraw</a:t>
            </a:r>
          </a:p>
          <a:p>
            <a:r>
              <a:rPr lang="en-US" dirty="0" smtClean="0"/>
              <a:t>+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Software Testing,</a:t>
            </a:r>
            <a:r>
              <a:rPr lang="en-US" baseline="0" dirty="0" smtClean="0"/>
              <a:t> Ron Patton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0219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5725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14742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8/13/2019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 rot="20967018">
            <a:off x="52437" y="3176455"/>
            <a:ext cx="7313295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00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100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5820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2437765" y="76200"/>
            <a:ext cx="9446339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721" y="1066800"/>
            <a:ext cx="11579384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09441" y="1828801"/>
            <a:ext cx="10868369" cy="599740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11477810" y="6553200"/>
            <a:ext cx="609441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7650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8/13/2019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  <p:sldLayoutId id="2147483669" r:id="rId6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evilsite.com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189412" y="990600"/>
            <a:ext cx="7229941" cy="1087372"/>
          </a:xfrm>
        </p:spPr>
        <p:txBody>
          <a:bodyPr>
            <a:normAutofit/>
          </a:bodyPr>
          <a:lstStyle/>
          <a:p>
            <a:r>
              <a:rPr lang="en-US" dirty="0" smtClean="0"/>
              <a:t>Web Security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908270" y="2154171"/>
            <a:ext cx="7547528" cy="1280903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SQL Injection, XSS, CSRF, Parameter Tampering, </a:t>
            </a:r>
            <a:r>
              <a:rPr lang="en-US" noProof="1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DoS Attacks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, Session Hijacking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4212" y="3416373"/>
            <a:ext cx="2652704" cy="2873762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8870">
            <a:off x="3688730" y="3569243"/>
            <a:ext cx="1550520" cy="1600768"/>
          </a:xfrm>
          <a:prstGeom prst="rect">
            <a:avLst/>
          </a:prstGeom>
        </p:spPr>
      </p:pic>
      <p:pic>
        <p:nvPicPr>
          <p:cNvPr id="16" name="Picture 6" descr="hacker, intruder, killer, thief, user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36166">
            <a:off x="5251998" y="137592"/>
            <a:ext cx="1952778" cy="1952778"/>
          </a:xfrm>
          <a:prstGeom prst="rect">
            <a:avLst/>
          </a:prstGeom>
          <a:noFill/>
          <a:effectLst>
            <a:outerShdw blurRad="88900" sx="105000" sy="105000" algn="ctr" rotWithShape="0">
              <a:schemeClr val="accent5">
                <a:lumMod val="20000"/>
                <a:lumOff val="80000"/>
                <a:alpha val="4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4382" y="3562299"/>
            <a:ext cx="3686495" cy="2764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Original SQL </a:t>
            </a:r>
            <a:r>
              <a:rPr lang="en-US" dirty="0" smtClean="0"/>
              <a:t>Query:</a:t>
            </a:r>
          </a:p>
          <a:p>
            <a:endParaRPr lang="en-US" dirty="0"/>
          </a:p>
          <a:p>
            <a:r>
              <a:rPr lang="en-US" dirty="0"/>
              <a:t>Setting username to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John</a:t>
            </a:r>
            <a:r>
              <a:rPr lang="en-US" dirty="0"/>
              <a:t> &amp; password to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'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OR '1'= '1  </a:t>
            </a:r>
            <a:r>
              <a:rPr lang="en-US" dirty="0"/>
              <a:t>produces</a:t>
            </a:r>
          </a:p>
          <a:p>
            <a:endParaRPr lang="en-US" dirty="0" smtClean="0"/>
          </a:p>
          <a:p>
            <a:r>
              <a:rPr lang="en-US" dirty="0"/>
              <a:t>The result: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If a user Admin exists – he is </a:t>
            </a:r>
            <a:r>
              <a:rPr lang="en-US" dirty="0" smtClean="0"/>
              <a:t>logged </a:t>
            </a:r>
            <a:r>
              <a:rPr lang="en-US" dirty="0"/>
              <a:t>in without password</a:t>
            </a:r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SQL </a:t>
            </a:r>
            <a:r>
              <a:rPr lang="en-US" dirty="0"/>
              <a:t>Injection Example</a:t>
            </a:r>
          </a:p>
        </p:txBody>
      </p:sp>
      <p:pic>
        <p:nvPicPr>
          <p:cNvPr id="8" name="Picture 2" descr="C:\Documents and Settings\mostafa.siraj\My Documents\Common Vulnerabilities Images\login_form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252243" y="5370312"/>
            <a:ext cx="3182624" cy="1252928"/>
          </a:xfrm>
          <a:prstGeom prst="roundRect">
            <a:avLst/>
          </a:prstGeom>
          <a:noFill/>
          <a:ln w="9525">
            <a:noFill/>
            <a:miter lim="800000"/>
            <a:headEnd/>
            <a:tailEnd/>
          </a:ln>
          <a:effectLst>
            <a:glow rad="101600">
              <a:schemeClr val="tx1">
                <a:alpha val="60000"/>
              </a:schemeClr>
            </a:glow>
          </a:effectLst>
        </p:spPr>
      </p:pic>
      <p:sp>
        <p:nvSpPr>
          <p:cNvPr id="10" name="Text Placeholder 6"/>
          <p:cNvSpPr txBox="1">
            <a:spLocks/>
          </p:cNvSpPr>
          <p:nvPr/>
        </p:nvSpPr>
        <p:spPr>
          <a:xfrm>
            <a:off x="1979612" y="3214460"/>
            <a:ext cx="7924800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noProof="1">
                <a:solidFill>
                  <a:srgbClr val="FBEEDC"/>
                </a:solidFill>
              </a:rPr>
              <a:t>String sqlQuery = SELECT * FROM user WHERE name = '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Admin</a:t>
            </a:r>
            <a:r>
              <a:rPr lang="en-US" noProof="1">
                <a:solidFill>
                  <a:srgbClr val="FBEEDC"/>
                </a:solidFill>
              </a:rPr>
              <a:t>' AND pass='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' OR '1'='1</a:t>
            </a:r>
            <a:r>
              <a:rPr lang="en-US" noProof="1">
                <a:solidFill>
                  <a:srgbClr val="FBEEDC"/>
                </a:solidFill>
              </a:rPr>
              <a:t>'</a:t>
            </a:r>
          </a:p>
        </p:txBody>
      </p:sp>
      <p:sp>
        <p:nvSpPr>
          <p:cNvPr id="12" name="Text Placeholder 6"/>
          <p:cNvSpPr txBox="1">
            <a:spLocks/>
          </p:cNvSpPr>
          <p:nvPr/>
        </p:nvSpPr>
        <p:spPr>
          <a:xfrm>
            <a:off x="1993049" y="1766494"/>
            <a:ext cx="7924800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noProof="1">
                <a:solidFill>
                  <a:srgbClr val="FBEEDC"/>
                </a:solidFill>
              </a:rPr>
              <a:t>String sqlQuery = "SELECT * FROM user WHERE name = '" + username + "' AND pass='" + password + "'"</a:t>
            </a:r>
          </a:p>
        </p:txBody>
      </p:sp>
    </p:spTree>
    <p:extLst>
      <p:ext uri="{BB962C8B-B14F-4D97-AF65-F5344CB8AC3E}">
        <p14:creationId xmlns:p14="http://schemas.microsoft.com/office/powerpoint/2010/main" val="62956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300"/>
              </a:spcAft>
            </a:pPr>
            <a:r>
              <a:rPr lang="en-US" dirty="0" smtClean="0"/>
              <a:t>Ways to prevent the SQL injection:</a:t>
            </a:r>
          </a:p>
          <a:p>
            <a:pPr lvl="1">
              <a:spcAft>
                <a:spcPts val="300"/>
              </a:spcAft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SQL-escape</a:t>
            </a:r>
            <a:r>
              <a:rPr lang="en-US" dirty="0" smtClean="0"/>
              <a:t> all data coming from the user:</a:t>
            </a:r>
            <a:endParaRPr lang="en-US" dirty="0"/>
          </a:p>
          <a:p>
            <a:pPr lvl="2">
              <a:spcAft>
                <a:spcPts val="300"/>
              </a:spcAft>
            </a:pPr>
            <a:r>
              <a:rPr lang="en-US" dirty="0" smtClean="0"/>
              <a:t>Not recommended: use as last resort only!</a:t>
            </a:r>
          </a:p>
          <a:p>
            <a:pPr lvl="1">
              <a:spcAft>
                <a:spcPts val="300"/>
              </a:spcAft>
            </a:pPr>
            <a:r>
              <a:rPr lang="en-US" dirty="0" smtClean="0"/>
              <a:t>Preferred approach:</a:t>
            </a:r>
          </a:p>
          <a:p>
            <a:pPr lvl="2">
              <a:spcAft>
                <a:spcPts val="300"/>
              </a:spcAft>
            </a:pPr>
            <a:r>
              <a:rPr lang="en-US" dirty="0" smtClean="0"/>
              <a:t>Use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ORM</a:t>
            </a:r>
            <a:r>
              <a:rPr lang="en-US" dirty="0" smtClean="0"/>
              <a:t> (e.g.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Entity Framework</a:t>
            </a:r>
            <a:r>
              <a:rPr lang="en-US" dirty="0" smtClean="0"/>
              <a:t>)</a:t>
            </a:r>
          </a:p>
          <a:p>
            <a:pPr lvl="2">
              <a:spcAft>
                <a:spcPts val="300"/>
              </a:spcAft>
            </a:pPr>
            <a:r>
              <a:rPr lang="en-US" dirty="0" smtClean="0"/>
              <a:t>Use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parameterized queries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Preventing SQL Injection</a:t>
            </a:r>
            <a:endParaRPr 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657132" y="4868914"/>
            <a:ext cx="10871383" cy="17543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string searchSql = @"SELECT * FROM </a:t>
            </a:r>
            <a:r>
              <a:rPr lang="en-US" sz="1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Messages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WHERE MessageText LIKE {0} ESCAPE '~'";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string </a:t>
            </a: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searchString = "%" +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TextBoxSearch.Text.Replace("~", "~~").Replace("%", "~%") + "%";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MessagesDbContext dbContext = new MessagesDbContext();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matchingMessages </a:t>
            </a:r>
            <a:r>
              <a:rPr lang="en-US" sz="1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= dbContext.Database.SqlQuery&lt;Message</a:t>
            </a: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&gt;(searchSql, searchString);</a:t>
            </a:r>
          </a:p>
        </p:txBody>
      </p:sp>
    </p:spTree>
    <p:extLst>
      <p:ext uri="{BB962C8B-B14F-4D97-AF65-F5344CB8AC3E}">
        <p14:creationId xmlns:p14="http://schemas.microsoft.com/office/powerpoint/2010/main" val="1980096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 Site Scripting (XSS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is XSS and How to Prevent It?</a:t>
            </a:r>
            <a:endParaRPr lang="en-US" dirty="0"/>
          </a:p>
        </p:txBody>
      </p:sp>
      <p:pic>
        <p:nvPicPr>
          <p:cNvPr id="2050" name="Picture 2" descr="http://2.bp.blogspot.com/-aRb_ZEYFwqA/TbUixDDYweI/AAAAAAAAAcw/vbKRlZ4Qkzo/s320/xs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7412" y="1067990"/>
            <a:ext cx="5334000" cy="3550446"/>
          </a:xfrm>
          <a:prstGeom prst="roundRect">
            <a:avLst>
              <a:gd name="adj" fmla="val 1418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 rot="20384061">
            <a:off x="5065938" y="3511857"/>
            <a:ext cx="15584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pc="-150" dirty="0">
                <a:solidFill>
                  <a:schemeClr val="bg1"/>
                </a:solidFill>
              </a:rPr>
              <a:t>&lt;</a:t>
            </a:r>
            <a:r>
              <a:rPr lang="en-US" b="1" spc="-15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script</a:t>
            </a:r>
            <a:r>
              <a:rPr lang="en-US" b="1" spc="-150" dirty="0">
                <a:solidFill>
                  <a:schemeClr val="bg1"/>
                </a:solidFill>
              </a:rPr>
              <a:t>&gt;…</a:t>
            </a:r>
          </a:p>
        </p:txBody>
      </p:sp>
      <p:sp>
        <p:nvSpPr>
          <p:cNvPr id="9" name="TextBox 8"/>
          <p:cNvSpPr txBox="1"/>
          <p:nvPr/>
        </p:nvSpPr>
        <p:spPr>
          <a:xfrm rot="1196828">
            <a:off x="5469362" y="1884043"/>
            <a:ext cx="1540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pc="-15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&lt;script&gt;…</a:t>
            </a:r>
          </a:p>
        </p:txBody>
      </p:sp>
    </p:spTree>
    <p:extLst>
      <p:ext uri="{BB962C8B-B14F-4D97-AF65-F5344CB8AC3E}">
        <p14:creationId xmlns:p14="http://schemas.microsoft.com/office/powerpoint/2010/main" val="4018280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5662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Cross-site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scripting (XSS) </a:t>
            </a:r>
            <a:r>
              <a:rPr lang="en-US" dirty="0" smtClean="0"/>
              <a:t>is a common security vulnerability in Web applications</a:t>
            </a:r>
            <a:endParaRPr lang="en-US" dirty="0"/>
          </a:p>
          <a:p>
            <a:pPr lvl="1"/>
            <a:r>
              <a:rPr lang="en-US" dirty="0"/>
              <a:t>Web application is </a:t>
            </a:r>
            <a:r>
              <a:rPr lang="en-US" dirty="0" smtClean="0"/>
              <a:t>let to display a JavaScript code that is executed at the client's browser</a:t>
            </a:r>
          </a:p>
          <a:p>
            <a:pPr lvl="2"/>
            <a:r>
              <a:rPr lang="en-US" dirty="0" smtClean="0"/>
              <a:t>Hackers could take control over sessions, cookies, passwords, and other private data</a:t>
            </a:r>
            <a:endParaRPr lang="en-US" dirty="0"/>
          </a:p>
          <a:p>
            <a:r>
              <a:rPr lang="en-US" dirty="0"/>
              <a:t>How to prevent from </a:t>
            </a:r>
            <a:r>
              <a:rPr lang="en-US" dirty="0" smtClean="0"/>
              <a:t>XSS?</a:t>
            </a:r>
            <a:endParaRPr lang="en-US" dirty="0"/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Validate</a:t>
            </a:r>
            <a:r>
              <a:rPr lang="en-US" dirty="0" smtClean="0"/>
              <a:t> the user input (built-in in ASP.NET)</a:t>
            </a:r>
            <a:endParaRPr lang="en-US" dirty="0"/>
          </a:p>
          <a:p>
            <a:pPr lvl="1"/>
            <a:r>
              <a:rPr lang="en-US" dirty="0"/>
              <a:t>Perform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HTML</a:t>
            </a:r>
            <a:r>
              <a:rPr lang="en-US" dirty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escaping</a:t>
            </a:r>
            <a:r>
              <a:rPr lang="en-US" dirty="0" smtClean="0"/>
              <a:t> when displaying text data in a Web control</a:t>
            </a:r>
            <a:endParaRPr lang="en-US" dirty="0"/>
          </a:p>
          <a:p>
            <a:pPr>
              <a:buFontTx/>
              <a:buNone/>
            </a:pPr>
            <a:endParaRPr lang="bg-BG" dirty="0"/>
          </a:p>
        </p:txBody>
      </p:sp>
      <p:sp>
        <p:nvSpPr>
          <p:cNvPr id="566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XSS </a:t>
            </a:r>
            <a:r>
              <a:rPr lang="en-US" dirty="0" smtClean="0"/>
              <a:t>Attack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7902996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Cross-site scripting attack</a:t>
            </a:r>
          </a:p>
          <a:p>
            <a:pPr lvl="1"/>
            <a:r>
              <a:rPr lang="en-US" dirty="0" smtClean="0"/>
              <a:t>Cookie theft</a:t>
            </a:r>
          </a:p>
          <a:p>
            <a:pPr lvl="1"/>
            <a:r>
              <a:rPr lang="en-US" dirty="0" smtClean="0"/>
              <a:t>Account hijacking</a:t>
            </a:r>
          </a:p>
          <a:p>
            <a:pPr lvl="1"/>
            <a:r>
              <a:rPr lang="en-US" dirty="0" smtClean="0"/>
              <a:t>Modify content</a:t>
            </a:r>
          </a:p>
          <a:p>
            <a:pPr lvl="1"/>
            <a:r>
              <a:rPr lang="en-US" dirty="0" smtClean="0"/>
              <a:t>Modify user settings</a:t>
            </a:r>
          </a:p>
          <a:p>
            <a:pPr lvl="1"/>
            <a:r>
              <a:rPr lang="en-US" dirty="0" smtClean="0"/>
              <a:t>Download malware</a:t>
            </a:r>
          </a:p>
          <a:p>
            <a:pPr lvl="1"/>
            <a:r>
              <a:rPr lang="en-US" dirty="0" smtClean="0"/>
              <a:t>Submit CRSF attack</a:t>
            </a:r>
          </a:p>
          <a:p>
            <a:pPr lvl="1"/>
            <a:r>
              <a:rPr lang="en-US" dirty="0" smtClean="0"/>
              <a:t>Password prompt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XSS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7826" y="1524000"/>
            <a:ext cx="1371600" cy="1371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7826" y="4598670"/>
            <a:ext cx="1382878" cy="138287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4068" y="2922270"/>
            <a:ext cx="1142344" cy="1169822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V="1">
            <a:off x="7839426" y="3912870"/>
            <a:ext cx="1602416" cy="1143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7929120" y="2617470"/>
            <a:ext cx="1442548" cy="838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 rot="19423366">
            <a:off x="7273208" y="3933227"/>
            <a:ext cx="220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Submits  script on an unsafe form</a:t>
            </a:r>
          </a:p>
        </p:txBody>
      </p:sp>
      <p:sp>
        <p:nvSpPr>
          <p:cNvPr id="16" name="TextBox 15"/>
          <p:cNvSpPr txBox="1"/>
          <p:nvPr/>
        </p:nvSpPr>
        <p:spPr>
          <a:xfrm rot="1857215">
            <a:off x="8022713" y="2375324"/>
            <a:ext cx="17960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Execute the script  on visiting the page</a:t>
            </a:r>
          </a:p>
        </p:txBody>
      </p:sp>
    </p:spTree>
    <p:extLst>
      <p:ext uri="{BB962C8B-B14F-4D97-AF65-F5344CB8AC3E}">
        <p14:creationId xmlns:p14="http://schemas.microsoft.com/office/powerpoint/2010/main" val="1909617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1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5672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ASP.NET applies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automatic request validation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Controlled by the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ValidateRequest</a:t>
            </a:r>
            <a:r>
              <a:rPr lang="en-US" dirty="0" smtClean="0"/>
              <a:t> </a:t>
            </a:r>
            <a:r>
              <a:rPr lang="en-US" dirty="0"/>
              <a:t>attribute of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Page</a:t>
            </a:r>
            <a:r>
              <a:rPr lang="en-US" dirty="0"/>
              <a:t> directive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Checks all input data against a hard-coded list of potentially dangerous values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The </a:t>
            </a:r>
            <a:r>
              <a:rPr lang="en-US" dirty="0"/>
              <a:t>default </a:t>
            </a:r>
            <a:r>
              <a:rPr lang="en-US" dirty="0" smtClean="0"/>
              <a:t>is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true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Using it could harm the normal work on most applications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E.g. a user posts JavaScript code in a forum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Escaping is a better way to handle the problem</a:t>
            </a:r>
            <a:endParaRPr lang="bg-BG" dirty="0"/>
          </a:p>
        </p:txBody>
      </p:sp>
      <p:sp>
        <p:nvSpPr>
          <p:cNvPr id="567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Automatic Request Validation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82824" y="5800533"/>
            <a:ext cx="7620000" cy="76095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 anchor="ctr" anchorCtr="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500 Internal Server Error: A potentially dangerous Request.Form value was detected from the client (…)</a:t>
            </a:r>
            <a:endParaRPr lang="fr-FR" sz="2000" b="1" i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08572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ASP.NET </a:t>
            </a:r>
            <a:r>
              <a:rPr lang="en-US" dirty="0" err="1" smtClean="0"/>
              <a:t>WebForms</a:t>
            </a:r>
            <a:endParaRPr lang="en-US" dirty="0" smtClean="0"/>
          </a:p>
          <a:p>
            <a:pPr lvl="1">
              <a:spcAft>
                <a:spcPts val="8000"/>
              </a:spcAft>
            </a:pPr>
            <a:r>
              <a:rPr lang="en-US" dirty="0" smtClean="0"/>
              <a:t>Disable </a:t>
            </a:r>
            <a:r>
              <a:rPr lang="en-US" dirty="0"/>
              <a:t>the HTTP request validation for all pages in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Web.config</a:t>
            </a:r>
            <a:r>
              <a:rPr lang="en-US" dirty="0"/>
              <a:t> (in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&lt;system.web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dirty="0" smtClean="0"/>
              <a:t>):</a:t>
            </a:r>
            <a:endParaRPr lang="en-US" dirty="0"/>
          </a:p>
          <a:p>
            <a:r>
              <a:rPr lang="en-US" dirty="0" smtClean="0"/>
              <a:t>ASP.NET MVC</a:t>
            </a:r>
          </a:p>
          <a:p>
            <a:pPr lvl="1"/>
            <a:r>
              <a:rPr lang="en-US" dirty="0"/>
              <a:t>U</a:t>
            </a:r>
            <a:r>
              <a:rPr lang="en-US" dirty="0" smtClean="0"/>
              <a:t>sing the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ValidateInput</a:t>
            </a:r>
            <a:r>
              <a:rPr lang="en-US" dirty="0" smtClean="0"/>
              <a:t> filter we can disable validation for an action or entire controller</a:t>
            </a:r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Disable </a:t>
            </a:r>
            <a:r>
              <a:rPr lang="en-US" dirty="0" smtClean="0"/>
              <a:t>Request Validation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84412" y="3048000"/>
            <a:ext cx="7620000" cy="76095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 anchor="ctr" anchorCtr="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fr-FR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&lt;httpRuntime requestValidationMode="2.0" /&gt;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fr-FR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&lt;pages validateRequest="false" /&gt;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284412" y="5751162"/>
            <a:ext cx="7620000" cy="76095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 anchor="ctr" anchorCtr="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fr-FR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[ValidateInput(false)]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fr-FR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ActionResult XssMvc(string someInput) { … }</a:t>
            </a:r>
          </a:p>
        </p:txBody>
      </p:sp>
    </p:spTree>
    <p:extLst>
      <p:ext uri="{BB962C8B-B14F-4D97-AF65-F5344CB8AC3E}">
        <p14:creationId xmlns:p14="http://schemas.microsoft.com/office/powerpoint/2010/main" val="4023185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56422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HTML escaping </a:t>
            </a:r>
            <a:r>
              <a:rPr lang="en-US" dirty="0" smtClean="0"/>
              <a:t>is the act of replacing special </a:t>
            </a:r>
            <a:r>
              <a:rPr lang="en-US" dirty="0"/>
              <a:t>characters </a:t>
            </a:r>
            <a:r>
              <a:rPr lang="en-US" dirty="0" smtClean="0"/>
              <a:t>with their HTML entities</a:t>
            </a:r>
          </a:p>
          <a:p>
            <a:pPr lvl="1"/>
            <a:r>
              <a:rPr lang="en-US" dirty="0"/>
              <a:t>Escaped characters are interpreted as character data instead of mark up</a:t>
            </a:r>
          </a:p>
          <a:p>
            <a:r>
              <a:rPr lang="en-US" dirty="0" smtClean="0"/>
              <a:t>Typical characters to escape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dirty="0" smtClean="0"/>
              <a:t> – start / end of HTML tag</a:t>
            </a:r>
            <a:endParaRPr lang="en-US" dirty="0"/>
          </a:p>
          <a:p>
            <a:pPr lvl="1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&amp;</a:t>
            </a:r>
            <a:r>
              <a:rPr lang="en-US" dirty="0"/>
              <a:t> – start of character entity reference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dirty="0" smtClean="0"/>
              <a:t> – text in single / double quotes</a:t>
            </a:r>
            <a:endParaRPr lang="en-US" dirty="0"/>
          </a:p>
          <a:p>
            <a:pPr lvl="1"/>
            <a:r>
              <a:rPr lang="en-US" dirty="0" smtClean="0"/>
              <a:t>…</a:t>
            </a:r>
          </a:p>
          <a:p>
            <a:endParaRPr lang="bg-BG" dirty="0"/>
          </a:p>
        </p:txBody>
      </p:sp>
      <p:sp>
        <p:nvSpPr>
          <p:cNvPr id="564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HTML </a:t>
            </a:r>
            <a:r>
              <a:rPr lang="en-US" dirty="0" smtClean="0"/>
              <a:t>Escaping?</a:t>
            </a:r>
            <a:endParaRPr lang="bg-BG" dirty="0"/>
          </a:p>
        </p:txBody>
      </p:sp>
      <p:pic>
        <p:nvPicPr>
          <p:cNvPr id="9222" name="Picture 6" descr="http://www.freeimageslive.co.uk/files/images006/escape_key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407049" y="4114800"/>
            <a:ext cx="3143823" cy="2213356"/>
          </a:xfrm>
          <a:prstGeom prst="rect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41639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5652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3200"/>
              </a:lnSpc>
            </a:pPr>
            <a:r>
              <a:rPr lang="en-US" sz="3000" dirty="0"/>
              <a:t>Each character could be presented as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HTML entity </a:t>
            </a:r>
            <a:r>
              <a:rPr lang="en-US" sz="3000" dirty="0"/>
              <a:t>escaping sequence</a:t>
            </a:r>
          </a:p>
          <a:p>
            <a:pPr>
              <a:lnSpc>
                <a:spcPts val="3200"/>
              </a:lnSpc>
            </a:pPr>
            <a:r>
              <a:rPr lang="en-US" sz="3000" dirty="0"/>
              <a:t>Numeric character references:</a:t>
            </a:r>
          </a:p>
          <a:p>
            <a:pPr lvl="1">
              <a:lnSpc>
                <a:spcPts val="3200"/>
              </a:lnSpc>
            </a:pPr>
            <a:r>
              <a:rPr lang="en-US" sz="2800" dirty="0"/>
              <a:t>'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λ</a:t>
            </a:r>
            <a:r>
              <a:rPr lang="en-US" sz="2800" dirty="0"/>
              <a:t>'  is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&amp;#955;</a:t>
            </a:r>
            <a:r>
              <a:rPr lang="en-US" sz="2800" dirty="0"/>
              <a:t>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&amp;#x03BB</a:t>
            </a:r>
            <a:r>
              <a:rPr lang="en-US" sz="2800" dirty="0"/>
              <a:t>; or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&amp;#X03bb</a:t>
            </a:r>
            <a:r>
              <a:rPr lang="en-US" sz="2800" dirty="0"/>
              <a:t>; </a:t>
            </a:r>
          </a:p>
          <a:p>
            <a:pPr>
              <a:lnSpc>
                <a:spcPts val="3200"/>
              </a:lnSpc>
            </a:pPr>
            <a:r>
              <a:rPr lang="en-US" sz="3000" dirty="0"/>
              <a:t>Named HTML entities:</a:t>
            </a:r>
          </a:p>
          <a:p>
            <a:pPr lvl="1">
              <a:lnSpc>
                <a:spcPts val="3200"/>
              </a:lnSpc>
            </a:pPr>
            <a:r>
              <a:rPr lang="en-US" sz="2800" dirty="0"/>
              <a:t>'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λ</a:t>
            </a:r>
            <a:r>
              <a:rPr lang="en-US" sz="2800" dirty="0"/>
              <a:t>'  is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&amp;lambda; </a:t>
            </a:r>
          </a:p>
          <a:p>
            <a:pPr lvl="1">
              <a:lnSpc>
                <a:spcPts val="3200"/>
              </a:lnSpc>
            </a:pPr>
            <a:r>
              <a:rPr lang="en-US" sz="2800" dirty="0"/>
              <a:t>'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800" dirty="0"/>
              <a:t>' is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&amp;lt;</a:t>
            </a:r>
          </a:p>
          <a:p>
            <a:pPr lvl="1">
              <a:lnSpc>
                <a:spcPts val="3200"/>
              </a:lnSpc>
            </a:pPr>
            <a:r>
              <a:rPr lang="en-US" sz="2800" dirty="0"/>
              <a:t>'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sz="2800" dirty="0"/>
              <a:t>' is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&amp;gt;</a:t>
            </a:r>
          </a:p>
          <a:p>
            <a:pPr lvl="1">
              <a:lnSpc>
                <a:spcPts val="3200"/>
              </a:lnSpc>
            </a:pPr>
            <a:r>
              <a:rPr lang="en-US" sz="2800" dirty="0"/>
              <a:t>'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&amp;</a:t>
            </a:r>
            <a:r>
              <a:rPr lang="en-US" sz="2800" dirty="0"/>
              <a:t>' is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&amp;amp;</a:t>
            </a:r>
          </a:p>
          <a:p>
            <a:pPr lvl="1">
              <a:lnSpc>
                <a:spcPts val="3200"/>
              </a:lnSpc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2800" dirty="0"/>
              <a:t> (double quote) is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&amp;quot;</a:t>
            </a:r>
            <a:endParaRPr lang="bg-BG" sz="28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5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</a:t>
            </a:r>
            <a:r>
              <a:rPr lang="en-US" smtClean="0"/>
              <a:t>Character Escaping</a:t>
            </a:r>
            <a:endParaRPr lang="bg-BG" dirty="0"/>
          </a:p>
        </p:txBody>
      </p:sp>
      <p:pic>
        <p:nvPicPr>
          <p:cNvPr id="8194" name="Picture 2" descr="http://czyborra.com/charsets/cp437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3612" y="2097508"/>
            <a:ext cx="4235113" cy="4235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85353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5683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3400"/>
              </a:lnSpc>
            </a:pP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HttpServerUtility.HtmlEncode</a:t>
            </a:r>
          </a:p>
          <a:p>
            <a:pPr lvl="1">
              <a:lnSpc>
                <a:spcPts val="3400"/>
              </a:lnSpc>
            </a:pPr>
            <a:r>
              <a:rPr lang="en-US" sz="2800" dirty="0"/>
              <a:t>HTML encodes a string and returns the encoded (html-safe) string</a:t>
            </a:r>
          </a:p>
          <a:p>
            <a:pPr>
              <a:lnSpc>
                <a:spcPts val="3400"/>
              </a:lnSpc>
              <a:buNone/>
            </a:pPr>
            <a:r>
              <a:rPr lang="en-US" sz="3000" dirty="0"/>
              <a:t>	Example (in ASPX):</a:t>
            </a:r>
          </a:p>
          <a:p>
            <a:pPr>
              <a:lnSpc>
                <a:spcPts val="3400"/>
              </a:lnSpc>
              <a:buNone/>
            </a:pPr>
            <a:endParaRPr lang="en-US" sz="3000" dirty="0"/>
          </a:p>
          <a:p>
            <a:pPr>
              <a:lnSpc>
                <a:spcPts val="3400"/>
              </a:lnSpc>
              <a:spcBef>
                <a:spcPts val="4800"/>
              </a:spcBef>
              <a:buNone/>
            </a:pPr>
            <a:r>
              <a:rPr lang="en-US" sz="3000" dirty="0"/>
              <a:t>	HTML Output:</a:t>
            </a:r>
          </a:p>
          <a:p>
            <a:pPr>
              <a:lnSpc>
                <a:spcPts val="3400"/>
              </a:lnSpc>
              <a:spcBef>
                <a:spcPts val="4800"/>
              </a:spcBef>
              <a:buNone/>
            </a:pPr>
            <a:r>
              <a:rPr lang="en-US" sz="3000" dirty="0"/>
              <a:t>	Web browser renders the following:</a:t>
            </a:r>
            <a:endParaRPr lang="bg-BG" sz="3000" dirty="0"/>
          </a:p>
        </p:txBody>
      </p:sp>
      <p:sp>
        <p:nvSpPr>
          <p:cNvPr id="568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Encode HTML Entities?</a:t>
            </a:r>
            <a:endParaRPr lang="bg-BG" dirty="0"/>
          </a:p>
        </p:txBody>
      </p:sp>
      <p:sp>
        <p:nvSpPr>
          <p:cNvPr id="568324" name="Rectangle 4"/>
          <p:cNvSpPr>
            <a:spLocks noChangeArrowheads="1"/>
          </p:cNvSpPr>
          <p:nvPr/>
        </p:nvSpPr>
        <p:spPr bwMode="auto">
          <a:xfrm>
            <a:off x="2132012" y="3579749"/>
            <a:ext cx="7924800" cy="3810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 anchor="ctr" anchorCtr="0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&lt;%response.write(Server.HtmlEncode("The image tag: &lt;img&gt;"))%&gt;</a:t>
            </a:r>
          </a:p>
        </p:txBody>
      </p:sp>
      <p:sp>
        <p:nvSpPr>
          <p:cNvPr id="568326" name="Rectangle 6"/>
          <p:cNvSpPr>
            <a:spLocks noChangeArrowheads="1"/>
          </p:cNvSpPr>
          <p:nvPr/>
        </p:nvSpPr>
        <p:spPr bwMode="auto">
          <a:xfrm>
            <a:off x="2132012" y="4673601"/>
            <a:ext cx="7924800" cy="3809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 anchor="ctr" anchorCtr="0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image tag: &amp;lt;img&amp;gt; </a:t>
            </a:r>
          </a:p>
        </p:txBody>
      </p:sp>
      <p:sp>
        <p:nvSpPr>
          <p:cNvPr id="568328" name="Rectangle 8"/>
          <p:cNvSpPr>
            <a:spLocks noChangeArrowheads="1"/>
          </p:cNvSpPr>
          <p:nvPr/>
        </p:nvSpPr>
        <p:spPr bwMode="auto">
          <a:xfrm>
            <a:off x="2132012" y="5800725"/>
            <a:ext cx="7924800" cy="3714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 anchor="ctr" anchorCtr="0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image tag: &lt;img&gt; 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2132012" y="2971799"/>
            <a:ext cx="7924800" cy="3810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 anchor="ctr" anchorCtr="0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&lt;%: "The image tag: &lt;img&gt;" %&gt;</a:t>
            </a:r>
          </a:p>
        </p:txBody>
      </p:sp>
    </p:spTree>
    <p:extLst>
      <p:ext uri="{BB962C8B-B14F-4D97-AF65-F5344CB8AC3E}">
        <p14:creationId xmlns:p14="http://schemas.microsoft.com/office/powerpoint/2010/main" val="36893522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</a:rPr>
              <a:pPr>
                <a:defRPr/>
              </a:pPr>
              <a:t>2</a:t>
            </a:fld>
            <a:endParaRPr lang="en-US" dirty="0">
              <a:solidFill>
                <a:schemeClr val="tx1">
                  <a:lumMod val="60000"/>
                  <a:lumOff val="40000"/>
                </a:schemeClr>
              </a:solidFill>
              <a:latin typeface="+mj-lt"/>
            </a:endParaRPr>
          </a:p>
        </p:txBody>
      </p:sp>
      <p:sp>
        <p:nvSpPr>
          <p:cNvPr id="460806" name="Rectangle 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/>
              <a:t>Web Security Main Concepts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/>
              <a:t>Main Security Problems with Examples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SQL Injection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Cross Site Scripting (XSS)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/>
              <a:t>Cross-Site Request </a:t>
            </a:r>
            <a:r>
              <a:rPr lang="en-US" dirty="0" smtClean="0"/>
              <a:t>Forgery (CSRF)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Parameter Tampering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Other Threats</a:t>
            </a:r>
          </a:p>
        </p:txBody>
      </p:sp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Table of Contents</a:t>
            </a:r>
            <a:r>
              <a:rPr lang="bg-BG" dirty="0" smtClean="0"/>
              <a:t>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8004" y="3657600"/>
            <a:ext cx="4776989" cy="242608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2" descr="http://www.graphicsfuel.com/wp-content/uploads/2012/07/books-icon-51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8438" y="1103927"/>
            <a:ext cx="2315948" cy="2315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0476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The Razor template engine in ASP.NET MVC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escapes everything by default</a:t>
            </a:r>
            <a:r>
              <a:rPr lang="en-US" dirty="0" smtClean="0"/>
              <a:t>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To render un-escaped HTML in MVC view use: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/>
              <a:t>Preventing XSS in ASP.NET MVC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132012" y="2514599"/>
            <a:ext cx="7924800" cy="6994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 anchor="ctr" anchorCtr="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@{ ViewBag.SomeText = "&lt;script&gt;alert('hi')&lt;/script&gt;";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@ViewBag.SomeText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132012" y="3692395"/>
            <a:ext cx="7924800" cy="4224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 anchor="ctr" anchorCtr="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&amp;lt;script&amp;gt;alert(&amp;#39;hi&amp;#39;)&amp;lt;/script&amp;gt;</a:t>
            </a:r>
          </a:p>
        </p:txBody>
      </p:sp>
      <p:cxnSp>
        <p:nvCxnSpPr>
          <p:cNvPr id="8" name="Straight Arrow Connector 7"/>
          <p:cNvCxnSpPr>
            <a:stCxn id="5" idx="2"/>
            <a:endCxn id="6" idx="0"/>
          </p:cNvCxnSpPr>
          <p:nvPr/>
        </p:nvCxnSpPr>
        <p:spPr>
          <a:xfrm>
            <a:off x="6094412" y="3214004"/>
            <a:ext cx="0" cy="478391"/>
          </a:xfrm>
          <a:prstGeom prst="straightConnector1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31750">
            <a:solidFill>
              <a:schemeClr val="accent5">
                <a:lumMod val="20000"/>
                <a:lumOff val="80000"/>
              </a:schemeClr>
            </a:solidFill>
            <a:headEnd type="none"/>
            <a:tailEnd type="arrow"/>
          </a:ln>
        </p:spPr>
      </p:cxn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132012" y="5029199"/>
            <a:ext cx="7924800" cy="6994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 anchor="ctr" anchorCtr="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@{ ViewBag.SomeText = "&lt;script&gt;alert('hi')&lt;/script&gt;";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@Html.Raw(ViewBag.SomeText)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132012" y="6206995"/>
            <a:ext cx="7924800" cy="4224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 anchor="ctr" anchorCtr="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&lt;script&gt;alert('hi')&lt;/script&gt;</a:t>
            </a:r>
          </a:p>
        </p:txBody>
      </p:sp>
      <p:cxnSp>
        <p:nvCxnSpPr>
          <p:cNvPr id="11" name="Straight Arrow Connector 10"/>
          <p:cNvCxnSpPr>
            <a:stCxn id="9" idx="2"/>
            <a:endCxn id="10" idx="0"/>
          </p:cNvCxnSpPr>
          <p:nvPr/>
        </p:nvCxnSpPr>
        <p:spPr>
          <a:xfrm>
            <a:off x="6094412" y="5728604"/>
            <a:ext cx="0" cy="478391"/>
          </a:xfrm>
          <a:prstGeom prst="straightConnector1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31750">
            <a:solidFill>
              <a:schemeClr val="accent5">
                <a:lumMod val="20000"/>
                <a:lumOff val="80000"/>
              </a:schemeClr>
            </a:solidFill>
            <a:headEnd type="none"/>
            <a:tailEnd type="arrow"/>
          </a:ln>
        </p:spPr>
      </p:cxnSp>
    </p:spTree>
    <p:extLst>
      <p:ext uri="{BB962C8B-B14F-4D97-AF65-F5344CB8AC3E}">
        <p14:creationId xmlns:p14="http://schemas.microsoft.com/office/powerpoint/2010/main" val="4082319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Cross-Site Request Forgery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is CSRF and How to Prevent It?</a:t>
            </a:r>
            <a:endParaRPr lang="en-US" dirty="0"/>
          </a:p>
        </p:txBody>
      </p:sp>
      <p:pic>
        <p:nvPicPr>
          <p:cNvPr id="3074" name="Picture 2" descr="http://www.chmag.in/system/files/csrf_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3962" y="990600"/>
            <a:ext cx="7200900" cy="3600450"/>
          </a:xfrm>
          <a:prstGeom prst="roundRect">
            <a:avLst>
              <a:gd name="adj" fmla="val 1295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9940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defRPr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Cross-Site Request Forgery </a:t>
            </a:r>
            <a:r>
              <a:rPr lang="en-US" dirty="0"/>
              <a:t>(</a:t>
            </a:r>
            <a:r>
              <a:rPr lang="en-US" dirty="0" smtClean="0"/>
              <a:t>CSRF / </a:t>
            </a:r>
            <a:r>
              <a:rPr lang="en-US" dirty="0">
                <a:effectLst/>
              </a:rPr>
              <a:t>XSRF</a:t>
            </a:r>
            <a:r>
              <a:rPr lang="en-US" dirty="0" smtClean="0"/>
              <a:t>) is a web security attack over the HTTP protocol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Allows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executing unauthorized commands </a:t>
            </a:r>
            <a:r>
              <a:rPr lang="en-US" dirty="0" smtClean="0"/>
              <a:t>on behalf of some authenticated user</a:t>
            </a:r>
          </a:p>
          <a:p>
            <a:pPr lvl="2">
              <a:lnSpc>
                <a:spcPct val="100000"/>
              </a:lnSpc>
              <a:defRPr/>
            </a:pPr>
            <a:r>
              <a:rPr lang="en-US" dirty="0" smtClean="0"/>
              <a:t>E.g. to transfer some money in a bank system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The user has valid permissions to execute the requested command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The attacker uses these permissions to send a forged </a:t>
            </a:r>
            <a:r>
              <a:rPr lang="en-US" dirty="0"/>
              <a:t>HTTP </a:t>
            </a:r>
            <a:r>
              <a:rPr lang="en-US" dirty="0" smtClean="0"/>
              <a:t>request</a:t>
            </a:r>
            <a:r>
              <a:rPr lang="bg-BG" dirty="0" smtClean="0"/>
              <a:t> </a:t>
            </a:r>
            <a:r>
              <a:rPr lang="en-US" dirty="0" smtClean="0"/>
              <a:t>unbeknownst to</a:t>
            </a:r>
            <a:r>
              <a:rPr lang="bg-BG" dirty="0" smtClean="0"/>
              <a:t> </a:t>
            </a:r>
            <a:r>
              <a:rPr lang="en-US" dirty="0" smtClean="0"/>
              <a:t>the user</a:t>
            </a:r>
          </a:p>
          <a:p>
            <a:pPr lvl="2">
              <a:lnSpc>
                <a:spcPct val="100000"/>
              </a:lnSpc>
              <a:defRPr/>
            </a:pPr>
            <a:r>
              <a:rPr lang="en-US" dirty="0" smtClean="0"/>
              <a:t>Through a link / site / web form </a:t>
            </a:r>
            <a:r>
              <a:rPr lang="en-US" dirty="0"/>
              <a:t>that the user is </a:t>
            </a:r>
            <a:r>
              <a:rPr lang="en-US" dirty="0" smtClean="0"/>
              <a:t>allured to open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smtClean="0"/>
              <a:t>CSRF?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913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Aft>
                <a:spcPts val="500"/>
              </a:spcAft>
              <a:defRPr/>
            </a:pPr>
            <a:r>
              <a:rPr lang="en-US" dirty="0" smtClean="0"/>
              <a:t>How does CSRF work?</a:t>
            </a:r>
          </a:p>
          <a:p>
            <a:pPr marL="722313" lvl="1" indent="-457200">
              <a:lnSpc>
                <a:spcPct val="100000"/>
              </a:lnSpc>
              <a:spcAft>
                <a:spcPts val="500"/>
              </a:spcAft>
              <a:buFont typeface="+mj-lt"/>
              <a:buAutoNum type="arabicPeriod"/>
              <a:defRPr/>
            </a:pPr>
            <a:r>
              <a:rPr lang="en-US" sz="2900" dirty="0"/>
              <a:t>The user has a valid authentication cookie for the site </a:t>
            </a:r>
            <a:r>
              <a:rPr lang="en-US" sz="29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victim.org</a:t>
            </a:r>
            <a:r>
              <a:rPr lang="en-US" sz="2900" dirty="0"/>
              <a:t> (remembered in the browser)</a:t>
            </a:r>
            <a:endParaRPr lang="bg-BG" sz="29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marL="722313" lvl="1" indent="-457200">
              <a:lnSpc>
                <a:spcPct val="100000"/>
              </a:lnSpc>
              <a:spcAft>
                <a:spcPts val="500"/>
              </a:spcAft>
              <a:buFont typeface="+mj-lt"/>
              <a:buAutoNum type="arabicPeriod"/>
              <a:defRPr/>
            </a:pPr>
            <a:r>
              <a:rPr lang="en-US" sz="2900" dirty="0"/>
              <a:t>The attacker asks the user to visit some evil site, e.g. </a:t>
            </a:r>
            <a:r>
              <a:rPr lang="en-US" sz="2900" dirty="0">
                <a:hlinkClick r:id="rId2"/>
              </a:rPr>
              <a:t>http://evilsite.com</a:t>
            </a:r>
            <a:endParaRPr lang="en-US" sz="2900" dirty="0"/>
          </a:p>
          <a:p>
            <a:pPr marL="722313" lvl="1" indent="-457200">
              <a:lnSpc>
                <a:spcPct val="100000"/>
              </a:lnSpc>
              <a:spcAft>
                <a:spcPts val="500"/>
              </a:spcAft>
              <a:buFont typeface="+mj-lt"/>
              <a:buAutoNum type="arabicPeriod"/>
              <a:defRPr/>
            </a:pPr>
            <a:r>
              <a:rPr lang="en-US" sz="2900" dirty="0"/>
              <a:t>The evil site sends HTTP GET / POST to </a:t>
            </a:r>
            <a:r>
              <a:rPr lang="en-US" sz="29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victim.org</a:t>
            </a:r>
            <a:r>
              <a:rPr lang="en-US" sz="2900" dirty="0"/>
              <a:t> and does something evil</a:t>
            </a:r>
          </a:p>
          <a:p>
            <a:pPr marL="901700" lvl="2" indent="-344488">
              <a:lnSpc>
                <a:spcPct val="100000"/>
              </a:lnSpc>
              <a:spcAft>
                <a:spcPts val="500"/>
              </a:spcAft>
              <a:defRPr/>
            </a:pPr>
            <a:r>
              <a:rPr lang="en-US" sz="2700" dirty="0"/>
              <a:t>Through a JavaScript AJAX request</a:t>
            </a:r>
          </a:p>
          <a:p>
            <a:pPr marL="901700" lvl="2" indent="-344488">
              <a:lnSpc>
                <a:spcPct val="100000"/>
              </a:lnSpc>
              <a:spcAft>
                <a:spcPts val="500"/>
              </a:spcAft>
              <a:defRPr/>
            </a:pPr>
            <a:r>
              <a:rPr lang="en-US" sz="2700" dirty="0"/>
              <a:t>Using the browser's authentication cookie</a:t>
            </a:r>
          </a:p>
          <a:p>
            <a:pPr marL="722313" lvl="1" indent="-457200">
              <a:lnSpc>
                <a:spcPct val="100000"/>
              </a:lnSpc>
              <a:spcAft>
                <a:spcPts val="500"/>
              </a:spcAft>
              <a:buFont typeface="+mj-lt"/>
              <a:buAutoNum type="arabicPeriod"/>
              <a:defRPr/>
            </a:pPr>
            <a:r>
              <a:rPr lang="en-US" sz="2900" dirty="0"/>
              <a:t>The </a:t>
            </a:r>
            <a:r>
              <a:rPr lang="en-US" sz="29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victim.org</a:t>
            </a:r>
            <a:r>
              <a:rPr lang="en-US" sz="2900" dirty="0"/>
              <a:t> performs the unauthorized command on behalf of the authenticated user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CSRF Explained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429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Cross-site request forgery attack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CSRF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7470" y="1637911"/>
            <a:ext cx="1685925" cy="23812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012" y="3685690"/>
            <a:ext cx="2381250" cy="23812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7382" y="4191000"/>
            <a:ext cx="1822774" cy="186662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987016" y="1618958"/>
            <a:ext cx="12200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Evil.com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553170" y="3886200"/>
            <a:ext cx="185698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MySite.com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551112" y="5722263"/>
            <a:ext cx="8382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</a:t>
            </a:r>
          </a:p>
          <a:p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4494212" y="4724400"/>
            <a:ext cx="2971800" cy="457200"/>
          </a:xfrm>
          <a:prstGeom prst="straightConnector1">
            <a:avLst/>
          </a:prstGeom>
          <a:ln>
            <a:solidFill>
              <a:srgbClr val="F5FFC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 rot="534538">
            <a:off x="5501250" y="4574173"/>
            <a:ext cx="1219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Login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flipH="1" flipV="1">
            <a:off x="4469111" y="4267200"/>
            <a:ext cx="3135158" cy="457200"/>
          </a:xfrm>
          <a:prstGeom prst="straightConnector1">
            <a:avLst/>
          </a:prstGeom>
          <a:ln>
            <a:solidFill>
              <a:srgbClr val="9ED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 rot="459234">
            <a:off x="5207149" y="4160890"/>
            <a:ext cx="20625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Authentication cookie</a:t>
            </a:r>
          </a:p>
        </p:txBody>
      </p:sp>
      <p:sp>
        <p:nvSpPr>
          <p:cNvPr id="25" name="TextBox 24"/>
          <p:cNvSpPr txBox="1"/>
          <p:nvPr/>
        </p:nvSpPr>
        <p:spPr>
          <a:xfrm rot="20452380">
            <a:off x="2931830" y="2843640"/>
            <a:ext cx="42328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&lt;form action=“mysite.com/ChangePassword”&gt;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3637181" y="2748813"/>
            <a:ext cx="3149057" cy="1110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4113212" y="5722263"/>
            <a:ext cx="3533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459145" y="5331653"/>
            <a:ext cx="31779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Submit data on behalf of User</a:t>
            </a:r>
          </a:p>
        </p:txBody>
      </p:sp>
    </p:spTree>
    <p:extLst>
      <p:ext uri="{BB962C8B-B14F-4D97-AF65-F5344CB8AC3E}">
        <p14:creationId xmlns:p14="http://schemas.microsoft.com/office/powerpoint/2010/main" val="270561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7" grpId="1"/>
      <p:bldP spid="22" grpId="0"/>
      <p:bldP spid="22" grpId="1"/>
      <p:bldP spid="25" grpId="0"/>
      <p:bldP spid="25" grpId="1"/>
      <p:bldP spid="3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/>
              <a:t>To prevent CSRF attacks in MVC apps use</a:t>
            </a:r>
            <a:br>
              <a:rPr lang="en-US" sz="3000" dirty="0"/>
            </a:br>
            <a:r>
              <a:rPr lang="en-US" sz="3000" dirty="0"/>
              <a:t>anti-forgery tokens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Put the anti-CSRF token in the HTML forms:</a:t>
            </a:r>
          </a:p>
          <a:p>
            <a:pPr lvl="1">
              <a:lnSpc>
                <a:spcPct val="100000"/>
              </a:lnSpc>
            </a:pPr>
            <a:endParaRPr lang="en-US" sz="2800" dirty="0"/>
          </a:p>
          <a:p>
            <a:pPr lvl="1">
              <a:lnSpc>
                <a:spcPct val="100000"/>
              </a:lnSpc>
            </a:pPr>
            <a:endParaRPr lang="en-US" sz="2800" dirty="0"/>
          </a:p>
          <a:p>
            <a:pPr lvl="1">
              <a:lnSpc>
                <a:spcPct val="100000"/>
              </a:lnSpc>
            </a:pPr>
            <a:endParaRPr lang="en-US" sz="2800" dirty="0"/>
          </a:p>
          <a:p>
            <a:pPr lvl="1">
              <a:lnSpc>
                <a:spcPct val="100000"/>
              </a:lnSpc>
            </a:pPr>
            <a:r>
              <a:rPr lang="en-US" sz="2800" dirty="0"/>
              <a:t>Verify the anti-CSRF token in each controller action that should be protected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Prevent CSRF in ASP.NET MVC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84412" y="2889199"/>
            <a:ext cx="7620000" cy="153040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 anchor="ctr" anchorCtr="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@using (@Html.BeginForm("Action", "Controller"))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5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…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@Html.AntiForgeryToken()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284412" y="5560664"/>
            <a:ext cx="7620000" cy="106873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 anchor="ctr" anchorCtr="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[ValidateAntiForgeryToken]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ActionResult Action(…)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… }</a:t>
            </a:r>
          </a:p>
        </p:txBody>
      </p:sp>
    </p:spTree>
    <p:extLst>
      <p:ext uri="{BB962C8B-B14F-4D97-AF65-F5344CB8AC3E}">
        <p14:creationId xmlns:p14="http://schemas.microsoft.com/office/powerpoint/2010/main" val="3617671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jQuery AJAX requests use code like this: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Send the token in the AJAX requests: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Prevent CSRF in </a:t>
            </a:r>
            <a:r>
              <a:rPr lang="en-US" dirty="0" smtClean="0"/>
              <a:t>AJAX Requests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130424" y="1987309"/>
            <a:ext cx="7924800" cy="111490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 anchor="ctr" anchorCtr="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&lt;%-- used for ajax in AddAntiForgeryToken() --%&gt;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&lt;form id="__AjaxAntiForgeryForm" action="#"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method="post"&gt;&lt;%= Html.AntiForgeryToken()%&gt;&lt;/form&gt; 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130424" y="4161477"/>
            <a:ext cx="7924800" cy="20843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 anchor="ctr" anchorCtr="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$.ajax({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type: "post",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dataType: "html",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url: …,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data: AddAntiForgeryToken({ some-data })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2594320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dirty="0"/>
              <a:t>In Web Forms just add the following code in your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Site.Master.cs</a:t>
            </a:r>
            <a:r>
              <a:rPr lang="en-US" sz="3000" dirty="0"/>
              <a:t>:</a:t>
            </a:r>
          </a:p>
          <a:p>
            <a:endParaRPr lang="en-US" sz="3000" dirty="0"/>
          </a:p>
          <a:p>
            <a:endParaRPr lang="en-US" sz="3000" dirty="0"/>
          </a:p>
          <a:p>
            <a:endParaRPr lang="en-US" sz="3000" dirty="0"/>
          </a:p>
          <a:p>
            <a:endParaRPr lang="en-US" sz="3000" dirty="0"/>
          </a:p>
          <a:p>
            <a:pPr lvl="1"/>
            <a:r>
              <a:rPr lang="en-US" sz="2800" dirty="0"/>
              <a:t>It changes the VIEWSTATE encryption key for all pages when there is a logged-in user</a:t>
            </a:r>
          </a:p>
          <a:p>
            <a:r>
              <a:rPr lang="en-US" sz="3000" dirty="0"/>
              <a:t>In the VS </a:t>
            </a: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2013</a:t>
            </a:r>
            <a:r>
              <a:rPr lang="en-US" sz="3000" dirty="0"/>
              <a:t> Web Forms app template, there is already CSRF protection in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Site.master.cs</a:t>
            </a:r>
            <a:endParaRPr lang="en-US" sz="3000" b="1" noProof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Prevent CSRF in </a:t>
            </a:r>
            <a:r>
              <a:rPr lang="en-US" dirty="0" smtClean="0"/>
              <a:t>Web Forms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132012" y="1828800"/>
            <a:ext cx="7924800" cy="229984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 anchor="ctr" anchorCtr="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protected override void OnInit(EventArgs e)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base.OnInit(e);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(Page.User.Identity.IsAuthenticated)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Page.ViewStateUserKey = Session.SessionID;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38284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132012" y="4589601"/>
            <a:ext cx="7924800" cy="820600"/>
          </a:xfrm>
        </p:spPr>
        <p:txBody>
          <a:bodyPr/>
          <a:lstStyle/>
          <a:p>
            <a:r>
              <a:rPr lang="en-US" dirty="0" smtClean="0"/>
              <a:t>Parameter Tampering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979612" y="5450680"/>
            <a:ext cx="8229600" cy="1365365"/>
          </a:xfrm>
        </p:spPr>
        <p:txBody>
          <a:bodyPr/>
          <a:lstStyle/>
          <a:p>
            <a:r>
              <a:rPr lang="en-US" dirty="0" smtClean="0"/>
              <a:t>What is Parameter Tampering and How to Prevent It?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8212" y="1981200"/>
            <a:ext cx="3429000" cy="16192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7288" y="1571625"/>
            <a:ext cx="3438525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838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Parameter Tampering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Malicious user alters the HTTP request parameters in unexpected way</a:t>
            </a:r>
          </a:p>
          <a:p>
            <a:pPr lvl="1"/>
            <a:r>
              <a:rPr lang="en-US" dirty="0" smtClean="0"/>
              <a:t>Altered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query string </a:t>
            </a:r>
            <a:r>
              <a:rPr lang="en-US" dirty="0" smtClean="0"/>
              <a:t>(in GET requests)</a:t>
            </a:r>
          </a:p>
          <a:p>
            <a:pPr lvl="1"/>
            <a:r>
              <a:rPr lang="en-US" dirty="0" smtClean="0"/>
              <a:t>Altered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request body</a:t>
            </a:r>
            <a:r>
              <a:rPr lang="en-US" dirty="0" smtClean="0"/>
              <a:t> (form fields in POST requests)</a:t>
            </a:r>
          </a:p>
          <a:p>
            <a:pPr lvl="1"/>
            <a:r>
              <a:rPr lang="en-US" dirty="0" smtClean="0"/>
              <a:t>Altered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cookies</a:t>
            </a:r>
            <a:r>
              <a:rPr lang="en-US" dirty="0" smtClean="0"/>
              <a:t> (e.g. authentication cookie)</a:t>
            </a:r>
          </a:p>
          <a:p>
            <a:pPr lvl="1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Skipped data validation </a:t>
            </a:r>
            <a:r>
              <a:rPr lang="en-US" dirty="0" smtClean="0"/>
              <a:t>at the client-side</a:t>
            </a:r>
          </a:p>
          <a:p>
            <a:pPr lvl="1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Injected parameter </a:t>
            </a:r>
            <a:r>
              <a:rPr lang="en-US" dirty="0" smtClean="0"/>
              <a:t>in MVC apps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Parameter Tampering?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864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953000"/>
            <a:ext cx="8938472" cy="820600"/>
          </a:xfrm>
        </p:spPr>
        <p:txBody>
          <a:bodyPr/>
          <a:lstStyle/>
          <a:p>
            <a:r>
              <a:rPr lang="en-US" dirty="0"/>
              <a:t>Web </a:t>
            </a:r>
            <a:r>
              <a:rPr lang="en-US" dirty="0" smtClean="0"/>
              <a:t>Security Main </a:t>
            </a:r>
            <a:r>
              <a:rPr lang="en-US" dirty="0"/>
              <a:t>Concepts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55070" y="1371600"/>
            <a:ext cx="4520756" cy="3392687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6848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Semantic URL attacks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URL Manipulation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Man in the Middle (</a:t>
            </a:r>
            <a:r>
              <a:rPr lang="en-US" dirty="0" err="1" smtClean="0"/>
              <a:t>MiTM</a:t>
            </a:r>
            <a:r>
              <a:rPr lang="en-US" smtClean="0"/>
              <a:t>)</a:t>
            </a:r>
            <a:endParaRPr lang="en-US" dirty="0" smtClean="0"/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Session Hijacking (easy if part of the URL)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Always use SSL when sending sensitive data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Insufficient Access Control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Error messages </a:t>
            </a:r>
            <a:r>
              <a:rPr lang="en-US" dirty="0" smtClean="0"/>
              <a:t>can reveal information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Denial of Service (</a:t>
            </a:r>
            <a:r>
              <a:rPr lang="en-US" dirty="0" err="1" smtClean="0"/>
              <a:t>DoS</a:t>
            </a:r>
            <a:r>
              <a:rPr lang="en-US" dirty="0" smtClean="0"/>
              <a:t> and </a:t>
            </a:r>
            <a:r>
              <a:rPr lang="en-US" dirty="0" err="1" smtClean="0"/>
              <a:t>DDos</a:t>
            </a:r>
            <a:r>
              <a:rPr lang="en-US" dirty="0" smtClean="0"/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Brute force (use CAPTCHA!)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Phishing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Security flows in other software you are using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Social </a:t>
            </a:r>
            <a:r>
              <a:rPr lang="en-US" dirty="0" smtClean="0"/>
              <a:t>Engineering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Threats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404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 MVC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17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Is Software Security a Feature? 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ost people consider </a:t>
            </a:r>
            <a:r>
              <a:rPr lang="en-US" dirty="0"/>
              <a:t>software security as a necessary </a:t>
            </a:r>
            <a:r>
              <a:rPr lang="en-US" dirty="0" smtClean="0"/>
              <a:t>feature of a product</a:t>
            </a:r>
            <a:endParaRPr lang="en-US" dirty="0"/>
          </a:p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Is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Security Vulnerability a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Bug?</a:t>
            </a:r>
          </a:p>
          <a:p>
            <a:pPr lvl="1"/>
            <a:r>
              <a:rPr lang="en-US" dirty="0"/>
              <a:t>If the software "failed" and allowed a hacker to see personal </a:t>
            </a:r>
            <a:r>
              <a:rPr lang="en-US" dirty="0" smtClean="0"/>
              <a:t>info</a:t>
            </a:r>
            <a:r>
              <a:rPr lang="en-US" dirty="0"/>
              <a:t>, most users would consider that a software bug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</a:t>
            </a:r>
            <a:r>
              <a:rPr lang="en-US" dirty="0" smtClean="0"/>
              <a:t>eature or Bug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913812" y="4495800"/>
            <a:ext cx="2438400" cy="1828800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91009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Software </a:t>
            </a:r>
            <a:r>
              <a:rPr lang="en-US" dirty="0"/>
              <a:t>failures </a:t>
            </a:r>
            <a:r>
              <a:rPr lang="en-US" dirty="0" smtClean="0"/>
              <a:t>usually happen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spontaneously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ithout </a:t>
            </a:r>
            <a:r>
              <a:rPr lang="en-US" dirty="0"/>
              <a:t>intentional </a:t>
            </a:r>
            <a:r>
              <a:rPr lang="en-US" dirty="0" smtClean="0"/>
              <a:t>mischief</a:t>
            </a:r>
          </a:p>
          <a:p>
            <a:r>
              <a:rPr lang="en-US" dirty="0" smtClean="0"/>
              <a:t>Failures can be result of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malicious attacks</a:t>
            </a:r>
          </a:p>
          <a:p>
            <a:pPr lvl="1"/>
            <a:r>
              <a:rPr lang="en-US" dirty="0" smtClean="0"/>
              <a:t>For </a:t>
            </a:r>
            <a:r>
              <a:rPr lang="en-US" dirty="0"/>
              <a:t>the </a:t>
            </a:r>
            <a:r>
              <a:rPr lang="en-US" dirty="0" smtClean="0"/>
              <a:t>Challenge/Prestige</a:t>
            </a:r>
          </a:p>
          <a:p>
            <a:pPr lvl="1"/>
            <a:r>
              <a:rPr lang="en-US" dirty="0" smtClean="0"/>
              <a:t>Curiosity driven</a:t>
            </a:r>
          </a:p>
          <a:p>
            <a:pPr lvl="1"/>
            <a:r>
              <a:rPr lang="en-US" dirty="0" smtClean="0"/>
              <a:t>Aiming to use resources</a:t>
            </a:r>
          </a:p>
          <a:p>
            <a:pPr lvl="1"/>
            <a:r>
              <a:rPr lang="en-US" dirty="0"/>
              <a:t>V</a:t>
            </a:r>
            <a:r>
              <a:rPr lang="en-US" dirty="0" smtClean="0"/>
              <a:t>andalizing</a:t>
            </a:r>
          </a:p>
          <a:p>
            <a:pPr lvl="1"/>
            <a:r>
              <a:rPr lang="en-US" dirty="0" smtClean="0"/>
              <a:t>Stealing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Reasons for Failures</a:t>
            </a:r>
            <a:endParaRPr 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23212" y="3501054"/>
            <a:ext cx="3698278" cy="2756042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214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3100" dirty="0"/>
              <a:t>Maximum </a:t>
            </a:r>
            <a:r>
              <a:rPr lang="en-US" sz="3100" dirty="0" smtClean="0"/>
              <a:t>Simplicity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sz="3000" dirty="0" smtClean="0"/>
              <a:t>More complicated – greater chance for mistakes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3100" dirty="0"/>
              <a:t>Secure the Weakest </a:t>
            </a:r>
            <a:r>
              <a:rPr lang="en-US" sz="3100" dirty="0" smtClean="0"/>
              <a:t>Link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sz="3000" dirty="0"/>
              <a:t>Hackers attack where the weakest link is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3100" dirty="0" smtClean="0"/>
              <a:t>Limit </a:t>
            </a:r>
            <a:r>
              <a:rPr lang="en-US" sz="3100" dirty="0"/>
              <a:t>the Publicly Available </a:t>
            </a:r>
            <a:r>
              <a:rPr lang="en-US" sz="3100" dirty="0" smtClean="0"/>
              <a:t>Resources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3100" dirty="0" smtClean="0"/>
              <a:t>Incorrect </a:t>
            </a:r>
            <a:r>
              <a:rPr lang="en-US" sz="3100" dirty="0"/>
              <a:t>Until Proven </a:t>
            </a:r>
            <a:r>
              <a:rPr lang="en-US" sz="3100" dirty="0" smtClean="0"/>
              <a:t>Correct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sz="3000" dirty="0"/>
              <a:t>Consider each user input as 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</a:rPr>
              <a:t>incorrect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3100" dirty="0" smtClean="0"/>
              <a:t>The </a:t>
            </a:r>
            <a:r>
              <a:rPr lang="en-US" sz="3100" dirty="0"/>
              <a:t>Principle of the "Weakest Privilege</a:t>
            </a:r>
            <a:r>
              <a:rPr lang="en-US" sz="3100" dirty="0" smtClean="0"/>
              <a:t>"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3100" dirty="0"/>
              <a:t>Security in </a:t>
            </a:r>
            <a:r>
              <a:rPr lang="en-US" sz="3100" dirty="0" smtClean="0"/>
              <a:t>Errors (Remain stable)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3100" dirty="0"/>
              <a:t>Provide Constant </a:t>
            </a:r>
            <a:r>
              <a:rPr lang="en-US" sz="3100" dirty="0" smtClean="0"/>
              <a:t>Defense (also use backups)</a:t>
            </a:r>
            <a:endParaRPr lang="en-US" sz="31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Golden Rules!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2812" y="1295400"/>
            <a:ext cx="2133600" cy="2133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2773" y="4114800"/>
            <a:ext cx="3232051" cy="2153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022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648200"/>
            <a:ext cx="8938472" cy="820600"/>
          </a:xfrm>
        </p:spPr>
        <p:txBody>
          <a:bodyPr/>
          <a:lstStyle/>
          <a:p>
            <a:r>
              <a:rPr lang="en-US" dirty="0" smtClean="0"/>
              <a:t>SQL Injection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446212" y="5450168"/>
            <a:ext cx="8938472" cy="688256"/>
          </a:xfrm>
        </p:spPr>
        <p:txBody>
          <a:bodyPr/>
          <a:lstStyle/>
          <a:p>
            <a:r>
              <a:rPr lang="en-US" dirty="0" smtClean="0"/>
              <a:t>What is SQL Injection and How to Prevent It?</a:t>
            </a:r>
            <a:endParaRPr lang="en-US" dirty="0"/>
          </a:p>
        </p:txBody>
      </p:sp>
      <p:pic>
        <p:nvPicPr>
          <p:cNvPr id="4098" name="Picture 2" descr="https://haririhost.files.wordpress.com/2012/03/sql_injection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0212" y="1514476"/>
            <a:ext cx="3670300" cy="2752724"/>
          </a:xfrm>
          <a:prstGeom prst="roundRect">
            <a:avLst>
              <a:gd name="adj" fmla="val 6139"/>
            </a:avLst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://1.bp.blogspot.com/-3CQ8AKT9T7g/T9OReNZnLiI/AAAAAAAAA5I/OvnUXUQalBw/s1600/sql-injection-attack-exampl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6197" y="2743201"/>
            <a:ext cx="2238375" cy="1809751"/>
          </a:xfrm>
          <a:prstGeom prst="roundRect">
            <a:avLst>
              <a:gd name="adj" fmla="val 6139"/>
            </a:avLst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http://4.bp.blogspot.com/-kgQKXYc02Ig/TyruFvRsYrI/AAAAAAAAAIE/xzMzw4xmKvY/s1600/sql-injection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462" y="1143000"/>
            <a:ext cx="1963950" cy="2009776"/>
          </a:xfrm>
          <a:prstGeom prst="roundRect">
            <a:avLst>
              <a:gd name="adj" fmla="val 6139"/>
            </a:avLst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3460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/>
              <a:t>Try the following queries:</a:t>
            </a:r>
          </a:p>
          <a:p>
            <a:pPr marL="534988" lvl="1" indent="-266700">
              <a:lnSpc>
                <a:spcPct val="100000"/>
              </a:lnSpc>
            </a:pPr>
            <a:r>
              <a:rPr lang="en-US" sz="24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2400" dirty="0"/>
              <a:t> </a:t>
            </a:r>
            <a:r>
              <a:rPr lang="en-US" sz="2400" dirty="0">
                <a:sym typeface="Wingdings" panose="05000000000000000000" pitchFamily="2" charset="2"/>
              </a:rPr>
              <a:t> crashes</a:t>
            </a:r>
          </a:p>
          <a:p>
            <a:pPr marL="534988" lvl="1" indent="-266700">
              <a:lnSpc>
                <a:spcPct val="100000"/>
              </a:lnSpc>
            </a:pPr>
            <a:r>
              <a:rPr lang="en-US" sz="24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';</a:t>
            </a:r>
            <a:r>
              <a:rPr lang="en-US" sz="2400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sz="24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</a:t>
            </a:r>
            <a:r>
              <a:rPr lang="en-US" sz="2400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sz="24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INTO</a:t>
            </a:r>
            <a:r>
              <a:rPr lang="en-US" sz="2400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sz="24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Messages(MessageText,</a:t>
            </a:r>
            <a:r>
              <a:rPr lang="en-US" sz="2400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sz="24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MessageDate)</a:t>
            </a:r>
            <a:r>
              <a:rPr lang="en-US" sz="2400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sz="24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VALUES</a:t>
            </a:r>
            <a:r>
              <a:rPr lang="en-US" sz="2400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sz="24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('Hacked!!!',</a:t>
            </a:r>
            <a:r>
              <a:rPr lang="en-US" sz="2400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sz="24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'1.1.1980</a:t>
            </a:r>
            <a:r>
              <a:rPr lang="en-US" sz="24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')</a:t>
            </a:r>
            <a:r>
              <a:rPr lang="en-US" sz="2400" dirty="0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sz="2400" dirty="0">
                <a:sym typeface="Wingdings" panose="05000000000000000000" pitchFamily="2" charset="2"/>
              </a:rPr>
              <a:t> injects a message</a:t>
            </a:r>
            <a:endParaRPr lang="bg-BG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SQL Injection?</a:t>
            </a:r>
            <a:endParaRPr 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146299" y="3246829"/>
            <a:ext cx="7893050" cy="34440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protected void ButtonSearch_Click(object sender, EventArgs e)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string searchString = this.TextBoxSearch.Text;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string searchSql = "SELECT * FROM Messages WHERE</a:t>
            </a:r>
            <a:b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</a:b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MessageText LIKE '%" + searchString + "%'";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MessagesDbContext dbContext = new MessagesDbContext();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var matchingMessages =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dbContext.Database.SqlQuery&lt;Message&gt;(searchSql).ToList();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this.ListViewMessages.DataSource = matchingMessages;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this.DataBind();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3856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/>
              <a:t>The following SQL commands are executed:</a:t>
            </a:r>
          </a:p>
          <a:p>
            <a:pPr lvl="1">
              <a:lnSpc>
                <a:spcPct val="100000"/>
              </a:lnSpc>
            </a:pPr>
            <a:r>
              <a:rPr lang="en-US" sz="2600" dirty="0"/>
              <a:t>Usual search (no SQL injection):</a:t>
            </a:r>
          </a:p>
          <a:p>
            <a:pPr lvl="1">
              <a:lnSpc>
                <a:spcPct val="100000"/>
              </a:lnSpc>
            </a:pPr>
            <a:endParaRPr lang="en-US" sz="2600" dirty="0"/>
          </a:p>
          <a:p>
            <a:pPr lvl="1">
              <a:lnSpc>
                <a:spcPct val="100000"/>
              </a:lnSpc>
            </a:pPr>
            <a:r>
              <a:rPr lang="en-US" sz="2600" dirty="0"/>
              <a:t>SQL-injected search (matches all records):</a:t>
            </a:r>
          </a:p>
          <a:p>
            <a:pPr lvl="1">
              <a:lnSpc>
                <a:spcPct val="100000"/>
              </a:lnSpc>
            </a:pPr>
            <a:endParaRPr lang="en-US" sz="2600" dirty="0"/>
          </a:p>
          <a:p>
            <a:pPr lvl="1">
              <a:lnSpc>
                <a:spcPct val="100000"/>
              </a:lnSpc>
            </a:pPr>
            <a:endParaRPr lang="en-US" sz="2600" dirty="0"/>
          </a:p>
          <a:p>
            <a:pPr lvl="1">
              <a:lnSpc>
                <a:spcPct val="100000"/>
              </a:lnSpc>
            </a:pPr>
            <a:r>
              <a:rPr lang="en-US" sz="2600" dirty="0"/>
              <a:t>SQL-injected INSERT command:</a:t>
            </a:r>
            <a:endParaRPr lang="bg-BG" sz="2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Does</a:t>
            </a:r>
            <a:br>
              <a:rPr lang="en-US" dirty="0" smtClean="0"/>
            </a:br>
            <a:r>
              <a:rPr lang="en-US" dirty="0" smtClean="0"/>
              <a:t>SQL Injection Work?</a:t>
            </a:r>
            <a:endParaRPr 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087562" y="2362200"/>
            <a:ext cx="8045450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SELECT * FROM Messages WHERE MessageText LIKE </a:t>
            </a:r>
            <a:r>
              <a:rPr lang="en-US" sz="1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'%</a:t>
            </a:r>
            <a:r>
              <a:rPr lang="en-US" sz="1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rartola</a:t>
            </a:r>
            <a:r>
              <a:rPr lang="en-US" sz="1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%'"</a:t>
            </a:r>
            <a:endParaRPr lang="bg-BG" sz="1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2087562" y="3429000"/>
            <a:ext cx="8045450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SELECT * FROM Messages WHERE MessageText LIKE '%</a:t>
            </a:r>
            <a:r>
              <a:rPr lang="en-US" sz="1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%%</a:t>
            </a: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%'"</a:t>
            </a:r>
            <a:endParaRPr lang="bg-BG" sz="1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087562" y="5105400"/>
            <a:ext cx="8045450" cy="9233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SELECT * FROM Messages WHERE MessageText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LIKE </a:t>
            </a:r>
            <a:r>
              <a:rPr lang="en-US" sz="1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'%</a:t>
            </a:r>
            <a:r>
              <a:rPr lang="en-US" sz="1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'; INSERT INTO Messages(MessageText, MessageDate) VALUES ('Hacked!!!', '1.1.1980') --</a:t>
            </a: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%'"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2087562" y="4005664"/>
            <a:ext cx="8045450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SELECT * FROM Messages WHERE MessageText LIKE '%</a:t>
            </a:r>
            <a:r>
              <a:rPr lang="en-US" sz="1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' or 1=1 --</a:t>
            </a: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%'"</a:t>
            </a:r>
            <a:endParaRPr lang="bg-BG" sz="1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874085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1641</Words>
  <Application>Microsoft Office PowerPoint</Application>
  <PresentationFormat>Custom</PresentationFormat>
  <Paragraphs>302</Paragraphs>
  <Slides>31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Consolas</vt:lpstr>
      <vt:lpstr>Wingdings</vt:lpstr>
      <vt:lpstr>Wingdings 2</vt:lpstr>
      <vt:lpstr>SoftUni 16x9</vt:lpstr>
      <vt:lpstr>Web Security</vt:lpstr>
      <vt:lpstr>Table of Contents </vt:lpstr>
      <vt:lpstr>Web Security Main Concepts</vt:lpstr>
      <vt:lpstr>Feature or Bug</vt:lpstr>
      <vt:lpstr>Reasons for Failures</vt:lpstr>
      <vt:lpstr>Golden Rules!</vt:lpstr>
      <vt:lpstr>SQL Injection</vt:lpstr>
      <vt:lpstr>What is SQL Injection?</vt:lpstr>
      <vt:lpstr>How Does SQL Injection Work?</vt:lpstr>
      <vt:lpstr>Another SQL Injection Example</vt:lpstr>
      <vt:lpstr>Preventing SQL Injection</vt:lpstr>
      <vt:lpstr>Cross Site Scripting (XSS)</vt:lpstr>
      <vt:lpstr>XSS Attack</vt:lpstr>
      <vt:lpstr>XSS</vt:lpstr>
      <vt:lpstr>Automatic Request Validation</vt:lpstr>
      <vt:lpstr>Disable Request Validation</vt:lpstr>
      <vt:lpstr>What is HTML Escaping?</vt:lpstr>
      <vt:lpstr>HTML Character Escaping</vt:lpstr>
      <vt:lpstr>How to Encode HTML Entities?</vt:lpstr>
      <vt:lpstr>Preventing XSS in ASP.NET MVC</vt:lpstr>
      <vt:lpstr>Cross-Site Request Forgery</vt:lpstr>
      <vt:lpstr>What is CSRF?</vt:lpstr>
      <vt:lpstr>CSRF Explained</vt:lpstr>
      <vt:lpstr>CSRF</vt:lpstr>
      <vt:lpstr>Prevent CSRF in ASP.NET MVC</vt:lpstr>
      <vt:lpstr>Prevent CSRF in AJAX Requests</vt:lpstr>
      <vt:lpstr>Prevent CSRF in Web Forms</vt:lpstr>
      <vt:lpstr>Parameter Tampering</vt:lpstr>
      <vt:lpstr>What is Parameter Tampering?</vt:lpstr>
      <vt:lpstr>Other Threats</vt:lpstr>
      <vt:lpstr>ASP.NET MVC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MVC - Course Introduction</dc:title>
  <dc:subject>Software Development Course</dc:subject>
  <dc:creator/>
  <cp:keywords>ASP.NET MVC, C#, programming, SoftUni, Software University, programming, software development, software engineering, course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2019-08-13T12:53:27Z</dcterms:modified>
  <cp:category>ASP.NET MVC, C#, programming, SoftUni, Software University, programming, software development, software engineering, course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