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1"/>
  </p:notesMasterIdLst>
  <p:handoutMasterIdLst>
    <p:handoutMasterId r:id="rId32"/>
  </p:handoutMasterIdLst>
  <p:sldIdLst>
    <p:sldId id="274" r:id="rId3"/>
    <p:sldId id="428" r:id="rId4"/>
    <p:sldId id="477" r:id="rId5"/>
    <p:sldId id="480" r:id="rId6"/>
    <p:sldId id="484" r:id="rId7"/>
    <p:sldId id="479" r:id="rId8"/>
    <p:sldId id="485" r:id="rId9"/>
    <p:sldId id="481" r:id="rId10"/>
    <p:sldId id="487" r:id="rId11"/>
    <p:sldId id="488" r:id="rId12"/>
    <p:sldId id="482" r:id="rId13"/>
    <p:sldId id="489" r:id="rId14"/>
    <p:sldId id="483" r:id="rId15"/>
    <p:sldId id="490" r:id="rId16"/>
    <p:sldId id="502" r:id="rId17"/>
    <p:sldId id="491" r:id="rId18"/>
    <p:sldId id="492" r:id="rId19"/>
    <p:sldId id="493" r:id="rId20"/>
    <p:sldId id="494" r:id="rId21"/>
    <p:sldId id="495" r:id="rId22"/>
    <p:sldId id="496" r:id="rId23"/>
    <p:sldId id="497" r:id="rId24"/>
    <p:sldId id="498" r:id="rId25"/>
    <p:sldId id="499" r:id="rId26"/>
    <p:sldId id="500" r:id="rId27"/>
    <p:sldId id="501" r:id="rId28"/>
    <p:sldId id="476" r:id="rId29"/>
    <p:sldId id="427" r:id="rId3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32" autoAdjust="0"/>
    <p:restoredTop sz="94533" autoAdjust="0"/>
  </p:normalViewPr>
  <p:slideViewPr>
    <p:cSldViewPr>
      <p:cViewPr varScale="1">
        <p:scale>
          <a:sx n="112" d="100"/>
          <a:sy n="112" d="100"/>
        </p:scale>
        <p:origin x="210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8/13/2019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74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1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5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32070" y="815008"/>
            <a:ext cx="7511084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Caching Data in ASP.NET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32070" y="1881808"/>
            <a:ext cx="7547528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Output Cache and Data Cache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2718" y="4954331"/>
            <a:ext cx="1392030" cy="1170667"/>
          </a:xfrm>
          <a:prstGeom prst="roundRect">
            <a:avLst>
              <a:gd name="adj" fmla="val 3267"/>
            </a:avLst>
          </a:prstGeom>
        </p:spPr>
      </p:pic>
      <p:pic>
        <p:nvPicPr>
          <p:cNvPr id="9" name="Picture 2" descr="http://www.seekdotnet.com/blog/wp-content/uploads/2011/09/logo-asp.net-mvc-285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085" y="4954332"/>
            <a:ext cx="3879527" cy="1170666"/>
          </a:xfrm>
          <a:prstGeom prst="roundRect">
            <a:avLst>
              <a:gd name="adj" fmla="val 3267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png-1.findicons.com/files/icons/977/rrze/720/data_transf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503" y="2988557"/>
            <a:ext cx="2347913" cy="234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8934920" y="2988557"/>
            <a:ext cx="1579092" cy="2092837"/>
            <a:chOff x="8172920" y="2667000"/>
            <a:chExt cx="1579092" cy="2092837"/>
          </a:xfrm>
        </p:grpSpPr>
        <p:pic>
          <p:nvPicPr>
            <p:cNvPr id="1030" name="Picture 6" descr="http://images.clipartpanda.com/powder-clipart-plain-dream-jar-hi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920" y="2667000"/>
              <a:ext cx="1579092" cy="2092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://images.ventrino.com/icons/iconex_bd/128x128/plain/data_table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3908" y="3352799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VaryByParam – Example</a:t>
            </a:r>
            <a:endParaRPr lang="en-US" noProof="1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608012" y="1143000"/>
            <a:ext cx="66294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public class TimeController : Controller</a:t>
            </a:r>
          </a:p>
          <a:p>
            <a:r>
              <a:rPr lang="en-US" sz="2400" noProof="1" smtClean="0"/>
              <a:t>{</a:t>
            </a:r>
          </a:p>
          <a:p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  [OutputCache(Duration = 3600,</a:t>
            </a:r>
          </a:p>
          <a:p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  VaryByParam = "id")]</a:t>
            </a:r>
          </a:p>
          <a:p>
            <a:r>
              <a:rPr lang="en-US" sz="2400" noProof="1" smtClean="0"/>
              <a:t>  public ActionResult IndexByParam()</a:t>
            </a:r>
          </a:p>
          <a:p>
            <a:r>
              <a:rPr lang="en-US" sz="2400" noProof="1" smtClean="0"/>
              <a:t>  {</a:t>
            </a:r>
          </a:p>
          <a:p>
            <a:r>
              <a:rPr lang="en-US" sz="2400" noProof="1" smtClean="0"/>
              <a:t>    return View();</a:t>
            </a:r>
          </a:p>
          <a:p>
            <a:r>
              <a:rPr lang="en-US" sz="2400" noProof="1" smtClean="0"/>
              <a:t>  }</a:t>
            </a:r>
          </a:p>
          <a:p>
            <a:r>
              <a:rPr lang="en-US" sz="2400" noProof="1" smtClean="0"/>
              <a:t>}</a:t>
            </a:r>
            <a:endParaRPr lang="en-US" sz="2400" noProof="1"/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608012" y="5200471"/>
            <a:ext cx="66294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@{ ViewBag.Title = "VaryByParam"; }</a:t>
            </a:r>
          </a:p>
          <a:p>
            <a:endParaRPr lang="en-US" sz="2400" noProof="1" smtClean="0"/>
          </a:p>
          <a:p>
            <a:r>
              <a:rPr lang="en-US" sz="2400" noProof="1" smtClean="0"/>
              <a:t>&lt;h2&gt;The time is @DateTime.Now&lt;/h2&gt;</a:t>
            </a:r>
            <a:endParaRPr lang="en-US" sz="2400" noProof="1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812" y="1344775"/>
            <a:ext cx="4786200" cy="23159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812" y="3932497"/>
            <a:ext cx="4786200" cy="231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5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(default) – the content </a:t>
            </a:r>
            <a:r>
              <a:rPr lang="en-US" dirty="0"/>
              <a:t>is cached in three locations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web server, any proxy servers, and the </a:t>
            </a:r>
            <a:r>
              <a:rPr lang="en-US" dirty="0" smtClean="0"/>
              <a:t>Web browser</a:t>
            </a:r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</a:t>
            </a:r>
            <a:r>
              <a:rPr lang="en-US" dirty="0"/>
              <a:t> – content is cached on the Web browser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content </a:t>
            </a:r>
            <a:r>
              <a:rPr lang="en-US" dirty="0"/>
              <a:t>is cached on the </a:t>
            </a:r>
            <a:r>
              <a:rPr lang="en-US" dirty="0" smtClean="0"/>
              <a:t>Web server</a:t>
            </a:r>
            <a:endParaRPr lang="en-US" dirty="0"/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ServerAndClient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cached at the Web </a:t>
            </a:r>
            <a:r>
              <a:rPr lang="en-US" dirty="0"/>
              <a:t>server </a:t>
            </a:r>
            <a:r>
              <a:rPr lang="en-US" dirty="0" smtClean="0"/>
              <a:t>+ Web browser</a:t>
            </a:r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Downstream</a:t>
            </a:r>
            <a:r>
              <a:rPr lang="en-US" dirty="0"/>
              <a:t> – cached on the Web server + proxy servers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not </a:t>
            </a:r>
            <a:r>
              <a:rPr lang="en-US" dirty="0"/>
              <a:t>cached </a:t>
            </a:r>
            <a:r>
              <a:rPr lang="en-US" dirty="0" smtClean="0"/>
              <a:t>anywhere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Location</a:t>
            </a:r>
          </a:p>
        </p:txBody>
      </p:sp>
    </p:spTree>
    <p:extLst>
      <p:ext uri="{BB962C8B-B14F-4D97-AF65-F5344CB8AC3E}">
        <p14:creationId xmlns:p14="http://schemas.microsoft.com/office/powerpoint/2010/main" val="80640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Location Explained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2142427"/>
              </p:ext>
            </p:extLst>
          </p:nvPr>
        </p:nvGraphicFramePr>
        <p:xfrm>
          <a:off x="1141412" y="1523999"/>
          <a:ext cx="9829800" cy="46482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67000"/>
                <a:gridCol w="3048000"/>
                <a:gridCol w="1828800"/>
                <a:gridCol w="2286000"/>
              </a:tblGrid>
              <a:tr h="143671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Value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Cache-Control header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Expires header?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Cached on the server?</a:t>
                      </a:r>
                      <a:endParaRPr lang="en-US" sz="3200" dirty="0"/>
                    </a:p>
                  </a:txBody>
                  <a:tcPr anchor="ctr"/>
                </a:tc>
              </a:tr>
              <a:tr h="64229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'Any'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public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Yes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Yes</a:t>
                      </a:r>
                      <a:endParaRPr lang="en-US" sz="3200" dirty="0"/>
                    </a:p>
                  </a:txBody>
                  <a:tcPr/>
                </a:tc>
              </a:tr>
              <a:tr h="64229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'Client'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Yes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No</a:t>
                      </a:r>
                      <a:endParaRPr lang="en-US" sz="3200" dirty="0"/>
                    </a:p>
                  </a:txBody>
                  <a:tcPr/>
                </a:tc>
              </a:tr>
              <a:tr h="64229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'Downstream'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public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4229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'Server'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no-cache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4229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'None'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no-cache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48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</a:t>
            </a:r>
            <a:r>
              <a:rPr lang="en-US" dirty="0" smtClean="0"/>
              <a:t>Location – Example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89012" y="1308080"/>
            <a:ext cx="101346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public class TimeController : Controller</a:t>
            </a:r>
          </a:p>
          <a:p>
            <a:r>
              <a:rPr lang="en-US" sz="2400" noProof="1" smtClean="0"/>
              <a:t>{</a:t>
            </a:r>
          </a:p>
          <a:p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[OutputCache(Duration=3600, VaryByParam="none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",</a:t>
            </a:r>
          </a:p>
          <a:p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  Location=OutputCacheLocation.Client)]</a:t>
            </a:r>
          </a:p>
          <a:p>
            <a:r>
              <a:rPr lang="en-US" sz="2400" noProof="1" smtClean="0"/>
              <a:t>  public ActionResult ClientCache()</a:t>
            </a:r>
          </a:p>
          <a:p>
            <a:r>
              <a:rPr lang="en-US" sz="2400" noProof="1" smtClean="0"/>
              <a:t>  {</a:t>
            </a:r>
          </a:p>
          <a:p>
            <a:r>
              <a:rPr lang="en-US" sz="2400" noProof="1" smtClean="0"/>
              <a:t>    return View();</a:t>
            </a:r>
          </a:p>
          <a:p>
            <a:r>
              <a:rPr lang="en-US" sz="2400" noProof="1" smtClean="0"/>
              <a:t>  }</a:t>
            </a:r>
          </a:p>
          <a:p>
            <a:r>
              <a:rPr lang="en-US" sz="2400" noProof="1" smtClean="0"/>
              <a:t>}</a:t>
            </a:r>
            <a:endParaRPr lang="en-US" sz="2400" noProof="1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989012" y="5048071"/>
            <a:ext cx="10134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@{ ViewBag.Title = "Client Cache"; }</a:t>
            </a:r>
          </a:p>
          <a:p>
            <a:endParaRPr lang="en-US" sz="2400" noProof="1" smtClean="0"/>
          </a:p>
          <a:p>
            <a:r>
              <a:rPr lang="en-US" sz="2400" noProof="1" smtClean="0"/>
              <a:t>&lt;h2&gt;The time is @DateTime.Now&lt;/h2&gt;</a:t>
            </a:r>
            <a:endParaRPr lang="en-US" sz="2400" noProof="1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275" y="3429000"/>
            <a:ext cx="5787573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2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Browsers and Cache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84212" y="1237344"/>
            <a:ext cx="6161804" cy="1854765"/>
            <a:chOff x="912812" y="1269434"/>
            <a:chExt cx="6161804" cy="185476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2812" y="1269434"/>
              <a:ext cx="6161804" cy="185476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33154" y="2076424"/>
              <a:ext cx="685800" cy="951085"/>
            </a:xfrm>
            <a:prstGeom prst="rect">
              <a:avLst/>
            </a:prstGeom>
          </p:spPr>
        </p:pic>
      </p:grp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085012" y="1183781"/>
            <a:ext cx="4661126" cy="2129107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Click on a link </a:t>
            </a:r>
            <a:r>
              <a:rPr lang="en-US" sz="3200" dirty="0" smtClean="0">
                <a:sym typeface="Wingdings" panose="05000000000000000000" pitchFamily="2" charset="2"/>
              </a:rPr>
              <a:t>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en-US" sz="3200" dirty="0" smtClean="0"/>
              <a:t>loads the </a:t>
            </a:r>
            <a:r>
              <a:rPr lang="en-US" sz="3200" dirty="0"/>
              <a:t>content again</a:t>
            </a:r>
          </a:p>
          <a:p>
            <a:pPr lvl="1"/>
            <a:r>
              <a:rPr lang="en-US" sz="2800" dirty="0"/>
              <a:t>No HTTP request for</a:t>
            </a:r>
            <a:br>
              <a:rPr lang="en-US" sz="2800" dirty="0"/>
            </a:br>
            <a:r>
              <a:rPr lang="en-US" sz="2800" dirty="0"/>
              <a:t>client-cached resources</a:t>
            </a:r>
          </a:p>
          <a:p>
            <a:endParaRPr lang="en-US" sz="32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097938" y="3710847"/>
            <a:ext cx="4661126" cy="152880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[F5] / [Refresh] </a:t>
            </a:r>
            <a:r>
              <a:rPr lang="en-US" sz="2800" dirty="0" smtClean="0">
                <a:sym typeface="Wingdings" panose="05000000000000000000" pitchFamily="2" charset="2"/>
              </a:rPr>
              <a:t> requests the resource with the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If-Modified-Since</a:t>
            </a:r>
            <a:r>
              <a:rPr lang="en-US" sz="2800" dirty="0" smtClean="0">
                <a:sym typeface="Wingdings" panose="05000000000000000000" pitchFamily="2" charset="2"/>
              </a:rPr>
              <a:t> header</a:t>
            </a:r>
            <a:endParaRPr lang="en-US" sz="28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684212" y="3917602"/>
            <a:ext cx="6166671" cy="1263998"/>
            <a:chOff x="912812" y="3794230"/>
            <a:chExt cx="6166671" cy="126399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2812" y="3794230"/>
              <a:ext cx="6166671" cy="93016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7926" y="4448628"/>
              <a:ext cx="457200" cy="609600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554270" y="5601501"/>
            <a:ext cx="595239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noProof="1" smtClean="0"/>
              <a:t>[Crtl+F5] / [Ctrl+Refresh] </a:t>
            </a:r>
            <a:endParaRPr lang="en-US" sz="4400" noProof="1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7099526" y="5527933"/>
            <a:ext cx="4661126" cy="111961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[F5] / [Refresh] </a:t>
            </a:r>
            <a:r>
              <a:rPr lang="en-US" sz="2800" dirty="0" smtClean="0">
                <a:sym typeface="Wingdings" panose="05000000000000000000" pitchFamily="2" charset="2"/>
              </a:rPr>
              <a:t> requests the resource with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no cache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55612" y="3443514"/>
            <a:ext cx="11201400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55612" y="5304972"/>
            <a:ext cx="11201400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69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Invalidate (remove) the cache for certain controller action</a:t>
            </a:r>
          </a:p>
          <a:p>
            <a:pPr lvl="1"/>
            <a:r>
              <a:rPr lang="en-US" dirty="0" smtClean="0"/>
              <a:t>Only possible for server-side caching!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Invalidate the </a:t>
            </a:r>
            <a:r>
              <a:rPr lang="en-US" noProof="1" smtClean="0"/>
              <a:t>OutputCache</a:t>
            </a:r>
            <a:endParaRPr lang="en-US" noProof="1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760412" y="2678192"/>
            <a:ext cx="10668000" cy="35086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noProof="1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300" noProof="1" smtClean="0">
                <a:solidFill>
                  <a:schemeClr val="tx2">
                    <a:lumMod val="75000"/>
                  </a:schemeClr>
                </a:solidFill>
              </a:rPr>
              <a:t>OutputCache(Duration=3600,</a:t>
            </a:r>
            <a:r>
              <a:rPr lang="en-US" sz="2300" noProof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300" noProof="1" smtClean="0">
                <a:solidFill>
                  <a:schemeClr val="tx2">
                    <a:lumMod val="75000"/>
                  </a:schemeClr>
                </a:solidFill>
              </a:rPr>
              <a:t>Location=OutputCacheLocation.Server)]</a:t>
            </a:r>
          </a:p>
          <a:p>
            <a:r>
              <a:rPr lang="en-US" sz="2300" noProof="1" smtClean="0"/>
              <a:t>public ActionResult ServerCache()</a:t>
            </a:r>
          </a:p>
          <a:p>
            <a:r>
              <a:rPr lang="en-US" sz="2300" noProof="1" smtClean="0"/>
              <a:t>{ return View(); }</a:t>
            </a:r>
          </a:p>
          <a:p>
            <a:pPr>
              <a:spcBef>
                <a:spcPts val="1800"/>
              </a:spcBef>
            </a:pPr>
            <a:r>
              <a:rPr lang="en-US" sz="2300" noProof="1" smtClean="0"/>
              <a:t>public ActionResult ClearServerCache()</a:t>
            </a:r>
          </a:p>
          <a:p>
            <a:r>
              <a:rPr lang="en-US" sz="2300" noProof="1" smtClean="0"/>
              <a:t>{ </a:t>
            </a:r>
          </a:p>
          <a:p>
            <a:r>
              <a:rPr lang="en-US" sz="2300" noProof="1" smtClean="0">
                <a:solidFill>
                  <a:schemeClr val="tx2">
                    <a:lumMod val="75000"/>
                  </a:schemeClr>
                </a:solidFill>
              </a:rPr>
              <a:t>  var urlToRemove = Url.Action("ServerCache", "Time");</a:t>
            </a:r>
          </a:p>
          <a:p>
            <a:r>
              <a:rPr lang="en-US" sz="2300" noProof="1" smtClean="0">
                <a:solidFill>
                  <a:schemeClr val="tx2">
                    <a:lumMod val="75000"/>
                  </a:schemeClr>
                </a:solidFill>
              </a:rPr>
              <a:t>  Response.RemoveOutputCacheItem(urlToRemove);</a:t>
            </a:r>
          </a:p>
          <a:p>
            <a:r>
              <a:rPr lang="en-US" sz="2300" noProof="1" smtClean="0"/>
              <a:t>  return RedirectToAction("ServerCache");</a:t>
            </a:r>
          </a:p>
          <a:p>
            <a:r>
              <a:rPr lang="en-US" sz="2300" noProof="1" smtClean="0"/>
              <a:t>}</a:t>
            </a:r>
            <a:endParaRPr lang="en-US" sz="2300" noProof="1"/>
          </a:p>
        </p:txBody>
      </p:sp>
    </p:spTree>
    <p:extLst>
      <p:ext uri="{BB962C8B-B14F-4D97-AF65-F5344CB8AC3E}">
        <p14:creationId xmlns:p14="http://schemas.microsoft.com/office/powerpoint/2010/main" val="199600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Profiles in </a:t>
            </a:r>
            <a:r>
              <a:rPr lang="en-US" noProof="1" smtClean="0"/>
              <a:t>Web.config</a:t>
            </a:r>
            <a:endParaRPr lang="en-US" noProof="1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695096" y="1301604"/>
            <a:ext cx="5504544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noProof="1" smtClean="0"/>
              <a:t>&lt;system.web&gt;</a:t>
            </a:r>
          </a:p>
          <a:p>
            <a:pPr>
              <a:lnSpc>
                <a:spcPct val="110000"/>
              </a:lnSpc>
            </a:pPr>
            <a:r>
              <a:rPr lang="en-US" sz="2400" noProof="1" smtClean="0"/>
              <a:t>&lt;caching&gt;</a:t>
            </a:r>
          </a:p>
          <a:p>
            <a:pPr>
              <a:lnSpc>
                <a:spcPct val="110000"/>
              </a:lnSpc>
            </a:pPr>
            <a:r>
              <a:rPr lang="en-US" sz="2400" noProof="1" smtClean="0"/>
              <a:t>  &lt;outputCacheSettings&gt;</a:t>
            </a:r>
          </a:p>
          <a:p>
            <a:pPr>
              <a:lnSpc>
                <a:spcPct val="110000"/>
              </a:lnSpc>
            </a:pPr>
            <a:r>
              <a:rPr lang="en-US" sz="2400" noProof="1" smtClean="0"/>
              <a:t>    &lt;outputCacheProfiles&gt;</a:t>
            </a:r>
          </a:p>
          <a:p>
            <a:pPr>
              <a:lnSpc>
                <a:spcPct val="110000"/>
              </a:lnSpc>
            </a:pPr>
            <a:r>
              <a:rPr lang="en-US" sz="2400" noProof="1" smtClean="0"/>
              <a:t>      &lt;add name="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Profile15Sec</a:t>
            </a:r>
            <a:r>
              <a:rPr lang="en-US" sz="2400" noProof="1" smtClean="0"/>
              <a:t>"</a:t>
            </a:r>
          </a:p>
          <a:p>
            <a:pPr>
              <a:lnSpc>
                <a:spcPct val="110000"/>
              </a:lnSpc>
            </a:pPr>
            <a:r>
              <a:rPr lang="en-US" sz="2400" noProof="1" smtClean="0"/>
              <a:t>       duration="15"</a:t>
            </a:r>
          </a:p>
          <a:p>
            <a:pPr>
              <a:lnSpc>
                <a:spcPct val="110000"/>
              </a:lnSpc>
            </a:pPr>
            <a:r>
              <a:rPr lang="en-US" sz="2400" noProof="1" smtClean="0"/>
              <a:t>       varyByParam="none" </a:t>
            </a:r>
          </a:p>
          <a:p>
            <a:pPr>
              <a:lnSpc>
                <a:spcPct val="110000"/>
              </a:lnSpc>
            </a:pPr>
            <a:r>
              <a:rPr lang="en-US" sz="2400" noProof="1" smtClean="0"/>
              <a:t>       location="Any" /&gt;</a:t>
            </a:r>
          </a:p>
          <a:p>
            <a:pPr>
              <a:lnSpc>
                <a:spcPct val="110000"/>
              </a:lnSpc>
            </a:pPr>
            <a:r>
              <a:rPr lang="en-US" sz="2400" noProof="1" smtClean="0"/>
              <a:t>    &lt;/outputCacheProfiles&gt;</a:t>
            </a:r>
          </a:p>
          <a:p>
            <a:pPr>
              <a:lnSpc>
                <a:spcPct val="110000"/>
              </a:lnSpc>
            </a:pPr>
            <a:r>
              <a:rPr lang="en-US" sz="2400" noProof="1" smtClean="0"/>
              <a:t>  &lt;/outputCacheSettings&gt;</a:t>
            </a:r>
          </a:p>
          <a:p>
            <a:pPr>
              <a:lnSpc>
                <a:spcPct val="110000"/>
              </a:lnSpc>
            </a:pPr>
            <a:r>
              <a:rPr lang="en-US" sz="2400" noProof="1" smtClean="0"/>
              <a:t>&lt;/caching&gt;</a:t>
            </a:r>
          </a:p>
          <a:p>
            <a:pPr>
              <a:lnSpc>
                <a:spcPct val="110000"/>
              </a:lnSpc>
            </a:pPr>
            <a:r>
              <a:rPr lang="en-US" sz="2400" noProof="1" smtClean="0"/>
              <a:t>&lt;/system.web&gt;</a:t>
            </a:r>
            <a:endParaRPr lang="en-US" sz="2400" noProof="1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6428240" y="1309725"/>
            <a:ext cx="5011056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OutputCache(CacheProfile =</a:t>
            </a:r>
          </a:p>
          <a:p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  "Profile15Sec")]</a:t>
            </a:r>
          </a:p>
          <a:p>
            <a:r>
              <a:rPr lang="en-US" sz="2400" noProof="1" smtClean="0"/>
              <a:t>public ActionResult</a:t>
            </a:r>
          </a:p>
          <a:p>
            <a:r>
              <a:rPr lang="en-US" sz="2400" noProof="1"/>
              <a:t> </a:t>
            </a:r>
            <a:r>
              <a:rPr lang="en-US" sz="2400" noProof="1" smtClean="0"/>
              <a:t> Profile15Sec()</a:t>
            </a:r>
            <a:endParaRPr lang="en-US" sz="2400" noProof="1"/>
          </a:p>
          <a:p>
            <a:r>
              <a:rPr lang="en-US" sz="2400" noProof="1"/>
              <a:t>{  </a:t>
            </a:r>
          </a:p>
          <a:p>
            <a:r>
              <a:rPr lang="en-US" sz="2400" noProof="1" smtClean="0"/>
              <a:t>  return </a:t>
            </a:r>
            <a:r>
              <a:rPr lang="en-US" sz="2400" noProof="1"/>
              <a:t>View();</a:t>
            </a:r>
          </a:p>
          <a:p>
            <a:r>
              <a:rPr lang="en-US" sz="2400" noProof="1"/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11280" b="24502"/>
          <a:stretch/>
        </p:blipFill>
        <p:spPr>
          <a:xfrm>
            <a:off x="6428240" y="4229378"/>
            <a:ext cx="5011056" cy="20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6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99340" y="4856678"/>
            <a:ext cx="8938472" cy="820600"/>
          </a:xfrm>
        </p:spPr>
        <p:txBody>
          <a:bodyPr/>
          <a:lstStyle/>
          <a:p>
            <a:r>
              <a:rPr lang="en-US" dirty="0"/>
              <a:t>Partial Page </a:t>
            </a:r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99340" y="5734846"/>
            <a:ext cx="8938472" cy="688256"/>
          </a:xfrm>
        </p:spPr>
        <p:txBody>
          <a:bodyPr/>
          <a:lstStyle/>
          <a:p>
            <a:r>
              <a:rPr lang="en-US" dirty="0" smtClean="0"/>
              <a:t>Caching a Piece of Your Page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540" y="990600"/>
            <a:ext cx="7262072" cy="356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7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pages consist of many pieces (</a:t>
            </a:r>
            <a:r>
              <a:rPr lang="en-US" noProof="1" smtClean="0"/>
              <a:t>divs / widgets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E.g. header, footer, sidebar, news section, other widgets …</a:t>
            </a:r>
          </a:p>
          <a:p>
            <a:r>
              <a:rPr lang="en-US" dirty="0" smtClean="0"/>
              <a:t>To boost performance</a:t>
            </a:r>
          </a:p>
          <a:p>
            <a:pPr lvl="1"/>
            <a:r>
              <a:rPr lang="en-US" dirty="0" smtClean="0"/>
              <a:t>Cache the widgets that update rarely</a:t>
            </a:r>
          </a:p>
          <a:p>
            <a:pPr lvl="1"/>
            <a:r>
              <a:rPr lang="en-US" dirty="0" smtClean="0"/>
              <a:t>Instead of caching the entire page</a:t>
            </a:r>
          </a:p>
          <a:p>
            <a:r>
              <a:rPr lang="en-US" dirty="0" smtClean="0"/>
              <a:t>Example – a discussion forum</a:t>
            </a:r>
          </a:p>
          <a:p>
            <a:pPr lvl="1"/>
            <a:r>
              <a:rPr lang="en-US" dirty="0" smtClean="0"/>
              <a:t>Cache the header, footer, top posts, top users, etc.</a:t>
            </a:r>
          </a:p>
          <a:p>
            <a:pPr lvl="1"/>
            <a:r>
              <a:rPr lang="en-US" dirty="0" smtClean="0"/>
              <a:t>Do not cache the questions / answers / comments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Page Caching</a:t>
            </a:r>
          </a:p>
        </p:txBody>
      </p:sp>
    </p:spTree>
    <p:extLst>
      <p:ext uri="{BB962C8B-B14F-4D97-AF65-F5344CB8AC3E}">
        <p14:creationId xmlns:p14="http://schemas.microsoft.com/office/powerpoint/2010/main" val="99632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Page </a:t>
            </a:r>
            <a:r>
              <a:rPr lang="en-US" dirty="0" smtClean="0"/>
              <a:t>Caching in ASP.NET MVC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637040" y="1862508"/>
            <a:ext cx="6172200" cy="29546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noProof="1" smtClean="0"/>
              <a:t>public ActionResult ViewWithPartial()</a:t>
            </a:r>
          </a:p>
          <a:p>
            <a:r>
              <a:rPr lang="en-US" sz="2200" noProof="1" smtClean="0"/>
              <a:t>{ return View(); }</a:t>
            </a:r>
          </a:p>
          <a:p>
            <a:pPr>
              <a:spcBef>
                <a:spcPts val="1200"/>
              </a:spcBef>
            </a:pP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[OutputCache(Duration = 10</a:t>
            </a:r>
            <a:r>
              <a:rPr lang="en-US" sz="2200" noProof="1">
                <a:solidFill>
                  <a:schemeClr val="tx2">
                    <a:lumMod val="75000"/>
                  </a:schemeClr>
                </a:solidFill>
              </a:rPr>
              <a:t>)] [ChildActionOnly]</a:t>
            </a:r>
            <a:endParaRPr lang="en-US" sz="2200" noProof="1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200" noProof="1" smtClean="0"/>
              <a:t>public PartialViewResult PartialView()</a:t>
            </a:r>
          </a:p>
          <a:p>
            <a:r>
              <a:rPr lang="en-US" sz="2200" noProof="1" smtClean="0"/>
              <a:t>{</a:t>
            </a:r>
          </a:p>
          <a:p>
            <a:r>
              <a:rPr lang="en-US" sz="2200" noProof="1" smtClean="0"/>
              <a:t>  return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PartialView("_PartialView")</a:t>
            </a:r>
            <a:r>
              <a:rPr lang="en-US" sz="2200" noProof="1" smtClean="0"/>
              <a:t>;</a:t>
            </a:r>
          </a:p>
          <a:p>
            <a:r>
              <a:rPr lang="en-US" sz="2200" noProof="1" smtClean="0"/>
              <a:t>}</a:t>
            </a:r>
            <a:endParaRPr lang="en-US" sz="2200" noProof="1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7026956" y="1862508"/>
            <a:ext cx="44958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noProof="1" smtClean="0"/>
              <a:t>@{ ViewBag.Title =</a:t>
            </a:r>
          </a:p>
          <a:p>
            <a:r>
              <a:rPr lang="en-US" sz="2200" noProof="1" smtClean="0"/>
              <a:t>   "View with Partial"; }</a:t>
            </a:r>
          </a:p>
          <a:p>
            <a:r>
              <a:rPr lang="en-US" sz="2200" noProof="1" smtClean="0"/>
              <a:t>&lt;h2&gt;Main view: @DateTime.Now&lt;/h2&gt;</a:t>
            </a:r>
          </a:p>
          <a:p>
            <a:endParaRPr lang="en-US" sz="2200" noProof="1" smtClean="0"/>
          </a:p>
          <a:p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@Html.Action("PartialView")</a:t>
            </a:r>
            <a:endParaRPr lang="en-US" sz="22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637040" y="1201056"/>
            <a:ext cx="6172200" cy="6614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noProof="1" smtClean="0"/>
              <a:t>TimeController.cs</a:t>
            </a:r>
            <a:endParaRPr lang="en-US" sz="2400" noProof="1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7026956" y="1201056"/>
            <a:ext cx="4495800" cy="6614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noProof="1"/>
              <a:t>ViewWithPartial.cshtml</a:t>
            </a:r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7026956" y="4910508"/>
            <a:ext cx="44958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noProof="1" smtClean="0"/>
              <a:t>&lt;h3&gt;I am a partial view and my time is @DateTime.Now&lt;/h3&gt;</a:t>
            </a:r>
            <a:endParaRPr lang="en-US" sz="22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7026956" y="4249056"/>
            <a:ext cx="4495800" cy="6614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noProof="1"/>
              <a:t>_</a:t>
            </a:r>
            <a:r>
              <a:rPr lang="en-US" sz="2400" noProof="1" smtClean="0"/>
              <a:t>PartialView.cshtml</a:t>
            </a:r>
            <a:endParaRPr lang="en-US" sz="2400" noProof="1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323012" y="3809473"/>
            <a:ext cx="747486" cy="2057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4519196"/>
            <a:ext cx="5314044" cy="195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5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Caching and How It Works?</a:t>
            </a:r>
            <a:endParaRPr lang="bg-BG" dirty="0" smtClean="0"/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OutputCache</a:t>
            </a:r>
            <a:r>
              <a:rPr lang="en-US" dirty="0"/>
              <a:t> in </a:t>
            </a:r>
            <a:r>
              <a:rPr lang="en-US" dirty="0" smtClean="0"/>
              <a:t>ASP.NET</a:t>
            </a:r>
          </a:p>
          <a:p>
            <a:pPr lvl="1"/>
            <a:r>
              <a:rPr lang="en-US" dirty="0" smtClean="0"/>
              <a:t>Client and Server Caching</a:t>
            </a:r>
          </a:p>
          <a:p>
            <a:pPr lvl="1"/>
            <a:r>
              <a:rPr lang="en-US" dirty="0" smtClean="0"/>
              <a:t>Configuring the Caching</a:t>
            </a:r>
          </a:p>
          <a:p>
            <a:pPr lvl="1"/>
            <a:r>
              <a:rPr lang="en-US" dirty="0" smtClean="0"/>
              <a:t>Partial Page Caching</a:t>
            </a:r>
          </a:p>
          <a:p>
            <a:r>
              <a:rPr lang="en-US" dirty="0" smtClean="0"/>
              <a:t>Custom Data Caching</a:t>
            </a:r>
          </a:p>
          <a:p>
            <a:pPr lvl="1"/>
            <a:r>
              <a:rPr lang="en-US" dirty="0" smtClean="0"/>
              <a:t>Using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HtpContext.Cache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pic>
        <p:nvPicPr>
          <p:cNvPr id="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2" y="4114800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9381566" y="1600200"/>
            <a:ext cx="1579092" cy="2092837"/>
            <a:chOff x="8172920" y="2667000"/>
            <a:chExt cx="1579092" cy="2092837"/>
          </a:xfrm>
        </p:grpSpPr>
        <p:pic>
          <p:nvPicPr>
            <p:cNvPr id="9" name="Picture 6" descr="http://images.clipartpanda.com/powder-clipart-plain-dream-jar-hi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920" y="2667000"/>
              <a:ext cx="1579092" cy="2092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 descr="http://images.ventrino.com/icons/iconex_bd/128x128/plain/data_tab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3908" y="3352799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2" descr="http://h17007.www1.hp.com/images/shared/icons/high-performance-200x16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2" y="2895599"/>
            <a:ext cx="1905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17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en-US" dirty="0" smtClean="0"/>
              <a:t>Custom Data Caching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678768"/>
            <a:ext cx="8938472" cy="688256"/>
          </a:xfrm>
        </p:spPr>
        <p:txBody>
          <a:bodyPr/>
          <a:lstStyle/>
          <a:p>
            <a:r>
              <a:rPr lang="en-US" dirty="0" smtClean="0"/>
              <a:t>Using the Cache Object in ASP.NET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591650" y="878962"/>
            <a:ext cx="2948728" cy="3616838"/>
            <a:chOff x="8172920" y="2667000"/>
            <a:chExt cx="1579092" cy="2092837"/>
          </a:xfrm>
        </p:grpSpPr>
        <p:pic>
          <p:nvPicPr>
            <p:cNvPr id="8" name="Picture 7" descr="http://images.clipartpanda.com/powder-clipart-plain-dream-jar-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920" y="2667000"/>
              <a:ext cx="1579092" cy="2092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0" descr="http://images.ventrino.com/icons/iconex_bd/128x128/plain/data_tab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3908" y="3352799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Picture 2" descr="http://icons.iconarchive.com/icons/treetog/i/128/Documents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628" y="1839355"/>
            <a:ext cx="2037750" cy="203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ocument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2" y="163903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4.bp.blogspot.com/-6gI1cF5cdRI/VB-wFScMz2I/AAAAAAAAF84/Rn5pyCH0KiA/s1600/IN_AND_OU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150" y="1978426"/>
            <a:ext cx="1698038" cy="161607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4.bp.blogspot.com/-6gI1cF5cdRI/VB-wFScMz2I/AAAAAAAAF84/Rn5pyCH0KiA/s1600/IN_AND_OU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234" y="2050193"/>
            <a:ext cx="1739198" cy="161607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575540" y="2286000"/>
            <a:ext cx="1689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44950" y="2952583"/>
            <a:ext cx="1500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962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You have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</a:t>
            </a:r>
            <a:r>
              <a:rPr lang="en-US" dirty="0" smtClean="0"/>
              <a:t> object out of the box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keeps cached data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Expires by certain configuration or manually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Caching in ASP.NET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09636" y="3200400"/>
            <a:ext cx="10366376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noProof="1"/>
              <a:t>public ActionResult DataCache()</a:t>
            </a:r>
          </a:p>
          <a:p>
            <a:r>
              <a:rPr lang="en-US" sz="2200" noProof="1"/>
              <a:t>{</a:t>
            </a:r>
          </a:p>
          <a:p>
            <a:r>
              <a:rPr lang="en-US" sz="2200" noProof="1" smtClean="0"/>
              <a:t>  </a:t>
            </a:r>
            <a:r>
              <a:rPr lang="en-US" sz="2200" noProof="1"/>
              <a:t>if (</a:t>
            </a:r>
            <a:r>
              <a:rPr lang="en-US" sz="2200" noProof="1">
                <a:solidFill>
                  <a:schemeClr val="tx2">
                    <a:lumMod val="75000"/>
                  </a:schemeClr>
                </a:solidFill>
              </a:rPr>
              <a:t>this.HttpContext.Cache</a:t>
            </a:r>
            <a:r>
              <a:rPr lang="en-US" sz="2200" noProof="1"/>
              <a:t>["time"] == null)</a:t>
            </a:r>
          </a:p>
          <a:p>
            <a:r>
              <a:rPr lang="en-US" sz="2200" noProof="1" smtClean="0"/>
              <a:t>  </a:t>
            </a:r>
            <a:r>
              <a:rPr lang="en-US" sz="2200" noProof="1"/>
              <a:t>{</a:t>
            </a:r>
          </a:p>
          <a:p>
            <a:r>
              <a:rPr lang="en-US" sz="2200" noProof="1" smtClean="0"/>
              <a:t>    </a:t>
            </a:r>
            <a:r>
              <a:rPr lang="en-US" sz="2200" noProof="1">
                <a:solidFill>
                  <a:schemeClr val="tx2">
                    <a:lumMod val="75000"/>
                  </a:schemeClr>
                </a:solidFill>
              </a:rPr>
              <a:t>this.HttpContext.Cache</a:t>
            </a:r>
            <a:r>
              <a:rPr lang="en-US" sz="2200" noProof="1"/>
              <a:t>["time"] = DateTime.Now;</a:t>
            </a:r>
          </a:p>
          <a:p>
            <a:r>
              <a:rPr lang="en-US" sz="2200" noProof="1" smtClean="0"/>
              <a:t>  }</a:t>
            </a:r>
            <a:endParaRPr lang="en-US" sz="2200" noProof="1"/>
          </a:p>
          <a:p>
            <a:r>
              <a:rPr lang="en-US" sz="2200" noProof="1" smtClean="0"/>
              <a:t>  </a:t>
            </a:r>
            <a:r>
              <a:rPr lang="en-US" sz="2200" noProof="1"/>
              <a:t>this.ViewBag.Time =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this.HttpContext.Cache</a:t>
            </a:r>
            <a:r>
              <a:rPr lang="en-US" sz="2200" noProof="1"/>
              <a:t>["time"];</a:t>
            </a:r>
          </a:p>
          <a:p>
            <a:r>
              <a:rPr lang="en-US" sz="2200" noProof="1" smtClean="0"/>
              <a:t>  </a:t>
            </a:r>
            <a:r>
              <a:rPr lang="en-US" sz="2200" noProof="1"/>
              <a:t>return View();</a:t>
            </a:r>
          </a:p>
          <a:p>
            <a:r>
              <a:rPr lang="en-US" sz="22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699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Items can be removed from the data cache: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Or can be scheduled for automatic removal (expiration):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Manually Invalidate the Data Cache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757236" y="1981200"/>
            <a:ext cx="10671176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public ActionResult InvalidateCache()</a:t>
            </a:r>
          </a:p>
          <a:p>
            <a:r>
              <a:rPr lang="en-US" sz="2400" noProof="1" smtClean="0"/>
              <a:t>{</a:t>
            </a:r>
          </a:p>
          <a:p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  this.HttpContext.Cache.Remove("time");</a:t>
            </a:r>
          </a:p>
          <a:p>
            <a:r>
              <a:rPr lang="en-US" sz="2400" noProof="1" smtClean="0"/>
              <a:t>  return this.RedirectToAction("DataCache");</a:t>
            </a:r>
          </a:p>
          <a:p>
            <a:r>
              <a:rPr lang="en-US" sz="2400" noProof="1" smtClean="0"/>
              <a:t>}</a:t>
            </a:r>
            <a:endParaRPr lang="en-US" sz="2200" noProof="1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760412" y="4919008"/>
            <a:ext cx="10671176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this.HttpContext.Cache.Insert</a:t>
            </a:r>
            <a:r>
              <a:rPr lang="en-US" sz="2400" noProof="1" smtClean="0"/>
              <a:t>("time", DateTime.Now, </a:t>
            </a:r>
          </a:p>
          <a:p>
            <a:r>
              <a:rPr lang="en-US" sz="2400" noProof="1" smtClean="0"/>
              <a:t>  null, Cache.NoAbsoluteExpiration, TimeSpan.FromMinutes(5));</a:t>
            </a:r>
            <a:endParaRPr lang="en-US" sz="2200" noProof="1"/>
          </a:p>
        </p:txBody>
      </p:sp>
    </p:spTree>
    <p:extLst>
      <p:ext uri="{BB962C8B-B14F-4D97-AF65-F5344CB8AC3E}">
        <p14:creationId xmlns:p14="http://schemas.microsoft.com/office/powerpoint/2010/main" val="86830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of setting cache entry </a:t>
            </a:r>
            <a:r>
              <a:rPr lang="en-US" dirty="0" smtClean="0"/>
              <a:t>parameters: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the Data Cache Expiration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09636" y="2099608"/>
            <a:ext cx="10366376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if (this.HttpContext.Cache["time"] == null)</a:t>
            </a:r>
          </a:p>
          <a:p>
            <a:r>
              <a:rPr lang="en-US" sz="2400" noProof="1" smtClean="0"/>
              <a:t>{</a:t>
            </a:r>
          </a:p>
          <a:p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  this.HttpContext.Cache.Insert</a:t>
            </a:r>
            <a:r>
              <a:rPr lang="en-US" sz="2400" noProof="1" smtClean="0"/>
              <a:t>(</a:t>
            </a:r>
          </a:p>
          <a:p>
            <a:r>
              <a:rPr lang="en-US" sz="2400" noProof="1" smtClean="0"/>
              <a:t>    "time",                      // key</a:t>
            </a:r>
          </a:p>
          <a:p>
            <a:r>
              <a:rPr lang="en-US" sz="2400" noProof="1" smtClean="0"/>
              <a:t>    DateTime.Now,                // value</a:t>
            </a:r>
          </a:p>
          <a:p>
            <a:r>
              <a:rPr lang="en-US" sz="2400" noProof="1" smtClean="0"/>
              <a:t>    null,                        // cache dependencies</a:t>
            </a:r>
          </a:p>
          <a:p>
            <a:r>
              <a:rPr lang="en-US" sz="2400" noProof="1" smtClean="0"/>
              <a:t>    DateTime.Now.AddSeconds(10), // absolute expiration</a:t>
            </a:r>
          </a:p>
          <a:p>
            <a:r>
              <a:rPr lang="en-US" sz="2400" noProof="1" smtClean="0"/>
              <a:t>    TimeSpan.Zero,               // sliding expiration</a:t>
            </a:r>
          </a:p>
          <a:p>
            <a:r>
              <a:rPr lang="en-US" sz="2400" noProof="1" smtClean="0"/>
              <a:t>    CacheItemPriority.Default,   // priority</a:t>
            </a:r>
          </a:p>
          <a:p>
            <a:r>
              <a:rPr lang="en-US" sz="2400" noProof="1" smtClean="0"/>
              <a:t>    null);                       // callback delegate</a:t>
            </a:r>
          </a:p>
          <a:p>
            <a:r>
              <a:rPr lang="en-US" sz="2400" noProof="1" smtClean="0"/>
              <a:t>}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14554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dependencies can ensure that data is not stale</a:t>
            </a:r>
          </a:p>
          <a:p>
            <a:r>
              <a:rPr lang="en-US" dirty="0"/>
              <a:t>Cache entry can be flushed when:</a:t>
            </a:r>
          </a:p>
          <a:p>
            <a:pPr lvl="1"/>
            <a:r>
              <a:rPr lang="en-US" dirty="0"/>
              <a:t>A file changes</a:t>
            </a:r>
          </a:p>
          <a:p>
            <a:pPr lvl="1"/>
            <a:r>
              <a:rPr lang="en-US" dirty="0"/>
              <a:t>A directory changes</a:t>
            </a:r>
          </a:p>
          <a:p>
            <a:pPr lvl="1"/>
            <a:r>
              <a:rPr lang="en-US" dirty="0"/>
              <a:t>Another cache entry is removed</a:t>
            </a:r>
          </a:p>
          <a:p>
            <a:pPr lvl="1"/>
            <a:r>
              <a:rPr lang="en-US" dirty="0"/>
              <a:t>Something in the database changes</a:t>
            </a:r>
          </a:p>
          <a:p>
            <a:pPr lvl="2"/>
            <a:r>
              <a:rPr lang="en-US" dirty="0" smtClean="0"/>
              <a:t>E.g. SQL Server cache dependencies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79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</a:t>
            </a:r>
            <a:r>
              <a:rPr lang="en-US" dirty="0" smtClean="0"/>
              <a:t>Dependencies – Example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05058" y="1230154"/>
            <a:ext cx="10575532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noProof="1"/>
              <a:t>public class FilesController : Controller</a:t>
            </a:r>
          </a:p>
          <a:p>
            <a:r>
              <a:rPr lang="en-US" sz="2200" noProof="1"/>
              <a:t>{</a:t>
            </a:r>
          </a:p>
          <a:p>
            <a:r>
              <a:rPr lang="en-US" sz="2200" noProof="1"/>
              <a:t>  public ActionResult Index()</a:t>
            </a:r>
          </a:p>
          <a:p>
            <a:r>
              <a:rPr lang="en-US" sz="2200" noProof="1"/>
              <a:t>  {</a:t>
            </a:r>
          </a:p>
          <a:p>
            <a:r>
              <a:rPr lang="en-US" sz="2200" noProof="1"/>
              <a:t>    if (this.HttpContext.Cache["files"] == null)</a:t>
            </a:r>
          </a:p>
          <a:p>
            <a:r>
              <a:rPr lang="en-US" sz="2200" noProof="1"/>
              <a:t>    {</a:t>
            </a:r>
          </a:p>
          <a:p>
            <a:r>
              <a:rPr lang="en-US" sz="2200" noProof="1"/>
              <a:t>      var folder = Server.MapPath("~/Images");</a:t>
            </a:r>
          </a:p>
          <a:p>
            <a:r>
              <a:rPr lang="en-US" sz="2200" noProof="1"/>
              <a:t>      var files = Directory.EnumerateFiles(folder);</a:t>
            </a:r>
          </a:p>
          <a:p>
            <a:r>
              <a:rPr lang="en-US" sz="2200" noProof="1"/>
              <a:t>      this.HttpContext.Cache.Insert("files", files, </a:t>
            </a:r>
            <a:endParaRPr lang="en-US" sz="2200" noProof="1" smtClean="0"/>
          </a:p>
          <a:p>
            <a:r>
              <a:rPr lang="en-US" sz="2200" noProof="1"/>
              <a:t> </a:t>
            </a:r>
            <a:r>
              <a:rPr lang="en-US" sz="2200" noProof="1" smtClean="0"/>
              <a:t>      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new </a:t>
            </a:r>
            <a:r>
              <a:rPr lang="en-US" sz="2200" noProof="1">
                <a:solidFill>
                  <a:schemeClr val="tx2">
                    <a:lumMod val="75000"/>
                  </a:schemeClr>
                </a:solidFill>
              </a:rPr>
              <a:t>CacheDependency(folder)</a:t>
            </a:r>
            <a:r>
              <a:rPr lang="en-US" sz="2200" noProof="1"/>
              <a:t>);</a:t>
            </a:r>
          </a:p>
          <a:p>
            <a:r>
              <a:rPr lang="en-US" sz="2200" noProof="1"/>
              <a:t>    }</a:t>
            </a:r>
          </a:p>
          <a:p>
            <a:r>
              <a:rPr lang="en-US" sz="2200" noProof="1"/>
              <a:t>    this.ViewBag.Files = this.HttpContext.Cache["files"];</a:t>
            </a:r>
          </a:p>
          <a:p>
            <a:r>
              <a:rPr lang="en-US" sz="2200" noProof="1"/>
              <a:t>    return View();</a:t>
            </a:r>
          </a:p>
          <a:p>
            <a:r>
              <a:rPr lang="en-US" sz="2200" noProof="1"/>
              <a:t>  }</a:t>
            </a:r>
          </a:p>
          <a:p>
            <a:r>
              <a:rPr lang="en-US" sz="2200" noProof="1" smtClean="0"/>
              <a:t>}</a:t>
            </a:r>
            <a:endParaRPr lang="en-US" sz="2200" noProof="1"/>
          </a:p>
        </p:txBody>
      </p:sp>
    </p:spTree>
    <p:extLst>
      <p:ext uri="{BB962C8B-B14F-4D97-AF65-F5344CB8AC3E}">
        <p14:creationId xmlns:p14="http://schemas.microsoft.com/office/powerpoint/2010/main" val="82166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</a:t>
            </a:r>
            <a:r>
              <a:rPr lang="en-US" dirty="0" smtClean="0"/>
              <a:t>Dependencies – Example (2)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05058" y="1219200"/>
            <a:ext cx="1057553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@{ ViewBag.Title = "List of files in '/Images' folder"; }</a:t>
            </a:r>
          </a:p>
          <a:p>
            <a:r>
              <a:rPr lang="en-US" sz="2400" noProof="1" smtClean="0"/>
              <a:t>&lt;h2&gt;@ViewBag.Title&lt;/h2&gt;</a:t>
            </a:r>
          </a:p>
          <a:p>
            <a:r>
              <a:rPr lang="en-US" sz="2400" noProof="1" smtClean="0"/>
              <a:t>&lt;ul&gt;</a:t>
            </a:r>
          </a:p>
          <a:p>
            <a:r>
              <a:rPr lang="en-US" sz="2400" noProof="1" smtClean="0"/>
              <a:t>    @foreach (var file in ViewBag.Files)</a:t>
            </a:r>
          </a:p>
          <a:p>
            <a:r>
              <a:rPr lang="en-US" sz="2400" noProof="1" smtClean="0"/>
              <a:t>    { &lt;li&gt;@file&lt;/li&gt; }</a:t>
            </a:r>
          </a:p>
          <a:p>
            <a:r>
              <a:rPr lang="en-US" sz="2400" noProof="1" smtClean="0"/>
              <a:t>&lt;/ul&gt;</a:t>
            </a:r>
            <a:endParaRPr lang="en-US" sz="2400" noProof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58" y="3698215"/>
            <a:ext cx="10612331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79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Caching dramatically boosts performance and saves resources</a:t>
            </a:r>
          </a:p>
          <a:p>
            <a:pPr lvl="1"/>
            <a:r>
              <a:rPr lang="en-US" dirty="0" smtClean="0"/>
              <a:t>Client-side caching (in the Web browser) is most efficient</a:t>
            </a:r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OutputCache</a:t>
            </a:r>
            <a:r>
              <a:rPr lang="en-US" dirty="0" smtClean="0"/>
              <a:t> is ASP.NET MVC configures caching</a:t>
            </a:r>
          </a:p>
          <a:p>
            <a:pPr lvl="1"/>
            <a:r>
              <a:rPr lang="en-US" dirty="0" smtClean="0"/>
              <a:t>Client side (bowser) caching and server-side caching</a:t>
            </a:r>
          </a:p>
          <a:p>
            <a:pPr lvl="1"/>
            <a:r>
              <a:rPr lang="en-US" dirty="0" smtClean="0"/>
              <a:t>Partial page caching caches the areas of the site that change rarely</a:t>
            </a:r>
          </a:p>
          <a:p>
            <a:r>
              <a:rPr lang="en-US" dirty="0" smtClean="0"/>
              <a:t>Caching can be controlled by hand</a:t>
            </a:r>
          </a:p>
          <a:p>
            <a:pPr lvl="1"/>
            <a:r>
              <a:rPr lang="en-US" dirty="0" smtClean="0"/>
              <a:t>Use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HttpContext.Cache</a:t>
            </a:r>
            <a:r>
              <a:rPr lang="en-US" dirty="0" smtClean="0"/>
              <a:t> object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02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Data in ASP.NET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529384" y="6400802"/>
            <a:ext cx="10482604" cy="363552"/>
          </a:xfrm>
        </p:spPr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59684" y="4724400"/>
            <a:ext cx="10568728" cy="820600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Caching and How It Works?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59684" y="5658100"/>
            <a:ext cx="10568728" cy="692873"/>
          </a:xfrm>
        </p:spPr>
        <p:txBody>
          <a:bodyPr/>
          <a:lstStyle/>
          <a:p>
            <a:r>
              <a:rPr lang="en-US" dirty="0" smtClean="0"/>
              <a:t>Caching Data to Boost Performance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669684" y="762000"/>
            <a:ext cx="2948728" cy="3616838"/>
            <a:chOff x="8172920" y="2667000"/>
            <a:chExt cx="1579092" cy="2092837"/>
          </a:xfrm>
        </p:grpSpPr>
        <p:pic>
          <p:nvPicPr>
            <p:cNvPr id="7" name="Picture 6" descr="http://images.clipartpanda.com/powder-clipart-plain-dream-jar-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920" y="2667000"/>
              <a:ext cx="1579092" cy="2092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0" descr="http://images.ventrino.com/icons/iconex_bd/128x128/plain/data_tab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3908" y="3352799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98" name="Picture 2" descr="http://icons.iconarchive.com/icons/treetog/i/128/Documents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662" y="1722393"/>
            <a:ext cx="2037750" cy="203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ocument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646" y="152206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4.bp.blogspot.com/-6gI1cF5cdRI/VB-wFScMz2I/AAAAAAAAF84/Rn5pyCH0KiA/s1600/IN_AND_OU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184" y="1861464"/>
            <a:ext cx="1698038" cy="161607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4.bp.blogspot.com/-6gI1cF5cdRI/VB-wFScMz2I/AAAAAAAAF84/Rn5pyCH0KiA/s1600/IN_AND_OU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268" y="1933231"/>
            <a:ext cx="1739198" cy="161607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25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Caching data </a:t>
            </a:r>
            <a:r>
              <a:rPr lang="en-US" dirty="0" smtClean="0"/>
              <a:t>== store </a:t>
            </a:r>
            <a:r>
              <a:rPr lang="en-US" dirty="0"/>
              <a:t>data </a:t>
            </a:r>
            <a:r>
              <a:rPr lang="en-US" dirty="0" smtClean="0"/>
              <a:t>in RAM or disk so </a:t>
            </a:r>
            <a:r>
              <a:rPr lang="en-US" dirty="0"/>
              <a:t>future requests for that data can be served </a:t>
            </a:r>
            <a:r>
              <a:rPr lang="en-US" dirty="0" smtClean="0"/>
              <a:t>faster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data stored in </a:t>
            </a:r>
            <a:r>
              <a:rPr lang="en-US" dirty="0" smtClean="0"/>
              <a:t>the </a:t>
            </a:r>
            <a:r>
              <a:rPr lang="en-US" dirty="0"/>
              <a:t>cache </a:t>
            </a:r>
            <a:r>
              <a:rPr lang="en-US" dirty="0" smtClean="0"/>
              <a:t>is </a:t>
            </a:r>
            <a:r>
              <a:rPr lang="en-US" dirty="0"/>
              <a:t>results of an earlier </a:t>
            </a:r>
            <a:r>
              <a:rPr lang="en-US" dirty="0" smtClean="0"/>
              <a:t>computation</a:t>
            </a:r>
          </a:p>
          <a:p>
            <a:r>
              <a:rPr lang="en-US" dirty="0" smtClean="0"/>
              <a:t>Where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caching</a:t>
            </a:r>
            <a:r>
              <a:rPr lang="en-US" dirty="0" smtClean="0"/>
              <a:t> is used?</a:t>
            </a:r>
          </a:p>
          <a:p>
            <a:pPr lvl="1"/>
            <a:r>
              <a:rPr lang="en-US" dirty="0" smtClean="0"/>
              <a:t>CPU caches pieces of computer memory for faster processing</a:t>
            </a:r>
          </a:p>
          <a:p>
            <a:pPr lvl="1"/>
            <a:r>
              <a:rPr lang="en-US" dirty="0" smtClean="0"/>
              <a:t>Hard disks cache data blocks to speed-up disk operations</a:t>
            </a:r>
          </a:p>
          <a:p>
            <a:pPr lvl="1"/>
            <a:r>
              <a:rPr lang="en-US" dirty="0" smtClean="0"/>
              <a:t>Databases cache data tables to speed-up queries</a:t>
            </a:r>
          </a:p>
          <a:p>
            <a:pPr lvl="1"/>
            <a:r>
              <a:rPr lang="en-US" dirty="0" smtClean="0"/>
              <a:t>Web browsers cache static resources like images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Caching?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18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Cache Works in Web Apps?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855584" y="1295400"/>
            <a:ext cx="2151386" cy="2356172"/>
            <a:chOff x="5252379" y="3519509"/>
            <a:chExt cx="2151386" cy="2356172"/>
          </a:xfrm>
        </p:grpSpPr>
        <p:sp>
          <p:nvSpPr>
            <p:cNvPr id="10" name="Rounded Rectangle 9"/>
            <p:cNvSpPr/>
            <p:nvPr/>
          </p:nvSpPr>
          <p:spPr>
            <a:xfrm>
              <a:off x="5252379" y="3519509"/>
              <a:ext cx="2151386" cy="2356172"/>
            </a:xfrm>
            <a:prstGeom prst="roundRect">
              <a:avLst>
                <a:gd name="adj" fmla="val 4245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4000" tIns="108000" rIns="144000" bIns="108000" anchor="b" anchorCtr="0">
              <a:noAutofit/>
            </a:bodyPr>
            <a:lstStyle/>
            <a:p>
              <a:pPr algn="ctr">
                <a:buClr>
                  <a:srgbClr val="F2B254"/>
                </a:buClr>
                <a:buSzPct val="100000"/>
              </a:pPr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Web Server</a:t>
              </a:r>
            </a:p>
          </p:txBody>
        </p:sp>
        <p:pic>
          <p:nvPicPr>
            <p:cNvPr id="9" name="Picture 8" descr="http://mingersoft.com/blog/wp-content/uploads/2012/02/Home-Server-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6896" y="3692229"/>
              <a:ext cx="1571172" cy="1571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502784" y="1303424"/>
            <a:ext cx="2417817" cy="2348147"/>
            <a:chOff x="2582540" y="3451236"/>
            <a:chExt cx="2417817" cy="2348147"/>
          </a:xfrm>
        </p:grpSpPr>
        <p:sp>
          <p:nvSpPr>
            <p:cNvPr id="16" name="Rounded Rectangle 15"/>
            <p:cNvSpPr/>
            <p:nvPr/>
          </p:nvSpPr>
          <p:spPr>
            <a:xfrm>
              <a:off x="2582540" y="3451236"/>
              <a:ext cx="2417817" cy="2348147"/>
            </a:xfrm>
            <a:prstGeom prst="roundRect">
              <a:avLst>
                <a:gd name="adj" fmla="val 4245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4000" tIns="108000" rIns="144000" bIns="108000" anchor="b" anchorCtr="0">
              <a:noAutofit/>
            </a:bodyPr>
            <a:lstStyle/>
            <a:p>
              <a:pPr algn="ctr">
                <a:buClr>
                  <a:srgbClr val="F2B254"/>
                </a:buClr>
                <a:buSzPct val="100000"/>
              </a:pPr>
              <a:r>
                <a:rPr lang="en-US" sz="2800" b="1" dirty="0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Web Browser</a:t>
              </a:r>
              <a:endPara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pic>
          <p:nvPicPr>
            <p:cNvPr id="8" name="Picture 6" descr="http://www.paulirish.com/lovesyou/new-browser-logos/chrome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7937" y="3689352"/>
              <a:ext cx="1439144" cy="1439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Group 50"/>
          <p:cNvGrpSpPr/>
          <p:nvPr/>
        </p:nvGrpSpPr>
        <p:grpSpPr>
          <a:xfrm>
            <a:off x="502784" y="4345554"/>
            <a:ext cx="2417817" cy="1979046"/>
            <a:chOff x="2808481" y="4424003"/>
            <a:chExt cx="2417817" cy="1979046"/>
          </a:xfrm>
        </p:grpSpPr>
        <p:sp>
          <p:nvSpPr>
            <p:cNvPr id="24" name="Rounded Rectangle 23"/>
            <p:cNvSpPr/>
            <p:nvPr/>
          </p:nvSpPr>
          <p:spPr>
            <a:xfrm>
              <a:off x="2808481" y="4424003"/>
              <a:ext cx="2417817" cy="1979046"/>
            </a:xfrm>
            <a:prstGeom prst="roundRect">
              <a:avLst>
                <a:gd name="adj" fmla="val 4245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4000" tIns="108000" rIns="144000" bIns="108000" anchor="b" anchorCtr="0">
              <a:noAutofit/>
            </a:bodyPr>
            <a:lstStyle/>
            <a:p>
              <a:pPr algn="ctr">
                <a:buClr>
                  <a:srgbClr val="F2B254"/>
                </a:buClr>
                <a:buSzPct val="100000"/>
              </a:pPr>
              <a:r>
                <a:rPr lang="en-US" sz="2600" b="1" dirty="0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Browser Cache</a:t>
              </a:r>
              <a:endPara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3504461" y="4650448"/>
              <a:ext cx="992715" cy="1147413"/>
              <a:chOff x="3203285" y="4567064"/>
              <a:chExt cx="1212916" cy="1344304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3203285" y="4567064"/>
                <a:ext cx="1212916" cy="1344304"/>
                <a:chOff x="8730915" y="3505355"/>
                <a:chExt cx="1939010" cy="2117755"/>
              </a:xfrm>
            </p:grpSpPr>
            <p:pic>
              <p:nvPicPr>
                <p:cNvPr id="26" name="Picture 25" descr="http://images.clipartpanda.com/powder-clipart-plain-dream-jar-hi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30915" y="3505355"/>
                  <a:ext cx="1939010" cy="2117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7" name="Picture 10" descr="http://images.ventrino.com/icons/iconex_bd/128x128/plain/data_table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927180" y="4114091"/>
                  <a:ext cx="1412575" cy="12463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9" name="Picture 6" descr="http://www.paulirish.com/lovesyou/new-browser-logos/chrome-512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3771" y="5156660"/>
                <a:ext cx="723340" cy="6382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35" name="Straight Arrow Connector 31"/>
          <p:cNvCxnSpPr/>
          <p:nvPr/>
        </p:nvCxnSpPr>
        <p:spPr>
          <a:xfrm>
            <a:off x="3055296" y="2467427"/>
            <a:ext cx="686991" cy="0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</p:cxnSp>
      <p:cxnSp>
        <p:nvCxnSpPr>
          <p:cNvPr id="41" name="Straight Arrow Connector 31"/>
          <p:cNvCxnSpPr/>
          <p:nvPr/>
        </p:nvCxnSpPr>
        <p:spPr>
          <a:xfrm>
            <a:off x="1718354" y="3779871"/>
            <a:ext cx="1" cy="491587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</p:cxnSp>
      <p:grpSp>
        <p:nvGrpSpPr>
          <p:cNvPr id="40" name="Group 39"/>
          <p:cNvGrpSpPr/>
          <p:nvPr/>
        </p:nvGrpSpPr>
        <p:grpSpPr>
          <a:xfrm>
            <a:off x="6929531" y="1301262"/>
            <a:ext cx="1948310" cy="2350309"/>
            <a:chOff x="6449107" y="1072663"/>
            <a:chExt cx="1948310" cy="2350309"/>
          </a:xfrm>
        </p:grpSpPr>
        <p:sp>
          <p:nvSpPr>
            <p:cNvPr id="43" name="Rounded Rectangle 42"/>
            <p:cNvSpPr/>
            <p:nvPr/>
          </p:nvSpPr>
          <p:spPr>
            <a:xfrm>
              <a:off x="6449107" y="1072663"/>
              <a:ext cx="1948310" cy="2350309"/>
            </a:xfrm>
            <a:prstGeom prst="roundRect">
              <a:avLst>
                <a:gd name="adj" fmla="val 4245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4000" tIns="108000" rIns="144000" bIns="108000" anchor="b" anchorCtr="0">
              <a:noAutofit/>
            </a:bodyPr>
            <a:lstStyle/>
            <a:p>
              <a:pPr algn="ctr">
                <a:buClr>
                  <a:srgbClr val="F2B254"/>
                </a:buClr>
                <a:buSzPct val="100000"/>
              </a:pPr>
              <a:r>
                <a:rPr lang="en-US" sz="2800" b="1" dirty="0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Database</a:t>
              </a:r>
              <a:endPara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pic>
          <p:nvPicPr>
            <p:cNvPr id="6148" name="Picture 4" descr="http://www.davidtan.org/wp-content/uploads/2011/04/database-logo-icon-150x150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3142" y="1268549"/>
              <a:ext cx="1535592" cy="1535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7" name="Straight Arrow Connector 31"/>
          <p:cNvCxnSpPr/>
          <p:nvPr/>
        </p:nvCxnSpPr>
        <p:spPr>
          <a:xfrm flipV="1">
            <a:off x="6167531" y="2467427"/>
            <a:ext cx="648703" cy="1402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</p:cxnSp>
      <p:grpSp>
        <p:nvGrpSpPr>
          <p:cNvPr id="50" name="Group 49"/>
          <p:cNvGrpSpPr/>
          <p:nvPr/>
        </p:nvGrpSpPr>
        <p:grpSpPr>
          <a:xfrm>
            <a:off x="3855585" y="4370570"/>
            <a:ext cx="2151386" cy="1979046"/>
            <a:chOff x="6322794" y="4343262"/>
            <a:chExt cx="2151386" cy="1979046"/>
          </a:xfrm>
        </p:grpSpPr>
        <p:sp>
          <p:nvSpPr>
            <p:cNvPr id="52" name="Rounded Rectangle 51"/>
            <p:cNvSpPr/>
            <p:nvPr/>
          </p:nvSpPr>
          <p:spPr>
            <a:xfrm>
              <a:off x="6322794" y="4343262"/>
              <a:ext cx="2151386" cy="1979046"/>
            </a:xfrm>
            <a:prstGeom prst="roundRect">
              <a:avLst>
                <a:gd name="adj" fmla="val 4245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4000" tIns="108000" rIns="144000" bIns="108000" anchor="b" anchorCtr="0">
              <a:noAutofit/>
            </a:bodyPr>
            <a:lstStyle/>
            <a:p>
              <a:pPr algn="ctr">
                <a:buClr>
                  <a:srgbClr val="F2B254"/>
                </a:buClr>
                <a:buSzPct val="100000"/>
              </a:pPr>
              <a:r>
                <a:rPr lang="en-US" sz="2600" b="1" dirty="0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Server Cache</a:t>
              </a:r>
              <a:endPara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882140" y="4547376"/>
              <a:ext cx="1034258" cy="1171045"/>
              <a:chOff x="8254328" y="3255229"/>
              <a:chExt cx="2020157" cy="2161374"/>
            </a:xfrm>
          </p:grpSpPr>
          <p:pic>
            <p:nvPicPr>
              <p:cNvPr id="56" name="Picture 55" descr="http://images.clipartpanda.com/powder-clipart-plain-dream-jar-hi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54328" y="3255229"/>
                <a:ext cx="2020157" cy="21613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10" descr="http://images.ventrino.com/icons/iconex_bd/128x128/plain/data_table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87075" y="4001358"/>
                <a:ext cx="1350312" cy="12719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68" name="Straight Arrow Connector 31"/>
          <p:cNvCxnSpPr/>
          <p:nvPr/>
        </p:nvCxnSpPr>
        <p:spPr>
          <a:xfrm>
            <a:off x="4941172" y="3788654"/>
            <a:ext cx="1" cy="491587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</p:cxnSp>
      <p:grpSp>
        <p:nvGrpSpPr>
          <p:cNvPr id="67" name="Group 66"/>
          <p:cNvGrpSpPr/>
          <p:nvPr/>
        </p:nvGrpSpPr>
        <p:grpSpPr>
          <a:xfrm>
            <a:off x="9801553" y="1292272"/>
            <a:ext cx="1826431" cy="2350309"/>
            <a:chOff x="9739981" y="1292272"/>
            <a:chExt cx="1826431" cy="2350309"/>
          </a:xfrm>
        </p:grpSpPr>
        <p:sp>
          <p:nvSpPr>
            <p:cNvPr id="70" name="Rounded Rectangle 69"/>
            <p:cNvSpPr/>
            <p:nvPr/>
          </p:nvSpPr>
          <p:spPr>
            <a:xfrm>
              <a:off x="9739981" y="1292272"/>
              <a:ext cx="1826431" cy="2350309"/>
            </a:xfrm>
            <a:prstGeom prst="roundRect">
              <a:avLst>
                <a:gd name="adj" fmla="val 4245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4000" tIns="108000" rIns="144000" bIns="108000" anchor="b" anchorCtr="0">
              <a:noAutofit/>
            </a:bodyPr>
            <a:lstStyle/>
            <a:p>
              <a:pPr algn="ctr">
                <a:buClr>
                  <a:srgbClr val="F2B254"/>
                </a:buClr>
                <a:buSzPct val="100000"/>
              </a:pPr>
              <a:r>
                <a:rPr lang="en-US" sz="2800" b="1" dirty="0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HDD</a:t>
              </a:r>
              <a:endPara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pic>
          <p:nvPicPr>
            <p:cNvPr id="6150" name="Picture 6" descr="http://icons.iconarchive.com/icons/iconhive/galactica/128/harddrive-ic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8423" y="1541541"/>
              <a:ext cx="1323876" cy="1424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Group 65"/>
          <p:cNvGrpSpPr/>
          <p:nvPr/>
        </p:nvGrpSpPr>
        <p:grpSpPr>
          <a:xfrm>
            <a:off x="6929531" y="4370570"/>
            <a:ext cx="1948310" cy="1979046"/>
            <a:chOff x="7143536" y="4280241"/>
            <a:chExt cx="1948310" cy="1979046"/>
          </a:xfrm>
        </p:grpSpPr>
        <p:sp>
          <p:nvSpPr>
            <p:cNvPr id="74" name="Rounded Rectangle 73"/>
            <p:cNvSpPr/>
            <p:nvPr/>
          </p:nvSpPr>
          <p:spPr>
            <a:xfrm>
              <a:off x="7143536" y="4280241"/>
              <a:ext cx="1948310" cy="1979046"/>
            </a:xfrm>
            <a:prstGeom prst="roundRect">
              <a:avLst>
                <a:gd name="adj" fmla="val 4245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4000" tIns="108000" rIns="144000" bIns="108000" anchor="b" anchorCtr="0">
              <a:noAutofit/>
            </a:bodyPr>
            <a:lstStyle/>
            <a:p>
              <a:pPr algn="ctr">
                <a:buClr>
                  <a:srgbClr val="F2B254"/>
                </a:buClr>
                <a:buSzPct val="100000"/>
              </a:pPr>
              <a:r>
                <a:rPr lang="en-US" sz="2600" b="1" dirty="0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DB Cache</a:t>
              </a:r>
              <a:endPara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pic>
          <p:nvPicPr>
            <p:cNvPr id="76" name="Picture 75" descr="http://images.clipartpanda.com/powder-clipart-plain-dream-jar-hi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8959" y="4484355"/>
              <a:ext cx="1034258" cy="1171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4" name="Picture 10" descr="http://c.dryicons.com/images/icon_sets/wysiwyg_classic/png/128x128/table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044" y="4887301"/>
              <a:ext cx="621382" cy="621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4" name="Straight Arrow Connector 31"/>
          <p:cNvCxnSpPr/>
          <p:nvPr/>
        </p:nvCxnSpPr>
        <p:spPr>
          <a:xfrm flipV="1">
            <a:off x="9041951" y="2466024"/>
            <a:ext cx="648703" cy="1402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</p:cxnSp>
      <p:grpSp>
        <p:nvGrpSpPr>
          <p:cNvPr id="82" name="Group 81"/>
          <p:cNvGrpSpPr/>
          <p:nvPr/>
        </p:nvGrpSpPr>
        <p:grpSpPr>
          <a:xfrm>
            <a:off x="9800401" y="4370570"/>
            <a:ext cx="1948310" cy="1979046"/>
            <a:chOff x="9800401" y="4370570"/>
            <a:chExt cx="1948310" cy="1979046"/>
          </a:xfrm>
        </p:grpSpPr>
        <p:grpSp>
          <p:nvGrpSpPr>
            <p:cNvPr id="85" name="Group 84"/>
            <p:cNvGrpSpPr/>
            <p:nvPr/>
          </p:nvGrpSpPr>
          <p:grpSpPr>
            <a:xfrm>
              <a:off x="9800401" y="4370570"/>
              <a:ext cx="1948310" cy="1979046"/>
              <a:chOff x="7143536" y="4280241"/>
              <a:chExt cx="1948310" cy="1979046"/>
            </a:xfrm>
          </p:grpSpPr>
          <p:sp>
            <p:nvSpPr>
              <p:cNvPr id="86" name="Rounded Rectangle 85"/>
              <p:cNvSpPr/>
              <p:nvPr/>
            </p:nvSpPr>
            <p:spPr>
              <a:xfrm>
                <a:off x="7143536" y="4280241"/>
                <a:ext cx="1948310" cy="1979046"/>
              </a:xfrm>
              <a:prstGeom prst="roundRect">
                <a:avLst>
                  <a:gd name="adj" fmla="val 4245"/>
                </a:avLst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lIns="144000" tIns="108000" rIns="144000" bIns="108000" anchor="b" anchorCtr="0">
                <a:noAutofit/>
              </a:bodyPr>
              <a:lstStyle/>
              <a:p>
                <a:pPr algn="ctr">
                  <a:buClr>
                    <a:srgbClr val="F2B254"/>
                  </a:buClr>
                  <a:buSzPct val="100000"/>
                </a:pPr>
                <a:r>
                  <a:rPr lang="en-US" sz="2600" b="1" dirty="0" smtClean="0">
                    <a:solidFill>
                      <a:srgbClr val="FBEED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HDD Cache</a:t>
                </a:r>
                <a:endParaRPr lang="en-US" sz="26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endParaRPr>
              </a:p>
            </p:txBody>
          </p:sp>
          <p:pic>
            <p:nvPicPr>
              <p:cNvPr id="87" name="Picture 86" descr="http://images.clipartpanda.com/powder-clipart-plain-dream-jar-hi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8959" y="4484355"/>
                <a:ext cx="1034258" cy="11710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6160" name="Picture 16" descr="http://icons.iconarchive.com/icons/treetog/i/128/Documents-icon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5223" y="4974002"/>
              <a:ext cx="635459" cy="635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4" name="Straight Arrow Connector 31"/>
          <p:cNvCxnSpPr/>
          <p:nvPr/>
        </p:nvCxnSpPr>
        <p:spPr>
          <a:xfrm>
            <a:off x="7914289" y="3787110"/>
            <a:ext cx="1" cy="491587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</p:cxnSp>
      <p:cxnSp>
        <p:nvCxnSpPr>
          <p:cNvPr id="97" name="Straight Arrow Connector 31"/>
          <p:cNvCxnSpPr/>
          <p:nvPr/>
        </p:nvCxnSpPr>
        <p:spPr>
          <a:xfrm>
            <a:off x="10769989" y="3781591"/>
            <a:ext cx="1" cy="491587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310833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Benefits</a:t>
            </a:r>
            <a:r>
              <a:rPr lang="en-US" dirty="0"/>
              <a:t> of </a:t>
            </a:r>
            <a:r>
              <a:rPr lang="en-US" dirty="0" smtClean="0"/>
              <a:t>caching</a:t>
            </a:r>
            <a:endParaRPr lang="bg-BG" dirty="0"/>
          </a:p>
          <a:p>
            <a:pPr lvl="1"/>
            <a:r>
              <a:rPr lang="en-US" dirty="0" smtClean="0"/>
              <a:t>Improved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performance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en-US" dirty="0"/>
              <a:t>Speed – </a:t>
            </a:r>
            <a:r>
              <a:rPr lang="en-US" dirty="0" smtClean="0"/>
              <a:t>reduced </a:t>
            </a:r>
            <a:r>
              <a:rPr lang="en-US" dirty="0"/>
              <a:t>response </a:t>
            </a:r>
            <a:r>
              <a:rPr lang="en-US" dirty="0" smtClean="0"/>
              <a:t>time and page load time</a:t>
            </a:r>
            <a:endParaRPr lang="en-US" dirty="0"/>
          </a:p>
          <a:p>
            <a:pPr lvl="2"/>
            <a:r>
              <a:rPr lang="en-US" dirty="0"/>
              <a:t>Efficiency – </a:t>
            </a:r>
            <a:r>
              <a:rPr lang="en-US" dirty="0" smtClean="0"/>
              <a:t>reduced </a:t>
            </a:r>
            <a:r>
              <a:rPr lang="en-US" dirty="0"/>
              <a:t>infrastructure usage</a:t>
            </a:r>
          </a:p>
          <a:p>
            <a:pPr lvl="3"/>
            <a:r>
              <a:rPr lang="en-US" dirty="0"/>
              <a:t>CPU time, database utilization, network bandwidth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Costs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caching</a:t>
            </a:r>
            <a:endParaRPr lang="en-US" dirty="0"/>
          </a:p>
          <a:p>
            <a:pPr lvl="1"/>
            <a:r>
              <a:rPr lang="en-US" dirty="0"/>
              <a:t>Staleness (out-of-date)</a:t>
            </a:r>
          </a:p>
          <a:p>
            <a:pPr lvl="1"/>
            <a:r>
              <a:rPr lang="en-US" dirty="0"/>
              <a:t>Need to check and refresh </a:t>
            </a:r>
            <a:r>
              <a:rPr lang="en-US" dirty="0" smtClean="0"/>
              <a:t>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Caching: Benefits and Costs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886920" y="4038600"/>
            <a:ext cx="1424728" cy="2092838"/>
            <a:chOff x="8172920" y="2667000"/>
            <a:chExt cx="1579092" cy="2092837"/>
          </a:xfrm>
        </p:grpSpPr>
        <p:pic>
          <p:nvPicPr>
            <p:cNvPr id="6" name="Picture 5" descr="http://images.clipartpanda.com/powder-clipart-plain-dream-jar-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920" y="2667000"/>
              <a:ext cx="1579092" cy="2092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0" descr="http://images.ventrino.com/icons/iconex_bd/128x128/plain/data_tab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3908" y="3352799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4" name="Picture 2" descr="http://h17007.www1.hp.com/images/shared/icons/high-performance-200x16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784" y="1676400"/>
            <a:ext cx="1905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73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r>
              <a:rPr lang="en-US" noProof="1" smtClean="0"/>
              <a:t>OutputCache</a:t>
            </a:r>
            <a:r>
              <a:rPr lang="en-US" dirty="0" smtClean="0"/>
              <a:t> in ASP.NET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688256"/>
          </a:xfrm>
        </p:spPr>
        <p:txBody>
          <a:bodyPr/>
          <a:lstStyle/>
          <a:p>
            <a:r>
              <a:rPr lang="en-US" dirty="0" smtClean="0"/>
              <a:t>Caching Controller Action's Output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682" y="1143000"/>
            <a:ext cx="7551532" cy="3273822"/>
          </a:xfrm>
          <a:prstGeom prst="roundRect">
            <a:avLst>
              <a:gd name="adj" fmla="val 1322"/>
            </a:avLst>
          </a:prstGeom>
        </p:spPr>
      </p:pic>
    </p:spTree>
    <p:extLst>
      <p:ext uri="{BB962C8B-B14F-4D97-AF65-F5344CB8AC3E}">
        <p14:creationId xmlns:p14="http://schemas.microsoft.com/office/powerpoint/2010/main" val="134462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Cache – Example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608012" y="1219200"/>
            <a:ext cx="7010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public class TimeController : Controller</a:t>
            </a:r>
          </a:p>
          <a:p>
            <a:r>
              <a:rPr lang="en-US" sz="2400" noProof="1" smtClean="0"/>
              <a:t>{</a:t>
            </a:r>
          </a:p>
          <a:p>
            <a:r>
              <a:rPr lang="en-US" sz="2400" noProof="1" smtClean="0"/>
              <a:t>  public ActionResult Index()</a:t>
            </a:r>
          </a:p>
          <a:p>
            <a:r>
              <a:rPr lang="en-US" sz="2400" noProof="1" smtClean="0"/>
              <a:t>  {</a:t>
            </a:r>
          </a:p>
          <a:p>
            <a:r>
              <a:rPr lang="en-US" sz="2400" noProof="1" smtClean="0"/>
              <a:t>    return View();</a:t>
            </a:r>
          </a:p>
          <a:p>
            <a:r>
              <a:rPr lang="en-US" sz="2400" noProof="1" smtClean="0"/>
              <a:t>  }</a:t>
            </a:r>
          </a:p>
          <a:p>
            <a:r>
              <a:rPr lang="en-US" sz="2400" noProof="1" smtClean="0"/>
              <a:t>}</a:t>
            </a:r>
            <a:endParaRPr lang="en-US" sz="2400" noProof="1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608012" y="4191000"/>
            <a:ext cx="70104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@{ </a:t>
            </a:r>
          </a:p>
          <a:p>
            <a:r>
              <a:rPr lang="en-US" sz="2400" noProof="1"/>
              <a:t> </a:t>
            </a:r>
            <a:r>
              <a:rPr lang="en-US" sz="2400" noProof="1" smtClean="0"/>
              <a:t> ViewBag.Title = "Caching Demo";</a:t>
            </a:r>
          </a:p>
          <a:p>
            <a:r>
              <a:rPr lang="en-US" sz="2400" noProof="1" smtClean="0"/>
              <a:t>}</a:t>
            </a:r>
          </a:p>
          <a:p>
            <a:endParaRPr lang="en-US" sz="2400" noProof="1" smtClean="0"/>
          </a:p>
          <a:p>
            <a:r>
              <a:rPr lang="en-US" sz="2400" noProof="1" smtClean="0"/>
              <a:t>&lt;h2&gt;The time is @DateTime.Now&lt;/h2&gt;</a:t>
            </a:r>
            <a:endParaRPr lang="en-US" sz="2400" noProof="1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612" y="1828800"/>
            <a:ext cx="4633800" cy="26530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712" y="4800600"/>
            <a:ext cx="50673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3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for 10 Seconds – Example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608012" y="1143000"/>
            <a:ext cx="109584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public class TimeController : Controller</a:t>
            </a:r>
          </a:p>
          <a:p>
            <a:r>
              <a:rPr lang="en-US" sz="2400" noProof="1" smtClean="0"/>
              <a:t>{</a:t>
            </a:r>
          </a:p>
          <a:p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  [OutputCache(Duration = 10, VaryByParam = "none")]</a:t>
            </a:r>
          </a:p>
          <a:p>
            <a:r>
              <a:rPr lang="en-US" sz="2400" noProof="1" smtClean="0"/>
              <a:t>  public ActionResult Index()</a:t>
            </a:r>
          </a:p>
          <a:p>
            <a:r>
              <a:rPr lang="en-US" sz="2400" noProof="1" smtClean="0"/>
              <a:t>  {</a:t>
            </a:r>
          </a:p>
          <a:p>
            <a:r>
              <a:rPr lang="en-US" sz="2400" noProof="1" smtClean="0"/>
              <a:t>    return View();</a:t>
            </a:r>
          </a:p>
          <a:p>
            <a:r>
              <a:rPr lang="en-US" sz="2400" noProof="1" smtClean="0"/>
              <a:t>  }</a:t>
            </a:r>
          </a:p>
          <a:p>
            <a:r>
              <a:rPr lang="en-US" sz="2400" noProof="1" smtClean="0"/>
              <a:t>}</a:t>
            </a:r>
            <a:endParaRPr lang="en-US" sz="2400" noProof="1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756" y="2381250"/>
            <a:ext cx="3600450" cy="30289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794" y="2756196"/>
            <a:ext cx="3600450" cy="3028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56" y="4867728"/>
            <a:ext cx="4962525" cy="15621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5874" y="4610553"/>
            <a:ext cx="5048250" cy="18192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3212" y="4506137"/>
            <a:ext cx="3915321" cy="6096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087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1307</Words>
  <Application>Microsoft Office PowerPoint</Application>
  <PresentationFormat>Custom</PresentationFormat>
  <Paragraphs>298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SoftUni 16x9</vt:lpstr>
      <vt:lpstr>Caching Data in ASP.NET</vt:lpstr>
      <vt:lpstr>Table of Contents</vt:lpstr>
      <vt:lpstr>What is Caching and How It Works?</vt:lpstr>
      <vt:lpstr>What is Caching?</vt:lpstr>
      <vt:lpstr>How the Cache Works in Web Apps?</vt:lpstr>
      <vt:lpstr>Caching: Benefits and Costs</vt:lpstr>
      <vt:lpstr>OutputCache in ASP.NET</vt:lpstr>
      <vt:lpstr>No Cache – Example</vt:lpstr>
      <vt:lpstr>Caching for 10 Seconds – Example</vt:lpstr>
      <vt:lpstr>VaryByParam – Example</vt:lpstr>
      <vt:lpstr>Cache Location</vt:lpstr>
      <vt:lpstr>Cache Location Explained</vt:lpstr>
      <vt:lpstr>Cache Location – Example</vt:lpstr>
      <vt:lpstr>Browsers and Cache</vt:lpstr>
      <vt:lpstr>Invalidate the OutputCache</vt:lpstr>
      <vt:lpstr>Cache Profiles in Web.config</vt:lpstr>
      <vt:lpstr>Partial Page Caching</vt:lpstr>
      <vt:lpstr>Partial Page Caching</vt:lpstr>
      <vt:lpstr>Partial Page Caching in ASP.NET MVC</vt:lpstr>
      <vt:lpstr>Custom Data Caching</vt:lpstr>
      <vt:lpstr>Data Caching in ASP.NET</vt:lpstr>
      <vt:lpstr>Manually Invalidate the Data Cache</vt:lpstr>
      <vt:lpstr>Configuring the Data Cache Expiration</vt:lpstr>
      <vt:lpstr>Cache Dependencies</vt:lpstr>
      <vt:lpstr>Cache Dependencies – Example</vt:lpstr>
      <vt:lpstr>Cache Dependencies – Example (2)</vt:lpstr>
      <vt:lpstr>Summary</vt:lpstr>
      <vt:lpstr>Caching Data in ASP.NET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Caching Data in ASP.NET</dc:title>
  <dc:subject>Software Development Course</dc:subject>
  <dc:creator/>
  <cp:keywords>ASP.NET MVC, C#, programming, SoftUni, Software University, programming, software development, software engineering, course, caching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2019-08-13T12:59:28Z</dcterms:modified>
  <cp:category>ASP.NET MVC, C#, programming, SoftUni, Software University, programming, software development, software engineering, course, caching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