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8" r:id="rId6"/>
    <p:sldId id="259" r:id="rId7"/>
    <p:sldId id="260" r:id="rId8"/>
    <p:sldId id="261" r:id="rId9"/>
    <p:sldId id="269" r:id="rId10"/>
    <p:sldId id="262" r:id="rId11"/>
    <p:sldId id="263" r:id="rId12"/>
    <p:sldId id="264" r:id="rId13"/>
    <p:sldId id="265" r:id="rId14"/>
    <p:sldId id="266" r:id="rId15"/>
    <p:sldId id="268" r:id="rId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426"/>
    <a:srgbClr val="309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84"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0FDFA81-A311-4882-B202-F9DEF9CD5775}" type="datetime1">
              <a:rPr lang="en-GB" altLang="zh-TW"/>
              <a:pPr/>
              <a:t>02/03/2015</a:t>
            </a:fld>
            <a:endParaRPr lang="en-US" altLang="zh-TW"/>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98AFFF7-9752-4091-8129-5D060DDEF17D}" type="slidenum">
              <a:rPr lang="en-US" altLang="zh-TW"/>
              <a:pPr/>
              <a:t>‹#›</a:t>
            </a:fld>
            <a:endParaRPr lang="en-US" altLang="zh-TW"/>
          </a:p>
        </p:txBody>
      </p:sp>
    </p:spTree>
    <p:extLst>
      <p:ext uri="{BB962C8B-B14F-4D97-AF65-F5344CB8AC3E}">
        <p14:creationId xmlns:p14="http://schemas.microsoft.com/office/powerpoint/2010/main" val="2571785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1B7295E-B053-41F5-88CE-C07C4037BB3C}" type="datetime1">
              <a:rPr lang="en-GB" altLang="zh-TW"/>
              <a:pPr/>
              <a:t>02/03/2015</a:t>
            </a:fld>
            <a:endParaRPr lang="en-US" altLang="zh-TW"/>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TW" alt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89CFD97-EB02-41FB-B591-FBBE869502E4}" type="slidenum">
              <a:rPr lang="en-US" altLang="zh-TW"/>
              <a:pPr/>
              <a:t>‹#›</a:t>
            </a:fld>
            <a:endParaRPr lang="en-US" altLang="zh-TW"/>
          </a:p>
        </p:txBody>
      </p:sp>
    </p:spTree>
    <p:extLst>
      <p:ext uri="{BB962C8B-B14F-4D97-AF65-F5344CB8AC3E}">
        <p14:creationId xmlns:p14="http://schemas.microsoft.com/office/powerpoint/2010/main" val="407528401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lvl="1"/>
            <a:r>
              <a:rPr lang="en-GB" sz="1200" kern="1200" smtClean="0">
                <a:solidFill>
                  <a:schemeClr val="tx1"/>
                </a:solidFill>
                <a:latin typeface="Arial" charset="0"/>
                <a:ea typeface="ヒラギノ角ゴ Pro W3" pitchFamily="-112" charset="-128"/>
                <a:cs typeface="+mn-cs"/>
              </a:rPr>
              <a:t>Explain that UNIX is taught to all streams. It is important that less technical streams such as PMOs have a basic grounding in UNIX, to establish credibility with IT management and developers.</a:t>
            </a:r>
          </a:p>
          <a:p>
            <a:pPr lvl="1"/>
            <a:r>
              <a:rPr lang="en-GB" sz="1200" kern="1200" smtClean="0">
                <a:solidFill>
                  <a:schemeClr val="tx1"/>
                </a:solidFill>
                <a:latin typeface="Arial" charset="0"/>
                <a:ea typeface="ヒラギノ角ゴ Pro W3" pitchFamily="-112" charset="-128"/>
                <a:cs typeface="+mn-cs"/>
              </a:rPr>
              <a:t> </a:t>
            </a:r>
          </a:p>
          <a:p>
            <a:pPr lvl="1"/>
            <a:r>
              <a:rPr lang="en-GB" sz="1200" kern="1200" smtClean="0">
                <a:solidFill>
                  <a:schemeClr val="tx1"/>
                </a:solidFill>
                <a:latin typeface="Arial" charset="0"/>
                <a:ea typeface="ヒラギノ角ゴ Pro W3" pitchFamily="-112" charset="-128"/>
                <a:cs typeface="+mn-cs"/>
              </a:rPr>
              <a:t>Explain that this course provides an introduction to IT systems, how they are used and programmed by IT staff.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GB" sz="1200" kern="1200" smtClean="0">
              <a:solidFill>
                <a:schemeClr val="tx1"/>
              </a:solidFill>
              <a:latin typeface="Arial" charset="0"/>
              <a:ea typeface="ヒラギノ角ゴ Pro W3" pitchFamily="-112" charset="-128"/>
              <a:cs typeface="+mn-cs"/>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GB" sz="1200" kern="1200" smtClean="0">
                <a:solidFill>
                  <a:schemeClr val="tx1"/>
                </a:solidFill>
                <a:latin typeface="Arial" charset="0"/>
                <a:ea typeface="ヒラギノ角ゴ Pro W3" pitchFamily="-112" charset="-128"/>
                <a:cs typeface="+mn-cs"/>
              </a:rPr>
              <a:t>Explain that the UNIX course is an opportunity to prove to FDM that you have the ability to apply your analytical and problem solving skills in a technical environment. For many of you this maybe outside your comfort zone. This is essential for all streams, as you will be required to acquire knowledge and skills rapidly when you are placed.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GB" sz="1200" kern="1200" smtClean="0">
              <a:solidFill>
                <a:schemeClr val="tx1"/>
              </a:solidFill>
              <a:latin typeface="Arial" charset="0"/>
              <a:ea typeface="ヒラギノ角ゴ Pro W3" pitchFamily="-112" charset="-128"/>
              <a:cs typeface="+mn-cs"/>
            </a:endParaRPr>
          </a:p>
        </p:txBody>
      </p:sp>
      <p:sp>
        <p:nvSpPr>
          <p:cNvPr id="4" name="Slide Number Placeholder 3"/>
          <p:cNvSpPr>
            <a:spLocks noGrp="1"/>
          </p:cNvSpPr>
          <p:nvPr>
            <p:ph type="sldNum" sz="quarter" idx="10"/>
          </p:nvPr>
        </p:nvSpPr>
        <p:spPr/>
        <p:txBody>
          <a:bodyPr/>
          <a:lstStyle/>
          <a:p>
            <a:fld id="{DE6C85E1-D451-48DF-864D-F69891B91C11}" type="slidenum">
              <a:rPr lang="en-US" smtClean="0"/>
              <a:pPr/>
              <a:t>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4</a:t>
            </a:fld>
            <a:endParaRPr lang="en-US" dirty="0"/>
          </a:p>
        </p:txBody>
      </p:sp>
    </p:spTree>
    <p:extLst>
      <p:ext uri="{BB962C8B-B14F-4D97-AF65-F5344CB8AC3E}">
        <p14:creationId xmlns:p14="http://schemas.microsoft.com/office/powerpoint/2010/main" val="3673400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GB" dirty="0" smtClean="0"/>
              <a:t>The</a:t>
            </a:r>
            <a:r>
              <a:rPr lang="en-GB" baseline="0" dirty="0" smtClean="0"/>
              <a:t> Course is broken in to 2 distinct elements </a:t>
            </a:r>
            <a:r>
              <a:rPr lang="en-GB" baseline="0" smtClean="0"/>
              <a:t>– each part will be assessed.</a:t>
            </a:r>
          </a:p>
          <a:p>
            <a:r>
              <a:rPr lang="en-GB" baseline="0" smtClean="0"/>
              <a:t>There will be approximately 1½ days spent on each.</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a:t>
            </a:fld>
            <a:endParaRPr lang="en-US" dirty="0"/>
          </a:p>
        </p:txBody>
      </p:sp>
    </p:spTree>
    <p:extLst>
      <p:ext uri="{BB962C8B-B14F-4D97-AF65-F5344CB8AC3E}">
        <p14:creationId xmlns:p14="http://schemas.microsoft.com/office/powerpoint/2010/main" val="3673400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The</a:t>
            </a:r>
            <a:r>
              <a:rPr lang="en-GB" baseline="0" dirty="0" smtClean="0"/>
              <a:t> Course is broken in to 2 distinct elements </a:t>
            </a:r>
            <a:r>
              <a:rPr lang="en-GB" baseline="0" smtClean="0"/>
              <a:t>– each part will be assessed.</a:t>
            </a:r>
          </a:p>
          <a:p>
            <a:r>
              <a:rPr lang="en-GB" baseline="0" smtClean="0"/>
              <a:t>There will be approximately 1½ days spent on each.</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a:t>
            </a:fld>
            <a:endParaRPr lang="en-US" dirty="0"/>
          </a:p>
        </p:txBody>
      </p:sp>
    </p:spTree>
    <p:extLst>
      <p:ext uri="{BB962C8B-B14F-4D97-AF65-F5344CB8AC3E}">
        <p14:creationId xmlns:p14="http://schemas.microsoft.com/office/powerpoint/2010/main" val="3673400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mtClean="0"/>
              <a:t>The proposed agenda is flexible and can be altered to suit the class</a:t>
            </a:r>
            <a:r>
              <a:rPr lang="en-GB" baseline="0" smtClean="0"/>
              <a:t> being taught.</a:t>
            </a:r>
          </a:p>
          <a:p>
            <a:r>
              <a:rPr lang="en-GB" baseline="0" smtClean="0"/>
              <a:t>The research exercise involves the trainees researching various UNIX commands and they will present the results of their findings to the class on Day2 – this may involve some homework.</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kumimoji="1" lang="zh-TW" altLang="en-US" sz="1800">
              <a:solidFill>
                <a:srgbClr val="000000"/>
              </a:solidFill>
              <a:latin typeface="Arial" pitchFamily="34" charset="0"/>
            </a:endParaRPr>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fld id="{3FF626A8-2DCD-4F38-AF68-94391A09A5F9}" type="slidenum">
              <a:rPr lang="zh-TW" altLang="en-US"/>
              <a:pPr/>
              <a:t>‹#›</a:t>
            </a:fld>
            <a:endParaRPr lang="zh-TW" altLang="en-US"/>
          </a:p>
        </p:txBody>
      </p:sp>
    </p:spTree>
    <p:extLst>
      <p:ext uri="{BB962C8B-B14F-4D97-AF65-F5344CB8AC3E}">
        <p14:creationId xmlns:p14="http://schemas.microsoft.com/office/powerpoint/2010/main" val="71927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5" name="Group 9"/>
          <p:cNvGrpSpPr>
            <a:grpSpLocks/>
          </p:cNvGrpSpPr>
          <p:nvPr userDrawn="1"/>
        </p:nvGrpSpPr>
        <p:grpSpPr bwMode="auto">
          <a:xfrm>
            <a:off x="8085138"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p:txBody>
          <a:bodyPr/>
          <a:lstStyle>
            <a:lvl1pPr>
              <a:defRPr/>
            </a:lvl1pPr>
          </a:lstStyle>
          <a:p>
            <a:fld id="{0535A672-DB4C-4046-9BED-550F38073D77}" type="slidenum">
              <a:rPr lang="zh-TW" altLang="en-US"/>
              <a:pPr/>
              <a:t>‹#›</a:t>
            </a:fld>
            <a:endParaRPr lang="zh-TW" altLang="en-US"/>
          </a:p>
        </p:txBody>
      </p:sp>
    </p:spTree>
    <p:extLst>
      <p:ext uri="{BB962C8B-B14F-4D97-AF65-F5344CB8AC3E}">
        <p14:creationId xmlns:p14="http://schemas.microsoft.com/office/powerpoint/2010/main" val="362842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module title</a:t>
            </a:r>
            <a:endParaRPr lang="en-GB" dirty="0"/>
          </a:p>
        </p:txBody>
      </p:sp>
      <p:sp>
        <p:nvSpPr>
          <p:cNvPr id="11" name="Text Placeholder 10"/>
          <p:cNvSpPr>
            <a:spLocks noGrp="1"/>
          </p:cNvSpPr>
          <p:nvPr>
            <p:ph type="body" sz="quarter" idx="13" hasCustomPrompt="1"/>
          </p:nvPr>
        </p:nvSpPr>
        <p:spPr>
          <a:xfrm>
            <a:off x="694592" y="1838325"/>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GB" dirty="0" smtClean="0"/>
              <a:t>Section title</a:t>
            </a:r>
            <a:endParaRPr lang="en-GB" dirty="0"/>
          </a:p>
        </p:txBody>
      </p:sp>
      <p:sp>
        <p:nvSpPr>
          <p:cNvPr id="14" name="Text Placeholder 10"/>
          <p:cNvSpPr>
            <a:spLocks noGrp="1"/>
          </p:cNvSpPr>
          <p:nvPr>
            <p:ph type="body" sz="quarter" idx="14" hasCustomPrompt="1"/>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GB" dirty="0" smtClean="0"/>
              <a:t>Section title</a:t>
            </a:r>
            <a:endParaRPr lang="en-GB" dirty="0"/>
          </a:p>
        </p:txBody>
      </p:sp>
      <p:sp>
        <p:nvSpPr>
          <p:cNvPr id="15" name="Text Placeholder 10"/>
          <p:cNvSpPr>
            <a:spLocks noGrp="1"/>
          </p:cNvSpPr>
          <p:nvPr>
            <p:ph type="body" sz="quarter" idx="15" hasCustomPrompt="1"/>
          </p:nvPr>
        </p:nvSpPr>
        <p:spPr>
          <a:xfrm>
            <a:off x="694592" y="34480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6" name="Text Placeholder 10"/>
          <p:cNvSpPr>
            <a:spLocks noGrp="1"/>
          </p:cNvSpPr>
          <p:nvPr>
            <p:ph type="body" sz="quarter" idx="16" hasCustomPrompt="1"/>
          </p:nvPr>
        </p:nvSpPr>
        <p:spPr>
          <a:xfrm>
            <a:off x="694592" y="426720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7" name="Text Placeholder 10"/>
          <p:cNvSpPr>
            <a:spLocks noGrp="1"/>
          </p:cNvSpPr>
          <p:nvPr>
            <p:ph type="body" sz="quarter" idx="17" hasCustomPrompt="1"/>
          </p:nvPr>
        </p:nvSpPr>
        <p:spPr>
          <a:xfrm>
            <a:off x="694592" y="50863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3386EC26-8BCA-4641-827D-50FE0EC334A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zh-TW" smtClean="0"/>
              <a:t>Click to edit Master title style</a:t>
            </a:r>
            <a:endParaRPr lang="en-US" altLang="zh-TW" smtClean="0"/>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TW" smtClean="0"/>
              <a:t>Click to edit Master text styles</a:t>
            </a:r>
          </a:p>
          <a:p>
            <a:pPr lvl="1"/>
            <a:endParaRPr lang="en-GB" altLang="zh-TW" smtClean="0"/>
          </a:p>
          <a:p>
            <a:pPr lvl="1"/>
            <a:r>
              <a:rPr lang="en-GB" altLang="zh-TW" smtClean="0"/>
              <a:t>Second level</a:t>
            </a:r>
          </a:p>
          <a:p>
            <a:pPr lvl="2"/>
            <a:r>
              <a:rPr lang="en-GB" altLang="zh-TW" smtClean="0"/>
              <a:t>Third level</a:t>
            </a:r>
            <a:endParaRPr lang="en-US" altLang="zh-TW" smtClean="0"/>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latin typeface="Arial" charset="0"/>
                <a:cs typeface="Arial" charset="0"/>
              </a:rPr>
              <a:t>fdmgroup.com</a:t>
            </a:r>
            <a:endParaRPr lang="en-US" sz="1200" b="1" dirty="0" smtClean="0">
              <a:latin typeface="Arial" charset="0"/>
              <a:cs typeface="Arial" charset="0"/>
            </a:endParaRPr>
          </a:p>
        </p:txBody>
      </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1031" name="Group 9"/>
          <p:cNvGrpSpPr>
            <a:grpSpLocks/>
          </p:cNvGrpSpPr>
          <p:nvPr userDrawn="1"/>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sp>
        <p:nvSpPr>
          <p:cNvPr id="1033" name="TextBox 2"/>
          <p:cNvSpPr txBox="1">
            <a:spLocks noChangeArrowheads="1"/>
          </p:cNvSpPr>
          <p:nvPr userDrawn="1"/>
        </p:nvSpPr>
        <p:spPr bwMode="auto">
          <a:xfrm>
            <a:off x="806450" y="66119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endParaRPr kumimoji="1" lang="zh-TW" altLang="en-US" sz="1800"/>
          </a:p>
        </p:txBody>
      </p:sp>
      <p:sp>
        <p:nvSpPr>
          <p:cNvPr id="13" name="Slide Number Placeholder 1"/>
          <p:cNvSpPr>
            <a:spLocks noGrp="1"/>
          </p:cNvSpPr>
          <p:nvPr>
            <p:ph type="sldNum" sz="quarter" idx="4"/>
          </p:nvPr>
        </p:nvSpPr>
        <p:spPr>
          <a:xfrm>
            <a:off x="6623050" y="648493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fld id="{126172E8-8C56-4720-887B-4DE7879372B2}"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29" r:id="rId3"/>
    <p:sldLayoutId id="2147484130" r:id="rId4"/>
  </p:sldLayoutIdLst>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12362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Roadmap</a:t>
            </a:r>
            <a:endParaRPr lang="en-US" altLang="zh-TW"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b="1" dirty="0" smtClean="0">
                <a:latin typeface="Arial" pitchFamily="34" charset="0"/>
                <a:cs typeface="Arial" pitchFamily="34" charset="0"/>
              </a:rPr>
              <a:t>A</a:t>
            </a:r>
            <a:r>
              <a:rPr lang="en-GB" b="1" dirty="0" smtClean="0" bmk="">
                <a:latin typeface="Arial" pitchFamily="34" charset="0"/>
                <a:cs typeface="Arial" pitchFamily="34" charset="0"/>
              </a:rPr>
              <a:t>genda – Day 3</a:t>
            </a:r>
            <a:endParaRPr lang="en-US" dirty="0" smtClean="0"/>
          </a:p>
        </p:txBody>
      </p:sp>
      <p:graphicFrame>
        <p:nvGraphicFramePr>
          <p:cNvPr id="11" name="Table 10"/>
          <p:cNvGraphicFramePr>
            <a:graphicFrameLocks noGrp="1"/>
          </p:cNvGraphicFramePr>
          <p:nvPr>
            <p:extLst>
              <p:ext uri="{D42A27DB-BD31-4B8C-83A1-F6EECF244321}">
                <p14:modId xmlns:p14="http://schemas.microsoft.com/office/powerpoint/2010/main" val="1517587311"/>
              </p:ext>
            </p:extLst>
          </p:nvPr>
        </p:nvGraphicFramePr>
        <p:xfrm>
          <a:off x="834222" y="1654633"/>
          <a:ext cx="7583785" cy="4281717"/>
        </p:xfrm>
        <a:graphic>
          <a:graphicData uri="http://schemas.openxmlformats.org/drawingml/2006/table">
            <a:tbl>
              <a:tblPr/>
              <a:tblGrid>
                <a:gridCol w="1758455"/>
                <a:gridCol w="5825330"/>
              </a:tblGrid>
              <a:tr h="389247">
                <a:tc>
                  <a:txBody>
                    <a:bodyPr/>
                    <a:lstStyle/>
                    <a:p>
                      <a:pPr>
                        <a:spcAft>
                          <a:spcPts val="0"/>
                        </a:spcAft>
                      </a:pPr>
                      <a:r>
                        <a:rPr lang="en-GB" sz="1800" b="1" dirty="0">
                          <a:solidFill>
                            <a:schemeClr val="tx1"/>
                          </a:solidFill>
                          <a:latin typeface="Arial"/>
                          <a:ea typeface="Times New Roman"/>
                        </a:rPr>
                        <a:t>09.00</a:t>
                      </a: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baseline="0" smtClean="0">
                          <a:solidFill>
                            <a:schemeClr val="tx1"/>
                          </a:solidFill>
                          <a:latin typeface="Arial"/>
                          <a:ea typeface="Times New Roman"/>
                        </a:rPr>
                        <a:t>Command Line Mock </a:t>
                      </a:r>
                      <a:endParaRPr lang="en-GB" sz="1800" b="1" dirty="0" smtClean="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smtClean="0">
                          <a:solidFill>
                            <a:schemeClr val="tx1"/>
                          </a:solidFill>
                          <a:latin typeface="Arial"/>
                          <a:ea typeface="Times New Roman"/>
                        </a:rPr>
                        <a:t>10:00</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Writing Conditional Scripts</a:t>
                      </a: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a:solidFill>
                            <a:schemeClr val="tx1"/>
                          </a:solidFill>
                          <a:latin typeface="Arial"/>
                          <a:ea typeface="Times New Roman"/>
                        </a:rPr>
                        <a:t>10.30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Coffee</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smtClean="0">
                          <a:solidFill>
                            <a:schemeClr val="tx1"/>
                          </a:solidFill>
                          <a:latin typeface="Arial"/>
                          <a:ea typeface="Times New Roman"/>
                        </a:rPr>
                        <a:t>10:45</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Writing</a:t>
                      </a:r>
                      <a:r>
                        <a:rPr lang="en-GB" sz="1800" b="1" baseline="0" dirty="0" smtClean="0">
                          <a:solidFill>
                            <a:schemeClr val="tx1"/>
                          </a:solidFill>
                          <a:latin typeface="Arial"/>
                          <a:ea typeface="Times New Roman"/>
                        </a:rPr>
                        <a:t> Conditional Scripts</a:t>
                      </a:r>
                      <a:endParaRPr lang="en-GB" sz="1800" b="1" dirty="0" smtClean="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11:00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Flow</a:t>
                      </a:r>
                      <a:r>
                        <a:rPr lang="en-GB" sz="1800" b="1" baseline="0" dirty="0" smtClean="0">
                          <a:solidFill>
                            <a:schemeClr val="tx1"/>
                          </a:solidFill>
                          <a:latin typeface="Arial"/>
                          <a:ea typeface="Times New Roman"/>
                        </a:rPr>
                        <a:t> Control using Loops</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11:30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Functions</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tx1"/>
                          </a:solidFill>
                          <a:latin typeface="+mn-lt"/>
                          <a:ea typeface="Times New Roman"/>
                        </a:rPr>
                        <a:t>12:00</a:t>
                      </a:r>
                      <a:endParaRPr lang="en-GB" sz="1800" dirty="0" smtClean="0">
                        <a:solidFill>
                          <a:schemeClr val="tx1"/>
                        </a:solidFill>
                        <a:latin typeface="+mn-lt"/>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300"/>
                        </a:spcAft>
                        <a:buClr>
                          <a:srgbClr val="333399"/>
                        </a:buClr>
                        <a:buSzTx/>
                        <a:buFont typeface="Symbol"/>
                        <a:buChar char=""/>
                        <a:tabLst>
                          <a:tab pos="252095" algn="l"/>
                        </a:tabLst>
                        <a:defRPr/>
                      </a:pPr>
                      <a:r>
                        <a:rPr lang="en-GB" sz="1800" b="1" dirty="0" smtClean="0">
                          <a:solidFill>
                            <a:schemeClr val="tx1"/>
                          </a:solidFill>
                          <a:latin typeface="+mn-lt"/>
                          <a:ea typeface="Times New Roman"/>
                        </a:rPr>
                        <a:t>Builtin</a:t>
                      </a:r>
                      <a:r>
                        <a:rPr lang="en-GB" sz="1800" b="1" baseline="0" dirty="0" smtClean="0">
                          <a:solidFill>
                            <a:schemeClr val="tx1"/>
                          </a:solidFill>
                          <a:latin typeface="+mn-lt"/>
                          <a:ea typeface="Times New Roman"/>
                        </a:rPr>
                        <a:t> Commands</a:t>
                      </a:r>
                      <a:endParaRPr lang="en-GB" sz="1800" b="1" dirty="0" smtClean="0">
                        <a:solidFill>
                          <a:schemeClr val="tx1"/>
                        </a:solidFill>
                        <a:latin typeface="+mn-lt"/>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12:30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Exercises</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13:00</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Lunch</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14:00</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Exercises</a:t>
                      </a:r>
                      <a:r>
                        <a:rPr lang="en-GB" sz="1800" b="1" baseline="0" dirty="0" smtClean="0">
                          <a:solidFill>
                            <a:schemeClr val="tx1"/>
                          </a:solidFill>
                          <a:latin typeface="Arial"/>
                          <a:ea typeface="Times New Roman"/>
                        </a:rPr>
                        <a:t> &amp; </a:t>
                      </a:r>
                      <a:r>
                        <a:rPr lang="en-GB" sz="1800" b="1" baseline="0" smtClean="0">
                          <a:solidFill>
                            <a:schemeClr val="tx1"/>
                          </a:solidFill>
                          <a:latin typeface="Arial"/>
                          <a:ea typeface="Times New Roman"/>
                        </a:rPr>
                        <a:t>Start Project</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a:solidFill>
                            <a:schemeClr val="tx1"/>
                          </a:solidFill>
                          <a:latin typeface="Arial"/>
                          <a:ea typeface="Times New Roman"/>
                        </a:rPr>
                        <a:t>17.30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a:noFill/>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Close</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96632952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b="1" dirty="0" smtClean="0">
                <a:latin typeface="Arial" pitchFamily="34" charset="0"/>
                <a:cs typeface="Arial" pitchFamily="34" charset="0"/>
              </a:rPr>
              <a:t>A</a:t>
            </a:r>
            <a:r>
              <a:rPr lang="en-GB" b="1" dirty="0" smtClean="0" bmk="">
                <a:latin typeface="Arial" pitchFamily="34" charset="0"/>
                <a:cs typeface="Arial" pitchFamily="34" charset="0"/>
              </a:rPr>
              <a:t>genda – Day </a:t>
            </a:r>
            <a:r>
              <a:rPr lang="en-GB" b="1" dirty="0" bmk="">
                <a:latin typeface="Arial" pitchFamily="34" charset="0"/>
                <a:cs typeface="Arial" pitchFamily="34" charset="0"/>
              </a:rPr>
              <a:t>4</a:t>
            </a:r>
            <a:endParaRPr lang="en-US" dirty="0" smtClean="0"/>
          </a:p>
        </p:txBody>
      </p:sp>
      <p:graphicFrame>
        <p:nvGraphicFramePr>
          <p:cNvPr id="11" name="Table 10"/>
          <p:cNvGraphicFramePr>
            <a:graphicFrameLocks noGrp="1"/>
          </p:cNvGraphicFramePr>
          <p:nvPr>
            <p:extLst>
              <p:ext uri="{D42A27DB-BD31-4B8C-83A1-F6EECF244321}">
                <p14:modId xmlns:p14="http://schemas.microsoft.com/office/powerpoint/2010/main" val="898044445"/>
              </p:ext>
            </p:extLst>
          </p:nvPr>
        </p:nvGraphicFramePr>
        <p:xfrm>
          <a:off x="781073" y="1654633"/>
          <a:ext cx="7636935" cy="735957"/>
        </p:xfrm>
        <a:graphic>
          <a:graphicData uri="http://schemas.openxmlformats.org/drawingml/2006/table">
            <a:tbl>
              <a:tblPr/>
              <a:tblGrid>
                <a:gridCol w="1811605"/>
                <a:gridCol w="5825330"/>
              </a:tblGrid>
              <a:tr h="310422">
                <a:tc>
                  <a:txBody>
                    <a:bodyPr/>
                    <a:lstStyle/>
                    <a:p>
                      <a:pPr>
                        <a:spcAft>
                          <a:spcPts val="0"/>
                        </a:spcAft>
                      </a:pPr>
                      <a:endParaRPr lang="en-GB" sz="1800" dirty="0">
                        <a:solidFill>
                          <a:schemeClr val="tx1"/>
                        </a:solidFill>
                        <a:latin typeface="Arial"/>
                        <a:ea typeface="Times New Roman"/>
                      </a:endParaRPr>
                    </a:p>
                  </a:txBody>
                  <a:tcPr marL="0" marR="0" marT="36195" marB="36195">
                    <a:lnL>
                      <a:noFill/>
                    </a:lnL>
                    <a:lnR>
                      <a:noFill/>
                    </a:lnR>
                    <a:lnT>
                      <a:noFill/>
                    </a:lnT>
                    <a:lnB w="19050" cap="flat" cmpd="sng" algn="ctr">
                      <a:solidFill>
                        <a:srgbClr val="333399"/>
                      </a:solidFill>
                      <a:prstDash val="solid"/>
                      <a:round/>
                      <a:headEnd type="none" w="med" len="med"/>
                      <a:tailEnd type="none" w="med" len="med"/>
                    </a:lnB>
                  </a:tcPr>
                </a:tc>
                <a:tc>
                  <a:txBody>
                    <a:bodyPr/>
                    <a:lstStyle/>
                    <a:p>
                      <a:pPr>
                        <a:spcAft>
                          <a:spcPts val="0"/>
                        </a:spcAft>
                      </a:pPr>
                      <a:endParaRPr lang="en-GB" sz="1800" b="1" dirty="0">
                        <a:solidFill>
                          <a:schemeClr val="tx1"/>
                        </a:solidFill>
                        <a:latin typeface="Arial"/>
                        <a:ea typeface="Times New Roman"/>
                      </a:endParaRPr>
                    </a:p>
                  </a:txBody>
                  <a:tcPr marL="0" marR="0" marT="36195" marB="36195">
                    <a:lnL>
                      <a:noFill/>
                    </a:lnL>
                    <a:lnR>
                      <a:noFill/>
                    </a:lnR>
                    <a:lnT>
                      <a:noFill/>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All</a:t>
                      </a:r>
                      <a:r>
                        <a:rPr lang="en-GB" sz="1800" b="1" baseline="0" dirty="0" smtClean="0">
                          <a:solidFill>
                            <a:schemeClr val="tx1"/>
                          </a:solidFill>
                          <a:latin typeface="Arial"/>
                          <a:ea typeface="Times New Roman"/>
                        </a:rPr>
                        <a:t> Day</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Scripting Project</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bl>
          </a:graphicData>
        </a:graphic>
      </p:graphicFrame>
      <p:sp>
        <p:nvSpPr>
          <p:cNvPr id="6" name="Rectangle 2"/>
          <p:cNvSpPr txBox="1">
            <a:spLocks noChangeArrowheads="1"/>
          </p:cNvSpPr>
          <p:nvPr/>
        </p:nvSpPr>
        <p:spPr bwMode="auto">
          <a:xfrm>
            <a:off x="550335" y="3444586"/>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pitchFamily="34" charset="0"/>
                <a:cs typeface="Arial" pitchFamily="34" charset="0"/>
              </a:rPr>
              <a:t>A</a:t>
            </a:r>
            <a:r>
              <a:rPr lang="en-GB" dirty="0" smtClean="0" bmk="">
                <a:latin typeface="Arial" pitchFamily="34" charset="0"/>
                <a:cs typeface="Arial" pitchFamily="34" charset="0"/>
              </a:rPr>
              <a:t>genda – Day 5</a:t>
            </a:r>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3567656418"/>
              </p:ext>
            </p:extLst>
          </p:nvPr>
        </p:nvGraphicFramePr>
        <p:xfrm>
          <a:off x="685800" y="3860511"/>
          <a:ext cx="7636935" cy="1125204"/>
        </p:xfrm>
        <a:graphic>
          <a:graphicData uri="http://schemas.openxmlformats.org/drawingml/2006/table">
            <a:tbl>
              <a:tblPr/>
              <a:tblGrid>
                <a:gridCol w="1811605"/>
                <a:gridCol w="5825330"/>
              </a:tblGrid>
              <a:tr h="310422">
                <a:tc>
                  <a:txBody>
                    <a:bodyPr/>
                    <a:lstStyle/>
                    <a:p>
                      <a:pPr>
                        <a:spcAft>
                          <a:spcPts val="0"/>
                        </a:spcAft>
                      </a:pPr>
                      <a:endParaRPr lang="en-GB" sz="1800" dirty="0">
                        <a:solidFill>
                          <a:schemeClr val="tx1"/>
                        </a:solidFill>
                        <a:latin typeface="Arial"/>
                        <a:ea typeface="Times New Roman"/>
                      </a:endParaRPr>
                    </a:p>
                  </a:txBody>
                  <a:tcPr marL="0" marR="0" marT="36195" marB="36195">
                    <a:lnL>
                      <a:noFill/>
                    </a:lnL>
                    <a:lnR>
                      <a:noFill/>
                    </a:lnR>
                    <a:lnT>
                      <a:noFill/>
                    </a:lnT>
                    <a:lnB w="19050" cap="flat" cmpd="sng" algn="ctr">
                      <a:solidFill>
                        <a:srgbClr val="333399"/>
                      </a:solidFill>
                      <a:prstDash val="solid"/>
                      <a:round/>
                      <a:headEnd type="none" w="med" len="med"/>
                      <a:tailEnd type="none" w="med" len="med"/>
                    </a:lnB>
                  </a:tcPr>
                </a:tc>
                <a:tc>
                  <a:txBody>
                    <a:bodyPr/>
                    <a:lstStyle/>
                    <a:p>
                      <a:pPr>
                        <a:spcAft>
                          <a:spcPts val="0"/>
                        </a:spcAft>
                      </a:pPr>
                      <a:endParaRPr lang="en-GB" sz="1800" b="1" dirty="0">
                        <a:solidFill>
                          <a:schemeClr val="tx1"/>
                        </a:solidFill>
                        <a:latin typeface="Arial"/>
                        <a:ea typeface="Times New Roman"/>
                      </a:endParaRPr>
                    </a:p>
                  </a:txBody>
                  <a:tcPr marL="0" marR="0" marT="36195" marB="36195">
                    <a:lnL>
                      <a:noFill/>
                    </a:lnL>
                    <a:lnR>
                      <a:noFill/>
                    </a:lnR>
                    <a:lnT>
                      <a:noFill/>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a:solidFill>
                            <a:schemeClr val="tx1"/>
                          </a:solidFill>
                          <a:latin typeface="Arial"/>
                          <a:ea typeface="Times New Roman"/>
                        </a:rPr>
                        <a:t>09.00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Project</a:t>
                      </a:r>
                      <a:r>
                        <a:rPr lang="en-GB" sz="1800" b="1" baseline="0" dirty="0" smtClean="0">
                          <a:solidFill>
                            <a:schemeClr val="tx1"/>
                          </a:solidFill>
                          <a:latin typeface="Arial"/>
                          <a:ea typeface="Times New Roman"/>
                        </a:rPr>
                        <a:t> Submission</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14.00</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Command</a:t>
                      </a:r>
                      <a:r>
                        <a:rPr lang="en-GB" sz="1800" b="1" baseline="0" dirty="0" smtClean="0">
                          <a:solidFill>
                            <a:schemeClr val="tx1"/>
                          </a:solidFill>
                          <a:latin typeface="Arial"/>
                          <a:ea typeface="Times New Roman"/>
                        </a:rPr>
                        <a:t> Line test</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5067984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pic>
        <p:nvPicPr>
          <p:cNvPr id="3" name="Picture 2" descr="\\fdm-mail02\home\rob.jones\My Pictures\Microsoft Clip Organizer\00401828.jpg"/>
          <p:cNvPicPr>
            <a:picLocks noChangeAspect="1" noChangeArrowheads="1"/>
          </p:cNvPicPr>
          <p:nvPr/>
        </p:nvPicPr>
        <p:blipFill>
          <a:blip r:embed="rId2"/>
          <a:srcRect/>
          <a:stretch>
            <a:fillRect/>
          </a:stretch>
        </p:blipFill>
        <p:spPr bwMode="auto">
          <a:xfrm>
            <a:off x="3090183" y="2674935"/>
            <a:ext cx="2901482" cy="3138475"/>
          </a:xfrm>
          <a:prstGeom prst="rect">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GB" dirty="0" smtClean="0"/>
              <a:t>Unix</a:t>
            </a:r>
            <a:endParaRPr lang="en-GB" dirty="0"/>
          </a:p>
        </p:txBody>
      </p:sp>
      <p:sp>
        <p:nvSpPr>
          <p:cNvPr id="21" name="Text Placeholder 20"/>
          <p:cNvSpPr>
            <a:spLocks noGrp="1"/>
          </p:cNvSpPr>
          <p:nvPr>
            <p:ph type="body" sz="quarter" idx="13"/>
          </p:nvPr>
        </p:nvSpPr>
        <p:spPr>
          <a:effectLst>
            <a:outerShdw blurRad="63500" dist="63500" dir="2700000" algn="tl" rotWithShape="0">
              <a:prstClr val="black">
                <a:alpha val="40000"/>
              </a:prstClr>
            </a:outerShdw>
          </a:effectLst>
        </p:spPr>
        <p:txBody>
          <a:bodyPr/>
          <a:lstStyle/>
          <a:p>
            <a:r>
              <a:rPr lang="en-GB" dirty="0" smtClean="0"/>
              <a:t>Course Aims</a:t>
            </a:r>
            <a:endParaRPr lang="en-GB" dirty="0"/>
          </a:p>
        </p:txBody>
      </p:sp>
      <p:sp>
        <p:nvSpPr>
          <p:cNvPr id="22" name="Text Placeholder 21"/>
          <p:cNvSpPr>
            <a:spLocks noGrp="1"/>
          </p:cNvSpPr>
          <p:nvPr>
            <p:ph type="body" sz="quarter" idx="14"/>
          </p:nvPr>
        </p:nvSpPr>
        <p:spPr>
          <a:xfrm>
            <a:off x="694592" y="2644259"/>
            <a:ext cx="7772677" cy="476726"/>
          </a:xfrm>
          <a:effectLst>
            <a:outerShdw blurRad="63500" dist="38100" dir="2700000" algn="tl" rotWithShape="0">
              <a:prstClr val="black">
                <a:alpha val="40000"/>
              </a:prstClr>
            </a:outerShdw>
          </a:effectLst>
        </p:spPr>
        <p:txBody>
          <a:bodyPr/>
          <a:lstStyle/>
          <a:p>
            <a:r>
              <a:rPr lang="en-GB" dirty="0" smtClean="0"/>
              <a:t>Structure</a:t>
            </a:r>
            <a:endParaRPr lang="en-GB" dirty="0"/>
          </a:p>
        </p:txBody>
      </p:sp>
      <p:sp>
        <p:nvSpPr>
          <p:cNvPr id="23" name="Text Placeholder 22"/>
          <p:cNvSpPr>
            <a:spLocks noGrp="1"/>
          </p:cNvSpPr>
          <p:nvPr>
            <p:ph type="body" sz="quarter" idx="15"/>
          </p:nvPr>
        </p:nvSpPr>
        <p:spPr>
          <a:xfrm>
            <a:off x="694592" y="3448050"/>
            <a:ext cx="7772677" cy="578882"/>
          </a:xfrm>
        </p:spPr>
        <p:txBody>
          <a:bodyPr/>
          <a:lstStyle/>
          <a:p>
            <a:r>
              <a:rPr lang="en-GB" smtClean="0"/>
              <a:t>Objectives</a:t>
            </a:r>
            <a:endParaRPr lang="en-GB" dirty="0"/>
          </a:p>
        </p:txBody>
      </p:sp>
      <p:sp>
        <p:nvSpPr>
          <p:cNvPr id="24" name="Text Placeholder 23"/>
          <p:cNvSpPr>
            <a:spLocks noGrp="1"/>
          </p:cNvSpPr>
          <p:nvPr>
            <p:ph type="body" sz="quarter" idx="16"/>
          </p:nvPr>
        </p:nvSpPr>
        <p:spPr>
          <a:xfrm>
            <a:off x="694592" y="4260341"/>
            <a:ext cx="7772677" cy="578882"/>
          </a:xfrm>
        </p:spPr>
        <p:txBody>
          <a:bodyPr/>
          <a:lstStyle/>
          <a:p>
            <a:r>
              <a:rPr lang="en-GB" smtClean="0"/>
              <a:t>Agenda</a:t>
            </a:r>
            <a:endParaRPr lang="en-GB" dirty="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Course Aims</a:t>
            </a:r>
            <a:endParaRPr lang="en-GB" dirty="0"/>
          </a:p>
        </p:txBody>
      </p:sp>
      <p:sp>
        <p:nvSpPr>
          <p:cNvPr id="3" name="Content Placeholder 2"/>
          <p:cNvSpPr txBox="1">
            <a:spLocks/>
          </p:cNvSpPr>
          <p:nvPr/>
        </p:nvSpPr>
        <p:spPr>
          <a:xfrm>
            <a:off x="685800" y="1657350"/>
            <a:ext cx="7772400" cy="4438650"/>
          </a:xfrm>
          <a:prstGeom prst="rect">
            <a:avLst/>
          </a:prstGeom>
        </p:spPr>
        <p:txBody>
          <a:bodyPr/>
          <a:lstStyle>
            <a:lvl1pPr marL="360000" indent="-360000" algn="l" rtl="0" eaLnBrk="1" fontAlgn="base" hangingPunct="1">
              <a:spcBef>
                <a:spcPts val="0"/>
              </a:spcBef>
              <a:spcAft>
                <a:spcPts val="1200"/>
              </a:spcAft>
              <a:buClr>
                <a:srgbClr val="333399"/>
              </a:buClr>
              <a:buFont typeface="Wingdings 3" pitchFamily="18" charset="2"/>
              <a:buChar char="}"/>
              <a:defRPr sz="2200" baseline="0">
                <a:solidFill>
                  <a:schemeClr val="tx1"/>
                </a:solidFill>
                <a:latin typeface="+mn-lt"/>
                <a:ea typeface="+mn-ea"/>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tx1"/>
                </a:solidFill>
                <a:latin typeface="+mn-lt"/>
                <a:ea typeface="+mn-ea"/>
              </a:defRPr>
            </a:lvl2pPr>
            <a:lvl3pPr marL="990000" indent="-216000" algn="l" rtl="0" eaLnBrk="1" fontAlgn="base" hangingPunct="1">
              <a:spcBef>
                <a:spcPts val="0"/>
              </a:spcBef>
              <a:spcAft>
                <a:spcPts val="600"/>
              </a:spcAft>
              <a:buClr>
                <a:srgbClr val="333399"/>
              </a:buClr>
              <a:buChar char="•"/>
              <a:defRPr sz="1600">
                <a:solidFill>
                  <a:schemeClr val="tx1"/>
                </a:solidFill>
                <a:latin typeface="+mn-lt"/>
                <a:ea typeface="+mn-ea"/>
              </a:defRPr>
            </a:lvl3pPr>
            <a:lvl4pPr marL="1600200" indent="-228600" algn="l" rtl="0" eaLnBrk="1" fontAlgn="base" hangingPunct="1">
              <a:spcBef>
                <a:spcPct val="20000"/>
              </a:spcBef>
              <a:spcAft>
                <a:spcPct val="0"/>
              </a:spcAft>
              <a:buNone/>
              <a:defRPr sz="1400">
                <a:solidFill>
                  <a:schemeClr val="tx1"/>
                </a:solidFill>
                <a:latin typeface="+mn-lt"/>
                <a:ea typeface="+mn-ea"/>
              </a:defRPr>
            </a:lvl4pPr>
            <a:lvl5pPr marL="2057400" indent="-228600" algn="l" rtl="0" eaLnBrk="1" fontAlgn="base" hangingPunct="1">
              <a:spcBef>
                <a:spcPct val="20000"/>
              </a:spcBef>
              <a:spcAft>
                <a:spcPct val="0"/>
              </a:spcAft>
              <a:buNone/>
              <a:defRPr sz="1200">
                <a:solidFill>
                  <a:schemeClr val="tx1"/>
                </a:solidFill>
                <a:latin typeface="+mn-lt"/>
                <a:ea typeface="+mn-ea"/>
              </a:defRPr>
            </a:lvl5pPr>
            <a:lvl6pPr marL="2514600" indent="-228600" algn="l" rtl="0" eaLnBrk="1" fontAlgn="base" hangingPunct="1">
              <a:spcBef>
                <a:spcPct val="20000"/>
              </a:spcBef>
              <a:spcAft>
                <a:spcPct val="0"/>
              </a:spcAft>
              <a:buChar char="»"/>
              <a:defRPr sz="1200">
                <a:solidFill>
                  <a:schemeClr val="tx1"/>
                </a:solidFill>
                <a:latin typeface="+mn-lt"/>
                <a:ea typeface="+mn-ea"/>
              </a:defRPr>
            </a:lvl6pPr>
            <a:lvl7pPr marL="2971800" indent="-228600" algn="l" rtl="0" eaLnBrk="1" fontAlgn="base" hangingPunct="1">
              <a:spcBef>
                <a:spcPct val="20000"/>
              </a:spcBef>
              <a:spcAft>
                <a:spcPct val="0"/>
              </a:spcAft>
              <a:buChar char="»"/>
              <a:defRPr sz="1200">
                <a:solidFill>
                  <a:schemeClr val="tx1"/>
                </a:solidFill>
                <a:latin typeface="+mn-lt"/>
                <a:ea typeface="+mn-ea"/>
              </a:defRPr>
            </a:lvl7pPr>
            <a:lvl8pPr marL="3429000" indent="-228600" algn="l" rtl="0" eaLnBrk="1" fontAlgn="base" hangingPunct="1">
              <a:spcBef>
                <a:spcPct val="20000"/>
              </a:spcBef>
              <a:spcAft>
                <a:spcPct val="0"/>
              </a:spcAft>
              <a:buChar char="»"/>
              <a:defRPr sz="1200">
                <a:solidFill>
                  <a:schemeClr val="tx1"/>
                </a:solidFill>
                <a:latin typeface="+mn-lt"/>
                <a:ea typeface="+mn-ea"/>
              </a:defRPr>
            </a:lvl8pPr>
            <a:lvl9pPr marL="3886200" indent="-228600" algn="l" rtl="0" eaLnBrk="1" fontAlgn="base" hangingPunct="1">
              <a:spcBef>
                <a:spcPct val="20000"/>
              </a:spcBef>
              <a:spcAft>
                <a:spcPct val="0"/>
              </a:spcAft>
              <a:buChar char="»"/>
              <a:defRPr sz="1200">
                <a:solidFill>
                  <a:schemeClr val="tx1"/>
                </a:solidFill>
                <a:latin typeface="+mn-lt"/>
                <a:ea typeface="+mn-ea"/>
              </a:defRPr>
            </a:lvl9pPr>
          </a:lstStyle>
          <a:p>
            <a:pPr>
              <a:buFont typeface="Wingdings 3" pitchFamily="18" charset="2"/>
              <a:buNone/>
            </a:pPr>
            <a:endParaRPr lang="en-GB" b="1" dirty="0" smtClean="0"/>
          </a:p>
          <a:p>
            <a:endParaRPr lang="en-GB" dirty="0"/>
          </a:p>
        </p:txBody>
      </p:sp>
      <p:sp>
        <p:nvSpPr>
          <p:cNvPr id="4" name="Rounded Rectangle 3"/>
          <p:cNvSpPr/>
          <p:nvPr/>
        </p:nvSpPr>
        <p:spPr bwMode="auto">
          <a:xfrm>
            <a:off x="1322941" y="1600200"/>
            <a:ext cx="6498118" cy="4527692"/>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buClr>
                <a:schemeClr val="accent2"/>
              </a:buClr>
            </a:pPr>
            <a:endParaRPr lang="en-GB" sz="2800" dirty="0" smtClean="0"/>
          </a:p>
          <a:p>
            <a:pPr marL="457200" indent="-457200">
              <a:buFont typeface="Arial" panose="020B0604020202020204" pitchFamily="34" charset="0"/>
              <a:buChar char="•"/>
            </a:pPr>
            <a:r>
              <a:rPr lang="en-GB" sz="2800" dirty="0" smtClean="0"/>
              <a:t>To apply a logical &amp; analytical approach to learning a technical subject</a:t>
            </a:r>
          </a:p>
          <a:p>
            <a:pPr marL="457200" indent="-457200">
              <a:buFont typeface="Arial" panose="020B0604020202020204" pitchFamily="34" charset="0"/>
              <a:buChar char="•"/>
            </a:pPr>
            <a:r>
              <a:rPr lang="en-GB" sz="2800" dirty="0" smtClean="0"/>
              <a:t>To gain confidence in using commands to run IT tasks</a:t>
            </a:r>
          </a:p>
          <a:p>
            <a:pPr marL="457200" indent="-457200">
              <a:buFont typeface="Arial" panose="020B0604020202020204" pitchFamily="34" charset="0"/>
              <a:buChar char="•"/>
            </a:pPr>
            <a:r>
              <a:rPr lang="en-GB" sz="2800" dirty="0" smtClean="0"/>
              <a:t>To use the features of an Operating System to address business requirements</a:t>
            </a:r>
          </a:p>
          <a:p>
            <a:pPr marL="342900" indent="-342900">
              <a:buClr>
                <a:schemeClr val="accent2"/>
              </a:buClr>
              <a:buFont typeface="Wingdings" pitchFamily="2" charset="2"/>
              <a:buChar char="Ø"/>
            </a:pPr>
            <a:endParaRPr lang="en-GB" sz="2800" dirty="0" smtClean="0"/>
          </a:p>
          <a:p>
            <a:pPr marL="342900" indent="-342900">
              <a:buClr>
                <a:schemeClr val="accent2"/>
              </a:buClr>
              <a:buFont typeface="Wingdings" pitchFamily="2" charset="2"/>
              <a:buChar char="Ø"/>
            </a:pPr>
            <a:endParaRPr lang="en-GB" sz="2800" dirty="0" smtClean="0"/>
          </a:p>
          <a:p>
            <a:pPr marL="342900" indent="-342900">
              <a:buClr>
                <a:schemeClr val="accent2"/>
              </a:buClr>
            </a:pPr>
            <a:endParaRPr lang="en-GB" sz="2800" dirty="0" smtClean="0"/>
          </a:p>
          <a:p>
            <a:pPr>
              <a:buClr>
                <a:schemeClr val="accent2"/>
              </a:buClr>
            </a:pPr>
            <a:endParaRPr lang="en-GB" sz="2800" dirty="0" smtClean="0"/>
          </a:p>
        </p:txBody>
      </p:sp>
    </p:spTree>
    <p:extLst>
      <p:ext uri="{BB962C8B-B14F-4D97-AF65-F5344CB8AC3E}">
        <p14:creationId xmlns:p14="http://schemas.microsoft.com/office/powerpoint/2010/main" val="169981368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a:t>
            </a:r>
            <a:endParaRPr lang="en-GB" dirty="0"/>
          </a:p>
        </p:txBody>
      </p:sp>
      <p:sp>
        <p:nvSpPr>
          <p:cNvPr id="3" name="Content Placeholder 2"/>
          <p:cNvSpPr txBox="1">
            <a:spLocks/>
          </p:cNvSpPr>
          <p:nvPr/>
        </p:nvSpPr>
        <p:spPr>
          <a:xfrm>
            <a:off x="685800" y="1657350"/>
            <a:ext cx="7772400" cy="4438650"/>
          </a:xfrm>
          <a:prstGeom prst="rect">
            <a:avLst/>
          </a:prstGeom>
        </p:spPr>
        <p:txBody>
          <a:bodyPr/>
          <a:lstStyle>
            <a:lvl1pPr marL="360000" indent="-360000" algn="l" rtl="0" eaLnBrk="1" fontAlgn="base" hangingPunct="1">
              <a:spcBef>
                <a:spcPts val="0"/>
              </a:spcBef>
              <a:spcAft>
                <a:spcPts val="1200"/>
              </a:spcAft>
              <a:buClr>
                <a:srgbClr val="333399"/>
              </a:buClr>
              <a:buFont typeface="Wingdings 3" pitchFamily="18" charset="2"/>
              <a:buChar char="}"/>
              <a:defRPr sz="2200" baseline="0">
                <a:solidFill>
                  <a:schemeClr val="tx1"/>
                </a:solidFill>
                <a:latin typeface="+mn-lt"/>
                <a:ea typeface="+mn-ea"/>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tx1"/>
                </a:solidFill>
                <a:latin typeface="+mn-lt"/>
                <a:ea typeface="+mn-ea"/>
              </a:defRPr>
            </a:lvl2pPr>
            <a:lvl3pPr marL="990000" indent="-216000" algn="l" rtl="0" eaLnBrk="1" fontAlgn="base" hangingPunct="1">
              <a:spcBef>
                <a:spcPts val="0"/>
              </a:spcBef>
              <a:spcAft>
                <a:spcPts val="600"/>
              </a:spcAft>
              <a:buClr>
                <a:srgbClr val="333399"/>
              </a:buClr>
              <a:buChar char="•"/>
              <a:defRPr sz="1600">
                <a:solidFill>
                  <a:schemeClr val="tx1"/>
                </a:solidFill>
                <a:latin typeface="+mn-lt"/>
                <a:ea typeface="+mn-ea"/>
              </a:defRPr>
            </a:lvl3pPr>
            <a:lvl4pPr marL="1600200" indent="-228600" algn="l" rtl="0" eaLnBrk="1" fontAlgn="base" hangingPunct="1">
              <a:spcBef>
                <a:spcPct val="20000"/>
              </a:spcBef>
              <a:spcAft>
                <a:spcPct val="0"/>
              </a:spcAft>
              <a:buNone/>
              <a:defRPr sz="1400">
                <a:solidFill>
                  <a:schemeClr val="tx1"/>
                </a:solidFill>
                <a:latin typeface="+mn-lt"/>
                <a:ea typeface="+mn-ea"/>
              </a:defRPr>
            </a:lvl4pPr>
            <a:lvl5pPr marL="2057400" indent="-228600" algn="l" rtl="0" eaLnBrk="1" fontAlgn="base" hangingPunct="1">
              <a:spcBef>
                <a:spcPct val="20000"/>
              </a:spcBef>
              <a:spcAft>
                <a:spcPct val="0"/>
              </a:spcAft>
              <a:buNone/>
              <a:defRPr sz="1200">
                <a:solidFill>
                  <a:schemeClr val="tx1"/>
                </a:solidFill>
                <a:latin typeface="+mn-lt"/>
                <a:ea typeface="+mn-ea"/>
              </a:defRPr>
            </a:lvl5pPr>
            <a:lvl6pPr marL="2514600" indent="-228600" algn="l" rtl="0" eaLnBrk="1" fontAlgn="base" hangingPunct="1">
              <a:spcBef>
                <a:spcPct val="20000"/>
              </a:spcBef>
              <a:spcAft>
                <a:spcPct val="0"/>
              </a:spcAft>
              <a:buChar char="»"/>
              <a:defRPr sz="1200">
                <a:solidFill>
                  <a:schemeClr val="tx1"/>
                </a:solidFill>
                <a:latin typeface="+mn-lt"/>
                <a:ea typeface="+mn-ea"/>
              </a:defRPr>
            </a:lvl6pPr>
            <a:lvl7pPr marL="2971800" indent="-228600" algn="l" rtl="0" eaLnBrk="1" fontAlgn="base" hangingPunct="1">
              <a:spcBef>
                <a:spcPct val="20000"/>
              </a:spcBef>
              <a:spcAft>
                <a:spcPct val="0"/>
              </a:spcAft>
              <a:buChar char="»"/>
              <a:defRPr sz="1200">
                <a:solidFill>
                  <a:schemeClr val="tx1"/>
                </a:solidFill>
                <a:latin typeface="+mn-lt"/>
                <a:ea typeface="+mn-ea"/>
              </a:defRPr>
            </a:lvl7pPr>
            <a:lvl8pPr marL="3429000" indent="-228600" algn="l" rtl="0" eaLnBrk="1" fontAlgn="base" hangingPunct="1">
              <a:spcBef>
                <a:spcPct val="20000"/>
              </a:spcBef>
              <a:spcAft>
                <a:spcPct val="0"/>
              </a:spcAft>
              <a:buChar char="»"/>
              <a:defRPr sz="1200">
                <a:solidFill>
                  <a:schemeClr val="tx1"/>
                </a:solidFill>
                <a:latin typeface="+mn-lt"/>
                <a:ea typeface="+mn-ea"/>
              </a:defRPr>
            </a:lvl8pPr>
            <a:lvl9pPr marL="3886200" indent="-228600" algn="l" rtl="0" eaLnBrk="1" fontAlgn="base" hangingPunct="1">
              <a:spcBef>
                <a:spcPct val="20000"/>
              </a:spcBef>
              <a:spcAft>
                <a:spcPct val="0"/>
              </a:spcAft>
              <a:buChar char="»"/>
              <a:defRPr sz="1200">
                <a:solidFill>
                  <a:schemeClr val="tx1"/>
                </a:solidFill>
                <a:latin typeface="+mn-lt"/>
                <a:ea typeface="+mn-ea"/>
              </a:defRPr>
            </a:lvl9pPr>
          </a:lstStyle>
          <a:p>
            <a:pPr>
              <a:buFont typeface="Wingdings 3" pitchFamily="18" charset="2"/>
              <a:buNone/>
            </a:pPr>
            <a:endParaRPr lang="en-GB" b="1" dirty="0" smtClean="0"/>
          </a:p>
          <a:p>
            <a:endParaRPr lang="en-GB" dirty="0"/>
          </a:p>
        </p:txBody>
      </p:sp>
      <p:sp>
        <p:nvSpPr>
          <p:cNvPr id="4" name="Rounded Rectangle 3"/>
          <p:cNvSpPr/>
          <p:nvPr/>
        </p:nvSpPr>
        <p:spPr bwMode="auto">
          <a:xfrm>
            <a:off x="1322941" y="1791222"/>
            <a:ext cx="6498118" cy="385801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457200" indent="-457200">
              <a:buFont typeface="Arial" panose="020B0604020202020204" pitchFamily="34" charset="0"/>
              <a:buChar char="•"/>
            </a:pPr>
            <a:r>
              <a:rPr lang="en-GB" sz="2800" dirty="0"/>
              <a:t>5</a:t>
            </a:r>
            <a:r>
              <a:rPr lang="en-GB" sz="2800" smtClean="0"/>
              <a:t> </a:t>
            </a:r>
            <a:r>
              <a:rPr lang="en-GB" sz="2800" dirty="0" smtClean="0"/>
              <a:t>days</a:t>
            </a:r>
          </a:p>
          <a:p>
            <a:pPr marL="457200" indent="-457200">
              <a:buFont typeface="Arial" panose="020B0604020202020204" pitchFamily="34" charset="0"/>
              <a:buChar char="•"/>
            </a:pPr>
            <a:r>
              <a:rPr lang="en-GB" sz="2800" dirty="0" smtClean="0"/>
              <a:t>Interactive classroom course</a:t>
            </a:r>
          </a:p>
          <a:p>
            <a:pPr marL="457200" indent="-457200">
              <a:buFont typeface="Arial" panose="020B0604020202020204" pitchFamily="34" charset="0"/>
              <a:buChar char="•"/>
            </a:pPr>
            <a:r>
              <a:rPr lang="en-GB" sz="2800" dirty="0" smtClean="0"/>
              <a:t>Exercises</a:t>
            </a:r>
          </a:p>
          <a:p>
            <a:pPr marL="457200" indent="-457200">
              <a:buFont typeface="Arial" panose="020B0604020202020204" pitchFamily="34" charset="0"/>
              <a:buChar char="•"/>
            </a:pPr>
            <a:r>
              <a:rPr lang="en-GB" sz="2800" dirty="0" smtClean="0"/>
              <a:t>Discussions</a:t>
            </a:r>
          </a:p>
          <a:p>
            <a:pPr marL="457200" indent="-457200">
              <a:buFont typeface="Arial" panose="020B0604020202020204" pitchFamily="34" charset="0"/>
              <a:buChar char="•"/>
            </a:pPr>
            <a:r>
              <a:rPr lang="en-GB" sz="2800" dirty="0" smtClean="0"/>
              <a:t>Quizzes</a:t>
            </a:r>
          </a:p>
          <a:p>
            <a:pPr marL="457200" indent="-457200">
              <a:buFont typeface="Arial" panose="020B0604020202020204" pitchFamily="34" charset="0"/>
              <a:buChar char="•"/>
            </a:pPr>
            <a:r>
              <a:rPr lang="en-GB" sz="2800" dirty="0" smtClean="0"/>
              <a:t>Assessment Test</a:t>
            </a:r>
          </a:p>
          <a:p>
            <a:pPr marL="457200" indent="-457200">
              <a:buFont typeface="Arial" panose="020B0604020202020204" pitchFamily="34" charset="0"/>
              <a:buChar char="•"/>
            </a:pPr>
            <a:r>
              <a:rPr lang="en-GB" sz="2800" dirty="0" smtClean="0"/>
              <a:t>Assessment Project </a:t>
            </a:r>
          </a:p>
          <a:p>
            <a:pPr marL="342900" indent="-342900">
              <a:buClr>
                <a:schemeClr val="accent2"/>
              </a:buClr>
              <a:buFont typeface="Wingdings" pitchFamily="2" charset="2"/>
              <a:buChar char="Ø"/>
            </a:pPr>
            <a:endParaRPr lang="en-GB" sz="2800" dirty="0" smtClean="0"/>
          </a:p>
          <a:p>
            <a:pPr>
              <a:buClr>
                <a:schemeClr val="accent2"/>
              </a:buClr>
            </a:pPr>
            <a:endParaRPr lang="en-GB" sz="2800" dirty="0" smtClean="0"/>
          </a:p>
        </p:txBody>
      </p:sp>
    </p:spTree>
    <p:extLst>
      <p:ext uri="{BB962C8B-B14F-4D97-AF65-F5344CB8AC3E}">
        <p14:creationId xmlns:p14="http://schemas.microsoft.com/office/powerpoint/2010/main" val="320104010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a:t>
            </a:r>
            <a:endParaRPr lang="en-GB" dirty="0"/>
          </a:p>
        </p:txBody>
      </p:sp>
      <p:sp>
        <p:nvSpPr>
          <p:cNvPr id="3" name="Content Placeholder 2"/>
          <p:cNvSpPr txBox="1">
            <a:spLocks/>
          </p:cNvSpPr>
          <p:nvPr/>
        </p:nvSpPr>
        <p:spPr>
          <a:xfrm>
            <a:off x="685800" y="1657350"/>
            <a:ext cx="7772400" cy="4438650"/>
          </a:xfrm>
          <a:prstGeom prst="rect">
            <a:avLst/>
          </a:prstGeom>
        </p:spPr>
        <p:txBody>
          <a:bodyPr/>
          <a:lstStyle>
            <a:lvl1pPr marL="360000" indent="-360000" algn="l" rtl="0" eaLnBrk="1" fontAlgn="base" hangingPunct="1">
              <a:spcBef>
                <a:spcPts val="0"/>
              </a:spcBef>
              <a:spcAft>
                <a:spcPts val="1200"/>
              </a:spcAft>
              <a:buClr>
                <a:srgbClr val="333399"/>
              </a:buClr>
              <a:buFont typeface="Wingdings 3" pitchFamily="18" charset="2"/>
              <a:buChar char="}"/>
              <a:defRPr sz="2200" baseline="0">
                <a:solidFill>
                  <a:schemeClr val="tx1"/>
                </a:solidFill>
                <a:latin typeface="+mn-lt"/>
                <a:ea typeface="+mn-ea"/>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tx1"/>
                </a:solidFill>
                <a:latin typeface="+mn-lt"/>
                <a:ea typeface="+mn-ea"/>
              </a:defRPr>
            </a:lvl2pPr>
            <a:lvl3pPr marL="990000" indent="-216000" algn="l" rtl="0" eaLnBrk="1" fontAlgn="base" hangingPunct="1">
              <a:spcBef>
                <a:spcPts val="0"/>
              </a:spcBef>
              <a:spcAft>
                <a:spcPts val="600"/>
              </a:spcAft>
              <a:buClr>
                <a:srgbClr val="333399"/>
              </a:buClr>
              <a:buChar char="•"/>
              <a:defRPr sz="1600">
                <a:solidFill>
                  <a:schemeClr val="tx1"/>
                </a:solidFill>
                <a:latin typeface="+mn-lt"/>
                <a:ea typeface="+mn-ea"/>
              </a:defRPr>
            </a:lvl3pPr>
            <a:lvl4pPr marL="1600200" indent="-228600" algn="l" rtl="0" eaLnBrk="1" fontAlgn="base" hangingPunct="1">
              <a:spcBef>
                <a:spcPct val="20000"/>
              </a:spcBef>
              <a:spcAft>
                <a:spcPct val="0"/>
              </a:spcAft>
              <a:buNone/>
              <a:defRPr sz="1400">
                <a:solidFill>
                  <a:schemeClr val="tx1"/>
                </a:solidFill>
                <a:latin typeface="+mn-lt"/>
                <a:ea typeface="+mn-ea"/>
              </a:defRPr>
            </a:lvl4pPr>
            <a:lvl5pPr marL="2057400" indent="-228600" algn="l" rtl="0" eaLnBrk="1" fontAlgn="base" hangingPunct="1">
              <a:spcBef>
                <a:spcPct val="20000"/>
              </a:spcBef>
              <a:spcAft>
                <a:spcPct val="0"/>
              </a:spcAft>
              <a:buNone/>
              <a:defRPr sz="1200">
                <a:solidFill>
                  <a:schemeClr val="tx1"/>
                </a:solidFill>
                <a:latin typeface="+mn-lt"/>
                <a:ea typeface="+mn-ea"/>
              </a:defRPr>
            </a:lvl5pPr>
            <a:lvl6pPr marL="2514600" indent="-228600" algn="l" rtl="0" eaLnBrk="1" fontAlgn="base" hangingPunct="1">
              <a:spcBef>
                <a:spcPct val="20000"/>
              </a:spcBef>
              <a:spcAft>
                <a:spcPct val="0"/>
              </a:spcAft>
              <a:buChar char="»"/>
              <a:defRPr sz="1200">
                <a:solidFill>
                  <a:schemeClr val="tx1"/>
                </a:solidFill>
                <a:latin typeface="+mn-lt"/>
                <a:ea typeface="+mn-ea"/>
              </a:defRPr>
            </a:lvl6pPr>
            <a:lvl7pPr marL="2971800" indent="-228600" algn="l" rtl="0" eaLnBrk="1" fontAlgn="base" hangingPunct="1">
              <a:spcBef>
                <a:spcPct val="20000"/>
              </a:spcBef>
              <a:spcAft>
                <a:spcPct val="0"/>
              </a:spcAft>
              <a:buChar char="»"/>
              <a:defRPr sz="1200">
                <a:solidFill>
                  <a:schemeClr val="tx1"/>
                </a:solidFill>
                <a:latin typeface="+mn-lt"/>
                <a:ea typeface="+mn-ea"/>
              </a:defRPr>
            </a:lvl7pPr>
            <a:lvl8pPr marL="3429000" indent="-228600" algn="l" rtl="0" eaLnBrk="1" fontAlgn="base" hangingPunct="1">
              <a:spcBef>
                <a:spcPct val="20000"/>
              </a:spcBef>
              <a:spcAft>
                <a:spcPct val="0"/>
              </a:spcAft>
              <a:buChar char="»"/>
              <a:defRPr sz="1200">
                <a:solidFill>
                  <a:schemeClr val="tx1"/>
                </a:solidFill>
                <a:latin typeface="+mn-lt"/>
                <a:ea typeface="+mn-ea"/>
              </a:defRPr>
            </a:lvl8pPr>
            <a:lvl9pPr marL="3886200" indent="-228600" algn="l" rtl="0" eaLnBrk="1" fontAlgn="base" hangingPunct="1">
              <a:spcBef>
                <a:spcPct val="20000"/>
              </a:spcBef>
              <a:spcAft>
                <a:spcPct val="0"/>
              </a:spcAft>
              <a:buChar char="»"/>
              <a:defRPr sz="1200">
                <a:solidFill>
                  <a:schemeClr val="tx1"/>
                </a:solidFill>
                <a:latin typeface="+mn-lt"/>
                <a:ea typeface="+mn-ea"/>
              </a:defRPr>
            </a:lvl9pPr>
          </a:lstStyle>
          <a:p>
            <a:pPr>
              <a:buFont typeface="Wingdings 3" pitchFamily="18" charset="2"/>
              <a:buNone/>
            </a:pPr>
            <a:endParaRPr lang="en-GB" b="1" dirty="0" smtClean="0"/>
          </a:p>
          <a:p>
            <a:endParaRPr lang="en-GB" dirty="0"/>
          </a:p>
        </p:txBody>
      </p:sp>
      <p:sp>
        <p:nvSpPr>
          <p:cNvPr id="4" name="Rounded Rectangle 3"/>
          <p:cNvSpPr/>
          <p:nvPr/>
        </p:nvSpPr>
        <p:spPr bwMode="auto">
          <a:xfrm>
            <a:off x="1322941" y="1791222"/>
            <a:ext cx="6498118" cy="141544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buClr>
                <a:schemeClr val="accent2"/>
              </a:buClr>
            </a:pPr>
            <a:r>
              <a:rPr lang="en-GB" sz="2800" smtClean="0"/>
              <a:t>UNIX Foundation</a:t>
            </a:r>
            <a:endParaRPr lang="en-GB" sz="2800" dirty="0" smtClean="0"/>
          </a:p>
        </p:txBody>
      </p:sp>
      <p:sp>
        <p:nvSpPr>
          <p:cNvPr id="5" name="Rounded Rectangle 4"/>
          <p:cNvSpPr/>
          <p:nvPr/>
        </p:nvSpPr>
        <p:spPr bwMode="auto">
          <a:xfrm>
            <a:off x="1322941" y="3876675"/>
            <a:ext cx="6498118" cy="141544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buClr>
                <a:schemeClr val="accent2"/>
              </a:buClr>
            </a:pPr>
            <a:r>
              <a:rPr lang="en-GB" sz="2800" smtClean="0"/>
              <a:t>Shell Programming</a:t>
            </a:r>
            <a:endParaRPr lang="en-GB" sz="2800" dirty="0" smtClean="0"/>
          </a:p>
        </p:txBody>
      </p:sp>
    </p:spTree>
    <p:extLst>
      <p:ext uri="{BB962C8B-B14F-4D97-AF65-F5344CB8AC3E}">
        <p14:creationId xmlns:p14="http://schemas.microsoft.com/office/powerpoint/2010/main" val="212082456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Assessments</a:t>
            </a:r>
            <a:endParaRPr lang="en-GB" dirty="0"/>
          </a:p>
        </p:txBody>
      </p:sp>
      <p:sp>
        <p:nvSpPr>
          <p:cNvPr id="3" name="Content Placeholder 2"/>
          <p:cNvSpPr txBox="1">
            <a:spLocks/>
          </p:cNvSpPr>
          <p:nvPr/>
        </p:nvSpPr>
        <p:spPr>
          <a:xfrm>
            <a:off x="685800" y="1657350"/>
            <a:ext cx="7772400" cy="4438650"/>
          </a:xfrm>
          <a:prstGeom prst="rect">
            <a:avLst/>
          </a:prstGeom>
        </p:spPr>
        <p:txBody>
          <a:bodyPr/>
          <a:lstStyle>
            <a:lvl1pPr marL="360000" indent="-360000" algn="l" rtl="0" eaLnBrk="1" fontAlgn="base" hangingPunct="1">
              <a:spcBef>
                <a:spcPts val="0"/>
              </a:spcBef>
              <a:spcAft>
                <a:spcPts val="1200"/>
              </a:spcAft>
              <a:buClr>
                <a:srgbClr val="333399"/>
              </a:buClr>
              <a:buFont typeface="Wingdings 3" pitchFamily="18" charset="2"/>
              <a:buChar char="}"/>
              <a:defRPr sz="2200" baseline="0">
                <a:solidFill>
                  <a:schemeClr val="tx1"/>
                </a:solidFill>
                <a:latin typeface="+mn-lt"/>
                <a:ea typeface="+mn-ea"/>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tx1"/>
                </a:solidFill>
                <a:latin typeface="+mn-lt"/>
                <a:ea typeface="+mn-ea"/>
              </a:defRPr>
            </a:lvl2pPr>
            <a:lvl3pPr marL="990000" indent="-216000" algn="l" rtl="0" eaLnBrk="1" fontAlgn="base" hangingPunct="1">
              <a:spcBef>
                <a:spcPts val="0"/>
              </a:spcBef>
              <a:spcAft>
                <a:spcPts val="600"/>
              </a:spcAft>
              <a:buClr>
                <a:srgbClr val="333399"/>
              </a:buClr>
              <a:buChar char="•"/>
              <a:defRPr sz="1600">
                <a:solidFill>
                  <a:schemeClr val="tx1"/>
                </a:solidFill>
                <a:latin typeface="+mn-lt"/>
                <a:ea typeface="+mn-ea"/>
              </a:defRPr>
            </a:lvl3pPr>
            <a:lvl4pPr marL="1600200" indent="-228600" algn="l" rtl="0" eaLnBrk="1" fontAlgn="base" hangingPunct="1">
              <a:spcBef>
                <a:spcPct val="20000"/>
              </a:spcBef>
              <a:spcAft>
                <a:spcPct val="0"/>
              </a:spcAft>
              <a:buNone/>
              <a:defRPr sz="1400">
                <a:solidFill>
                  <a:schemeClr val="tx1"/>
                </a:solidFill>
                <a:latin typeface="+mn-lt"/>
                <a:ea typeface="+mn-ea"/>
              </a:defRPr>
            </a:lvl4pPr>
            <a:lvl5pPr marL="2057400" indent="-228600" algn="l" rtl="0" eaLnBrk="1" fontAlgn="base" hangingPunct="1">
              <a:spcBef>
                <a:spcPct val="20000"/>
              </a:spcBef>
              <a:spcAft>
                <a:spcPct val="0"/>
              </a:spcAft>
              <a:buNone/>
              <a:defRPr sz="1200">
                <a:solidFill>
                  <a:schemeClr val="tx1"/>
                </a:solidFill>
                <a:latin typeface="+mn-lt"/>
                <a:ea typeface="+mn-ea"/>
              </a:defRPr>
            </a:lvl5pPr>
            <a:lvl6pPr marL="2514600" indent="-228600" algn="l" rtl="0" eaLnBrk="1" fontAlgn="base" hangingPunct="1">
              <a:spcBef>
                <a:spcPct val="20000"/>
              </a:spcBef>
              <a:spcAft>
                <a:spcPct val="0"/>
              </a:spcAft>
              <a:buChar char="»"/>
              <a:defRPr sz="1200">
                <a:solidFill>
                  <a:schemeClr val="tx1"/>
                </a:solidFill>
                <a:latin typeface="+mn-lt"/>
                <a:ea typeface="+mn-ea"/>
              </a:defRPr>
            </a:lvl6pPr>
            <a:lvl7pPr marL="2971800" indent="-228600" algn="l" rtl="0" eaLnBrk="1" fontAlgn="base" hangingPunct="1">
              <a:spcBef>
                <a:spcPct val="20000"/>
              </a:spcBef>
              <a:spcAft>
                <a:spcPct val="0"/>
              </a:spcAft>
              <a:buChar char="»"/>
              <a:defRPr sz="1200">
                <a:solidFill>
                  <a:schemeClr val="tx1"/>
                </a:solidFill>
                <a:latin typeface="+mn-lt"/>
                <a:ea typeface="+mn-ea"/>
              </a:defRPr>
            </a:lvl7pPr>
            <a:lvl8pPr marL="3429000" indent="-228600" algn="l" rtl="0" eaLnBrk="1" fontAlgn="base" hangingPunct="1">
              <a:spcBef>
                <a:spcPct val="20000"/>
              </a:spcBef>
              <a:spcAft>
                <a:spcPct val="0"/>
              </a:spcAft>
              <a:buChar char="»"/>
              <a:defRPr sz="1200">
                <a:solidFill>
                  <a:schemeClr val="tx1"/>
                </a:solidFill>
                <a:latin typeface="+mn-lt"/>
                <a:ea typeface="+mn-ea"/>
              </a:defRPr>
            </a:lvl8pPr>
            <a:lvl9pPr marL="3886200" indent="-228600" algn="l" rtl="0" eaLnBrk="1" fontAlgn="base" hangingPunct="1">
              <a:spcBef>
                <a:spcPct val="20000"/>
              </a:spcBef>
              <a:spcAft>
                <a:spcPct val="0"/>
              </a:spcAft>
              <a:buChar char="»"/>
              <a:defRPr sz="1200">
                <a:solidFill>
                  <a:schemeClr val="tx1"/>
                </a:solidFill>
                <a:latin typeface="+mn-lt"/>
                <a:ea typeface="+mn-ea"/>
              </a:defRPr>
            </a:lvl9pPr>
          </a:lstStyle>
          <a:p>
            <a:pPr>
              <a:buFont typeface="Wingdings 3" pitchFamily="18" charset="2"/>
              <a:buNone/>
            </a:pPr>
            <a:endParaRPr lang="en-GB" b="1" dirty="0" smtClean="0"/>
          </a:p>
          <a:p>
            <a:endParaRPr lang="en-GB" dirty="0"/>
          </a:p>
        </p:txBody>
      </p:sp>
      <p:sp>
        <p:nvSpPr>
          <p:cNvPr id="4" name="Rounded Rectangle 3"/>
          <p:cNvSpPr/>
          <p:nvPr/>
        </p:nvSpPr>
        <p:spPr bwMode="auto">
          <a:xfrm>
            <a:off x="1322941" y="1791222"/>
            <a:ext cx="6498118" cy="141544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buClr>
                <a:schemeClr val="accent2"/>
              </a:buClr>
            </a:pPr>
            <a:r>
              <a:rPr lang="en-GB" sz="2800" dirty="0" smtClean="0"/>
              <a:t>UNIX </a:t>
            </a:r>
            <a:r>
              <a:rPr lang="en-GB" sz="2800" dirty="0" smtClean="0"/>
              <a:t>Foundation</a:t>
            </a:r>
          </a:p>
          <a:p>
            <a:pPr algn="ctr">
              <a:buClr>
                <a:schemeClr val="accent2"/>
              </a:buClr>
            </a:pPr>
            <a:r>
              <a:rPr lang="en-GB" sz="2800" dirty="0" smtClean="0"/>
              <a:t>Command Line Test (50%)</a:t>
            </a:r>
            <a:endParaRPr lang="en-GB" sz="2800" dirty="0" smtClean="0"/>
          </a:p>
        </p:txBody>
      </p:sp>
      <p:sp>
        <p:nvSpPr>
          <p:cNvPr id="5" name="Rounded Rectangle 4"/>
          <p:cNvSpPr/>
          <p:nvPr/>
        </p:nvSpPr>
        <p:spPr bwMode="auto">
          <a:xfrm>
            <a:off x="1322941" y="3876675"/>
            <a:ext cx="6498118" cy="141544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buClr>
                <a:schemeClr val="accent2"/>
              </a:buClr>
            </a:pPr>
            <a:r>
              <a:rPr lang="en-GB" sz="2800" dirty="0" smtClean="0"/>
              <a:t>Shell </a:t>
            </a:r>
            <a:r>
              <a:rPr lang="en-GB" sz="2800" dirty="0" smtClean="0"/>
              <a:t>Programming</a:t>
            </a:r>
          </a:p>
          <a:p>
            <a:pPr algn="ctr">
              <a:buClr>
                <a:schemeClr val="accent2"/>
              </a:buClr>
            </a:pPr>
            <a:r>
              <a:rPr lang="en-GB" sz="2800" dirty="0" smtClean="0"/>
              <a:t>UNIX Project (50%)</a:t>
            </a:r>
            <a:endParaRPr lang="en-GB" sz="2800" dirty="0" smtClean="0"/>
          </a:p>
        </p:txBody>
      </p:sp>
      <p:sp>
        <p:nvSpPr>
          <p:cNvPr id="7" name="TextBox 6"/>
          <p:cNvSpPr txBox="1"/>
          <p:nvPr/>
        </p:nvSpPr>
        <p:spPr>
          <a:xfrm>
            <a:off x="685800" y="5779363"/>
            <a:ext cx="4716484" cy="400110"/>
          </a:xfrm>
          <a:prstGeom prst="rect">
            <a:avLst/>
          </a:prstGeom>
          <a:noFill/>
        </p:spPr>
        <p:txBody>
          <a:bodyPr wrap="none" rtlCol="0">
            <a:spAutoFit/>
          </a:bodyPr>
          <a:lstStyle/>
          <a:p>
            <a:r>
              <a:rPr lang="en-GB" sz="2000" b="1" dirty="0" smtClean="0"/>
              <a:t>75% is the pass mark for both assessments</a:t>
            </a:r>
            <a:endParaRPr lang="en-GB" sz="2000" b="1" dirty="0"/>
          </a:p>
        </p:txBody>
      </p:sp>
    </p:spTree>
    <p:extLst>
      <p:ext uri="{BB962C8B-B14F-4D97-AF65-F5344CB8AC3E}">
        <p14:creationId xmlns:p14="http://schemas.microsoft.com/office/powerpoint/2010/main" val="149412124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Course objectives</a:t>
            </a:r>
            <a:endParaRPr lang="en-GB"/>
          </a:p>
        </p:txBody>
      </p:sp>
      <p:sp>
        <p:nvSpPr>
          <p:cNvPr id="4" name="Rectangle 3"/>
          <p:cNvSpPr txBox="1">
            <a:spLocks noChangeArrowheads="1"/>
          </p:cNvSpPr>
          <p:nvPr/>
        </p:nvSpPr>
        <p:spPr>
          <a:xfrm>
            <a:off x="685800" y="1600200"/>
            <a:ext cx="7772400" cy="3695131"/>
          </a:xfrm>
          <a:prstGeom prst="rect">
            <a:avLst/>
          </a:prstGeom>
        </p:spPr>
        <p:txBody>
          <a:bodyPr/>
          <a:lstStyle/>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None/>
              <a:tabLst/>
              <a:defRPr/>
            </a:pPr>
            <a:r>
              <a:rPr kumimoji="0" lang="en-GB" sz="2200" b="1" i="0" u="none" strike="noStrike" kern="0" cap="none" spc="0" normalizeH="0" baseline="0" noProof="0" dirty="0" smtClean="0">
                <a:ln>
                  <a:noFill/>
                </a:ln>
                <a:solidFill>
                  <a:schemeClr val="tx1"/>
                </a:solidFill>
                <a:effectLst/>
                <a:uLnTx/>
                <a:uFillTx/>
                <a:latin typeface="+mn-lt"/>
                <a:ea typeface="+mn-ea"/>
                <a:cs typeface="+mn-cs"/>
              </a:rPr>
              <a:t>After completing this course you will be able to:</a:t>
            </a:r>
          </a:p>
          <a:p>
            <a:pPr marL="360000" marR="0" lvl="0" indent="-360000" algn="l" defTabSz="914400" rtl="0" eaLnBrk="1" fontAlgn="base" latinLnBrk="0" hangingPunct="1">
              <a:lnSpc>
                <a:spcPct val="100000"/>
              </a:lnSpc>
              <a:spcBef>
                <a:spcPts val="0"/>
              </a:spcBef>
              <a:spcAft>
                <a:spcPts val="1200"/>
              </a:spcAft>
              <a:buSzTx/>
              <a:buFont typeface="Arial" panose="020B0604020202020204" pitchFamily="34" charset="0"/>
              <a:buChar char="•"/>
              <a:tabLst/>
              <a:defRPr/>
            </a:pPr>
            <a:r>
              <a:rPr lang="en-GB" sz="2200" kern="0" dirty="0" smtClean="0">
                <a:latin typeface="+mn-lt"/>
                <a:ea typeface="+mn-ea"/>
              </a:rPr>
              <a:t>Describe the major components &amp; structure of UNIX</a:t>
            </a: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SzTx/>
              <a:buFont typeface="Arial" panose="020B0604020202020204" pitchFamily="34" charset="0"/>
              <a:buChar char="•"/>
              <a:tabLst/>
              <a:defRPr/>
            </a:pPr>
            <a:r>
              <a:rPr lang="en-GB" sz="2200" kern="0" dirty="0" smtClean="0">
                <a:latin typeface="+mn-lt"/>
                <a:ea typeface="+mn-ea"/>
              </a:rPr>
              <a:t>Use files &amp; directory commands to manage personal files</a:t>
            </a: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SzTx/>
              <a:buFont typeface="Arial" panose="020B0604020202020204" pitchFamily="34" charset="0"/>
              <a:buChar char="•"/>
              <a:tabLst/>
              <a:defRPr/>
            </a:pPr>
            <a:r>
              <a:rPr lang="en-GB" sz="2200" kern="0" dirty="0" smtClean="0">
                <a:latin typeface="+mn-lt"/>
                <a:ea typeface="+mn-ea"/>
              </a:rPr>
              <a:t>Use commands to find and manipulate data within UNIX</a:t>
            </a: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SzTx/>
              <a:buFont typeface="Arial" panose="020B0604020202020204" pitchFamily="34" charset="0"/>
              <a:buChar char="•"/>
              <a:tabLst/>
              <a:defRPr/>
            </a:pPr>
            <a:r>
              <a:rPr lang="en-GB" sz="2200" kern="0" dirty="0" smtClean="0">
                <a:latin typeface="+mn-lt"/>
                <a:ea typeface="+mn-ea"/>
              </a:rPr>
              <a:t>Use UNIX features to build more complex commands</a:t>
            </a: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SzTx/>
              <a:buFont typeface="Arial" panose="020B0604020202020204" pitchFamily="34" charset="0"/>
              <a:buChar char="•"/>
              <a:tabLst/>
              <a:defRPr/>
            </a:pPr>
            <a:r>
              <a:rPr lang="en-GB" sz="2200" kern="0" dirty="0" smtClean="0">
                <a:latin typeface="+mn-lt"/>
                <a:ea typeface="+mn-ea"/>
              </a:rPr>
              <a:t>Write shell scripts to address simple business requirements</a:t>
            </a: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b="1" dirty="0" smtClean="0">
                <a:latin typeface="Arial" pitchFamily="34" charset="0"/>
                <a:cs typeface="Arial" pitchFamily="34" charset="0"/>
              </a:rPr>
              <a:t>A</a:t>
            </a:r>
            <a:r>
              <a:rPr lang="en-GB" b="1" dirty="0" smtClean="0" bmk="">
                <a:latin typeface="Arial" pitchFamily="34" charset="0"/>
                <a:cs typeface="Arial" pitchFamily="34" charset="0"/>
              </a:rPr>
              <a:t>genda – Day 1</a:t>
            </a:r>
            <a:endParaRPr lang="en-US" dirty="0" smtClean="0"/>
          </a:p>
        </p:txBody>
      </p:sp>
      <p:graphicFrame>
        <p:nvGraphicFramePr>
          <p:cNvPr id="11" name="Table 10"/>
          <p:cNvGraphicFramePr>
            <a:graphicFrameLocks noGrp="1"/>
          </p:cNvGraphicFramePr>
          <p:nvPr>
            <p:extLst>
              <p:ext uri="{D42A27DB-BD31-4B8C-83A1-F6EECF244321}">
                <p14:modId xmlns:p14="http://schemas.microsoft.com/office/powerpoint/2010/main" val="4229648747"/>
              </p:ext>
            </p:extLst>
          </p:nvPr>
        </p:nvGraphicFramePr>
        <p:xfrm>
          <a:off x="834222" y="1442197"/>
          <a:ext cx="7583785" cy="4239180"/>
        </p:xfrm>
        <a:graphic>
          <a:graphicData uri="http://schemas.openxmlformats.org/drawingml/2006/table">
            <a:tbl>
              <a:tblPr/>
              <a:tblGrid>
                <a:gridCol w="1758455"/>
                <a:gridCol w="5825330"/>
              </a:tblGrid>
              <a:tr h="310422">
                <a:tc>
                  <a:txBody>
                    <a:bodyPr/>
                    <a:lstStyle/>
                    <a:p>
                      <a:pPr>
                        <a:spcAft>
                          <a:spcPts val="0"/>
                        </a:spcAft>
                      </a:pPr>
                      <a:endParaRPr lang="en-GB" sz="1800" dirty="0">
                        <a:latin typeface="Arial"/>
                        <a:ea typeface="Times New Roman"/>
                      </a:endParaRPr>
                    </a:p>
                  </a:txBody>
                  <a:tcPr marL="0" marR="0" marT="36195" marB="36195">
                    <a:lnL>
                      <a:noFill/>
                    </a:lnL>
                    <a:lnR>
                      <a:noFill/>
                    </a:lnR>
                    <a:lnT>
                      <a:noFill/>
                    </a:lnT>
                    <a:lnB w="19050" cap="flat" cmpd="sng" algn="ctr">
                      <a:solidFill>
                        <a:srgbClr val="333399"/>
                      </a:solidFill>
                      <a:prstDash val="solid"/>
                      <a:round/>
                      <a:headEnd type="none" w="med" len="med"/>
                      <a:tailEnd type="none" w="med" len="med"/>
                    </a:lnB>
                  </a:tcPr>
                </a:tc>
                <a:tc>
                  <a:txBody>
                    <a:bodyPr/>
                    <a:lstStyle/>
                    <a:p>
                      <a:pPr>
                        <a:spcAft>
                          <a:spcPts val="0"/>
                        </a:spcAft>
                      </a:pPr>
                      <a:endParaRPr lang="en-GB" sz="1800" b="1" dirty="0">
                        <a:latin typeface="Arial"/>
                        <a:ea typeface="Times New Roman"/>
                      </a:endParaRPr>
                    </a:p>
                  </a:txBody>
                  <a:tcPr marL="0" marR="0" marT="36195" marB="36195">
                    <a:lnL>
                      <a:noFill/>
                    </a:lnL>
                    <a:lnR>
                      <a:noFill/>
                    </a:lnR>
                    <a:lnT>
                      <a:noFill/>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a:solidFill>
                            <a:schemeClr val="tx1"/>
                          </a:solidFill>
                          <a:latin typeface="Arial"/>
                          <a:ea typeface="Times New Roman"/>
                        </a:rPr>
                        <a:t>09.00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mn-lt"/>
                          <a:ea typeface="Times New Roman"/>
                        </a:rPr>
                        <a:t>Introduction</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smtClean="0">
                          <a:solidFill>
                            <a:schemeClr val="tx1"/>
                          </a:solidFill>
                          <a:latin typeface="Arial"/>
                          <a:ea typeface="Times New Roman"/>
                        </a:rPr>
                        <a:t>09.15</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smtClean="0">
                          <a:solidFill>
                            <a:schemeClr val="tx1"/>
                          </a:solidFill>
                          <a:latin typeface="+mn-lt"/>
                          <a:ea typeface="Times New Roman"/>
                        </a:rPr>
                        <a:t>Introduction</a:t>
                      </a:r>
                      <a:r>
                        <a:rPr lang="en-GB" sz="1800" b="1" baseline="0" smtClean="0">
                          <a:solidFill>
                            <a:schemeClr val="tx1"/>
                          </a:solidFill>
                          <a:latin typeface="+mn-lt"/>
                          <a:ea typeface="Times New Roman"/>
                        </a:rPr>
                        <a:t> to UNIX</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09:45</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UNIX</a:t>
                      </a:r>
                      <a:r>
                        <a:rPr lang="en-GB" sz="1800" b="1" baseline="0" dirty="0" smtClean="0">
                          <a:solidFill>
                            <a:schemeClr val="tx1"/>
                          </a:solidFill>
                          <a:latin typeface="Arial"/>
                          <a:ea typeface="Times New Roman"/>
                        </a:rPr>
                        <a:t> File system</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10:30</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Coffee</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10.45</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mn-lt"/>
                          <a:ea typeface="Times New Roman"/>
                        </a:rPr>
                        <a:t>UNIX</a:t>
                      </a:r>
                      <a:r>
                        <a:rPr lang="en-GB" sz="1800" b="1" baseline="0" dirty="0" smtClean="0">
                          <a:solidFill>
                            <a:schemeClr val="tx1"/>
                          </a:solidFill>
                          <a:latin typeface="+mn-lt"/>
                          <a:ea typeface="Times New Roman"/>
                        </a:rPr>
                        <a:t> File system</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mn-lt"/>
                          <a:ea typeface="Times New Roman"/>
                        </a:rPr>
                        <a:t>11:30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mn-lt"/>
                          <a:ea typeface="Times New Roman"/>
                        </a:rPr>
                        <a:t>Piping</a:t>
                      </a:r>
                      <a:r>
                        <a:rPr lang="en-GB" sz="1800" b="1" baseline="0" dirty="0" smtClean="0">
                          <a:solidFill>
                            <a:schemeClr val="tx1"/>
                          </a:solidFill>
                          <a:latin typeface="+mn-lt"/>
                          <a:ea typeface="Times New Roman"/>
                        </a:rPr>
                        <a:t> and redirection</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12:00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smtClean="0">
                          <a:solidFill>
                            <a:schemeClr val="tx1"/>
                          </a:solidFill>
                          <a:latin typeface="Arial"/>
                          <a:ea typeface="Times New Roman"/>
                        </a:rPr>
                        <a:t>Pattern</a:t>
                      </a:r>
                      <a:r>
                        <a:rPr lang="en-GB" sz="1800" b="1" baseline="0" smtClean="0">
                          <a:solidFill>
                            <a:schemeClr val="tx1"/>
                          </a:solidFill>
                          <a:latin typeface="Arial"/>
                          <a:ea typeface="Times New Roman"/>
                        </a:rPr>
                        <a:t> Matching &amp; Searching</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13.00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Lunch</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14.00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mn-lt"/>
                          <a:ea typeface="Times New Roman"/>
                        </a:rPr>
                        <a:t>Exercises &amp; Self study Job Control</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17.30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a:noFill/>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Close</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73136739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b="1" dirty="0" smtClean="0">
                <a:latin typeface="Arial" pitchFamily="34" charset="0"/>
                <a:cs typeface="Arial" pitchFamily="34" charset="0"/>
              </a:rPr>
              <a:t>A</a:t>
            </a:r>
            <a:r>
              <a:rPr lang="en-GB" b="1" dirty="0" smtClean="0" bmk="">
                <a:latin typeface="Arial" pitchFamily="34" charset="0"/>
                <a:cs typeface="Arial" pitchFamily="34" charset="0"/>
              </a:rPr>
              <a:t>genda – Day 2</a:t>
            </a:r>
            <a:endParaRPr lang="en-US" dirty="0" smtClean="0"/>
          </a:p>
        </p:txBody>
      </p:sp>
      <p:graphicFrame>
        <p:nvGraphicFramePr>
          <p:cNvPr id="11" name="Table 10"/>
          <p:cNvGraphicFramePr>
            <a:graphicFrameLocks noGrp="1"/>
          </p:cNvGraphicFramePr>
          <p:nvPr>
            <p:extLst>
              <p:ext uri="{D42A27DB-BD31-4B8C-83A1-F6EECF244321}">
                <p14:modId xmlns:p14="http://schemas.microsoft.com/office/powerpoint/2010/main" val="995695003"/>
              </p:ext>
            </p:extLst>
          </p:nvPr>
        </p:nvGraphicFramePr>
        <p:xfrm>
          <a:off x="834222" y="1654633"/>
          <a:ext cx="7583785" cy="4281717"/>
        </p:xfrm>
        <a:graphic>
          <a:graphicData uri="http://schemas.openxmlformats.org/drawingml/2006/table">
            <a:tbl>
              <a:tblPr/>
              <a:tblGrid>
                <a:gridCol w="1758455"/>
                <a:gridCol w="5825330"/>
              </a:tblGrid>
              <a:tr h="389247">
                <a:tc>
                  <a:txBody>
                    <a:bodyPr/>
                    <a:lstStyle/>
                    <a:p>
                      <a:pPr>
                        <a:spcAft>
                          <a:spcPts val="0"/>
                        </a:spcAft>
                      </a:pPr>
                      <a:r>
                        <a:rPr lang="en-GB" sz="1800" b="1" dirty="0">
                          <a:solidFill>
                            <a:schemeClr val="tx1"/>
                          </a:solidFill>
                          <a:latin typeface="Arial"/>
                          <a:ea typeface="Times New Roman"/>
                        </a:rPr>
                        <a:t>09.00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smtClean="0">
                          <a:solidFill>
                            <a:schemeClr val="tx1"/>
                          </a:solidFill>
                          <a:latin typeface="Arial"/>
                          <a:ea typeface="Times New Roman"/>
                        </a:rPr>
                        <a:t>Review</a:t>
                      </a:r>
                      <a:r>
                        <a:rPr lang="en-GB" sz="1800" b="1" baseline="0" smtClean="0">
                          <a:solidFill>
                            <a:schemeClr val="tx1"/>
                          </a:solidFill>
                          <a:latin typeface="Arial"/>
                          <a:ea typeface="Times New Roman"/>
                        </a:rPr>
                        <a:t> Quiz</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smtClean="0">
                          <a:solidFill>
                            <a:schemeClr val="tx1"/>
                          </a:solidFill>
                          <a:latin typeface="Arial"/>
                          <a:ea typeface="Times New Roman"/>
                        </a:rPr>
                        <a:t>09.45</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mn-lt"/>
                          <a:ea typeface="Times New Roman"/>
                        </a:rPr>
                        <a:t>Vi</a:t>
                      </a:r>
                      <a:r>
                        <a:rPr lang="en-GB" sz="1800" b="1" baseline="0" dirty="0" smtClean="0">
                          <a:solidFill>
                            <a:schemeClr val="tx1"/>
                          </a:solidFill>
                          <a:latin typeface="+mn-lt"/>
                          <a:ea typeface="Times New Roman"/>
                        </a:rPr>
                        <a:t> Editor</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10.00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baseline="0" dirty="0" smtClean="0">
                          <a:solidFill>
                            <a:schemeClr val="tx1"/>
                          </a:solidFill>
                          <a:latin typeface="+mn-lt"/>
                          <a:ea typeface="Times New Roman"/>
                        </a:rPr>
                        <a:t>More Commands</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10.30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Coffee</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11.45</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mn-lt"/>
                          <a:ea typeface="Times New Roman"/>
                        </a:rPr>
                        <a:t>More</a:t>
                      </a:r>
                      <a:r>
                        <a:rPr lang="en-GB" sz="1800" b="1" baseline="0" dirty="0" smtClean="0">
                          <a:solidFill>
                            <a:schemeClr val="tx1"/>
                          </a:solidFill>
                          <a:latin typeface="+mn-lt"/>
                          <a:ea typeface="Times New Roman"/>
                        </a:rPr>
                        <a:t> Commands</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mn-lt"/>
                          <a:ea typeface="Times New Roman"/>
                        </a:rPr>
                        <a:t>11.15</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smtClean="0">
                          <a:solidFill>
                            <a:schemeClr val="tx1"/>
                          </a:solidFill>
                          <a:latin typeface="+mn-lt"/>
                          <a:ea typeface="Times New Roman"/>
                        </a:rPr>
                        <a:t>Environment</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11.30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Introduction</a:t>
                      </a:r>
                      <a:r>
                        <a:rPr lang="en-GB" sz="1800" b="1" baseline="0" dirty="0" smtClean="0">
                          <a:solidFill>
                            <a:schemeClr val="tx1"/>
                          </a:solidFill>
                          <a:latin typeface="Arial"/>
                          <a:ea typeface="Times New Roman"/>
                        </a:rPr>
                        <a:t> to Shell Scripts</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marL="342900" lvl="0" indent="-342900" algn="l" defTabSz="914400" rtl="0" eaLnBrk="1" latinLnBrk="0" hangingPunct="1">
                        <a:spcAft>
                          <a:spcPts val="300"/>
                        </a:spcAft>
                        <a:buClr>
                          <a:srgbClr val="333399"/>
                        </a:buClr>
                        <a:buFont typeface="Symbol"/>
                        <a:buNone/>
                        <a:tabLst>
                          <a:tab pos="252095" algn="l"/>
                        </a:tabLst>
                      </a:pPr>
                      <a:r>
                        <a:rPr lang="en-GB" sz="1800" b="1" kern="1200" dirty="0" smtClean="0">
                          <a:solidFill>
                            <a:schemeClr val="tx1"/>
                          </a:solidFill>
                          <a:latin typeface="Arial"/>
                          <a:ea typeface="Times New Roman"/>
                          <a:cs typeface="+mn-cs"/>
                        </a:rPr>
                        <a:t>12.00</a:t>
                      </a:r>
                      <a:endParaRPr lang="en-GB" sz="1800" b="1" kern="1200" dirty="0">
                        <a:solidFill>
                          <a:schemeClr val="tx1"/>
                        </a:solidFill>
                        <a:latin typeface="Arial"/>
                        <a:ea typeface="Times New Roman"/>
                        <a:cs typeface="+mn-cs"/>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lgn="l" defTabSz="914400" rtl="0" eaLnBrk="1" latinLnBrk="0" hangingPunct="1">
                        <a:spcAft>
                          <a:spcPts val="300"/>
                        </a:spcAft>
                        <a:buClr>
                          <a:srgbClr val="333399"/>
                        </a:buClr>
                        <a:buFont typeface="Symbol"/>
                        <a:buChar char=""/>
                        <a:tabLst>
                          <a:tab pos="252095" algn="l"/>
                        </a:tabLst>
                      </a:pPr>
                      <a:r>
                        <a:rPr lang="en-GB" sz="1800" b="1" kern="1200" dirty="0" smtClean="0">
                          <a:solidFill>
                            <a:schemeClr val="tx1"/>
                          </a:solidFill>
                          <a:latin typeface="Arial"/>
                          <a:ea typeface="Times New Roman"/>
                          <a:cs typeface="+mn-cs"/>
                        </a:rPr>
                        <a:t>Variables</a:t>
                      </a:r>
                      <a:r>
                        <a:rPr lang="en-GB" sz="1800" b="1" kern="1200" baseline="0" dirty="0" smtClean="0">
                          <a:solidFill>
                            <a:schemeClr val="tx1"/>
                          </a:solidFill>
                          <a:latin typeface="Arial"/>
                          <a:ea typeface="Times New Roman"/>
                          <a:cs typeface="+mn-cs"/>
                        </a:rPr>
                        <a:t> and Command Substitution</a:t>
                      </a:r>
                      <a:endParaRPr lang="en-GB" sz="1800" b="1" kern="1200" dirty="0">
                        <a:solidFill>
                          <a:schemeClr val="tx1"/>
                        </a:solidFill>
                        <a:latin typeface="Arial"/>
                        <a:ea typeface="Times New Roman"/>
                        <a:cs typeface="+mn-cs"/>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smtClean="0">
                          <a:solidFill>
                            <a:schemeClr val="tx1"/>
                          </a:solidFill>
                          <a:latin typeface="Arial"/>
                          <a:ea typeface="Times New Roman"/>
                        </a:rPr>
                        <a:t>13.00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Lunch</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smtClean="0">
                          <a:solidFill>
                            <a:schemeClr val="tx1"/>
                          </a:solidFill>
                          <a:latin typeface="Arial"/>
                          <a:ea typeface="Times New Roman"/>
                        </a:rPr>
                        <a:t>15.15</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Exercises</a:t>
                      </a:r>
                      <a:r>
                        <a:rPr lang="en-GB" sz="1800" b="1" baseline="0" dirty="0" smtClean="0">
                          <a:solidFill>
                            <a:schemeClr val="tx1"/>
                          </a:solidFill>
                          <a:latin typeface="Arial"/>
                          <a:ea typeface="Times New Roman"/>
                        </a:rPr>
                        <a:t> and Revision for Command Line Mock</a:t>
                      </a:r>
                      <a:endParaRPr lang="en-GB" sz="1800" b="1"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w="19050" cap="flat" cmpd="sng" algn="ctr">
                      <a:solidFill>
                        <a:srgbClr val="333399"/>
                      </a:solidFill>
                      <a:prstDash val="solid"/>
                      <a:round/>
                      <a:headEnd type="none" w="med" len="med"/>
                      <a:tailEnd type="none" w="med" len="med"/>
                    </a:lnB>
                  </a:tcPr>
                </a:tc>
              </a:tr>
              <a:tr h="389247">
                <a:tc>
                  <a:txBody>
                    <a:bodyPr/>
                    <a:lstStyle/>
                    <a:p>
                      <a:pPr>
                        <a:spcAft>
                          <a:spcPts val="0"/>
                        </a:spcAft>
                      </a:pPr>
                      <a:r>
                        <a:rPr lang="en-GB" sz="1800" b="1" dirty="0">
                          <a:solidFill>
                            <a:schemeClr val="tx1"/>
                          </a:solidFill>
                          <a:latin typeface="Arial"/>
                          <a:ea typeface="Times New Roman"/>
                        </a:rPr>
                        <a:t>17.30</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a:noFill/>
                    </a:lnB>
                  </a:tcPr>
                </a:tc>
                <a:tc>
                  <a:txBody>
                    <a:bodyPr/>
                    <a:lstStyle/>
                    <a:p>
                      <a:pPr marL="342900" lvl="0" indent="-342900">
                        <a:spcAft>
                          <a:spcPts val="300"/>
                        </a:spcAft>
                        <a:buClr>
                          <a:srgbClr val="333399"/>
                        </a:buClr>
                        <a:buFont typeface="Symbol"/>
                        <a:buChar char=""/>
                        <a:tabLst>
                          <a:tab pos="252095" algn="l"/>
                        </a:tabLst>
                      </a:pPr>
                      <a:r>
                        <a:rPr lang="en-GB" sz="1800" b="1" dirty="0" smtClean="0">
                          <a:solidFill>
                            <a:schemeClr val="tx1"/>
                          </a:solidFill>
                          <a:latin typeface="Arial"/>
                          <a:ea typeface="Times New Roman"/>
                        </a:rPr>
                        <a:t>Close</a:t>
                      </a:r>
                      <a:endParaRPr lang="en-GB" sz="1800" dirty="0">
                        <a:solidFill>
                          <a:schemeClr val="tx1"/>
                        </a:solidFill>
                        <a:latin typeface="Arial"/>
                        <a:ea typeface="Times New Roman"/>
                      </a:endParaRPr>
                    </a:p>
                  </a:txBody>
                  <a:tcPr marL="0" marR="0" marT="36195" marB="36195">
                    <a:lnL>
                      <a:noFill/>
                    </a:lnL>
                    <a:lnR>
                      <a:noFill/>
                    </a:lnR>
                    <a:lnT w="19050" cap="flat" cmpd="sng" algn="ctr">
                      <a:solidFill>
                        <a:srgbClr val="333399"/>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96632952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ct:contentTypeSchema ct:_="" ma:_="" ma:contentTypeName="Document" ma:contentTypeID="0x010100C6296D0BB197BA4483003E3880790A29" ma:contentTypeVersion="4" ma:contentTypeDescription="Create a new document." ma:contentTypeScope="" ma:versionID="44b887429f14bd41fa5c62838663fd23" xmlns:ct="http://schemas.microsoft.com/office/2006/metadata/contentType" xmlns:ma="http://schemas.microsoft.com/office/2006/metadata/properties/metaAttributes">
<xsd:schema targetNamespace="http://schemas.microsoft.com/office/2006/metadata/properties" ma:root="true" ma:fieldsID="f8b28650bfb533a4c478a473655f8fbb" ns2:_="" ns3:_="" xmlns:xsd="http://www.w3.org/2001/XMLSchema" xmlns:xs="http://www.w3.org/2001/XMLSchema" xmlns:p="http://schemas.microsoft.com/office/2006/metadata/properties" xmlns:ns2="$ListId:Shared Documents;" xmlns:ns3="http://schemas.microsoft.com/sharepoint/v4">
<xsd:import namespace="$ListId:Shared Documents;"/>
<xsd:import namespace="http://schemas.microsoft.com/sharepoint/v4"/>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IconOverlay"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xsd:simpleType>
<xsd:restriction base="dms:Choic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1" nillable="true" ma:displayName="Module" ma:format="Dropdown" ma:indexed="true" ma:internalName="Module">
<xsd:simpleType>
<xsd:restriction base="dms:Choice">
<xsd:enumeration value="Foundation"/>
<xsd:enumeration value="Shell Programming"/>
<xsd:enumeration value="Post Sign Off Activities"/>
</xsd:restriction>
</xsd:simpleType>
</xsd:element>
</xsd:schema>
<xsd:schema targetNamespace="http://schemas.microsoft.com/sharepoint/v4"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p:properties xmlns:p="http://schemas.microsoft.com/office/2006/metadata/properties" xmlns:xsi="http://www.w3.org/2001/XMLSchema-instance" xmlns:pc="http://schemas.microsoft.com/office/infopath/2007/PartnerControls"><documentManagement><Document_x0020_Type xmlns="$ListId:Shared Documents;">Slide Decks</Document_x0020_Type><Week xmlns="$ListId:Shared Documents;" xsi:nil="true"></Week><RestrictedToTheseUsers xmlns="$ListId:Shared Documents;"><UserInfo><DisplayName></DisplayName><AccountId xsi:nil="true"></AccountId><AccountType/></UserInfo></RestrictedToTheseUsers><Module xmlns="$ListId:Shared Documents;">Foundation</Module><IconOverlay xmlns="http://schemas.microsoft.com/sharepoint/v4" xsi:nil="true"/></documentManagement></p:properties>
</file>

<file path=customXml/itemProps1.xml><?xml version="1.0" encoding="utf-8"?>
<ds:datastoreItem xmlns:ds="http://schemas.openxmlformats.org/officeDocument/2006/customXml" ds:itemID="{18130E53-28AF-4316-A873-D11A4CF50BD2}"/>
</file>

<file path=customXml/itemProps2.xml><?xml version="1.0" encoding="utf-8"?>
<ds:datastoreItem xmlns:ds="http://schemas.openxmlformats.org/officeDocument/2006/customXml" ds:itemID="{6B07ABFD-50F6-45CE-90D1-459E0885785D}"/>
</file>

<file path=customXml/itemProps3.xml><?xml version="1.0" encoding="utf-8"?>
<ds:datastoreItem xmlns:ds="http://schemas.openxmlformats.org/officeDocument/2006/customXml" ds:itemID="{0153C2AD-BEC0-4C04-804B-9E15FE1C443F}"/>
</file>

<file path=docProps/app.xml><?xml version="1.0" encoding="utf-8"?>
<Properties xmlns="http://schemas.openxmlformats.org/officeDocument/2006/extended-properties" xmlns:vt="http://schemas.openxmlformats.org/officeDocument/2006/docPropsVTypes">
  <Template/>
  <TotalTime>404</TotalTime>
  <Words>513</Words>
  <Application>Microsoft Office PowerPoint</Application>
  <PresentationFormat>On-screen Show (4:3)</PresentationFormat>
  <Paragraphs>139</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Unix</vt:lpstr>
      <vt:lpstr>Course Aims</vt:lpstr>
      <vt:lpstr>Structure </vt:lpstr>
      <vt:lpstr>Structure </vt:lpstr>
      <vt:lpstr>Assessments</vt:lpstr>
      <vt:lpstr>Course objectives</vt:lpstr>
      <vt:lpstr>Agenda – Day 1</vt:lpstr>
      <vt:lpstr>Agenda – Day 2</vt:lpstr>
      <vt:lpstr>Agenda – Day 3</vt:lpstr>
      <vt:lpstr>Agenda – Day 4</vt:lpstr>
      <vt:lpstr>Questions?</vt:lpstr>
    </vt:vector>
  </TitlesOfParts>
  <Company>FDM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Judy Marshall</cp:lastModifiedBy>
  <cp:revision>153</cp:revision>
  <dcterms:created xsi:type="dcterms:W3CDTF">2014-05-28T13:17:46Z</dcterms:created>
  <dcterms:modified xsi:type="dcterms:W3CDTF">2015-03-02T15:25:36Z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0x010100C6296D0BB197BA4483003E3880790A29</vt:lpwstr>
  </property>
</Properties>
</file>