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3" autoAdjust="0"/>
  </p:normalViewPr>
  <p:slideViewPr>
    <p:cSldViewPr snapToGrid="0" snapToObjects="1"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DFA81-A311-4882-B202-F9DEF9CD5775}" type="datetime1">
              <a:rPr lang="en-GB" altLang="zh-TW"/>
              <a:pPr/>
              <a:t>13/02/2019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8AFFF7-9752-4091-8129-5D060DDEF1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78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7295E-B053-41F5-88CE-C07C4037BB3C}" type="datetime1">
              <a:rPr lang="en-GB" altLang="zh-TW"/>
              <a:pPr/>
              <a:t>13/02/2019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CFD97-EB02-41FB-B591-FBBE869502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28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6BEBD-DE02-4E06-AEF7-C7CC8E229E2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1672E-EC13-40A5-8D0D-555ED20CEB4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rgbClr val="333399"/>
                </a:solidFill>
                <a:latin typeface="Lucida Console" pitchFamily="49" charset="0"/>
                <a:ea typeface="ヒラギノ角ゴ Pro W3" pitchFamily="-112" charset="-128"/>
                <a:cs typeface="+mn-cs"/>
              </a:rPr>
              <a:t>The stdout of the command on the left of the ‘|’  becomes the stdin of the command on the right of the ‘|’.</a:t>
            </a:r>
            <a:endParaRPr lang="en-GB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  <a:cs typeface="+mn-cs"/>
            </a:endParaRPr>
          </a:p>
          <a:p>
            <a:pPr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Commands can be chained together like this as many times as you like.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Each time you add a new command to the chain, the most recent output from the last command on the left is fed into the right command.</a:t>
            </a:r>
            <a:endParaRPr lang="en-GB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7F35E-D992-434B-9D32-D6C6C133B99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u="sng" dirty="0" smtClean="0"/>
              <a:t>Example pipes 1</a:t>
            </a:r>
          </a:p>
          <a:p>
            <a:pPr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[user@unix demo]$ </a:t>
            </a:r>
            <a:r>
              <a:rPr lang="en-GB" dirty="0" smtClean="0">
                <a:solidFill>
                  <a:srgbClr val="333399"/>
                </a:solidFill>
              </a:rPr>
              <a:t>echo "hello world" | </a:t>
            </a:r>
            <a:r>
              <a:rPr lang="en-GB" dirty="0" err="1" smtClean="0">
                <a:solidFill>
                  <a:srgbClr val="333399"/>
                </a:solidFill>
              </a:rPr>
              <a:t>wc</a:t>
            </a:r>
            <a:r>
              <a:rPr lang="en-GB" dirty="0" smtClean="0">
                <a:solidFill>
                  <a:srgbClr val="333399"/>
                </a:solidFill>
              </a:rPr>
              <a:t> –c</a:t>
            </a:r>
          </a:p>
          <a:p>
            <a:pPr>
              <a:defRPr/>
            </a:pPr>
            <a:r>
              <a:rPr lang="en-GB" dirty="0" smtClean="0"/>
              <a:t>12</a:t>
            </a:r>
          </a:p>
          <a:p>
            <a:pPr>
              <a:defRPr/>
            </a:pPr>
            <a:r>
              <a:rPr lang="en-GB" dirty="0" smtClean="0"/>
              <a:t>[user@unix demo]$</a:t>
            </a:r>
          </a:p>
          <a:p>
            <a:pPr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b="1" u="sng" dirty="0" smtClean="0"/>
              <a:t>Example pipes 2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[</a:t>
            </a:r>
            <a:r>
              <a:rPr lang="en-GB" dirty="0" err="1" smtClean="0"/>
              <a:t>user@unix</a:t>
            </a:r>
            <a:r>
              <a:rPr lang="en-GB" dirty="0" smtClean="0"/>
              <a:t> demo]$ </a:t>
            </a:r>
            <a:r>
              <a:rPr lang="en-GB" dirty="0" smtClean="0">
                <a:latin typeface="Arial" charset="0"/>
                <a:ea typeface="ヒラギノ角ゴ Pro W3" pitchFamily="-112" charset="-128"/>
                <a:cs typeface="+mn-cs"/>
              </a:rPr>
              <a:t>ls –l | grep “^d” | </a:t>
            </a:r>
            <a:r>
              <a:rPr lang="en-GB" dirty="0" err="1" smtClean="0">
                <a:latin typeface="Arial" charset="0"/>
                <a:ea typeface="ヒラギノ角ゴ Pro W3" pitchFamily="-112" charset="-128"/>
                <a:cs typeface="+mn-cs"/>
              </a:rPr>
              <a:t>wc</a:t>
            </a:r>
            <a:r>
              <a:rPr lang="en-GB" dirty="0" smtClean="0">
                <a:latin typeface="Arial" charset="0"/>
                <a:ea typeface="ヒラギノ角ゴ Pro W3" pitchFamily="-112" charset="-128"/>
                <a:cs typeface="+mn-cs"/>
              </a:rPr>
              <a:t> –l</a:t>
            </a:r>
          </a:p>
          <a:p>
            <a:pPr>
              <a:defRPr/>
            </a:pPr>
            <a:r>
              <a:rPr lang="en-GB" dirty="0" smtClean="0"/>
              <a:t>5</a:t>
            </a:r>
          </a:p>
          <a:p>
            <a:pPr>
              <a:defRPr/>
            </a:pPr>
            <a:r>
              <a:rPr lang="en-GB" dirty="0" smtClean="0"/>
              <a:t>[</a:t>
            </a:r>
            <a:r>
              <a:rPr lang="en-GB" dirty="0" err="1" smtClean="0"/>
              <a:t>user@unix</a:t>
            </a:r>
            <a:r>
              <a:rPr lang="en-GB" dirty="0" smtClean="0"/>
              <a:t> demo]$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1966B1-CF5A-4BBA-AF72-A8CAB62182E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251AD-AF45-4F1A-B77F-2281A4017A8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  <a:ea typeface="ヒラギノ角ゴ Pro W3" charset="-128"/>
              </a:rPr>
              <a:t>The tee command writes the output of a command to stdout and simultaneously sends the output to the specified files or files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pPr eaLnBrk="1" hangingPunct="1">
              <a:buFontTx/>
              <a:buChar char="•"/>
            </a:pPr>
            <a:r>
              <a:rPr lang="en-GB" smtClean="0">
                <a:latin typeface="Arial" pitchFamily="34" charset="0"/>
                <a:ea typeface="ヒラギノ角ゴ Pro W3" charset="-128"/>
              </a:rPr>
              <a:t>Example advanced tee example 1 and 2 show the use of the tee command with pipes.</a:t>
            </a:r>
          </a:p>
          <a:p>
            <a:pPr eaLnBrk="1" hangingPunct="1">
              <a:buFontTx/>
              <a:buChar char="•"/>
            </a:pPr>
            <a:endParaRPr lang="en-GB" smtClean="0">
              <a:latin typeface="Arial" pitchFamily="34" charset="0"/>
              <a:ea typeface="ヒラギノ角ゴ Pro W3" charset="-128"/>
            </a:endParaRPr>
          </a:p>
          <a:p>
            <a:pPr eaLnBrk="1" hangingPunct="1">
              <a:buFontTx/>
              <a:buChar char="•"/>
            </a:pPr>
            <a:r>
              <a:rPr lang="en-GB" smtClean="0">
                <a:latin typeface="Arial" pitchFamily="34" charset="0"/>
                <a:ea typeface="ヒラギノ角ゴ Pro W3" charset="-128"/>
              </a:rPr>
              <a:t>Example advanced tee example 2 is using the tee commands ability to append to a file.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smtClean="0">
                <a:latin typeface="Arial" pitchFamily="34" charset="0"/>
                <a:ea typeface="ヒラギノ角ゴ Pro W3" charset="-128"/>
              </a:rPr>
              <a:t>Example basic tee example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</a:t>
            </a:r>
            <a:r>
              <a:rPr lang="en-GB" smtClean="0">
                <a:latin typeface="Lucida Console" pitchFamily="49" charset="0"/>
                <a:ea typeface="ヒラギノ角ゴ Pro W3" charset="-128"/>
              </a:rPr>
              <a:t>date | tee tee-file</a:t>
            </a:r>
          </a:p>
          <a:p>
            <a:r>
              <a:rPr lang="en-GB" smtClean="0">
                <a:latin typeface="Lucida Console" pitchFamily="49" charset="0"/>
                <a:ea typeface="ヒラギノ角ゴ Pro W3" charset="-128"/>
              </a:rPr>
              <a:t>Sun Jan  8 15:35:54 GMT 2012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</a:t>
            </a:r>
            <a:r>
              <a:rPr lang="fr-FR" smtClean="0">
                <a:latin typeface="Lucida Console" pitchFamily="49" charset="0"/>
                <a:ea typeface="ヒラギノ角ゴ Pro W3" charset="-128"/>
              </a:rPr>
              <a:t>cat tee-file</a:t>
            </a:r>
          </a:p>
          <a:p>
            <a:r>
              <a:rPr lang="en-GB" smtClean="0">
                <a:latin typeface="Lucida Console" pitchFamily="49" charset="0"/>
                <a:ea typeface="ヒラギノ角ゴ Pro W3" charset="-128"/>
              </a:rPr>
              <a:t>Sun Jan  8 15:35:54 GMT 2012</a:t>
            </a:r>
          </a:p>
          <a:p>
            <a:endParaRPr lang="fr-FR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smtClean="0">
                <a:latin typeface="Arial" pitchFamily="34" charset="0"/>
                <a:ea typeface="ヒラギノ角ゴ Pro W3" charset="-128"/>
              </a:rPr>
              <a:t>Example advanced tee example 1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 date | tee file | wc -w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6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 cat file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Mon Dec 10 16:29:57 GMT 2012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smtClean="0">
                <a:latin typeface="Arial" pitchFamily="34" charset="0"/>
                <a:ea typeface="ヒラギノ角ゴ Pro W3" charset="-128"/>
              </a:rPr>
              <a:t>Example advanced tee example 2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  date | tee -a file | wc -w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6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 cat file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Mon Dec 10 16:29:57 GMT 2012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Mon Dec 10 16:31:34 GMT 2012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[user@unix demo]$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E4BBA-36C2-41DE-8770-EC8E0DEB29B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The tee command is useful for storing intermediate results when passing its output onto a pipe.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29DCB-A478-4A8A-BADC-149067D9B69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00D3F0-9B68-47D4-9173-73344962396B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&lt; is short hand for &lt; 0.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3C98C-90E5-4CE7-B2A0-4170E7DDFBCC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stdin redirection is mainly used in situations where you want to automate a command, such as testing or configuration.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dirty="0" smtClean="0">
                <a:latin typeface="Arial" pitchFamily="34" charset="0"/>
                <a:ea typeface="ヒラギノ角ゴ Pro W3" charset="-128"/>
              </a:rPr>
              <a:t>Example without stdin redirection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dirty="0" smtClean="0">
                <a:latin typeface="Arial" pitchFamily="34" charset="0"/>
                <a:ea typeface="ヒラギノ角ゴ Pro W3" charset="-128"/>
              </a:rPr>
              <a:t>[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user@unix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demo]$ cd /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student_files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/day1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[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user@unix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demo]$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sh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stdin-example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Please enter your first name: bob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Please enter your surname: smith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Your full name is bob smith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eaLnBrk="1" hangingPunct="1"/>
            <a:r>
              <a:rPr lang="en-GB" b="1" u="sng" dirty="0" smtClean="0">
                <a:latin typeface="Arial" pitchFamily="34" charset="0"/>
                <a:ea typeface="ヒラギノ角ゴ Pro W3" charset="-128"/>
              </a:rPr>
              <a:t>Example with stdin redirection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[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user@unix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demo]$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sh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/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student_files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/day1/stdin-example &lt; /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student_files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/day1/names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Your full name is bob smith</a:t>
            </a:r>
          </a:p>
          <a:p>
            <a:r>
              <a:rPr lang="en-GB" dirty="0" smtClean="0">
                <a:latin typeface="Arial" pitchFamily="34" charset="0"/>
                <a:ea typeface="ヒラギノ角ゴ Pro W3" charset="-128"/>
              </a:rPr>
              <a:t>[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user@unix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demo]$</a:t>
            </a: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Input redirection can also be 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used 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with read loops and the </a:t>
            </a:r>
            <a:r>
              <a:rPr lang="en-GB" baseline="0" dirty="0" err="1" smtClean="0">
                <a:latin typeface="Arial" pitchFamily="34" charset="0"/>
                <a:ea typeface="ヒラギノ角ゴ Pro W3" charset="-128"/>
              </a:rPr>
              <a:t>tr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command. These come up in later modules.</a:t>
            </a: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4A97A-224A-4A96-8C8D-FFA225503B7F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F021E-BF6B-4D6B-BC45-2F309E1F9C1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4D9DB1-20EC-4B6B-A31A-3DB5E600E2E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stdin 0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stdin is an input to the Unix system, such as the keyboard or mouse.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The input is sent as a stream of data to a file on Unix system, which Unix will read from.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stdin is referenced by the number 0 when used in redirection. This is covered later.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Char char="•"/>
            </a:pP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1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is an output from the Unix system, normally generated by a command or script.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The output is sent as a stream of data from a file on Unix system, which is then displayed on a monitor.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is referenced by the number 1 when used in redirection. This is covered later.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Char char="•"/>
            </a:pP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2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behaves just like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, however it is dealt with separately.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By having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dealt separately, we can send error messages to a location different to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.</a:t>
            </a:r>
          </a:p>
          <a:p>
            <a:pPr lvl="1">
              <a:buFontTx/>
              <a:buChar char="•"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is referenced by the number 2 when used in redirection. This is covered later.</a:t>
            </a:r>
          </a:p>
          <a:p>
            <a:pPr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9A550-3BFD-4F51-9911-9BF79A09361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8FE79-A4A8-4772-8DB7-964A4D950F0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With stdout redirection, the output of the command is sent to a different location, in this case a regular file called ‘file’.</a:t>
            </a:r>
          </a:p>
          <a:p>
            <a:pPr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destination file </a:t>
            </a:r>
            <a:r>
              <a:rPr lang="en-GB" b="1" dirty="0" smtClean="0"/>
              <a:t>does not</a:t>
            </a:r>
            <a:r>
              <a:rPr lang="en-GB" dirty="0" smtClean="0"/>
              <a:t> exist, then it is created and the output of the command is added to the file.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destination file does exist, then it has it’s </a:t>
            </a:r>
            <a:r>
              <a:rPr lang="en-GB" b="1" dirty="0" smtClean="0"/>
              <a:t>contents removed </a:t>
            </a:r>
            <a:r>
              <a:rPr lang="en-GB" dirty="0" smtClean="0"/>
              <a:t>and the output of the command is added to the file.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Its also possible and sometimes required to send the stdout to a destination called ‘/</a:t>
            </a:r>
            <a:r>
              <a:rPr lang="en-GB" dirty="0" err="1" smtClean="0"/>
              <a:t>dev</a:t>
            </a:r>
            <a:r>
              <a:rPr lang="en-GB" dirty="0" smtClean="0"/>
              <a:t>/null’, some times referred to as ‘</a:t>
            </a:r>
            <a:r>
              <a:rPr lang="en-GB" dirty="0" err="1" smtClean="0"/>
              <a:t>dev</a:t>
            </a:r>
            <a:r>
              <a:rPr lang="en-GB" dirty="0" smtClean="0"/>
              <a:t> null’. Anything sent to </a:t>
            </a:r>
            <a:r>
              <a:rPr lang="en-GB" dirty="0" err="1" smtClean="0"/>
              <a:t>dev</a:t>
            </a:r>
            <a:r>
              <a:rPr lang="en-GB" dirty="0" smtClean="0"/>
              <a:t> null will be destroyed by the Unix system and therefore will not be accessible.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>
              <a:defRPr/>
            </a:pPr>
            <a:r>
              <a:rPr lang="es-ES" dirty="0" smtClean="0"/>
              <a:t>[user@unix demo]$ echo "line 1" &gt; afile</a:t>
            </a:r>
          </a:p>
          <a:p>
            <a:pPr>
              <a:defRPr/>
            </a:pPr>
            <a:r>
              <a:rPr lang="es-ES" dirty="0" smtClean="0"/>
              <a:t>[user@unix demo]$ cat afile</a:t>
            </a:r>
          </a:p>
          <a:p>
            <a:pPr>
              <a:defRPr/>
            </a:pPr>
            <a:r>
              <a:rPr lang="es-ES" dirty="0" smtClean="0"/>
              <a:t>line 1</a:t>
            </a:r>
          </a:p>
          <a:p>
            <a:pPr>
              <a:defRPr/>
            </a:pPr>
            <a:r>
              <a:rPr lang="es-ES" dirty="0" smtClean="0"/>
              <a:t>[user@unix demo]$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AABE6-2501-4E1D-88E9-9EE1FAD0E79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With stdout redirection (appending), the output of the command is sent to a different location, in this case a regular file </a:t>
            </a:r>
            <a:r>
              <a:rPr lang="en-GB" smtClean="0"/>
              <a:t>called ‘file1’.</a:t>
            </a: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destination file </a:t>
            </a:r>
            <a:r>
              <a:rPr lang="en-GB" b="1" dirty="0" smtClean="0"/>
              <a:t>does not</a:t>
            </a:r>
            <a:r>
              <a:rPr lang="en-GB" dirty="0" smtClean="0"/>
              <a:t> exist, then it is created and the output of the command is added to the file.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destination file does exist, then it has it’s </a:t>
            </a:r>
            <a:r>
              <a:rPr lang="en-GB" b="1" dirty="0" smtClean="0"/>
              <a:t>contents are left alone </a:t>
            </a:r>
            <a:r>
              <a:rPr lang="en-GB" dirty="0" smtClean="0"/>
              <a:t>and the output of the command is added to the file.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Its also possible to append the stdout to ‘dev null’, however it will do nothing other than what ‘&gt;’ will do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b="1" u="sng" dirty="0" smtClean="0"/>
              <a:t>Example with  </a:t>
            </a:r>
            <a:r>
              <a:rPr lang="en-GB" b="1" u="sng" dirty="0" err="1" smtClean="0"/>
              <a:t>stdout</a:t>
            </a:r>
            <a:r>
              <a:rPr lang="en-GB" b="1" u="sng" dirty="0" smtClean="0"/>
              <a:t> appending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>
              <a:defRPr/>
            </a:pPr>
            <a:r>
              <a:rPr lang="es-ES" dirty="0" smtClean="0"/>
              <a:t>[user@unix demo]$ echo "line 1" &gt;&gt; afile</a:t>
            </a:r>
          </a:p>
          <a:p>
            <a:pPr>
              <a:defRPr/>
            </a:pPr>
            <a:r>
              <a:rPr lang="es-ES" dirty="0" smtClean="0"/>
              <a:t>[user@unix demo]$ echo "line 2" &gt;&gt; afile</a:t>
            </a:r>
          </a:p>
          <a:p>
            <a:pPr>
              <a:defRPr/>
            </a:pPr>
            <a:r>
              <a:rPr lang="es-ES" dirty="0" smtClean="0"/>
              <a:t>[user@unix demo]$ cat afile</a:t>
            </a:r>
          </a:p>
          <a:p>
            <a:pPr>
              <a:defRPr/>
            </a:pPr>
            <a:r>
              <a:rPr lang="es-ES" dirty="0" smtClean="0"/>
              <a:t>line 1</a:t>
            </a:r>
          </a:p>
          <a:p>
            <a:pPr>
              <a:defRPr/>
            </a:pPr>
            <a:r>
              <a:rPr lang="es-ES" dirty="0" smtClean="0"/>
              <a:t>line 2</a:t>
            </a:r>
          </a:p>
          <a:p>
            <a:pPr>
              <a:defRPr/>
            </a:pPr>
            <a:r>
              <a:rPr lang="es-ES" dirty="0" smtClean="0"/>
              <a:t>[user@unix demo]$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DE1D6-2191-4136-9187-92696B1FD15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With stderr redirection, the errors of the command are sent to a different location, in this case ‘/</a:t>
            </a:r>
            <a:r>
              <a:rPr lang="en-GB" dirty="0" err="1" smtClean="0"/>
              <a:t>dev</a:t>
            </a:r>
            <a:r>
              <a:rPr lang="en-GB" dirty="0" smtClean="0"/>
              <a:t>/null’.</a:t>
            </a:r>
          </a:p>
          <a:p>
            <a:pPr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If the command produces and error message and stderr redirection is used then the message is sent to the destination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GB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dirty="0" smtClean="0"/>
              <a:t>Would ‘2&gt;&gt;’ work, what does it do?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b="1" u="sng" dirty="0" smtClean="0"/>
              <a:t>Example without stderr redirection</a:t>
            </a:r>
          </a:p>
          <a:p>
            <a:pPr>
              <a:defRPr/>
            </a:pPr>
            <a:endParaRPr lang="en-GB" b="1" u="sng" dirty="0" smtClean="0"/>
          </a:p>
          <a:p>
            <a:pPr>
              <a:defRPr/>
            </a:pPr>
            <a:r>
              <a:rPr lang="en-GB" dirty="0" smtClean="0"/>
              <a:t>[user@unix demo]$ mv </a:t>
            </a:r>
            <a:r>
              <a:rPr lang="en-GB" dirty="0" err="1" smtClean="0"/>
              <a:t>afile</a:t>
            </a:r>
            <a:r>
              <a:rPr lang="en-GB" dirty="0" smtClean="0"/>
              <a:t> ./</a:t>
            </a:r>
            <a:r>
              <a:rPr lang="en-GB" dirty="0" err="1" smtClean="0"/>
              <a:t>dir</a:t>
            </a:r>
            <a:r>
              <a:rPr lang="en-GB" dirty="0" smtClean="0"/>
              <a:t>/xxx</a:t>
            </a:r>
          </a:p>
          <a:p>
            <a:pPr>
              <a:defRPr/>
            </a:pPr>
            <a:r>
              <a:rPr lang="en-GB" dirty="0" smtClean="0"/>
              <a:t>mv: cannot move `</a:t>
            </a:r>
            <a:r>
              <a:rPr lang="en-GB" dirty="0" err="1" smtClean="0"/>
              <a:t>afile</a:t>
            </a:r>
            <a:r>
              <a:rPr lang="en-GB" dirty="0" smtClean="0"/>
              <a:t>' to `./</a:t>
            </a:r>
            <a:r>
              <a:rPr lang="en-GB" dirty="0" err="1" smtClean="0"/>
              <a:t>dir</a:t>
            </a:r>
            <a:r>
              <a:rPr lang="en-GB" dirty="0" smtClean="0"/>
              <a:t>/xxx': No such file or directory</a:t>
            </a:r>
          </a:p>
          <a:p>
            <a:pPr>
              <a:defRPr/>
            </a:pPr>
            <a:r>
              <a:rPr lang="en-GB" dirty="0" smtClean="0"/>
              <a:t>[user@unix demo]$</a:t>
            </a:r>
          </a:p>
          <a:p>
            <a:pPr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b="1" u="sng" dirty="0" smtClean="0"/>
              <a:t>Example with stderr redirection</a:t>
            </a:r>
          </a:p>
          <a:p>
            <a:pPr>
              <a:defRPr/>
            </a:pPr>
            <a:endParaRPr lang="en-GB" b="1" dirty="0" smtClean="0"/>
          </a:p>
          <a:p>
            <a:pPr>
              <a:defRPr/>
            </a:pPr>
            <a:r>
              <a:rPr lang="pt-BR" dirty="0" smtClean="0"/>
              <a:t>[user@unix demo]$ mv afile ./dir/xxx 2&gt; /dev/null</a:t>
            </a:r>
          </a:p>
          <a:p>
            <a:pPr>
              <a:defRPr/>
            </a:pPr>
            <a:r>
              <a:rPr lang="pt-BR" dirty="0" smtClean="0"/>
              <a:t>[user@unix </a:t>
            </a:r>
            <a:r>
              <a:rPr lang="pt-BR" smtClean="0"/>
              <a:t>demo]$</a:t>
            </a:r>
          </a:p>
          <a:p>
            <a:pPr>
              <a:defRPr/>
            </a:pPr>
            <a:endParaRPr lang="pt-BR" smtClean="0"/>
          </a:p>
          <a:p>
            <a:pPr>
              <a:defRPr/>
            </a:pPr>
            <a:r>
              <a:rPr lang="pt-BR" smtClean="0"/>
              <a:t>NOTE: using /dev/null does not allow you to monitor problems create a log file that you can monitor.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9656D-FD75-413B-9EC1-27617FFAC35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>
                <a:latin typeface="Arial" pitchFamily="34" charset="0"/>
                <a:ea typeface="ヒラギノ角ゴ Pro W3" charset="-128"/>
              </a:rPr>
              <a:t>Stderr to stdout redirection allows for the error messages in stderr to be sent to stdout.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In most case you will want to manipulate the error message. For this to work you will need to pipe the stderr into a command, however pipes work with stdout and not stderr. 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E862C-1307-45E7-A15D-8A448A6E657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 is short hand for 1&gt;.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 means take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stream and 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redirect 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it 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another 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destination.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If the destination is a file then the contents of the file are removed first and the incoming data is placed there.</a:t>
            </a:r>
          </a:p>
          <a:p>
            <a:pPr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&gt;&gt;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&gt;&gt; does the same as &gt;, however instead of removing the contents of the destination, the incoming data is added on to the end of the file. This is called appending.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2&gt;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2&gt; means take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stream and 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redirect</a:t>
            </a:r>
            <a:r>
              <a:rPr lang="en-GB" baseline="0" dirty="0" smtClean="0">
                <a:latin typeface="Arial" pitchFamily="34" charset="0"/>
                <a:ea typeface="ヒラギノ角ゴ Pro W3" charset="-128"/>
              </a:rPr>
              <a:t> it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.</a:t>
            </a: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2&gt;&amp;1</a:t>
            </a:r>
          </a:p>
          <a:p>
            <a:pPr lvl="1">
              <a:buFontTx/>
              <a:buNone/>
            </a:pPr>
            <a:r>
              <a:rPr lang="en-GB" dirty="0" smtClean="0">
                <a:latin typeface="Arial" pitchFamily="34" charset="0"/>
                <a:ea typeface="ヒラギノ角ゴ Pro W3" charset="-128"/>
              </a:rPr>
              <a:t>2&gt;&amp;1 means take the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stderr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stream and send it to the location where </a:t>
            </a:r>
            <a:r>
              <a:rPr lang="en-GB" dirty="0" err="1" smtClean="0">
                <a:latin typeface="Arial" pitchFamily="34" charset="0"/>
                <a:ea typeface="ヒラギノ角ゴ Pro W3" charset="-128"/>
              </a:rPr>
              <a:t>stdout</a:t>
            </a:r>
            <a:r>
              <a:rPr lang="en-GB" dirty="0" smtClean="0">
                <a:latin typeface="Arial" pitchFamily="34" charset="0"/>
                <a:ea typeface="ヒラギノ角ゴ Pro W3" charset="-128"/>
              </a:rPr>
              <a:t> goes.</a:t>
            </a: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pPr lvl="1">
              <a:buFontTx/>
              <a:buChar char="•"/>
            </a:pPr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12631-D597-4F0E-ABE9-A6662CB8104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FF626A8-2DCD-4F38-AF68-94391A09A5F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5A672-DB4C-4046-9BED-550F38073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0"/>
            <a:ext cx="7772677" cy="1813941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9240-A6F1-4CA0-A5C0-91D8C1C5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126172E8-8C56-4720-887B-4DE7879372B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  <p:sldLayoutId id="214748413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225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269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smtClean="0">
                <a:latin typeface="Arial" pitchFamily="34" charset="0"/>
                <a:cs typeface="Arial" pitchFamily="34" charset="0"/>
              </a:rPr>
              <a:t>Redirection and Piping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>
          <a:xfrm>
            <a:off x="687266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summarised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7266" y="3284538"/>
          <a:ext cx="77726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3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en-GB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&gt;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Redirect stdout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&gt;&gt;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Append </a:t>
                      </a:r>
                      <a:r>
                        <a:rPr lang="en-GB" smtClean="0"/>
                        <a:t>to destination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2&gt;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Redirect stderr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2&gt;&amp;1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Redirect  stderr</a:t>
                      </a:r>
                      <a:r>
                        <a:rPr lang="en-GB" baseline="0" dirty="0" smtClean="0"/>
                        <a:t> to stdout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87266" y="1628776"/>
            <a:ext cx="7773865" cy="1281113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mtClean="0"/>
              <a:t>It is possible to change the default behaviour of a command’s input and output by use of the following character sequences. 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Piping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6573" y="1727200"/>
            <a:ext cx="7725508" cy="476726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85800" y="5424806"/>
            <a:ext cx="777240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dirty="0"/>
              <a:t>[user@unix demo</a:t>
            </a:r>
            <a:r>
              <a:rPr lang="en-GB" sz="2000" dirty="0" smtClean="0"/>
              <a:t>]$   </a:t>
            </a:r>
            <a:r>
              <a:rPr lang="en-GB" sz="2000" dirty="0"/>
              <a:t>ls </a:t>
            </a:r>
            <a:r>
              <a:rPr lang="en-GB" sz="2000" dirty="0" smtClean="0"/>
              <a:t>  | </a:t>
            </a:r>
            <a:r>
              <a:rPr lang="en-GB" sz="2000" dirty="0" err="1"/>
              <a:t>wc</a:t>
            </a:r>
            <a:r>
              <a:rPr lang="en-GB" sz="2000" dirty="0"/>
              <a:t> -l</a:t>
            </a:r>
          </a:p>
        </p:txBody>
      </p:sp>
      <p:sp>
        <p:nvSpPr>
          <p:cNvPr id="16387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Piping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800" y="2241551"/>
            <a:ext cx="7772400" cy="197167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smtClean="0"/>
              <a:t>Unix commands can be combined together so that more complex tasks can be achieved with ease.</a:t>
            </a:r>
          </a:p>
          <a:p>
            <a:pPr>
              <a:defRPr/>
            </a:pPr>
            <a:endParaRPr/>
          </a:p>
          <a:p>
            <a:pPr>
              <a:defRPr/>
            </a:pPr>
            <a:r>
              <a:rPr smtClean="0"/>
              <a:t>The way to combine </a:t>
            </a:r>
            <a:r>
              <a:t>U</a:t>
            </a:r>
            <a:r>
              <a:rPr smtClean="0"/>
              <a:t>nix commands is through piping.</a:t>
            </a:r>
            <a:endParaRPr/>
          </a:p>
        </p:txBody>
      </p:sp>
      <p:sp>
        <p:nvSpPr>
          <p:cNvPr id="4" name="Text Placeholder 8"/>
          <p:cNvSpPr txBox="1">
            <a:spLocks/>
          </p:cNvSpPr>
          <p:nvPr/>
        </p:nvSpPr>
        <p:spPr bwMode="auto">
          <a:xfrm>
            <a:off x="2179028" y="1520826"/>
            <a:ext cx="4785946" cy="4921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b="0"/>
              <a:t>c</a:t>
            </a:r>
            <a:r>
              <a:rPr b="0" smtClean="0"/>
              <a:t>ommand | command | command</a:t>
            </a:r>
            <a:endParaRPr b="0"/>
          </a:p>
        </p:txBody>
      </p:sp>
      <p:sp>
        <p:nvSpPr>
          <p:cNvPr id="36" name="Oval 35"/>
          <p:cNvSpPr/>
          <p:nvPr/>
        </p:nvSpPr>
        <p:spPr bwMode="auto">
          <a:xfrm>
            <a:off x="3132279" y="5398450"/>
            <a:ext cx="405301" cy="43418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471641" y="5449234"/>
            <a:ext cx="331177" cy="40005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 bwMode="auto">
          <a:xfrm rot="16200000" flipH="1">
            <a:off x="3868554" y="4745788"/>
            <a:ext cx="68262" cy="1338629"/>
          </a:xfrm>
          <a:prstGeom prst="curvedConnector3">
            <a:avLst>
              <a:gd name="adj1" fmla="val -3348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3848" y="4478338"/>
            <a:ext cx="1512277" cy="584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1600" dirty="0">
                <a:solidFill>
                  <a:srgbClr val="333399"/>
                </a:solidFill>
              </a:rPr>
              <a:t>stdout of ls</a:t>
            </a:r>
          </a:p>
          <a:p>
            <a:pPr>
              <a:defRPr/>
            </a:pPr>
            <a:r>
              <a:rPr lang="en-GB" sz="1600" dirty="0">
                <a:solidFill>
                  <a:srgbClr val="333399"/>
                </a:solidFill>
              </a:rPr>
              <a:t>becomes stdin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Piping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91662" y="5192714"/>
            <a:ext cx="7772400" cy="1021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dirty="0">
                <a:solidFill>
                  <a:srgbClr val="333399"/>
                </a:solidFill>
              </a:rPr>
              <a:t>The output of echo is piped to the </a:t>
            </a:r>
            <a:r>
              <a:rPr lang="en-GB" b="1" dirty="0" err="1">
                <a:solidFill>
                  <a:srgbClr val="333399"/>
                </a:solidFill>
              </a:rPr>
              <a:t>wc</a:t>
            </a:r>
            <a:r>
              <a:rPr lang="en-GB" b="1" dirty="0">
                <a:solidFill>
                  <a:srgbClr val="333399"/>
                </a:solidFill>
              </a:rPr>
              <a:t> command.</a:t>
            </a:r>
          </a:p>
          <a:p>
            <a:pPr>
              <a:buClr>
                <a:srgbClr val="333399"/>
              </a:buClr>
              <a:defRPr/>
            </a:pPr>
            <a:r>
              <a:rPr lang="en-GB" b="1" dirty="0">
                <a:solidFill>
                  <a:srgbClr val="333399"/>
                </a:solidFill>
              </a:rPr>
              <a:t>The </a:t>
            </a:r>
            <a:r>
              <a:rPr lang="en-GB" b="1" dirty="0" err="1">
                <a:solidFill>
                  <a:srgbClr val="333399"/>
                </a:solidFill>
              </a:rPr>
              <a:t>wc</a:t>
            </a:r>
            <a:r>
              <a:rPr lang="en-GB" b="1" dirty="0">
                <a:solidFill>
                  <a:srgbClr val="333399"/>
                </a:solidFill>
              </a:rPr>
              <a:t> command is performed on the output and displays the result on the screen.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4946" y="1603376"/>
            <a:ext cx="7772400" cy="3413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9392" y="1785939"/>
            <a:ext cx="2767969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echo "hello world" | </a:t>
            </a:r>
            <a:r>
              <a:rPr lang="en-GB" dirty="0" err="1">
                <a:solidFill>
                  <a:srgbClr val="333399"/>
                </a:solidFill>
              </a:rPr>
              <a:t>wc</a:t>
            </a:r>
            <a:r>
              <a:rPr lang="en-GB" dirty="0">
                <a:solidFill>
                  <a:srgbClr val="333399"/>
                </a:solidFill>
              </a:rPr>
              <a:t> -c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393" y="2560638"/>
            <a:ext cx="2542443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echo sends “hello world” to stdout</a:t>
            </a:r>
          </a:p>
        </p:txBody>
      </p:sp>
      <p:cxnSp>
        <p:nvCxnSpPr>
          <p:cNvPr id="17415" name="Elbow Connector 13"/>
          <p:cNvCxnSpPr>
            <a:cxnSpLocks noChangeShapeType="1"/>
            <a:stCxn id="12" idx="2"/>
            <a:endCxn id="13" idx="0"/>
          </p:cNvCxnSpPr>
          <p:nvPr/>
        </p:nvCxnSpPr>
        <p:spPr bwMode="auto">
          <a:xfrm rot="5400000">
            <a:off x="2143958" y="2321219"/>
            <a:ext cx="366076" cy="1127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99577" y="3848470"/>
            <a:ext cx="2198750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trike="sngStrike" dirty="0">
                <a:solidFill>
                  <a:srgbClr val="333399"/>
                </a:solidFill>
              </a:rPr>
              <a:t>stdout is sent to the monitor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443" y="2554288"/>
            <a:ext cx="1288073" cy="10215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rgbClr val="333399"/>
                </a:solidFill>
              </a:rPr>
              <a:t>stdout is piped into wc </a:t>
            </a:r>
            <a:endParaRPr lang="en-GB" dirty="0">
              <a:solidFill>
                <a:srgbClr val="333399"/>
              </a:solidFill>
            </a:endParaRPr>
          </a:p>
        </p:txBody>
      </p:sp>
      <p:cxnSp>
        <p:nvCxnSpPr>
          <p:cNvPr id="17418" name="Elbow Connector 19"/>
          <p:cNvCxnSpPr>
            <a:cxnSpLocks noChangeShapeType="1"/>
            <a:stCxn id="13" idx="1"/>
            <a:endCxn id="16" idx="1"/>
          </p:cNvCxnSpPr>
          <p:nvPr/>
        </p:nvCxnSpPr>
        <p:spPr bwMode="auto">
          <a:xfrm rot="10800000" flipH="1" flipV="1">
            <a:off x="999393" y="2918183"/>
            <a:ext cx="184" cy="1287832"/>
          </a:xfrm>
          <a:prstGeom prst="bentConnector3">
            <a:avLst>
              <a:gd name="adj1" fmla="val -12423913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7419" name="Elbow Connector 20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3541836" y="2918183"/>
            <a:ext cx="524607" cy="14688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5852746" y="2625726"/>
            <a:ext cx="2416420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 err="1">
                <a:solidFill>
                  <a:srgbClr val="333399"/>
                </a:solidFill>
              </a:rPr>
              <a:t>wc</a:t>
            </a:r>
            <a:r>
              <a:rPr lang="en-GB" dirty="0">
                <a:solidFill>
                  <a:srgbClr val="333399"/>
                </a:solidFill>
              </a:rPr>
              <a:t> </a:t>
            </a:r>
            <a:r>
              <a:rPr lang="en-GB">
                <a:solidFill>
                  <a:srgbClr val="333399"/>
                </a:solidFill>
              </a:rPr>
              <a:t>produces stdout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59216" y="4295776"/>
            <a:ext cx="3423138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stdout is sent to monitor</a:t>
            </a:r>
          </a:p>
        </p:txBody>
      </p:sp>
      <p:cxnSp>
        <p:nvCxnSpPr>
          <p:cNvPr id="17422" name="Elbow Connector 168"/>
          <p:cNvCxnSpPr>
            <a:cxnSpLocks noChangeShapeType="1"/>
            <a:stCxn id="24" idx="2"/>
            <a:endCxn id="145" idx="0"/>
          </p:cNvCxnSpPr>
          <p:nvPr/>
        </p:nvCxnSpPr>
        <p:spPr bwMode="auto">
          <a:xfrm rot="5400000">
            <a:off x="6185158" y="3419977"/>
            <a:ext cx="1261427" cy="49017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3" name="Elbow Connector 26"/>
          <p:cNvCxnSpPr>
            <a:cxnSpLocks noChangeShapeType="1"/>
          </p:cNvCxnSpPr>
          <p:nvPr/>
        </p:nvCxnSpPr>
        <p:spPr bwMode="auto">
          <a:xfrm>
            <a:off x="5347189" y="2954338"/>
            <a:ext cx="524608" cy="1968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tee command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681" y="1727200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tee command</a:t>
            </a:r>
          </a:p>
        </p:txBody>
      </p:sp>
      <p:grpSp>
        <p:nvGrpSpPr>
          <p:cNvPr id="19459" name="Group 42"/>
          <p:cNvGrpSpPr>
            <a:grpSpLocks/>
          </p:cNvGrpSpPr>
          <p:nvPr/>
        </p:nvGrpSpPr>
        <p:grpSpPr bwMode="auto">
          <a:xfrm>
            <a:off x="662354" y="1493839"/>
            <a:ext cx="7772400" cy="3455987"/>
            <a:chOff x="750268" y="1700808"/>
            <a:chExt cx="8420400" cy="3456384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750268" y="1700808"/>
              <a:ext cx="8420400" cy="34563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3899" y="1923084"/>
              <a:ext cx="1728108" cy="4086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rgbClr val="333399"/>
                  </a:solidFill>
                </a:rPr>
                <a:t>date | </a:t>
              </a:r>
              <a:r>
                <a:rPr lang="fr-FR">
                  <a:solidFill>
                    <a:srgbClr val="333399"/>
                  </a:solidFill>
                </a:rPr>
                <a:t>tee file </a:t>
              </a:r>
              <a:endParaRPr lang="fr-FR" dirty="0">
                <a:solidFill>
                  <a:srgbClr val="333399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3899" y="2791545"/>
              <a:ext cx="3048109" cy="7151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date </a:t>
              </a:r>
              <a:r>
                <a:rPr lang="en-GB" dirty="0">
                  <a:solidFill>
                    <a:srgbClr val="333399"/>
                  </a:solidFill>
                </a:rPr>
                <a:t>stdout </a:t>
              </a:r>
              <a:r>
                <a:rPr lang="en-GB">
                  <a:solidFill>
                    <a:srgbClr val="333399"/>
                  </a:solidFill>
                </a:rPr>
                <a:t>is piped </a:t>
              </a:r>
              <a:r>
                <a:rPr lang="en-GB" dirty="0">
                  <a:solidFill>
                    <a:srgbClr val="333399"/>
                  </a:solidFill>
                </a:rPr>
                <a:t>to tee</a:t>
              </a:r>
            </a:p>
          </p:txBody>
        </p:sp>
        <p:cxnSp>
          <p:nvCxnSpPr>
            <p:cNvPr id="19465" name="Elbow Connector 1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rot="16200000" flipH="1">
              <a:off x="2578058" y="2231648"/>
              <a:ext cx="459792" cy="66000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" name="TextBox 12"/>
            <p:cNvSpPr txBox="1"/>
            <p:nvPr/>
          </p:nvSpPr>
          <p:spPr>
            <a:xfrm>
              <a:off x="1613899" y="4071217"/>
              <a:ext cx="3886338" cy="40867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stdout is sent to monitor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06604" y="2796309"/>
              <a:ext cx="2844901" cy="7151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tee sends a copy of stdout </a:t>
              </a:r>
              <a:r>
                <a:rPr lang="en-GB">
                  <a:solidFill>
                    <a:srgbClr val="333399"/>
                  </a:solidFill>
                </a:rPr>
                <a:t>to 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cxnSp>
          <p:nvCxnSpPr>
            <p:cNvPr id="19468" name="Elbow Connector 18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 rot="16200000" flipH="1">
              <a:off x="3065260" y="3579409"/>
              <a:ext cx="564501" cy="41911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4" name="Rounded Rectangle 43"/>
          <p:cNvSpPr/>
          <p:nvPr/>
        </p:nvSpPr>
        <p:spPr>
          <a:xfrm>
            <a:off x="693127" y="5192713"/>
            <a:ext cx="7772400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GB" b="1">
                <a:solidFill>
                  <a:srgbClr val="333399"/>
                </a:solidFill>
              </a:rPr>
              <a:t>Writes </a:t>
            </a:r>
            <a:r>
              <a:rPr lang="en-GB" b="1" dirty="0">
                <a:solidFill>
                  <a:srgbClr val="333399"/>
                </a:solidFill>
              </a:rPr>
              <a:t>the output of a command to stdout and the </a:t>
            </a:r>
            <a:r>
              <a:rPr lang="en-GB" b="1">
                <a:solidFill>
                  <a:srgbClr val="333399"/>
                </a:solidFill>
              </a:rPr>
              <a:t>specified file simultaneously. </a:t>
            </a:r>
            <a:endParaRPr lang="en-GB" b="1" dirty="0">
              <a:solidFill>
                <a:srgbClr val="333399"/>
              </a:solidFill>
            </a:endParaRPr>
          </a:p>
        </p:txBody>
      </p:sp>
      <p:cxnSp>
        <p:nvCxnSpPr>
          <p:cNvPr id="19461" name="Straight Arrow Connector 17"/>
          <p:cNvCxnSpPr>
            <a:cxnSpLocks noChangeShapeType="1"/>
            <a:stCxn id="10" idx="3"/>
            <a:endCxn id="14" idx="1"/>
          </p:cNvCxnSpPr>
          <p:nvPr/>
        </p:nvCxnSpPr>
        <p:spPr bwMode="auto">
          <a:xfrm>
            <a:off x="4273062" y="2941996"/>
            <a:ext cx="871904" cy="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tee command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91662" y="5192713"/>
            <a:ext cx="7688874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>
                <a:solidFill>
                  <a:srgbClr val="333399"/>
                </a:solidFill>
              </a:rPr>
              <a:t>Output from command is stored in a file and piped to another command.</a:t>
            </a:r>
            <a:endParaRPr lang="en-GB" b="1" dirty="0">
              <a:solidFill>
                <a:srgbClr val="333399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4946" y="1603376"/>
            <a:ext cx="7772400" cy="3413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302" y="1856960"/>
            <a:ext cx="2183688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ls | tee </a:t>
            </a:r>
            <a:r>
              <a:rPr lang="en-GB" dirty="0" err="1">
                <a:solidFill>
                  <a:srgbClr val="333399"/>
                </a:solidFill>
              </a:rPr>
              <a:t>filelist</a:t>
            </a:r>
            <a:r>
              <a:rPr lang="en-GB" dirty="0">
                <a:solidFill>
                  <a:srgbClr val="333399"/>
                </a:solidFill>
              </a:rPr>
              <a:t> | </a:t>
            </a:r>
            <a:r>
              <a:rPr lang="en-GB" dirty="0" err="1">
                <a:solidFill>
                  <a:srgbClr val="333399"/>
                </a:solidFill>
              </a:rPr>
              <a:t>wc</a:t>
            </a:r>
            <a:r>
              <a:rPr lang="en-GB" dirty="0">
                <a:solidFill>
                  <a:srgbClr val="333399"/>
                </a:solidFill>
              </a:rPr>
              <a:t> -l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4206" y="2594849"/>
            <a:ext cx="2258158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ls </a:t>
            </a:r>
            <a:r>
              <a:rPr lang="en-GB" dirty="0" err="1">
                <a:solidFill>
                  <a:srgbClr val="333399"/>
                </a:solidFill>
              </a:rPr>
              <a:t>stdout</a:t>
            </a:r>
            <a:r>
              <a:rPr lang="en-GB" dirty="0">
                <a:solidFill>
                  <a:srgbClr val="333399"/>
                </a:solidFill>
              </a:rPr>
              <a:t> is stored in </a:t>
            </a:r>
            <a:r>
              <a:rPr lang="en-GB" dirty="0" err="1">
                <a:solidFill>
                  <a:srgbClr val="333399"/>
                </a:solidFill>
              </a:rPr>
              <a:t>filelist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4207" y="3691421"/>
            <a:ext cx="2258158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>
                <a:solidFill>
                  <a:srgbClr val="333399"/>
                </a:solidFill>
              </a:rPr>
              <a:t>stdout is piped into wc 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61317" y="3671976"/>
            <a:ext cx="1853711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 err="1">
                <a:solidFill>
                  <a:srgbClr val="333399"/>
                </a:solidFill>
              </a:rPr>
              <a:t>wc</a:t>
            </a:r>
            <a:r>
              <a:rPr lang="en-GB" dirty="0">
                <a:solidFill>
                  <a:srgbClr val="333399"/>
                </a:solidFill>
              </a:rPr>
              <a:t> </a:t>
            </a:r>
            <a:r>
              <a:rPr lang="en-GB">
                <a:solidFill>
                  <a:srgbClr val="333399"/>
                </a:solidFill>
              </a:rPr>
              <a:t>produces stdout</a:t>
            </a:r>
            <a:endParaRPr lang="en-GB" dirty="0">
              <a:solidFill>
                <a:srgbClr val="333399"/>
              </a:solidFill>
            </a:endParaRPr>
          </a:p>
        </p:txBody>
      </p:sp>
      <p:cxnSp>
        <p:nvCxnSpPr>
          <p:cNvPr id="6" name="Elbow Connector 5"/>
          <p:cNvCxnSpPr>
            <a:stCxn id="12" idx="2"/>
            <a:endCxn id="13" idx="3"/>
          </p:cNvCxnSpPr>
          <p:nvPr/>
        </p:nvCxnSpPr>
        <p:spPr>
          <a:xfrm rot="5400000">
            <a:off x="3768350" y="2239597"/>
            <a:ext cx="686811" cy="7387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2"/>
            <a:endCxn id="19" idx="0"/>
          </p:cNvCxnSpPr>
          <p:nvPr/>
        </p:nvCxnSpPr>
        <p:spPr>
          <a:xfrm>
            <a:off x="2613285" y="3309938"/>
            <a:ext cx="1" cy="381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3"/>
            <a:endCxn id="24" idx="1"/>
          </p:cNvCxnSpPr>
          <p:nvPr/>
        </p:nvCxnSpPr>
        <p:spPr>
          <a:xfrm flipV="1">
            <a:off x="3742365" y="4029521"/>
            <a:ext cx="1618952" cy="1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66750" y="838200"/>
            <a:ext cx="7772400" cy="323165"/>
          </a:xfrm>
        </p:spPr>
        <p:txBody>
          <a:bodyPr/>
          <a:lstStyle/>
          <a:p>
            <a:r>
              <a:rPr lang="en-GB" sz="1800" smtClean="0"/>
              <a:t>Piping  and tee summarised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6750" y="1806576"/>
            <a:ext cx="7772400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smtClean="0"/>
              <a:t>Piping allows the joining of commands to produce more complex commands.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6750" y="2901950"/>
          <a:ext cx="77726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3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en-GB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|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Pipe stdout </a:t>
                      </a:r>
                      <a:r>
                        <a:rPr lang="en-GB" baseline="0" dirty="0" smtClean="0"/>
                        <a:t> to another command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tee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Stores output in a file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Input redirection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681" y="1727200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>
          <a:xfrm>
            <a:off x="652097" y="838200"/>
            <a:ext cx="7772400" cy="323165"/>
          </a:xfrm>
        </p:spPr>
        <p:txBody>
          <a:bodyPr/>
          <a:lstStyle/>
          <a:p>
            <a:r>
              <a:rPr lang="en-GB" sz="1800" smtClean="0"/>
              <a:t>Input Redirection summarised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50631" y="3284538"/>
          <a:ext cx="77726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23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Character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en-GB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&lt;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Redirect</a:t>
                      </a:r>
                      <a:r>
                        <a:rPr lang="en-GB" baseline="0" dirty="0" smtClean="0"/>
                        <a:t> stdin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50631" y="1998663"/>
            <a:ext cx="7773866" cy="493712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mtClean="0"/>
              <a:t>Is used to feed data into a command from a file.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03020"/>
            <a:ext cx="7772400" cy="4687888"/>
          </a:xfrm>
        </p:spPr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After completing this module you will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Describe the purpose of redirection and piping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output redirection to save the results of a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piping to build complex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Input redirection to read in files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4335" y="838200"/>
            <a:ext cx="7772400" cy="323165"/>
          </a:xfrm>
        </p:spPr>
        <p:txBody>
          <a:bodyPr/>
          <a:lstStyle/>
          <a:p>
            <a:r>
              <a:rPr lang="en-GB" sz="1800" dirty="0" smtClean="0"/>
              <a:t>Redirection (stdin)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6777" y="1520826"/>
            <a:ext cx="2225769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Command &lt; 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869" y="5256213"/>
            <a:ext cx="7773866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Command </a:t>
            </a:r>
            <a:r>
              <a:rPr lang="en-GB" b="1" dirty="0">
                <a:solidFill>
                  <a:srgbClr val="333399"/>
                </a:solidFill>
              </a:rPr>
              <a:t>that normally would need </a:t>
            </a:r>
            <a:r>
              <a:rPr lang="en-GB" b="1">
                <a:solidFill>
                  <a:srgbClr val="333399"/>
                </a:solidFill>
              </a:rPr>
              <a:t>user input, reads input from a file.</a:t>
            </a:r>
            <a:endParaRPr lang="en-GB" b="1" dirty="0">
              <a:solidFill>
                <a:srgbClr val="333399"/>
              </a:solidFill>
            </a:endParaRPr>
          </a:p>
        </p:txBody>
      </p:sp>
      <p:grpSp>
        <p:nvGrpSpPr>
          <p:cNvPr id="24581" name="Group 137"/>
          <p:cNvGrpSpPr>
            <a:grpSpLocks/>
          </p:cNvGrpSpPr>
          <p:nvPr/>
        </p:nvGrpSpPr>
        <p:grpSpPr bwMode="auto">
          <a:xfrm>
            <a:off x="662354" y="2224088"/>
            <a:ext cx="7772400" cy="2844800"/>
            <a:chOff x="813749" y="2239516"/>
            <a:chExt cx="8420400" cy="28443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813749" y="2239516"/>
              <a:ext cx="8420400" cy="2844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9051" y="2347448"/>
              <a:ext cx="1442495" cy="408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>
                  <a:solidFill>
                    <a:srgbClr val="333399"/>
                  </a:solidFill>
                </a:rPr>
                <a:t>script &lt; 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5493" y="3371210"/>
              <a:ext cx="3049697" cy="408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script </a:t>
              </a:r>
              <a:r>
                <a:rPr lang="en-GB" dirty="0">
                  <a:solidFill>
                    <a:srgbClr val="333399"/>
                  </a:solidFill>
                </a:rPr>
                <a:t>waits for input</a:t>
              </a:r>
            </a:p>
          </p:txBody>
        </p:sp>
        <p:cxnSp>
          <p:nvCxnSpPr>
            <p:cNvPr id="24586" name="Elbow Connector 10"/>
            <p:cNvCxnSpPr>
              <a:cxnSpLocks noChangeShapeType="1"/>
            </p:cNvCxnSpPr>
            <p:nvPr/>
          </p:nvCxnSpPr>
          <p:spPr bwMode="auto">
            <a:xfrm rot="16200000" flipH="1">
              <a:off x="2921182" y="1994248"/>
              <a:ext cx="513113" cy="224509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" name="TextBox 12"/>
            <p:cNvSpPr txBox="1"/>
            <p:nvPr/>
          </p:nvSpPr>
          <p:spPr>
            <a:xfrm>
              <a:off x="1343587" y="4259379"/>
              <a:ext cx="2306129" cy="408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trike="sngStrike" dirty="0">
                  <a:solidFill>
                    <a:srgbClr val="333399"/>
                  </a:solidFill>
                </a:rPr>
                <a:t>User enters details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5341" y="2363320"/>
              <a:ext cx="4205437" cy="71496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Contents of file sent to stdin</a:t>
              </a:r>
            </a:p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of script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95261" y="4283868"/>
              <a:ext cx="4515011" cy="408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Script sends stdout to monitor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cxnSp>
          <p:nvCxnSpPr>
            <p:cNvPr id="24590" name="Elbow Connector 18"/>
            <p:cNvCxnSpPr>
              <a:cxnSpLocks noChangeShapeType="1"/>
              <a:stCxn id="10" idx="1"/>
              <a:endCxn id="13" idx="1"/>
            </p:cNvCxnSpPr>
            <p:nvPr/>
          </p:nvCxnSpPr>
          <p:spPr bwMode="auto">
            <a:xfrm rot="10800000" flipV="1">
              <a:off x="1343588" y="3575488"/>
              <a:ext cx="1441906" cy="888169"/>
            </a:xfrm>
            <a:prstGeom prst="bentConnector3">
              <a:avLst>
                <a:gd name="adj1" fmla="val 117176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4591" name="Elbow Connector 77"/>
            <p:cNvCxnSpPr>
              <a:cxnSpLocks noChangeShapeType="1"/>
              <a:stCxn id="10" idx="2"/>
              <a:endCxn id="17" idx="0"/>
            </p:cNvCxnSpPr>
            <p:nvPr/>
          </p:nvCxnSpPr>
          <p:spPr bwMode="auto">
            <a:xfrm rot="16200000" flipH="1">
              <a:off x="5179503" y="2910604"/>
              <a:ext cx="504104" cy="224242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24582" name="Shape 20"/>
          <p:cNvCxnSpPr>
            <a:cxnSpLocks noChangeShapeType="1"/>
            <a:stCxn id="14" idx="2"/>
            <a:endCxn id="10" idx="3"/>
          </p:cNvCxnSpPr>
          <p:nvPr/>
        </p:nvCxnSpPr>
        <p:spPr bwMode="auto">
          <a:xfrm rot="5400000">
            <a:off x="5539262" y="2821107"/>
            <a:ext cx="497285" cy="9810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Questions?</a:t>
            </a:r>
          </a:p>
        </p:txBody>
      </p:sp>
      <p:pic>
        <p:nvPicPr>
          <p:cNvPr id="25603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496" y="2674939"/>
            <a:ext cx="2901462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888"/>
          </a:xfrm>
        </p:spPr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Now you have completed this module you should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Describe the purpose of redirection and piping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output redirection to save the results of a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piping to build complex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Input redirection to read in files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Input and output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681" y="172720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3175489" y="1520826"/>
            <a:ext cx="2958611" cy="29876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8195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Input and output</a:t>
            </a:r>
          </a:p>
        </p:txBody>
      </p:sp>
      <p:sp>
        <p:nvSpPr>
          <p:cNvPr id="4" name="Text Placeholder 8"/>
          <p:cNvSpPr txBox="1">
            <a:spLocks/>
          </p:cNvSpPr>
          <p:nvPr/>
        </p:nvSpPr>
        <p:spPr bwMode="auto">
          <a:xfrm>
            <a:off x="682869" y="4954588"/>
            <a:ext cx="7773866" cy="128158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 smtClean="0"/>
              <a:t>By default standard input is connected to the keyboard and standard output and error to the terminal screen. 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49924" y="2300770"/>
            <a:ext cx="1861038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rgbClr val="333399"/>
                </a:solidFill>
              </a:rPr>
              <a:t>Keyboard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7090" y="3301366"/>
            <a:ext cx="991017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Monitor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6246" y="2276476"/>
            <a:ext cx="2592266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333399"/>
                </a:solidFill>
              </a:rPr>
              <a:t>stdin 0 (Input)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76246" y="2997201"/>
            <a:ext cx="2592266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333399"/>
                </a:solidFill>
              </a:rPr>
              <a:t>stdout 1 (Output)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76246" y="3709989"/>
            <a:ext cx="2592265" cy="4086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333399"/>
                </a:solidFill>
              </a:rPr>
              <a:t>stderr 2 (Error)</a:t>
            </a:r>
          </a:p>
        </p:txBody>
      </p:sp>
      <p:sp>
        <p:nvSpPr>
          <p:cNvPr id="8206" name="TextBox 36"/>
          <p:cNvSpPr txBox="1">
            <a:spLocks noChangeArrowheads="1"/>
          </p:cNvSpPr>
          <p:nvPr/>
        </p:nvSpPr>
        <p:spPr bwMode="auto">
          <a:xfrm>
            <a:off x="3789485" y="1557339"/>
            <a:ext cx="1325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333399"/>
                </a:solidFill>
              </a:rPr>
              <a:t>Unix System</a:t>
            </a:r>
          </a:p>
        </p:txBody>
      </p:sp>
      <p:cxnSp>
        <p:nvCxnSpPr>
          <p:cNvPr id="6" name="Straight Arrow Connector 5"/>
          <p:cNvCxnSpPr>
            <a:stCxn id="11" idx="3"/>
          </p:cNvCxnSpPr>
          <p:nvPr/>
        </p:nvCxnSpPr>
        <p:spPr>
          <a:xfrm>
            <a:off x="2710962" y="2505082"/>
            <a:ext cx="665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>
            <a:off x="5968512" y="3201513"/>
            <a:ext cx="1008578" cy="304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3"/>
          </p:cNvCxnSpPr>
          <p:nvPr/>
        </p:nvCxnSpPr>
        <p:spPr>
          <a:xfrm flipV="1">
            <a:off x="5968511" y="3612995"/>
            <a:ext cx="1008579" cy="30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Redirection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9681" y="1727200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</a:rPr>
              <a:t>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8215" y="33115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piping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103689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tee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8215" y="2519364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redirection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8215" y="48958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Input redirection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4335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(stdout)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335" y="5089511"/>
            <a:ext cx="7773866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Output </a:t>
            </a:r>
            <a:r>
              <a:rPr lang="en-GB" b="1" dirty="0">
                <a:solidFill>
                  <a:srgbClr val="333399"/>
                </a:solidFill>
              </a:rPr>
              <a:t>of a </a:t>
            </a:r>
            <a:r>
              <a:rPr lang="en-GB" b="1">
                <a:solidFill>
                  <a:srgbClr val="333399"/>
                </a:solidFill>
              </a:rPr>
              <a:t>command sent </a:t>
            </a:r>
            <a:r>
              <a:rPr lang="en-GB" b="1" dirty="0">
                <a:solidFill>
                  <a:srgbClr val="333399"/>
                </a:solidFill>
              </a:rPr>
              <a:t>to </a:t>
            </a:r>
            <a:r>
              <a:rPr lang="en-GB" b="1">
                <a:solidFill>
                  <a:srgbClr val="333399"/>
                </a:solidFill>
              </a:rPr>
              <a:t>different location,  normally a file. </a:t>
            </a:r>
          </a:p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Creates or overwrites a file.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3008" y="1520826"/>
            <a:ext cx="2653055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Command &gt; destination</a:t>
            </a:r>
          </a:p>
        </p:txBody>
      </p:sp>
      <p:grpSp>
        <p:nvGrpSpPr>
          <p:cNvPr id="10245" name="Group 2077"/>
          <p:cNvGrpSpPr>
            <a:grpSpLocks/>
          </p:cNvGrpSpPr>
          <p:nvPr/>
        </p:nvGrpSpPr>
        <p:grpSpPr bwMode="auto">
          <a:xfrm>
            <a:off x="682869" y="2338203"/>
            <a:ext cx="7772400" cy="2340329"/>
            <a:chOff x="813946" y="2528900"/>
            <a:chExt cx="8420400" cy="2456623"/>
          </a:xfrm>
        </p:grpSpPr>
        <p:sp>
          <p:nvSpPr>
            <p:cNvPr id="2069" name="Rounded Rectangle 2068"/>
            <p:cNvSpPr/>
            <p:nvPr/>
          </p:nvSpPr>
          <p:spPr bwMode="auto">
            <a:xfrm>
              <a:off x="813946" y="2528900"/>
              <a:ext cx="8420400" cy="2456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75107" y="3195180"/>
              <a:ext cx="1299287" cy="4087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ls &gt; dirfile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84184" y="3041899"/>
              <a:ext cx="2207874" cy="7506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The </a:t>
              </a:r>
              <a:r>
                <a:rPr lang="en-GB" dirty="0" err="1">
                  <a:solidFill>
                    <a:srgbClr val="333399"/>
                  </a:solidFill>
                </a:rPr>
                <a:t>stdout</a:t>
              </a:r>
              <a:r>
                <a:rPr lang="en-GB" dirty="0">
                  <a:solidFill>
                    <a:srgbClr val="333399"/>
                  </a:solidFill>
                </a:rPr>
                <a:t> is sent to </a:t>
              </a:r>
              <a:r>
                <a:rPr lang="en-GB" dirty="0" smtClean="0">
                  <a:solidFill>
                    <a:srgbClr val="333399"/>
                  </a:solidFill>
                </a:rPr>
                <a:t>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16981" y="3041900"/>
              <a:ext cx="2844365" cy="75062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Produces list of contents</a:t>
              </a:r>
            </a:p>
          </p:txBody>
        </p:sp>
      </p:grpSp>
      <p:cxnSp>
        <p:nvCxnSpPr>
          <p:cNvPr id="5" name="Straight Arrow Connector 4"/>
          <p:cNvCxnSpPr>
            <a:stCxn id="18" idx="3"/>
            <a:endCxn id="19" idx="1"/>
          </p:cNvCxnSpPr>
          <p:nvPr/>
        </p:nvCxnSpPr>
        <p:spPr>
          <a:xfrm>
            <a:off x="2492449" y="3167642"/>
            <a:ext cx="470558" cy="1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3"/>
            <a:endCxn id="26" idx="1"/>
          </p:cNvCxnSpPr>
          <p:nvPr/>
        </p:nvCxnSpPr>
        <p:spPr>
          <a:xfrm>
            <a:off x="5000972" y="3184462"/>
            <a:ext cx="29991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>
          <a:xfrm>
            <a:off x="687266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(stdout appending)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266" y="5210176"/>
            <a:ext cx="7773865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Output added to an existing file.</a:t>
            </a:r>
          </a:p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New file created if file does not exist.</a:t>
            </a:r>
            <a:endParaRPr lang="en-GB" b="1" dirty="0">
              <a:solidFill>
                <a:srgbClr val="3333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3877" y="1520826"/>
            <a:ext cx="2789009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Command &gt;&gt; destination</a:t>
            </a:r>
          </a:p>
        </p:txBody>
      </p:sp>
      <p:grpSp>
        <p:nvGrpSpPr>
          <p:cNvPr id="11269" name="Group 1034"/>
          <p:cNvGrpSpPr>
            <a:grpSpLocks/>
          </p:cNvGrpSpPr>
          <p:nvPr/>
        </p:nvGrpSpPr>
        <p:grpSpPr bwMode="auto">
          <a:xfrm>
            <a:off x="687266" y="2205038"/>
            <a:ext cx="7773865" cy="2779712"/>
            <a:chOff x="781060" y="2204864"/>
            <a:chExt cx="8420400" cy="2780659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781060" y="2204864"/>
              <a:ext cx="8420400" cy="278065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7245" y="2312851"/>
              <a:ext cx="2488019" cy="4087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echo “line 1” &gt;&gt; file1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9220" y="2744798"/>
              <a:ext cx="2190415" cy="715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srgbClr val="333399"/>
                  </a:solidFill>
                </a:rPr>
                <a:t>outputs line 1 </a:t>
              </a:r>
              <a:r>
                <a:rPr lang="en-GB" dirty="0">
                  <a:solidFill>
                    <a:srgbClr val="333399"/>
                  </a:solidFill>
                </a:rPr>
                <a:t>and line 2</a:t>
              </a:r>
            </a:p>
          </p:txBody>
        </p:sp>
        <p:cxnSp>
          <p:nvCxnSpPr>
            <p:cNvPr id="11273" name="Elbow Connector 16"/>
            <p:cNvCxnSpPr>
              <a:cxnSpLocks noChangeShapeType="1"/>
              <a:stCxn id="15" idx="3"/>
              <a:endCxn id="16" idx="0"/>
            </p:cNvCxnSpPr>
            <p:nvPr/>
          </p:nvCxnSpPr>
          <p:spPr bwMode="auto">
            <a:xfrm>
              <a:off x="3445264" y="2517232"/>
              <a:ext cx="1799164" cy="227566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9" name="TextBox 18"/>
            <p:cNvSpPr txBox="1"/>
            <p:nvPr/>
          </p:nvSpPr>
          <p:spPr>
            <a:xfrm>
              <a:off x="1140522" y="4286373"/>
              <a:ext cx="3385613" cy="4087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trike="sngStrike" dirty="0">
                  <a:solidFill>
                    <a:srgbClr val="333399"/>
                  </a:solidFill>
                </a:rPr>
                <a:t>Contents are sent </a:t>
              </a:r>
              <a:r>
                <a:rPr lang="en-GB" strike="sngStrike">
                  <a:solidFill>
                    <a:srgbClr val="333399"/>
                  </a:solidFill>
                </a:rPr>
                <a:t>to monitor</a:t>
              </a:r>
              <a:endParaRPr lang="en-GB" strike="sngStrike" dirty="0">
                <a:solidFill>
                  <a:srgbClr val="333399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77724" y="2659044"/>
              <a:ext cx="2450724" cy="715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The stdout is added to file1</a:t>
              </a:r>
            </a:p>
          </p:txBody>
        </p:sp>
        <p:cxnSp>
          <p:nvCxnSpPr>
            <p:cNvPr id="11276" name="Elbow Connector 20"/>
            <p:cNvCxnSpPr>
              <a:cxnSpLocks noChangeShapeType="1"/>
              <a:stCxn id="16" idx="3"/>
              <a:endCxn id="20" idx="0"/>
            </p:cNvCxnSpPr>
            <p:nvPr/>
          </p:nvCxnSpPr>
          <p:spPr bwMode="auto">
            <a:xfrm flipV="1">
              <a:off x="6339635" y="2659044"/>
              <a:ext cx="1463452" cy="443421"/>
            </a:xfrm>
            <a:prstGeom prst="bentConnector4">
              <a:avLst>
                <a:gd name="adj1" fmla="val 8134"/>
                <a:gd name="adj2" fmla="val 15157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77" name="Elbow Connector 24"/>
            <p:cNvCxnSpPr>
              <a:cxnSpLocks noChangeShapeType="1"/>
              <a:stCxn id="16" idx="2"/>
              <a:endCxn id="19" idx="0"/>
            </p:cNvCxnSpPr>
            <p:nvPr/>
          </p:nvCxnSpPr>
          <p:spPr bwMode="auto">
            <a:xfrm rot="5400000">
              <a:off x="3625758" y="2667702"/>
              <a:ext cx="826242" cy="2411099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942960" y="3278380"/>
              <a:ext cx="2488019" cy="40876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echo “line 2” &gt;&gt; file1</a:t>
              </a:r>
            </a:p>
          </p:txBody>
        </p:sp>
        <p:cxnSp>
          <p:nvCxnSpPr>
            <p:cNvPr id="11279" name="Elbow Connector 61"/>
            <p:cNvCxnSpPr>
              <a:cxnSpLocks noChangeShapeType="1"/>
              <a:stCxn id="32" idx="3"/>
              <a:endCxn id="16" idx="1"/>
            </p:cNvCxnSpPr>
            <p:nvPr/>
          </p:nvCxnSpPr>
          <p:spPr bwMode="auto">
            <a:xfrm flipV="1">
              <a:off x="3430979" y="3102465"/>
              <a:ext cx="718241" cy="38029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4335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(stderr)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0247" y="1508126"/>
            <a:ext cx="2782535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Command 2&gt; destination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320" y="5203674"/>
            <a:ext cx="7773866" cy="71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Command’s errors </a:t>
            </a:r>
            <a:r>
              <a:rPr lang="en-GB" b="1" dirty="0">
                <a:solidFill>
                  <a:srgbClr val="333399"/>
                </a:solidFill>
              </a:rPr>
              <a:t>redirected to </a:t>
            </a:r>
            <a:r>
              <a:rPr lang="en-GB" b="1">
                <a:solidFill>
                  <a:srgbClr val="333399"/>
                </a:solidFill>
              </a:rPr>
              <a:t>a file.</a:t>
            </a:r>
          </a:p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Alternatively can be discarded using 2&gt; /dev/null.</a:t>
            </a:r>
            <a:endParaRPr lang="en-GB" b="1" dirty="0">
              <a:solidFill>
                <a:srgbClr val="333399"/>
              </a:solidFill>
            </a:endParaRPr>
          </a:p>
        </p:txBody>
      </p:sp>
      <p:grpSp>
        <p:nvGrpSpPr>
          <p:cNvPr id="12293" name="Group 6"/>
          <p:cNvGrpSpPr>
            <a:grpSpLocks/>
          </p:cNvGrpSpPr>
          <p:nvPr/>
        </p:nvGrpSpPr>
        <p:grpSpPr bwMode="auto">
          <a:xfrm>
            <a:off x="419507" y="2189479"/>
            <a:ext cx="7773866" cy="2455862"/>
            <a:chOff x="813946" y="2528899"/>
            <a:chExt cx="8420400" cy="2456623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813946" y="2528899"/>
              <a:ext cx="8420400" cy="2456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2124" y="2781388"/>
              <a:ext cx="3216785" cy="4087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fr-FR" dirty="0" smtClean="0">
                  <a:solidFill>
                    <a:srgbClr val="333399"/>
                  </a:solidFill>
                </a:rPr>
                <a:t>ls /home /ect</a:t>
              </a:r>
              <a:r>
                <a:rPr lang="fr-FR" dirty="0">
                  <a:solidFill>
                    <a:srgbClr val="333399"/>
                  </a:solidFill>
                </a:rPr>
                <a:t> </a:t>
              </a:r>
              <a:r>
                <a:rPr lang="fr-FR" dirty="0" smtClean="0">
                  <a:solidFill>
                    <a:srgbClr val="333399"/>
                  </a:solidFill>
                </a:rPr>
                <a:t>2&gt; errorfile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18693" y="3537273"/>
              <a:ext cx="2556486" cy="4087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An error is produced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48810" y="4157854"/>
              <a:ext cx="2921892" cy="4087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The stderr is sent </a:t>
              </a:r>
              <a:r>
                <a:rPr lang="en-GB">
                  <a:solidFill>
                    <a:srgbClr val="333399"/>
                  </a:solidFill>
                </a:rPr>
                <a:t>to file </a:t>
              </a:r>
              <a:endParaRPr lang="en-GB" dirty="0">
                <a:solidFill>
                  <a:srgbClr val="333399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 bwMode="auto">
          <a:xfrm>
            <a:off x="4838331" y="3213099"/>
            <a:ext cx="2698812" cy="4086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333399"/>
                </a:solidFill>
              </a:rPr>
              <a:t>The stdout is </a:t>
            </a:r>
            <a:r>
              <a:rPr lang="en-GB" dirty="0" smtClean="0">
                <a:solidFill>
                  <a:srgbClr val="333399"/>
                </a:solidFill>
              </a:rPr>
              <a:t>displayed</a:t>
            </a:r>
            <a:endParaRPr lang="en-GB" dirty="0">
              <a:solidFill>
                <a:srgbClr val="333399"/>
              </a:solidFill>
            </a:endParaRPr>
          </a:p>
        </p:txBody>
      </p:sp>
      <p:cxnSp>
        <p:nvCxnSpPr>
          <p:cNvPr id="5" name="Straight Arrow Connector 4"/>
          <p:cNvCxnSpPr>
            <a:stCxn id="10" idx="2"/>
            <a:endCxn id="14" idx="0"/>
          </p:cNvCxnSpPr>
          <p:nvPr/>
        </p:nvCxnSpPr>
        <p:spPr>
          <a:xfrm>
            <a:off x="2157917" y="3606164"/>
            <a:ext cx="11836" cy="211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5" idx="1"/>
          </p:cNvCxnSpPr>
          <p:nvPr/>
        </p:nvCxnSpPr>
        <p:spPr>
          <a:xfrm rot="16200000" flipH="1">
            <a:off x="4153394" y="2732474"/>
            <a:ext cx="566898" cy="802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3411015" y="2794774"/>
            <a:ext cx="551340" cy="6973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4335" y="838200"/>
            <a:ext cx="7772400" cy="323165"/>
          </a:xfrm>
        </p:spPr>
        <p:txBody>
          <a:bodyPr/>
          <a:lstStyle/>
          <a:p>
            <a:r>
              <a:rPr lang="en-GB" sz="1800" smtClean="0"/>
              <a:t>Redirection (stderr to stdout)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620" y="1566864"/>
            <a:ext cx="4078165" cy="4086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rgbClr val="333399"/>
                </a:solidFill>
              </a:rPr>
              <a:t>Command &gt; destination 2</a:t>
            </a:r>
            <a:r>
              <a:rPr lang="en-GB" dirty="0">
                <a:solidFill>
                  <a:srgbClr val="333399"/>
                </a:solidFill>
              </a:rPr>
              <a:t>&gt;&amp;1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869" y="5157788"/>
            <a:ext cx="7773866" cy="4086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b="1">
                <a:solidFill>
                  <a:srgbClr val="333399"/>
                </a:solidFill>
              </a:rPr>
              <a:t>Command’s errors redirected to the same place as </a:t>
            </a:r>
            <a:r>
              <a:rPr lang="en-GB" b="1" dirty="0">
                <a:solidFill>
                  <a:srgbClr val="333399"/>
                </a:solidFill>
              </a:rPr>
              <a:t>stdout.</a:t>
            </a:r>
          </a:p>
        </p:txBody>
      </p: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797169" y="2260601"/>
            <a:ext cx="7772400" cy="2771775"/>
            <a:chOff x="936958" y="2584620"/>
            <a:chExt cx="8420400" cy="2772309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936958" y="2584620"/>
              <a:ext cx="8420400" cy="27723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89364" y="2781508"/>
              <a:ext cx="3077644" cy="40870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ls -l file1 </a:t>
              </a:r>
              <a:r>
                <a:rPr lang="en-GB" dirty="0" err="1">
                  <a:solidFill>
                    <a:srgbClr val="333399"/>
                  </a:solidFill>
                </a:rPr>
                <a:t>afile</a:t>
              </a:r>
              <a:r>
                <a:rPr lang="en-GB" dirty="0">
                  <a:solidFill>
                    <a:srgbClr val="333399"/>
                  </a:solidFill>
                </a:rPr>
                <a:t> &gt; </a:t>
              </a:r>
              <a:r>
                <a:rPr lang="en-GB" dirty="0" err="1">
                  <a:solidFill>
                    <a:srgbClr val="333399"/>
                  </a:solidFill>
                </a:rPr>
                <a:t>bfile</a:t>
              </a:r>
              <a:r>
                <a:rPr lang="en-GB" dirty="0">
                  <a:solidFill>
                    <a:srgbClr val="333399"/>
                  </a:solidFill>
                </a:rPr>
                <a:t> 2&gt;&amp;1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200" y="3638923"/>
              <a:ext cx="3049696" cy="40870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An error is produced</a:t>
              </a:r>
            </a:p>
          </p:txBody>
        </p:sp>
        <p:cxnSp>
          <p:nvCxnSpPr>
            <p:cNvPr id="13321" name="Elbow Connector 10"/>
            <p:cNvCxnSpPr>
              <a:cxnSpLocks noChangeShapeType="1"/>
              <a:stCxn id="9" idx="2"/>
              <a:endCxn id="10" idx="1"/>
            </p:cNvCxnSpPr>
            <p:nvPr/>
          </p:nvCxnSpPr>
          <p:spPr bwMode="auto">
            <a:xfrm rot="5400000">
              <a:off x="1861661" y="3076748"/>
              <a:ext cx="653065" cy="879986"/>
            </a:xfrm>
            <a:prstGeom prst="bentConnector4">
              <a:avLst>
                <a:gd name="adj1" fmla="val 34354"/>
                <a:gd name="adj2" fmla="val 12814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TextBox 11"/>
            <p:cNvSpPr txBox="1"/>
            <p:nvPr/>
          </p:nvSpPr>
          <p:spPr>
            <a:xfrm>
              <a:off x="5798057" y="3959660"/>
              <a:ext cx="2292102" cy="40870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Stdout sent </a:t>
              </a:r>
              <a:r>
                <a:rPr lang="en-GB">
                  <a:solidFill>
                    <a:srgbClr val="333399"/>
                  </a:solidFill>
                </a:rPr>
                <a:t>to bfile</a:t>
              </a:r>
              <a:endParaRPr lang="en-GB" dirty="0">
                <a:solidFill>
                  <a:srgbClr val="33339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4752" y="4502398"/>
              <a:ext cx="2502515" cy="40870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trike="sngStrike" dirty="0">
                  <a:solidFill>
                    <a:srgbClr val="333399"/>
                  </a:solidFill>
                </a:rPr>
                <a:t>Error sent </a:t>
              </a:r>
              <a:r>
                <a:rPr lang="en-GB" strike="sngStrike">
                  <a:solidFill>
                    <a:srgbClr val="333399"/>
                  </a:solidFill>
                </a:rPr>
                <a:t>to monitor</a:t>
              </a:r>
              <a:endParaRPr lang="en-GB" strike="sngStrike" dirty="0">
                <a:solidFill>
                  <a:srgbClr val="333399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29857" y="2781508"/>
              <a:ext cx="2844901" cy="71522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333399"/>
                  </a:solidFill>
                </a:rPr>
                <a:t>The stderr is sent to stdout</a:t>
              </a:r>
            </a:p>
          </p:txBody>
        </p:sp>
        <p:cxnSp>
          <p:nvCxnSpPr>
            <p:cNvPr id="13325" name="Elbow Connector 14"/>
            <p:cNvCxnSpPr>
              <a:cxnSpLocks noChangeShapeType="1"/>
            </p:cNvCxnSpPr>
            <p:nvPr/>
          </p:nvCxnSpPr>
          <p:spPr bwMode="auto">
            <a:xfrm flipV="1">
              <a:off x="4807336" y="3351393"/>
              <a:ext cx="1332148" cy="65306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6" name="Elbow Connector 15"/>
            <p:cNvCxnSpPr>
              <a:cxnSpLocks noChangeShapeType="1"/>
              <a:stCxn id="14" idx="2"/>
              <a:endCxn id="12" idx="0"/>
            </p:cNvCxnSpPr>
            <p:nvPr/>
          </p:nvCxnSpPr>
          <p:spPr bwMode="auto">
            <a:xfrm rot="5400000">
              <a:off x="7016746" y="3424098"/>
              <a:ext cx="462925" cy="608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7" name="Elbow Connector 18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 rot="5400000">
              <a:off x="2582143" y="3811493"/>
              <a:ext cx="454774" cy="92703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Foundation</Module><IconOverlay xmlns="http://schemas.microsoft.com/sharepoint/v4" xsi:nil="true"/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8D4A84-80D4-4416-B760-D300D43E3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638EAF-AEFE-4E27-BC47-B6EB880972AE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sharepoint/v4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75F3273-84AC-4D6B-BC32-079988CECD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1877</Words>
  <Application>Microsoft Office PowerPoint</Application>
  <PresentationFormat>On-screen Show (4:3)</PresentationFormat>
  <Paragraphs>327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Module objectives</vt:lpstr>
      <vt:lpstr>Input and output</vt:lpstr>
      <vt:lpstr>Input and output</vt:lpstr>
      <vt:lpstr>Redirection</vt:lpstr>
      <vt:lpstr>Redirection (stdout)</vt:lpstr>
      <vt:lpstr>Redirection (stdout appending)</vt:lpstr>
      <vt:lpstr>Redirection (stderr)</vt:lpstr>
      <vt:lpstr>Redirection (stderr to stdout)</vt:lpstr>
      <vt:lpstr>Redirection summarised</vt:lpstr>
      <vt:lpstr>Piping</vt:lpstr>
      <vt:lpstr>Piping</vt:lpstr>
      <vt:lpstr>Piping </vt:lpstr>
      <vt:lpstr>tee command</vt:lpstr>
      <vt:lpstr>tee command</vt:lpstr>
      <vt:lpstr>tee command </vt:lpstr>
      <vt:lpstr>Piping  and tee summarised</vt:lpstr>
      <vt:lpstr>Input redirection</vt:lpstr>
      <vt:lpstr>Input Redirection summarised</vt:lpstr>
      <vt:lpstr>Redirection (stdin)</vt:lpstr>
      <vt:lpstr>Questions?</vt:lpstr>
      <vt:lpstr>Module objectives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162</cp:revision>
  <dcterms:created xsi:type="dcterms:W3CDTF">2014-05-28T13:17:46Z</dcterms:created>
  <dcterms:modified xsi:type="dcterms:W3CDTF">2019-02-13T15:48:36Z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