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41" autoAdjust="0"/>
  </p:normalViewPr>
  <p:slideViewPr>
    <p:cSldViewPr snapToGrid="0" snapToObjects="1">
      <p:cViewPr varScale="1">
        <p:scale>
          <a:sx n="91" d="100"/>
          <a:sy n="91" d="100"/>
        </p:scale>
        <p:origin x="13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FDFA81-A311-4882-B202-F9DEF9CD5775}" type="datetime1">
              <a:rPr lang="en-GB" altLang="zh-TW"/>
              <a:pPr/>
              <a:t>16/08/2018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8AFFF7-9752-4091-8129-5D060DDEF1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785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7295E-B053-41F5-88CE-C07C4037BB3C}" type="datetime1">
              <a:rPr lang="en-GB" altLang="zh-TW"/>
              <a:pPr/>
              <a:t>16/08/2018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CFD97-EB02-41FB-B591-FBBE869502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528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8D699-C142-4B8B-B4CA-A3D6527E7A1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D89EE-85AC-440D-B15B-E5E70CF37321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B4E16-561B-4AFE-A329-0B1BA077E8D9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>
                <a:latin typeface="Lucida Console" pitchFamily="49" charset="0"/>
                <a:ea typeface="ヒラギノ角ゴ Pro W3" charset="-128"/>
              </a:rPr>
              <a:t>~  - refers to home directory</a:t>
            </a:r>
          </a:p>
          <a:p>
            <a:pPr eaLnBrk="1" hangingPunct="1"/>
            <a:r>
              <a:rPr lang="en-GB" b="1" dirty="0" smtClean="0">
                <a:latin typeface="Lucida Console" pitchFamily="49" charset="0"/>
                <a:ea typeface="ヒラギノ角ゴ Pro W3" charset="-128"/>
              </a:rPr>
              <a:t>find ~ -name \*.txt – print  </a:t>
            </a:r>
            <a:r>
              <a:rPr lang="en-GB" dirty="0" smtClean="0">
                <a:latin typeface="Lucida Console" pitchFamily="49" charset="0"/>
                <a:ea typeface="ヒラギノ角ゴ Pro W3" charset="-128"/>
              </a:rPr>
              <a:t>- in this example the \ is used </a:t>
            </a:r>
            <a:r>
              <a:rPr lang="en-GB" dirty="0" smtClean="0">
                <a:latin typeface="Lucida Console" pitchFamily="49" charset="0"/>
                <a:ea typeface="ヒラギノ角ゴ Pro W3" charset="-128"/>
              </a:rPr>
              <a:t>as the </a:t>
            </a:r>
            <a:r>
              <a:rPr lang="en-GB" dirty="0" smtClean="0">
                <a:latin typeface="Lucida Console" pitchFamily="49" charset="0"/>
                <a:ea typeface="ヒラギノ角ゴ Pro W3" charset="-128"/>
              </a:rPr>
              <a:t>escape character to prevent the * being interpreted as the wildcard character by the shell. It will be interpreted by the find command as the wildcard character. An alternative to using the \ would be to use ‘</a:t>
            </a:r>
          </a:p>
          <a:p>
            <a:pPr eaLnBrk="1" hangingPunct="1"/>
            <a:r>
              <a:rPr lang="en-GB" b="1" dirty="0" smtClean="0">
                <a:latin typeface="Lucida Console" pitchFamily="49" charset="0"/>
                <a:ea typeface="ヒラギノ角ゴ Pro W3" charset="-128"/>
              </a:rPr>
              <a:t>find ~ -name ‘*.txt’ </a:t>
            </a:r>
            <a:r>
              <a:rPr lang="en-GB" b="1" dirty="0" smtClean="0">
                <a:latin typeface="Lucida Console" pitchFamily="49" charset="0"/>
                <a:ea typeface="ヒラギノ角ゴ Pro W3" charset="-128"/>
              </a:rPr>
              <a:t>–print</a:t>
            </a:r>
          </a:p>
          <a:p>
            <a:pPr eaLnBrk="1" hangingPunct="1"/>
            <a:endParaRPr lang="en-GB" b="1" dirty="0" smtClean="0">
              <a:latin typeface="Lucida Console" pitchFamily="49" charset="0"/>
              <a:ea typeface="ヒラギノ角ゴ Pro W3" charset="-128"/>
            </a:endParaRPr>
          </a:p>
          <a:p>
            <a:pPr eaLnBrk="1" hangingPunct="1"/>
            <a:r>
              <a:rPr lang="en-GB" b="1" dirty="0" smtClean="0">
                <a:latin typeface="Lucida Console" pitchFamily="49" charset="0"/>
                <a:ea typeface="ヒラギノ角ゴ Pro W3" charset="-128"/>
              </a:rPr>
              <a:t>Find uses </a:t>
            </a:r>
            <a:r>
              <a:rPr lang="en-GB" b="1" dirty="0" err="1" smtClean="0">
                <a:latin typeface="Lucida Console" pitchFamily="49" charset="0"/>
                <a:ea typeface="ヒラギノ角ゴ Pro W3" charset="-128"/>
              </a:rPr>
              <a:t>globbing</a:t>
            </a:r>
            <a:r>
              <a:rPr lang="en-GB" b="1" dirty="0" smtClean="0">
                <a:latin typeface="Lucida Console" pitchFamily="49" charset="0"/>
                <a:ea typeface="ヒラギノ角ゴ Pro W3" charset="-128"/>
              </a:rPr>
              <a:t>. </a:t>
            </a:r>
            <a:endParaRPr lang="en-GB" b="1" dirty="0" smtClean="0">
              <a:latin typeface="Lucida Console" pitchFamily="49" charset="0"/>
              <a:ea typeface="ヒラギノ角ゴ Pro W3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F4E8F-054C-4FB2-8E1E-33B37011A2A3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20E2B-271E-4213-B521-984BFD80AB8B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E8F5C-DAF9-4255-A977-015207FA8699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>
                <a:latin typeface="Arial" pitchFamily="34" charset="0"/>
                <a:ea typeface="ヒラギノ角ゴ Pro W3" charset="-128"/>
              </a:rPr>
              <a:t>Options: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grep –i: ignore case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grep –n: gives you  the line number 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grep –v: returns everything but what the matcher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grep –w: match the whole word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grep –c: count the number of lines matching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53FE5-F809-4D6E-845E-8C0EACC1AF0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b="1" smtClean="0">
              <a:solidFill>
                <a:srgbClr val="333399"/>
              </a:solidFill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ED484-7CF4-407B-B289-2BC8D05F434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smtClean="0">
                <a:latin typeface="Arial" pitchFamily="34" charset="0"/>
                <a:ea typeface="ヒラギノ角ゴ Pro W3" charset="-128"/>
              </a:rPr>
              <a:t>Literal: “coffee”</a:t>
            </a:r>
          </a:p>
          <a:p>
            <a:r>
              <a:rPr lang="en-GB" b="1" smtClean="0">
                <a:latin typeface="Arial" pitchFamily="34" charset="0"/>
                <a:ea typeface="ヒラギノ角ゴ Pro W3" charset="-128"/>
              </a:rPr>
              <a:t>Metacharacter: [ ] ! * . ? $ \ { } ( )</a:t>
            </a:r>
          </a:p>
          <a:p>
            <a:r>
              <a:rPr lang="en-GB" b="1" smtClean="0">
                <a:latin typeface="Arial" pitchFamily="34" charset="0"/>
                <a:ea typeface="ヒラギノ角ゴ Pro W3" charset="-128"/>
              </a:rPr>
              <a:t>Escape sequence: \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43DEE-7A62-4899-990B-E28F99C432D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BAEA3-7F01-4AB6-975E-89A5D10DBAB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smtClean="0">
                <a:latin typeface="Arial" pitchFamily="34" charset="0"/>
                <a:ea typeface="ヒラギノ角ゴ Pro W3" charset="-128"/>
              </a:rPr>
              <a:t>Used with grep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EF0D7-2F7A-452E-8FFC-AFC20C0C7CA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b="1" smtClean="0">
              <a:solidFill>
                <a:srgbClr val="333399"/>
              </a:solidFill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16B18-5B54-4755-9DCD-C3309BF3626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smtClean="0">
                <a:latin typeface="Arial" pitchFamily="34" charset="0"/>
                <a:ea typeface="ヒラギノ角ゴ Pro W3" charset="-128"/>
              </a:rPr>
              <a:t>Used with egrep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3798A-7F4F-47BF-9F25-53D4869A21C8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FF626A8-2DCD-4F38-AF68-94391A09A5F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35A672-DB4C-4046-9BED-550F38073D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0"/>
            <a:ext cx="7772677" cy="1813941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FBE16-4ED8-4676-8258-BC1596A64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126172E8-8C56-4720-887B-4DE7879372B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9" r:id="rId3"/>
    <p:sldLayoutId id="2147484130" r:id="rId4"/>
    <p:sldLayoutId id="2147484131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1225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3400" dirty="0" smtClean="0">
                <a:latin typeface="Arial" pitchFamily="34" charset="0"/>
                <a:cs typeface="Arial" pitchFamily="34" charset="0"/>
              </a:rPr>
              <a:t>UNIX</a:t>
            </a:r>
            <a:endParaRPr lang="en-US" altLang="zh-TW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37112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b="1" dirty="0" smtClean="0">
                <a:latin typeface="Arial" pitchFamily="34" charset="0"/>
                <a:cs typeface="Arial" pitchFamily="34" charset="0"/>
              </a:rPr>
              <a:t>Pattern Matching and Searching</a:t>
            </a:r>
            <a:endParaRPr lang="en-US" altLang="zh-TW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Regular Expressions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/>
              <a:t>Examples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1276351" y="2325689"/>
            <a:ext cx="6692411" cy="4286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grep '^[0-9]' /student_files/day1/grepFile </a:t>
            </a:r>
            <a:endParaRPr sz="2000" smtClean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276351" y="3044826"/>
            <a:ext cx="6692411" cy="4286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grep '6.' /student_files/day1/grepFile </a:t>
            </a:r>
            <a:endParaRPr sz="200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1276351" y="3765550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grep '6\.' /student_files/day1/grepFile </a:t>
            </a:r>
            <a:endParaRPr sz="2000" smtClean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1276351" y="4486275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grep '192.*0' /student_files/day1/grepFile</a:t>
            </a:r>
            <a:endParaRPr sz="200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1276351" y="5273675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'192*0'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sz="20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Regular Expressions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/>
              <a:t>Metacharacters– </a:t>
            </a:r>
            <a:r>
              <a:rPr lang="en-GB" kern="0" dirty="0"/>
              <a:t>Extended </a:t>
            </a:r>
            <a:r>
              <a:rPr lang="en-GB" kern="0"/>
              <a:t>Regular Expressions</a:t>
            </a:r>
            <a:endParaRPr lang="en-GB" kern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51458"/>
              </p:ext>
            </p:extLst>
          </p:nvPr>
        </p:nvGraphicFramePr>
        <p:xfrm>
          <a:off x="1276351" y="2104663"/>
          <a:ext cx="6938624" cy="132431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9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935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+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/>
                        <a:t>Match one or more occurrences of the preceding character</a:t>
                      </a:r>
                      <a:endParaRPr lang="en-GB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Match zero or one occurrence of the preceding</a:t>
                      </a:r>
                      <a:r>
                        <a:rPr lang="en-GB" sz="1600" baseline="0" dirty="0" smtClean="0"/>
                        <a:t> character</a:t>
                      </a:r>
                      <a:endParaRPr lang="en-GB" sz="16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(a | b)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baseline="0" dirty="0" smtClean="0"/>
                        <a:t>This will match a or b  </a:t>
                      </a:r>
                      <a:endParaRPr lang="en-GB" sz="1600" dirty="0" smtClean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276352" y="3595594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egrep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'l+'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sz="200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276352" y="4225530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egrep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'2+'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sz="2000" dirty="0" smtClean="0"/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1276352" y="4841232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egrep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'65?'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sz="2000" dirty="0" smtClean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276352" y="5442842"/>
            <a:ext cx="6692411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800" dirty="0" err="1" smtClean="0">
                <a:solidFill>
                  <a:schemeClr val="tx1"/>
                </a:solidFill>
                <a:latin typeface="Lucida Console" pitchFamily="49" charset="0"/>
              </a:rPr>
              <a:t>egrep</a:t>
            </a:r>
            <a:r>
              <a:rPr sz="1800" dirty="0" smtClean="0">
                <a:solidFill>
                  <a:schemeClr val="tx1"/>
                </a:solidFill>
                <a:latin typeface="Lucida Console" pitchFamily="49" charset="0"/>
              </a:rPr>
              <a:t> 'h(</a:t>
            </a:r>
            <a:r>
              <a:rPr sz="1800" dirty="0" err="1" smtClean="0">
                <a:solidFill>
                  <a:schemeClr val="tx1"/>
                </a:solidFill>
                <a:latin typeface="Lucida Console" pitchFamily="49" charset="0"/>
              </a:rPr>
              <a:t>o|u</a:t>
            </a:r>
            <a:r>
              <a:rPr sz="1800" dirty="0" smtClean="0">
                <a:solidFill>
                  <a:schemeClr val="tx1"/>
                </a:solidFill>
                <a:latin typeface="Lucida Console" pitchFamily="49" charset="0"/>
              </a:rPr>
              <a:t>)' /</a:t>
            </a:r>
            <a:r>
              <a:rPr sz="18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18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18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r>
              <a:rPr sz="18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sz="1800" dirty="0" smtClean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1276352" y="5990383"/>
            <a:ext cx="6692411" cy="427196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>
                <a:solidFill>
                  <a:schemeClr val="tx1"/>
                </a:solidFill>
                <a:latin typeface="Lucida Console" pitchFamily="49" charset="0"/>
              </a:rPr>
              <a:t>f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'.' 	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sz="20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Pattern Matching and Searching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400" cy="476726"/>
          </a:xfrm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pPr>
              <a:defRPr/>
            </a:pPr>
            <a:r>
              <a:rPr>
                <a:solidFill>
                  <a:srgbClr val="7F7F7F"/>
                </a:solidFill>
              </a:rPr>
              <a:t>grep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4592" y="2644775"/>
            <a:ext cx="7772400" cy="476726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rgbClr val="7F7F7F"/>
                </a:solidFill>
              </a:rPr>
              <a:t>Regular Expression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400" cy="476726"/>
          </a:xfrm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pPr>
              <a:defRPr/>
            </a:pPr>
            <a:r>
              <a:rPr>
                <a:solidFill>
                  <a:srgbClr val="333399"/>
                </a:solidFill>
              </a:rPr>
              <a:t>find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find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/>
              <a:t>What does the find command do?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39008" y="2487613"/>
            <a:ext cx="6529754" cy="22474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333399"/>
                </a:solidFill>
              </a:rPr>
              <a:t>The</a:t>
            </a:r>
            <a:r>
              <a:rPr lang="en-GB" sz="1800" i="1" dirty="0">
                <a:solidFill>
                  <a:srgbClr val="333399"/>
                </a:solidFill>
              </a:rPr>
              <a:t> find</a:t>
            </a:r>
            <a:r>
              <a:rPr lang="en-GB" sz="1800" dirty="0">
                <a:solidFill>
                  <a:srgbClr val="333399"/>
                </a:solidFill>
              </a:rPr>
              <a:t> command enable users to locate files in the File System</a:t>
            </a: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800" i="1" dirty="0">
                <a:solidFill>
                  <a:srgbClr val="333399"/>
                </a:solidFill>
              </a:rPr>
              <a:t>find </a:t>
            </a:r>
            <a:r>
              <a:rPr lang="en-GB" sz="1800" dirty="0">
                <a:solidFill>
                  <a:srgbClr val="333399"/>
                </a:solidFill>
              </a:rPr>
              <a:t>searches through the directory </a:t>
            </a:r>
            <a:r>
              <a:rPr lang="en-GB" sz="1800" dirty="0" smtClean="0">
                <a:solidFill>
                  <a:srgbClr val="333399"/>
                </a:solidFill>
              </a:rPr>
              <a:t>tree recursively, </a:t>
            </a:r>
            <a:r>
              <a:rPr lang="en-GB" sz="1800" dirty="0">
                <a:solidFill>
                  <a:srgbClr val="333399"/>
                </a:solidFill>
              </a:rPr>
              <a:t>locates the </a:t>
            </a:r>
            <a:r>
              <a:rPr lang="en-GB" sz="1800" dirty="0" smtClean="0">
                <a:solidFill>
                  <a:srgbClr val="333399"/>
                </a:solidFill>
              </a:rPr>
              <a:t>files </a:t>
            </a:r>
            <a:r>
              <a:rPr lang="en-GB" sz="1800" dirty="0">
                <a:solidFill>
                  <a:srgbClr val="333399"/>
                </a:solidFill>
              </a:rPr>
              <a:t>and </a:t>
            </a:r>
            <a:r>
              <a:rPr lang="en-GB" sz="1800" dirty="0" smtClean="0">
                <a:solidFill>
                  <a:srgbClr val="333399"/>
                </a:solidFill>
              </a:rPr>
              <a:t>applies </a:t>
            </a:r>
            <a:r>
              <a:rPr lang="en-GB" sz="1800" dirty="0">
                <a:solidFill>
                  <a:srgbClr val="333399"/>
                </a:solidFill>
              </a:rPr>
              <a:t>an </a:t>
            </a:r>
            <a:r>
              <a:rPr lang="en-GB" sz="1800" dirty="0" smtClean="0">
                <a:solidFill>
                  <a:srgbClr val="333399"/>
                </a:solidFill>
              </a:rPr>
              <a:t>optional action </a:t>
            </a:r>
            <a:r>
              <a:rPr lang="en-GB" sz="1800" dirty="0">
                <a:solidFill>
                  <a:srgbClr val="333399"/>
                </a:solidFill>
              </a:rPr>
              <a:t>to the files </a:t>
            </a:r>
            <a:r>
              <a:rPr lang="en-GB" sz="1800" dirty="0" smtClean="0">
                <a:solidFill>
                  <a:srgbClr val="333399"/>
                </a:solidFill>
              </a:rPr>
              <a:t>found</a:t>
            </a:r>
            <a:endParaRPr lang="en-GB" sz="1800" dirty="0">
              <a:solidFill>
                <a:srgbClr val="333399"/>
              </a:solidFill>
            </a:endParaRP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021374" y="5070475"/>
            <a:ext cx="7228742" cy="72294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800" smtClean="0">
                <a:solidFill>
                  <a:schemeClr val="tx1"/>
                </a:solidFill>
                <a:latin typeface="Lucida Console" pitchFamily="49" charset="0"/>
              </a:rPr>
              <a:t>find [where to search] [what to search </a:t>
            </a: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for</a:t>
            </a:r>
            <a:r>
              <a:rPr sz="1800" smtClean="0">
                <a:solidFill>
                  <a:schemeClr val="tx1"/>
                </a:solidFill>
                <a:latin typeface="Lucida Console" pitchFamily="49" charset="0"/>
              </a:rPr>
              <a:t>] [action]</a:t>
            </a:r>
            <a:endParaRPr sz="1800" smtClean="0"/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find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/>
              <a:t>Examples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925830" y="2325689"/>
            <a:ext cx="7536767" cy="4286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find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-name "*re*" -print</a:t>
            </a:r>
            <a:endParaRPr sz="2000" dirty="0" smtClean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925830" y="3044826"/>
            <a:ext cx="7536767" cy="4286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find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var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–size +100k -type f -print</a:t>
            </a:r>
            <a:endParaRPr sz="2000" dirty="0" smtClean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925830" y="4486275"/>
            <a:ext cx="7536767" cy="427196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find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-size -100c –exec 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wc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{} \;</a:t>
            </a:r>
            <a:endParaRPr sz="20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925830" y="3765550"/>
            <a:ext cx="7536767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find .</a:t>
            </a:r>
            <a:r>
              <a:rPr sz="2000" i="1" smtClean="0">
                <a:solidFill>
                  <a:schemeClr val="tx1"/>
                </a:solidFill>
                <a:latin typeface="Lucida Console" pitchFamily="49" charset="0"/>
              </a:rPr>
              <a:t> –</a:t>
            </a: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atime -1 -print</a:t>
            </a:r>
            <a:endParaRPr sz="2000" smtClean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925830" y="5205414"/>
            <a:ext cx="7536767" cy="427037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find ~ -empty –ok </a:t>
            </a:r>
            <a:r>
              <a:rPr sz="2000" err="1" smtClean="0">
                <a:solidFill>
                  <a:schemeClr val="tx1"/>
                </a:solidFill>
                <a:latin typeface="Lucida Console" pitchFamily="49" charset="0"/>
              </a:rPr>
              <a:t>rm</a:t>
            </a: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 {} \;</a:t>
            </a:r>
            <a:endParaRPr sz="200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Questions?</a:t>
            </a:r>
          </a:p>
        </p:txBody>
      </p:sp>
      <p:pic>
        <p:nvPicPr>
          <p:cNvPr id="19459" name="Picture 2" descr="\\fdm-mail02\home\rob.jones\My Pictures\Microsoft Clip Organizer\004018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496" y="2674939"/>
            <a:ext cx="2901462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Module objectives</a:t>
            </a:r>
            <a:endParaRPr lang="en-US" sz="18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b="1" dirty="0" smtClean="0"/>
              <a:t>Now you completed this module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</a:t>
            </a:r>
            <a:r>
              <a:rPr lang="en-GB" dirty="0" err="1" smtClean="0"/>
              <a:t>grep</a:t>
            </a:r>
            <a:r>
              <a:rPr lang="en-GB" dirty="0" smtClean="0"/>
              <a:t> command to search file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Apply knowledge of Regular Expressions to specify search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find command to locate files in the File System </a:t>
            </a:r>
          </a:p>
          <a:p>
            <a:endParaRPr lang="en-GB" dirty="0" smtClean="0"/>
          </a:p>
          <a:p>
            <a:pPr>
              <a:buFontTx/>
              <a:buNone/>
            </a:pP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Module objectives</a:t>
            </a:r>
            <a:endParaRPr lang="en-US" sz="18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b="1" dirty="0" smtClean="0"/>
              <a:t>After completing this module you will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</a:t>
            </a:r>
            <a:r>
              <a:rPr lang="en-GB" dirty="0" err="1" smtClean="0"/>
              <a:t>grep</a:t>
            </a:r>
            <a:r>
              <a:rPr lang="en-GB" dirty="0" smtClean="0"/>
              <a:t> command to search file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Apply knowledge of Regular Expressions to specify search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find command to locate files in the File System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Pattern Matching and Searching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g</a:t>
            </a:r>
            <a:r>
              <a:t>rep</a:t>
            </a: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4592" y="2644775"/>
            <a:ext cx="7772400" cy="476726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dirty="0"/>
              <a:t>Regular Expressions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f</a:t>
            </a:r>
            <a:r>
              <a:t>ind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grep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/>
              <a:t>What is the grep command?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39008" y="2243139"/>
            <a:ext cx="6811108" cy="31668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A </a:t>
            </a:r>
            <a:r>
              <a:rPr lang="en-GB" sz="1800" dirty="0">
                <a:solidFill>
                  <a:srgbClr val="333399"/>
                </a:solidFill>
              </a:rPr>
              <a:t>command that enables users to search for strings or patterns within the content of a file</a:t>
            </a: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800" b="1" dirty="0" err="1">
                <a:solidFill>
                  <a:srgbClr val="333399"/>
                </a:solidFill>
              </a:rPr>
              <a:t>grep</a:t>
            </a:r>
            <a:r>
              <a:rPr lang="en-GB" sz="1800" b="1" dirty="0">
                <a:solidFill>
                  <a:srgbClr val="333399"/>
                </a:solidFill>
              </a:rPr>
              <a:t> </a:t>
            </a:r>
            <a:r>
              <a:rPr lang="en-GB" sz="1800" b="1" dirty="0" smtClean="0">
                <a:solidFill>
                  <a:srgbClr val="333399"/>
                </a:solidFill>
              </a:rPr>
              <a:t>    </a:t>
            </a:r>
          </a:p>
          <a:p>
            <a:pPr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	search </a:t>
            </a:r>
            <a:r>
              <a:rPr lang="en-GB" sz="1800" dirty="0">
                <a:solidFill>
                  <a:srgbClr val="333399"/>
                </a:solidFill>
              </a:rPr>
              <a:t>for string or pattern </a:t>
            </a:r>
            <a:r>
              <a:rPr lang="en-GB" sz="1800" dirty="0" smtClean="0">
                <a:solidFill>
                  <a:srgbClr val="333399"/>
                </a:solidFill>
              </a:rPr>
              <a:t>based </a:t>
            </a:r>
            <a:r>
              <a:rPr lang="en-GB" sz="1800" dirty="0">
                <a:solidFill>
                  <a:srgbClr val="333399"/>
                </a:solidFill>
              </a:rPr>
              <a:t>on regular </a:t>
            </a:r>
            <a:r>
              <a:rPr lang="en-GB" sz="1800" dirty="0" smtClean="0">
                <a:solidFill>
                  <a:srgbClr val="333399"/>
                </a:solidFill>
              </a:rPr>
              <a:t>expressions</a:t>
            </a:r>
            <a:endParaRPr lang="en-GB" sz="1800" dirty="0">
              <a:solidFill>
                <a:srgbClr val="33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800" b="1" dirty="0" err="1">
                <a:solidFill>
                  <a:srgbClr val="333399"/>
                </a:solidFill>
              </a:rPr>
              <a:t>egrep</a:t>
            </a:r>
            <a:r>
              <a:rPr lang="en-GB" sz="1800" b="1" dirty="0">
                <a:solidFill>
                  <a:srgbClr val="333399"/>
                </a:solidFill>
              </a:rPr>
              <a:t> </a:t>
            </a:r>
            <a:r>
              <a:rPr lang="en-GB" sz="1800" b="1" dirty="0" smtClean="0">
                <a:solidFill>
                  <a:srgbClr val="333399"/>
                </a:solidFill>
              </a:rPr>
              <a:t>or  </a:t>
            </a:r>
            <a:r>
              <a:rPr lang="en-GB" sz="1800" b="1" dirty="0" err="1" smtClean="0">
                <a:solidFill>
                  <a:srgbClr val="333399"/>
                </a:solidFill>
              </a:rPr>
              <a:t>grep</a:t>
            </a:r>
            <a:r>
              <a:rPr lang="en-GB" sz="1800" b="1" dirty="0" smtClean="0">
                <a:solidFill>
                  <a:srgbClr val="333399"/>
                </a:solidFill>
              </a:rPr>
              <a:t> –E </a:t>
            </a:r>
          </a:p>
          <a:p>
            <a:pPr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	search </a:t>
            </a:r>
            <a:r>
              <a:rPr lang="en-GB" sz="1800" dirty="0">
                <a:solidFill>
                  <a:srgbClr val="333399"/>
                </a:solidFill>
              </a:rPr>
              <a:t>for string or pattern </a:t>
            </a:r>
            <a:r>
              <a:rPr lang="en-GB" sz="1800" dirty="0" smtClean="0">
                <a:solidFill>
                  <a:srgbClr val="333399"/>
                </a:solidFill>
              </a:rPr>
              <a:t>based </a:t>
            </a:r>
            <a:r>
              <a:rPr lang="en-GB" sz="1800" dirty="0">
                <a:solidFill>
                  <a:srgbClr val="333399"/>
                </a:solidFill>
              </a:rPr>
              <a:t>on extended regular </a:t>
            </a:r>
            <a:r>
              <a:rPr lang="en-GB" sz="1800" dirty="0" smtClean="0">
                <a:solidFill>
                  <a:srgbClr val="333399"/>
                </a:solidFill>
              </a:rPr>
              <a:t>	expressions</a:t>
            </a:r>
            <a:endParaRPr lang="en-GB" sz="1800" b="1" dirty="0">
              <a:solidFill>
                <a:srgbClr val="33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800" b="1" dirty="0" err="1">
                <a:solidFill>
                  <a:srgbClr val="333399"/>
                </a:solidFill>
              </a:rPr>
              <a:t>fgrep</a:t>
            </a:r>
            <a:r>
              <a:rPr lang="en-GB" sz="1800" b="1" dirty="0">
                <a:solidFill>
                  <a:srgbClr val="333399"/>
                </a:solidFill>
              </a:rPr>
              <a:t> </a:t>
            </a:r>
            <a:r>
              <a:rPr lang="en-GB" b="1" dirty="0" smtClean="0">
                <a:solidFill>
                  <a:srgbClr val="333399"/>
                </a:solidFill>
              </a:rPr>
              <a:t>or </a:t>
            </a:r>
            <a:r>
              <a:rPr lang="en-GB" b="1" dirty="0" err="1" smtClean="0">
                <a:solidFill>
                  <a:srgbClr val="333399"/>
                </a:solidFill>
              </a:rPr>
              <a:t>grep</a:t>
            </a:r>
            <a:r>
              <a:rPr lang="en-GB" b="1" dirty="0" smtClean="0">
                <a:solidFill>
                  <a:srgbClr val="333399"/>
                </a:solidFill>
              </a:rPr>
              <a:t> -F</a:t>
            </a:r>
            <a:endParaRPr lang="en-GB" sz="1800" b="1" dirty="0" smtClean="0">
              <a:solidFill>
                <a:srgbClr val="333399"/>
              </a:solidFill>
            </a:endParaRPr>
          </a:p>
          <a:p>
            <a:pPr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	search </a:t>
            </a:r>
            <a:r>
              <a:rPr lang="en-GB" sz="1800" dirty="0">
                <a:solidFill>
                  <a:srgbClr val="333399"/>
                </a:solidFill>
              </a:rPr>
              <a:t>for a string only </a:t>
            </a:r>
            <a:r>
              <a:rPr lang="en-GB" sz="1800" dirty="0" smtClean="0">
                <a:solidFill>
                  <a:srgbClr val="333399"/>
                </a:solidFill>
              </a:rPr>
              <a:t>without </a:t>
            </a:r>
            <a:r>
              <a:rPr lang="en-GB" sz="1800" dirty="0" err="1" smtClean="0">
                <a:solidFill>
                  <a:srgbClr val="333399"/>
                </a:solidFill>
              </a:rPr>
              <a:t>metacharacters</a:t>
            </a:r>
            <a:endParaRPr lang="en-GB" sz="1800" dirty="0">
              <a:solidFill>
                <a:srgbClr val="333399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1439008" y="5683569"/>
            <a:ext cx="6529754" cy="493713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dirty="0" smtClean="0">
                <a:solidFill>
                  <a:schemeClr val="tx1"/>
                </a:solidFill>
                <a:latin typeface="Lucida Console" pitchFamily="49" charset="0"/>
              </a:rPr>
              <a:t> [-options] pattern </a:t>
            </a:r>
            <a:r>
              <a:rPr i="1" dirty="0" smtClean="0">
                <a:solidFill>
                  <a:schemeClr val="tx1"/>
                </a:solidFill>
                <a:latin typeface="Lucida Console" pitchFamily="49" charset="0"/>
              </a:rPr>
              <a:t>filename</a:t>
            </a:r>
            <a:endParaRPr i="1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grep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/>
              <a:t>Examples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1276351" y="2254330"/>
            <a:ext cx="6692411" cy="4286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hall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endParaRPr sz="2000" dirty="0" smtClean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276351" y="2967752"/>
            <a:ext cx="6692411" cy="4286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-w hall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endParaRPr sz="20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1276351" y="3685885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–n hall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endParaRPr sz="2000" dirty="0" smtClean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1276351" y="4395176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–v hall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endParaRPr sz="2000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1276351" y="5104467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–c hall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endParaRPr sz="2000" dirty="0" smtClean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1276351" y="5821076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–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hall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endParaRPr sz="20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grep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/>
              <a:t>Literal and metacharacter(s)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39008" y="2487613"/>
            <a:ext cx="6529754" cy="3473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>
              <a:defRPr/>
            </a:pPr>
            <a:r>
              <a:rPr lang="en-GB" sz="1800" b="1">
                <a:solidFill>
                  <a:srgbClr val="333399"/>
                </a:solidFill>
              </a:rPr>
              <a:t>String/Literal</a:t>
            </a:r>
            <a:endParaRPr lang="en-GB" sz="1800" b="1" dirty="0">
              <a:solidFill>
                <a:srgbClr val="333399"/>
              </a:solidFill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rgbClr val="333399"/>
                </a:solidFill>
              </a:rPr>
              <a:t> Any character used in a search (plain text)</a:t>
            </a: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>
              <a:defRPr/>
            </a:pPr>
            <a:r>
              <a:rPr lang="en-GB" sz="1800" b="1" dirty="0">
                <a:solidFill>
                  <a:srgbClr val="333399"/>
                </a:solidFill>
              </a:rPr>
              <a:t>Metacharacter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rgbClr val="333399"/>
                </a:solidFill>
              </a:rPr>
              <a:t> One of more characters with a special meaning</a:t>
            </a: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>
              <a:defRPr/>
            </a:pPr>
            <a:r>
              <a:rPr lang="en-GB" sz="1800" b="1" dirty="0">
                <a:solidFill>
                  <a:srgbClr val="333399"/>
                </a:solidFill>
              </a:rPr>
              <a:t>Escape sequence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rgbClr val="333399"/>
                </a:solidFill>
              </a:rPr>
              <a:t> A way of indicating that a metacharacter should be used as a literal</a:t>
            </a: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Pattern Matching and Searching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400" cy="476726"/>
          </a:xfrm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pPr>
              <a:defRPr/>
            </a:pPr>
            <a:r>
              <a:rPr>
                <a:solidFill>
                  <a:srgbClr val="7F7F7F"/>
                </a:solidFill>
              </a:rPr>
              <a:t>grep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f</a:t>
            </a:r>
            <a:r>
              <a:t>ind</a:t>
            </a:r>
            <a:endParaRPr/>
          </a:p>
        </p:txBody>
      </p:sp>
      <p:sp>
        <p:nvSpPr>
          <p:cNvPr id="6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2668212"/>
            <a:ext cx="7772400" cy="476726"/>
          </a:xfrm>
        </p:spPr>
        <p:txBody>
          <a:bodyPr/>
          <a:lstStyle/>
          <a:p>
            <a:pPr>
              <a:defRPr/>
            </a:pPr>
            <a:r>
              <a:rPr lang="en-GB" dirty="0"/>
              <a:t>Regular </a:t>
            </a:r>
            <a:r>
              <a:rPr lang="en-GB" dirty="0" smtClean="0"/>
              <a:t>Expressions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dirty="0" smtClean="0"/>
              <a:t>Regular Expressions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/>
              <a:t>What are regular expressions?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39008" y="2487614"/>
            <a:ext cx="6529754" cy="25542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333399"/>
                </a:solidFill>
              </a:rPr>
              <a:t>Regular expressions (regex) are a way of defining a pattern instead of a string</a:t>
            </a: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333399"/>
                </a:solidFill>
              </a:rPr>
              <a:t>There are two versions:-</a:t>
            </a:r>
          </a:p>
          <a:p>
            <a:pPr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	Basic </a:t>
            </a:r>
            <a:r>
              <a:rPr lang="en-GB" sz="1800" dirty="0">
                <a:solidFill>
                  <a:srgbClr val="333399"/>
                </a:solidFill>
              </a:rPr>
              <a:t>– used with </a:t>
            </a:r>
            <a:r>
              <a:rPr lang="en-GB" sz="1800" dirty="0" err="1">
                <a:solidFill>
                  <a:srgbClr val="333399"/>
                </a:solidFill>
              </a:rPr>
              <a:t>grep</a:t>
            </a:r>
            <a:r>
              <a:rPr lang="en-GB" sz="1800" dirty="0">
                <a:solidFill>
                  <a:srgbClr val="333399"/>
                </a:solidFill>
              </a:rPr>
              <a:t> </a:t>
            </a:r>
          </a:p>
          <a:p>
            <a:pPr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	Extended </a:t>
            </a:r>
            <a:r>
              <a:rPr lang="en-GB" sz="1800" dirty="0">
                <a:solidFill>
                  <a:srgbClr val="333399"/>
                </a:solidFill>
              </a:rPr>
              <a:t>– used with </a:t>
            </a:r>
            <a:r>
              <a:rPr lang="en-GB" sz="1800" dirty="0" err="1">
                <a:solidFill>
                  <a:srgbClr val="333399"/>
                </a:solidFill>
              </a:rPr>
              <a:t>egrep</a:t>
            </a:r>
            <a:endParaRPr lang="en-GB" sz="1800" dirty="0">
              <a:solidFill>
                <a:srgbClr val="333399"/>
              </a:solidFill>
            </a:endParaRP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Regular Expressions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/>
              <a:t>Metacharacters </a:t>
            </a:r>
            <a:r>
              <a:rPr lang="en-GB" kern="0" dirty="0"/>
              <a:t>– Basic Regular Expressions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76351" y="2252663"/>
          <a:ext cx="6938623" cy="3553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^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b="0" smtClean="0"/>
                        <a:t>Match</a:t>
                      </a:r>
                      <a:r>
                        <a:rPr lang="en-GB" sz="1600" b="0" baseline="0" smtClean="0"/>
                        <a:t> at start of line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$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Match at the end of line</a:t>
                      </a:r>
                      <a:endParaRPr lang="en-GB" sz="16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[ ]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Match anything in the [ ] for 1 character position</a:t>
                      </a:r>
                      <a:endParaRPr lang="en-GB" sz="160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. 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Match a single character</a:t>
                      </a:r>
                      <a:endParaRPr lang="en-GB" sz="160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[^]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Match a</a:t>
                      </a:r>
                      <a:r>
                        <a:rPr lang="en-GB" sz="1600" baseline="0" smtClean="0"/>
                        <a:t> single character with any character not in range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Match zero or more occurrences of the </a:t>
                      </a:r>
                      <a:r>
                        <a:rPr lang="en-GB" sz="1600" smtClean="0"/>
                        <a:t>preceding character 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.*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Match with any number</a:t>
                      </a:r>
                      <a:r>
                        <a:rPr lang="en-GB" sz="1600" baseline="0" smtClean="0"/>
                        <a:t> of characters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\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Escape the metacharacter and treat them as a literal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ct:contentTypeSchema ct:_="" ma:_="" ma:contentTypeName="Document" ma:contentTypeID="0x010100C6296D0BB197BA4483003E3880790A29" ma:contentTypeVersion="4" ma:contentTypeDescription="Create a new document." ma:contentTypeScope="" ma:versionID="44b887429f14bd41fa5c62838663fd2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f8b28650bfb533a4c478a473655f8fbb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Foundation"/>
<xsd:enumeration value="Shell Programming"/>
<xsd:enumeration value="Post Sign Off Activities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RestrictedToTheseUsers xmlns="$ListId:Shared Documents;"><UserInfo><DisplayName></DisplayName><AccountId xsi:nil="true"></AccountId><AccountType/></UserInfo></RestrictedToTheseUsers><Module xmlns="$ListId:Shared Documents;">Foundation</Module><IconOverlay xmlns="http://schemas.microsoft.com/sharepoint/v4" xsi:nil="true"/></documentManagement></p:properties>
</file>

<file path=customXml/itemProps1.xml><?xml version="1.0" encoding="utf-8"?>
<ds:datastoreItem xmlns:ds="http://schemas.openxmlformats.org/officeDocument/2006/customXml" ds:itemID="{BBACD578-14AA-44D9-BD44-07DB7886DA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FF6B81-8489-4742-9B61-CC07614995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AB812E-5C80-4100-B7E7-B8189D8994C3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sharepoint/v4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$ListId:Shared Documents;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688</Words>
  <Application>Microsoft Office PowerPoint</Application>
  <PresentationFormat>On-screen Show (4:3)</PresentationFormat>
  <Paragraphs>146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ＭＳ Ｐゴシック</vt:lpstr>
      <vt:lpstr>Arial</vt:lpstr>
      <vt:lpstr>Calibri</vt:lpstr>
      <vt:lpstr>Lucida Console</vt:lpstr>
      <vt:lpstr>Wingdings</vt:lpstr>
      <vt:lpstr>Wingdings 3</vt:lpstr>
      <vt:lpstr>ヒラギノ角ゴ Pro W3</vt:lpstr>
      <vt:lpstr>Office Theme</vt:lpstr>
      <vt:lpstr>PowerPoint Presentation</vt:lpstr>
      <vt:lpstr>Module objectives</vt:lpstr>
      <vt:lpstr>Pattern Matching and Searching</vt:lpstr>
      <vt:lpstr>grep</vt:lpstr>
      <vt:lpstr>grep</vt:lpstr>
      <vt:lpstr>grep</vt:lpstr>
      <vt:lpstr>Pattern Matching and Searching</vt:lpstr>
      <vt:lpstr>Regular Expressions</vt:lpstr>
      <vt:lpstr>Regular Expressions</vt:lpstr>
      <vt:lpstr>Regular Expressions</vt:lpstr>
      <vt:lpstr>Regular Expressions</vt:lpstr>
      <vt:lpstr>Pattern Matching and Searching</vt:lpstr>
      <vt:lpstr>find</vt:lpstr>
      <vt:lpstr>find</vt:lpstr>
      <vt:lpstr>Questions?</vt:lpstr>
      <vt:lpstr>Module objectives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Richard Jimenez</cp:lastModifiedBy>
  <cp:revision>169</cp:revision>
  <dcterms:created xsi:type="dcterms:W3CDTF">2014-05-28T13:17:46Z</dcterms:created>
  <dcterms:modified xsi:type="dcterms:W3CDTF">2018-08-16T13:27:19Z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0x010100C6296D0BB197BA4483003E3880790A29</vt:lpwstr>
  </property>
</Properties>
</file>