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73" r:id="rId11"/>
    <p:sldId id="272" r:id="rId12"/>
    <p:sldId id="263" r:id="rId13"/>
    <p:sldId id="271" r:id="rId14"/>
    <p:sldId id="270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426"/>
    <a:srgbClr val="309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41" autoAdjust="0"/>
  </p:normalViewPr>
  <p:slideViewPr>
    <p:cSldViewPr snapToGrid="0" snapToObjects="1">
      <p:cViewPr varScale="1">
        <p:scale>
          <a:sx n="118" d="100"/>
          <a:sy n="118" d="100"/>
        </p:scale>
        <p:origin x="142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FDFA81-A311-4882-B202-F9DEF9CD5775}" type="datetime1">
              <a:rPr lang="en-GB" altLang="zh-TW"/>
              <a:pPr/>
              <a:t>16/08/2019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8AFFF7-9752-4091-8129-5D060DDEF17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1785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B7295E-B053-41F5-88CE-C07C4037BB3C}" type="datetime1">
              <a:rPr lang="en-GB" altLang="zh-TW"/>
              <a:pPr/>
              <a:t>16/08/2019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9CFD97-EB02-41FB-B591-FBBE869502E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52840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996AD6-B2CA-49F0-B527-2AAA957A8363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>
                <a:latin typeface="Arial" pitchFamily="34" charset="0"/>
                <a:ea typeface="ヒラギノ角ゴ Pro W3" charset="-128"/>
              </a:rPr>
              <a:t>On execution of the command a process was spawned, the command was executed and on this occasion the result has been outputted to standard out (stdout)</a:t>
            </a:r>
          </a:p>
          <a:p>
            <a:endParaRPr lang="en-GB" smtClean="0">
              <a:latin typeface="Arial" pitchFamily="34" charset="0"/>
              <a:ea typeface="ヒラギノ角ゴ Pro W3" charset="-128"/>
            </a:endParaRPr>
          </a:p>
          <a:p>
            <a:r>
              <a:rPr lang="en-GB" smtClean="0">
                <a:latin typeface="Arial" pitchFamily="34" charset="0"/>
                <a:ea typeface="ヒラギノ角ゴ Pro W3" charset="-128"/>
              </a:rPr>
              <a:t>The 4 headings are</a:t>
            </a:r>
          </a:p>
          <a:p>
            <a:endParaRPr lang="en-GB" smtClean="0">
              <a:latin typeface="Arial" pitchFamily="34" charset="0"/>
              <a:ea typeface="ヒラギノ角ゴ Pro W3" charset="-128"/>
            </a:endParaRPr>
          </a:p>
          <a:p>
            <a:r>
              <a:rPr lang="en-GB" smtClean="0">
                <a:latin typeface="Arial" pitchFamily="34" charset="0"/>
                <a:ea typeface="ヒラギノ角ゴ Pro W3" charset="-128"/>
              </a:rPr>
              <a:t>PID – The unique process id</a:t>
            </a:r>
          </a:p>
          <a:p>
            <a:r>
              <a:rPr lang="en-GB" smtClean="0">
                <a:latin typeface="Arial" pitchFamily="34" charset="0"/>
                <a:ea typeface="ヒラギノ角ゴ Pro W3" charset="-128"/>
              </a:rPr>
              <a:t>TTY - Terminal associated with the process  </a:t>
            </a:r>
          </a:p>
          <a:p>
            <a:r>
              <a:rPr lang="en-GB" smtClean="0">
                <a:latin typeface="Arial" pitchFamily="34" charset="0"/>
                <a:ea typeface="ヒラギノ角ゴ Pro W3" charset="-128"/>
              </a:rPr>
              <a:t>TIME - Total CPU usage </a:t>
            </a:r>
          </a:p>
          <a:p>
            <a:r>
              <a:rPr lang="en-GB" smtClean="0">
                <a:latin typeface="Arial" pitchFamily="34" charset="0"/>
                <a:ea typeface="ヒラギノ角ゴ Pro W3" charset="-128"/>
              </a:rPr>
              <a:t>CMD – The command</a:t>
            </a:r>
          </a:p>
          <a:p>
            <a:endParaRPr lang="en-GB" smtClean="0">
              <a:latin typeface="Arial" pitchFamily="34" charset="0"/>
              <a:ea typeface="ヒラギノ角ゴ Pro W3" charset="-128"/>
            </a:endParaRPr>
          </a:p>
          <a:p>
            <a:r>
              <a:rPr lang="en-GB" smtClean="0">
                <a:latin typeface="Arial" pitchFamily="34" charset="0"/>
                <a:ea typeface="ヒラギノ角ゴ Pro W3" charset="-128"/>
              </a:rPr>
              <a:t>Note!   The processes displayed in this output are the only active ones for this user. 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D3694E-C082-4020-991E-7BBB8F5F157B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0" dirty="0" smtClean="0"/>
              <a:t>foreground process </a:t>
            </a:r>
            <a:r>
              <a:rPr lang="en-US" dirty="0" smtClean="0"/>
              <a:t>is any command or script you run directly at the command line that interrupts your session while you wait for it to complete. </a:t>
            </a:r>
          </a:p>
          <a:p>
            <a:r>
              <a:rPr lang="en-US" dirty="0" smtClean="0"/>
              <a:t>A foreground process will allow you only limited keyboard use. </a:t>
            </a:r>
          </a:p>
          <a:p>
            <a:r>
              <a:rPr lang="en-US" dirty="0" smtClean="0"/>
              <a:t>Some foreground processes have</a:t>
            </a:r>
            <a:r>
              <a:rPr lang="en-US" baseline="0" dirty="0" smtClean="0"/>
              <a:t> </a:t>
            </a:r>
            <a:r>
              <a:rPr lang="en-US" dirty="0" smtClean="0"/>
              <a:t>some type of user interface that supports ongoing user interaction. </a:t>
            </a:r>
          </a:p>
          <a:p>
            <a:endParaRPr lang="en-US" dirty="0" smtClean="0">
              <a:latin typeface="Arial" pitchFamily="34" charset="0"/>
              <a:ea typeface="ヒラギノ角ゴ Pro W3" charset="-128"/>
            </a:endParaRPr>
          </a:p>
          <a:p>
            <a:r>
              <a:rPr lang="en-US" dirty="0" smtClean="0">
                <a:latin typeface="Arial" pitchFamily="34" charset="0"/>
                <a:ea typeface="ヒラギノ角ゴ Pro W3" charset="-128"/>
              </a:rPr>
              <a:t>A background process runs silently without limiting</a:t>
            </a:r>
            <a:r>
              <a:rPr lang="en-US" baseline="0" dirty="0" smtClean="0">
                <a:latin typeface="Arial" pitchFamily="34" charset="0"/>
                <a:ea typeface="ヒラギノ角ゴ Pro W3" charset="-128"/>
              </a:rPr>
              <a:t> your keyboard use, and no user interaction.</a:t>
            </a:r>
          </a:p>
          <a:p>
            <a:endParaRPr lang="en-US" baseline="0" dirty="0" smtClean="0"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5CD750-438B-40BF-A52C-D867505F7E25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0" dirty="0" smtClean="0"/>
              <a:t>foreground process </a:t>
            </a:r>
            <a:r>
              <a:rPr lang="en-US" dirty="0" smtClean="0"/>
              <a:t>is any command or script you run directly at the command line that interrupts your session while you wait for it to complete. </a:t>
            </a:r>
          </a:p>
          <a:p>
            <a:r>
              <a:rPr lang="en-US" dirty="0" smtClean="0"/>
              <a:t>A foreground process will allow you only limited keyboard use. </a:t>
            </a:r>
          </a:p>
          <a:p>
            <a:r>
              <a:rPr lang="en-US" dirty="0" smtClean="0"/>
              <a:t>Some foreground processes have</a:t>
            </a:r>
            <a:r>
              <a:rPr lang="en-US" baseline="0" dirty="0" smtClean="0"/>
              <a:t> </a:t>
            </a:r>
            <a:r>
              <a:rPr lang="en-US" dirty="0" smtClean="0"/>
              <a:t>some type of user interface that supports ongoing user interaction. </a:t>
            </a:r>
          </a:p>
          <a:p>
            <a:endParaRPr lang="en-US" dirty="0" smtClean="0">
              <a:latin typeface="Arial" pitchFamily="34" charset="0"/>
              <a:ea typeface="ヒラギノ角ゴ Pro W3" charset="-128"/>
            </a:endParaRPr>
          </a:p>
          <a:p>
            <a:r>
              <a:rPr lang="en-US" dirty="0" smtClean="0">
                <a:latin typeface="Arial" pitchFamily="34" charset="0"/>
                <a:ea typeface="ヒラギノ角ゴ Pro W3" charset="-128"/>
              </a:rPr>
              <a:t>A background process runs silently without limiting</a:t>
            </a:r>
            <a:r>
              <a:rPr lang="en-US" baseline="0" dirty="0" smtClean="0">
                <a:latin typeface="Arial" pitchFamily="34" charset="0"/>
                <a:ea typeface="ヒラギノ角ゴ Pro W3" charset="-128"/>
              </a:rPr>
              <a:t> your keyboard use, and no user interaction.</a:t>
            </a:r>
          </a:p>
          <a:p>
            <a:endParaRPr lang="en-US" baseline="0" dirty="0" smtClean="0"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5CD750-438B-40BF-A52C-D867505F7E25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24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Prefixing a command with </a:t>
            </a:r>
            <a:r>
              <a:rPr lang="en-US" dirty="0" err="1" smtClean="0"/>
              <a:t>nohup</a:t>
            </a:r>
            <a:r>
              <a:rPr lang="en-US" dirty="0" smtClean="0"/>
              <a:t>, which means no </a:t>
            </a:r>
            <a:r>
              <a:rPr lang="en-US" dirty="0" err="1" smtClean="0"/>
              <a:t>hangup</a:t>
            </a:r>
            <a:r>
              <a:rPr lang="en-US" baseline="0" dirty="0" smtClean="0"/>
              <a:t>, </a:t>
            </a:r>
            <a:r>
              <a:rPr lang="en-US" dirty="0" smtClean="0"/>
              <a:t>prevents the command from being aborted automatically when you exit</a:t>
            </a:r>
            <a:r>
              <a:rPr lang="en-US" baseline="0" dirty="0" smtClean="0"/>
              <a:t> the shell</a:t>
            </a:r>
            <a:r>
              <a:rPr lang="en-US" baseline="0" smtClean="0"/>
              <a:t>. </a:t>
            </a:r>
          </a:p>
          <a:p>
            <a:r>
              <a:rPr lang="en-US" smtClean="0"/>
              <a:t>By </a:t>
            </a:r>
            <a:r>
              <a:rPr lang="en-US" dirty="0" smtClean="0"/>
              <a:t>default, the standard output and standard error will be redirected to </a:t>
            </a:r>
            <a:r>
              <a:rPr lang="en-US" dirty="0" err="1" smtClean="0"/>
              <a:t>nohup.out</a:t>
            </a:r>
            <a:r>
              <a:rPr lang="en-US" dirty="0" smtClean="0"/>
              <a:t> file in the current directory.  </a:t>
            </a:r>
            <a:endParaRPr lang="en-GB" dirty="0" smtClean="0"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5CD750-438B-40BF-A52C-D867505F7E25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14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kill</a:t>
            </a:r>
            <a:r>
              <a:rPr lang="en-US" dirty="0" smtClean="0"/>
              <a:t> command sends a signal to a process. If you don't specify which signal to send, by default the </a:t>
            </a:r>
            <a:r>
              <a:rPr lang="en-US" b="0" dirty="0" smtClean="0"/>
              <a:t>TERM</a:t>
            </a:r>
            <a:r>
              <a:rPr lang="en-US" dirty="0" smtClean="0"/>
              <a:t> signal is sent, which terminates the process.</a:t>
            </a:r>
          </a:p>
          <a:p>
            <a:endParaRPr lang="en-US" dirty="0" smtClean="0"/>
          </a:p>
          <a:p>
            <a:r>
              <a:rPr lang="en-US" dirty="0" smtClean="0"/>
              <a:t>kill or kill -15 &lt;</a:t>
            </a:r>
            <a:r>
              <a:rPr lang="en-US" dirty="0" err="1" smtClean="0"/>
              <a:t>processID</a:t>
            </a:r>
            <a:r>
              <a:rPr lang="en-US" dirty="0" smtClean="0"/>
              <a:t>&gt; terminates a process</a:t>
            </a:r>
          </a:p>
          <a:p>
            <a:r>
              <a:rPr lang="en-US" dirty="0" smtClean="0"/>
              <a:t>Kill -9&lt;</a:t>
            </a:r>
            <a:r>
              <a:rPr lang="en-US" dirty="0" err="1" smtClean="0"/>
              <a:t>processID</a:t>
            </a:r>
            <a:r>
              <a:rPr lang="en-US" dirty="0" smtClean="0"/>
              <a:t>&gt;  Immediate kill. Does not wait for a good stopping point to end a process.</a:t>
            </a:r>
          </a:p>
          <a:p>
            <a:r>
              <a:rPr lang="en-US" dirty="0" smtClean="0"/>
              <a:t>Kill -19&lt;</a:t>
            </a:r>
            <a:r>
              <a:rPr lang="en-US" dirty="0" err="1" smtClean="0"/>
              <a:t>processID</a:t>
            </a:r>
            <a:r>
              <a:rPr lang="en-US" dirty="0" smtClean="0"/>
              <a:t>&gt;  Pause</a:t>
            </a:r>
            <a:r>
              <a:rPr lang="en-US" baseline="0" dirty="0" smtClean="0"/>
              <a:t> a background process.</a:t>
            </a:r>
          </a:p>
          <a:p>
            <a:r>
              <a:rPr lang="en-US" baseline="0" dirty="0" smtClean="0"/>
              <a:t>Kill -18</a:t>
            </a:r>
            <a:r>
              <a:rPr lang="en-US" dirty="0" smtClean="0"/>
              <a:t>&lt;</a:t>
            </a:r>
            <a:r>
              <a:rPr lang="en-US" dirty="0" err="1" smtClean="0"/>
              <a:t>processID</a:t>
            </a:r>
            <a:r>
              <a:rPr lang="en-US" dirty="0" smtClean="0"/>
              <a:t>&gt; </a:t>
            </a:r>
            <a:r>
              <a:rPr lang="en-US" baseline="0" dirty="0" smtClean="0"/>
              <a:t> Restart a paused process in the background.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9CFD97-EB02-41FB-B591-FBBE869502E4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900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kill</a:t>
            </a:r>
            <a:r>
              <a:rPr lang="en-US" dirty="0" smtClean="0"/>
              <a:t> command sends a signal to a process. If you don't specify which signal to send, by default the </a:t>
            </a:r>
            <a:r>
              <a:rPr lang="en-US" b="0" dirty="0" smtClean="0"/>
              <a:t>TERM</a:t>
            </a:r>
            <a:r>
              <a:rPr lang="en-US" dirty="0" smtClean="0"/>
              <a:t> signal is sent, which terminates the process.</a:t>
            </a:r>
          </a:p>
          <a:p>
            <a:endParaRPr lang="en-US" dirty="0" smtClean="0"/>
          </a:p>
          <a:p>
            <a:r>
              <a:rPr lang="en-US" dirty="0" smtClean="0"/>
              <a:t>kill or kill -15 &lt;</a:t>
            </a:r>
            <a:r>
              <a:rPr lang="en-US" dirty="0" err="1" smtClean="0"/>
              <a:t>processID</a:t>
            </a:r>
            <a:r>
              <a:rPr lang="en-US" dirty="0" smtClean="0"/>
              <a:t>&gt; terminates a process</a:t>
            </a:r>
          </a:p>
          <a:p>
            <a:r>
              <a:rPr lang="en-US" dirty="0" smtClean="0"/>
              <a:t>Kill -9&lt;</a:t>
            </a:r>
            <a:r>
              <a:rPr lang="en-US" dirty="0" err="1" smtClean="0"/>
              <a:t>processID</a:t>
            </a:r>
            <a:r>
              <a:rPr lang="en-US" dirty="0" smtClean="0"/>
              <a:t>&gt;  Immediate kill. Does not wait for a good stopping point to end a process.</a:t>
            </a:r>
          </a:p>
          <a:p>
            <a:r>
              <a:rPr lang="en-US" dirty="0" smtClean="0"/>
              <a:t>Kill -19&lt;</a:t>
            </a:r>
            <a:r>
              <a:rPr lang="en-US" dirty="0" err="1" smtClean="0"/>
              <a:t>processID</a:t>
            </a:r>
            <a:r>
              <a:rPr lang="en-US" dirty="0" smtClean="0"/>
              <a:t>&gt;  Pause</a:t>
            </a:r>
            <a:r>
              <a:rPr lang="en-US" baseline="0" dirty="0" smtClean="0"/>
              <a:t> a background process.</a:t>
            </a:r>
          </a:p>
          <a:p>
            <a:r>
              <a:rPr lang="en-US" baseline="0" dirty="0" smtClean="0"/>
              <a:t>Kill -18</a:t>
            </a:r>
            <a:r>
              <a:rPr lang="en-US" dirty="0" smtClean="0"/>
              <a:t>&lt;</a:t>
            </a:r>
            <a:r>
              <a:rPr lang="en-US" dirty="0" err="1" smtClean="0"/>
              <a:t>processID</a:t>
            </a:r>
            <a:r>
              <a:rPr lang="en-US" dirty="0" smtClean="0"/>
              <a:t>&gt; </a:t>
            </a:r>
            <a:r>
              <a:rPr lang="en-US" baseline="0" dirty="0" smtClean="0"/>
              <a:t> Restart a paused process in the background.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9CFD97-EB02-41FB-B591-FBBE869502E4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1323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2BEF0C-6C85-4A7C-B67D-0120B08A6194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3FF626A8-2DCD-4F38-AF68-94391A09A5F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27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5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6" name="Oval 5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cxnSp>
        <p:nvCxnSpPr>
          <p:cNvPr id="11" name="Straight Connector 10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GB" altLang="zh-TW"/>
              <a:t>Click to edit Master title style</a:t>
            </a:r>
            <a:endParaRPr lang="en-US" altLang="zh-TW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457200" y="13319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GB" altLang="zh-TW" noProof="0"/>
              <a:t>Click to edit Master text styles</a:t>
            </a:r>
          </a:p>
          <a:p>
            <a:pPr lvl="1"/>
            <a:endParaRPr lang="en-GB" altLang="zh-TW" noProof="0"/>
          </a:p>
          <a:p>
            <a:pPr lvl="1"/>
            <a:r>
              <a:rPr lang="en-GB" altLang="zh-TW" noProof="0"/>
              <a:t>Second level</a:t>
            </a:r>
          </a:p>
          <a:p>
            <a:pPr lvl="2"/>
            <a:r>
              <a:rPr lang="en-GB" altLang="zh-TW" noProof="0"/>
              <a:t>Third level</a:t>
            </a:r>
            <a:endParaRPr lang="en-US" altLang="zh-TW" noProof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35A672-DB4C-4046-9BED-550F38073D7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42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0"/>
            <a:ext cx="7772677" cy="1813941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25065-93F4-4315-9A45-39F7ABD6D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zh-TW" smtClean="0"/>
              <a:t>Click to edit Master title style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319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text styles</a:t>
            </a:r>
          </a:p>
          <a:p>
            <a:pPr lvl="1"/>
            <a:endParaRPr lang="en-GB" altLang="zh-TW" smtClean="0"/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1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 userDrawn="1"/>
        </p:nvSpPr>
        <p:spPr bwMode="auto">
          <a:xfrm>
            <a:off x="806450" y="66119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 sz="180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23050" y="6484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126172E8-8C56-4720-887B-4DE7879372B2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6" r:id="rId1"/>
    <p:sldLayoutId id="2147484127" r:id="rId2"/>
    <p:sldLayoutId id="2147484129" r:id="rId3"/>
    <p:sldLayoutId id="2147484130" r:id="rId4"/>
    <p:sldLayoutId id="2147484131" r:id="rId5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285750" indent="-2000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442913" indent="-177800" algn="l" defTabSz="45720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Box 1"/>
          <p:cNvSpPr txBox="1">
            <a:spLocks noChangeArrowheads="1"/>
          </p:cNvSpPr>
          <p:nvPr/>
        </p:nvSpPr>
        <p:spPr bwMode="auto">
          <a:xfrm>
            <a:off x="333375" y="3968750"/>
            <a:ext cx="122501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TW" sz="3400" dirty="0" smtClean="0">
                <a:latin typeface="Arial" pitchFamily="34" charset="0"/>
                <a:cs typeface="Arial" pitchFamily="34" charset="0"/>
              </a:rPr>
              <a:t>UNIX</a:t>
            </a:r>
            <a:endParaRPr lang="en-US" altLang="zh-TW" sz="3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TextBox 2"/>
          <p:cNvSpPr txBox="1">
            <a:spLocks noChangeArrowheads="1"/>
          </p:cNvSpPr>
          <p:nvPr/>
        </p:nvSpPr>
        <p:spPr bwMode="auto">
          <a:xfrm>
            <a:off x="377825" y="4692650"/>
            <a:ext cx="14798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TW" sz="1800" b="1" dirty="0" smtClean="0">
                <a:latin typeface="Arial" pitchFamily="34" charset="0"/>
                <a:cs typeface="Arial" pitchFamily="34" charset="0"/>
              </a:rPr>
              <a:t>Job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dirty="0" smtClean="0"/>
              <a:t>Background</a:t>
            </a:r>
            <a:r>
              <a:rPr lang="en-GB" sz="1800" dirty="0" smtClean="0"/>
              <a:t> Process Control</a:t>
            </a:r>
            <a:endParaRPr lang="en-GB" sz="1800" dirty="0" smtClean="0"/>
          </a:p>
        </p:txBody>
      </p:sp>
      <p:sp>
        <p:nvSpPr>
          <p:cNvPr id="12313" name="TextBox 4"/>
          <p:cNvSpPr txBox="1">
            <a:spLocks noChangeArrowheads="1"/>
          </p:cNvSpPr>
          <p:nvPr/>
        </p:nvSpPr>
        <p:spPr bwMode="auto">
          <a:xfrm>
            <a:off x="685799" y="1052109"/>
            <a:ext cx="664304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kill sends a signal to a running 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background process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. Termination signal is the default.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57200" y="1997476"/>
            <a:ext cx="6977034" cy="714194"/>
          </a:xfrm>
          <a:prstGeom prst="roundRect">
            <a:avLst>
              <a:gd name="adj" fmla="val 10982"/>
            </a:avLst>
          </a:prstGeom>
          <a:solidFill>
            <a:srgbClr val="BCE4F6"/>
          </a:solidFill>
          <a:ln>
            <a:solidFill>
              <a:srgbClr val="BCE4F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ill </a:t>
            </a:r>
            <a:r>
              <a:rPr lang="en-GB" sz="2000" i="1" kern="0" dirty="0" err="1" smtClean="0">
                <a:solidFill>
                  <a:prstClr val="black"/>
                </a:solidFill>
                <a:latin typeface="Arial"/>
              </a:rPr>
              <a:t>pid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		process will be terminated 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and removed 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from 			memory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57200" y="2951539"/>
            <a:ext cx="6977034" cy="525180"/>
          </a:xfrm>
          <a:prstGeom prst="roundRect">
            <a:avLst>
              <a:gd name="adj" fmla="val 10982"/>
            </a:avLst>
          </a:prstGeom>
          <a:solidFill>
            <a:srgbClr val="BCE4F6"/>
          </a:solidFill>
          <a:ln>
            <a:solidFill>
              <a:srgbClr val="BCE4F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ill -9 </a:t>
            </a:r>
            <a:r>
              <a:rPr kumimoji="0" lang="en-GB" sz="2000" b="0" i="1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pid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	process will be 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forcefully terminated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457200" y="3740423"/>
            <a:ext cx="6977034" cy="525180"/>
          </a:xfrm>
          <a:prstGeom prst="roundRect">
            <a:avLst>
              <a:gd name="adj" fmla="val 10982"/>
            </a:avLst>
          </a:prstGeom>
          <a:solidFill>
            <a:srgbClr val="BCE4F6"/>
          </a:solidFill>
          <a:ln>
            <a:solidFill>
              <a:srgbClr val="BCE4F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ill -19 </a:t>
            </a:r>
            <a:r>
              <a:rPr kumimoji="0" lang="en-GB" sz="2000" b="0" i="1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pid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pauses, or stops</a:t>
            </a:r>
            <a:r>
              <a:rPr kumimoji="0" lang="en-GB" sz="2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background process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457200" y="4529307"/>
            <a:ext cx="6977034" cy="459313"/>
          </a:xfrm>
          <a:prstGeom prst="roundRect">
            <a:avLst>
              <a:gd name="adj" fmla="val 10982"/>
            </a:avLst>
          </a:prstGeom>
          <a:solidFill>
            <a:srgbClr val="BCE4F6"/>
          </a:solidFill>
          <a:ln>
            <a:solidFill>
              <a:srgbClr val="BCE4F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ill -18 </a:t>
            </a:r>
            <a:r>
              <a:rPr kumimoji="0" lang="en-GB" sz="2000" b="0" i="1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pid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restarts a </a:t>
            </a:r>
            <a:r>
              <a:rPr lang="en-GB" sz="2000" kern="0" dirty="0" smtClean="0">
                <a:solidFill>
                  <a:prstClr val="black"/>
                </a:solidFill>
                <a:latin typeface="Arial"/>
              </a:rPr>
              <a:t>stopped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process 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into 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background</a:t>
            </a:r>
          </a:p>
        </p:txBody>
      </p:sp>
    </p:spTree>
    <p:extLst>
      <p:ext uri="{BB962C8B-B14F-4D97-AF65-F5344CB8AC3E}">
        <p14:creationId xmlns:p14="http://schemas.microsoft.com/office/powerpoint/2010/main" val="7746388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dirty="0" smtClean="0"/>
              <a:t>Job Control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063725"/>
              </p:ext>
            </p:extLst>
          </p:nvPr>
        </p:nvGraphicFramePr>
        <p:xfrm>
          <a:off x="457200" y="2402374"/>
          <a:ext cx="8283388" cy="230111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66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634">
                  <a:extLst>
                    <a:ext uri="{9D8B030D-6E8A-4147-A177-3AD203B41FA5}">
                      <a16:colId xmlns:a16="http://schemas.microsoft.com/office/drawing/2014/main" val="3525197027"/>
                    </a:ext>
                  </a:extLst>
                </a:gridCol>
                <a:gridCol w="2075175">
                  <a:extLst>
                    <a:ext uri="{9D8B030D-6E8A-4147-A177-3AD203B41FA5}">
                      <a16:colId xmlns:a16="http://schemas.microsoft.com/office/drawing/2014/main" val="455861033"/>
                    </a:ext>
                  </a:extLst>
                </a:gridCol>
                <a:gridCol w="13447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6376">
                  <a:extLst>
                    <a:ext uri="{9D8B030D-6E8A-4147-A177-3AD203B41FA5}">
                      <a16:colId xmlns:a16="http://schemas.microsoft.com/office/drawing/2014/main" val="3911045234"/>
                    </a:ext>
                  </a:extLst>
                </a:gridCol>
              </a:tblGrid>
              <a:tr h="65519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 smtClean="0">
                          <a:solidFill>
                            <a:schemeClr val="tx1"/>
                          </a:solidFill>
                        </a:rPr>
                        <a:t>Kill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 smtClean="0">
                          <a:solidFill>
                            <a:schemeClr val="tx1"/>
                          </a:solidFill>
                        </a:rPr>
                        <a:t>Pause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baseline="0" dirty="0" smtClean="0">
                          <a:solidFill>
                            <a:schemeClr val="tx1"/>
                          </a:solidFill>
                        </a:rPr>
                        <a:t>Continue in</a:t>
                      </a:r>
                    </a:p>
                    <a:p>
                      <a:r>
                        <a:rPr lang="en-GB" sz="1600" b="0" baseline="0" dirty="0" smtClean="0">
                          <a:solidFill>
                            <a:schemeClr val="tx1"/>
                          </a:solidFill>
                        </a:rPr>
                        <a:t>Foreground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 smtClean="0">
                          <a:solidFill>
                            <a:schemeClr val="tx1"/>
                          </a:solidFill>
                        </a:rPr>
                        <a:t>Continue in Background </a:t>
                      </a:r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196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Foreground</a:t>
                      </a:r>
                    </a:p>
                    <a:p>
                      <a:r>
                        <a:rPr lang="en-GB" sz="1600" dirty="0" smtClean="0"/>
                        <a:t>Process</a:t>
                      </a:r>
                      <a:endParaRPr lang="en-GB" sz="1600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Ctrl</a:t>
                      </a:r>
                      <a:r>
                        <a:rPr lang="en-GB" sz="1600" baseline="0" dirty="0" smtClean="0"/>
                        <a:t> c</a:t>
                      </a:r>
                      <a:endParaRPr lang="en-GB" sz="1600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Ctrl z</a:t>
                      </a:r>
                      <a:endParaRPr lang="en-GB" sz="1600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fg</a:t>
                      </a:r>
                      <a:r>
                        <a:rPr lang="en-GB" sz="1600" baseline="0" dirty="0" smtClean="0"/>
                        <a:t> % </a:t>
                      </a:r>
                      <a:r>
                        <a:rPr lang="en-GB" sz="1600" i="1" baseline="0" dirty="0" err="1" smtClean="0"/>
                        <a:t>jobid</a:t>
                      </a:r>
                      <a:r>
                        <a:rPr lang="en-GB" sz="1600" baseline="0" dirty="0" smtClean="0"/>
                        <a:t> </a:t>
                      </a:r>
                      <a:endParaRPr lang="en-GB" sz="1600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bg</a:t>
                      </a:r>
                      <a:r>
                        <a:rPr lang="en-GB" sz="1600" baseline="0" dirty="0" smtClean="0"/>
                        <a:t> % </a:t>
                      </a:r>
                      <a:r>
                        <a:rPr lang="en-GB" sz="1600" i="1" baseline="0" dirty="0" err="1" smtClean="0"/>
                        <a:t>jobid</a:t>
                      </a:r>
                      <a:endParaRPr lang="en-GB" sz="1600" i="1" baseline="0" dirty="0" smtClean="0"/>
                    </a:p>
                    <a:p>
                      <a:r>
                        <a:rPr lang="en-GB" sz="1600" baseline="0" dirty="0" smtClean="0"/>
                        <a:t>or</a:t>
                      </a:r>
                    </a:p>
                    <a:p>
                      <a:r>
                        <a:rPr lang="en-GB" sz="1600" dirty="0" smtClean="0"/>
                        <a:t>kill -18 </a:t>
                      </a:r>
                      <a:r>
                        <a:rPr lang="en-GB" sz="1600" i="1" dirty="0" err="1" smtClean="0"/>
                        <a:t>processid</a:t>
                      </a:r>
                      <a:endParaRPr lang="en-GB" sz="1600" i="1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322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Background</a:t>
                      </a:r>
                    </a:p>
                    <a:p>
                      <a:r>
                        <a:rPr lang="en-GB" sz="1600" dirty="0" smtClean="0"/>
                        <a:t>Process</a:t>
                      </a:r>
                      <a:endParaRPr lang="en-GB" sz="1600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kill  </a:t>
                      </a:r>
                      <a:r>
                        <a:rPr lang="en-GB" sz="1600" i="1" dirty="0" smtClean="0"/>
                        <a:t>processed</a:t>
                      </a:r>
                    </a:p>
                    <a:p>
                      <a:r>
                        <a:rPr lang="en-GB" sz="1600" i="0" dirty="0" smtClean="0"/>
                        <a:t>or</a:t>
                      </a:r>
                    </a:p>
                    <a:p>
                      <a:r>
                        <a:rPr lang="en-GB" sz="1600" i="0" dirty="0" smtClean="0"/>
                        <a:t>kill -9 </a:t>
                      </a:r>
                      <a:r>
                        <a:rPr lang="en-GB" sz="1600" i="1" dirty="0" err="1" smtClean="0"/>
                        <a:t>processid</a:t>
                      </a:r>
                      <a:endParaRPr lang="en-GB" sz="1600" i="1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kill -19 </a:t>
                      </a:r>
                      <a:r>
                        <a:rPr lang="en-GB" sz="1600" i="1" dirty="0" err="1" smtClean="0"/>
                        <a:t>processid</a:t>
                      </a:r>
                      <a:endParaRPr lang="en-GB" sz="1600" i="1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Same</a:t>
                      </a:r>
                      <a:r>
                        <a:rPr lang="en-GB" sz="1600" baseline="0" dirty="0" smtClean="0"/>
                        <a:t> as above</a:t>
                      </a:r>
                      <a:endParaRPr lang="en-GB" sz="1600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Same as above</a:t>
                      </a:r>
                      <a:endParaRPr lang="en-GB" sz="1600" dirty="0"/>
                    </a:p>
                  </a:txBody>
                  <a:tcPr marL="84406" marR="844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13" name="TextBox 4"/>
          <p:cNvSpPr txBox="1">
            <a:spLocks noChangeArrowheads="1"/>
          </p:cNvSpPr>
          <p:nvPr/>
        </p:nvSpPr>
        <p:spPr bwMode="auto">
          <a:xfrm>
            <a:off x="685800" y="1052109"/>
            <a:ext cx="37705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A job is a process started by a </a:t>
            </a:r>
            <a:r>
              <a:rPr kumimoji="0" lang="en-GB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user</a:t>
            </a: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.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570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Processes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400" cy="476726"/>
          </a:xfrm>
          <a:solidFill>
            <a:srgbClr val="BCE4F6"/>
          </a:solidFill>
          <a:ln>
            <a:solidFill>
              <a:srgbClr val="7F7F7F"/>
            </a:solidFill>
          </a:ln>
        </p:spPr>
        <p:txBody>
          <a:bodyPr/>
          <a:lstStyle/>
          <a:p>
            <a:pPr>
              <a:defRPr/>
            </a:pPr>
            <a:r>
              <a:rPr>
                <a:solidFill>
                  <a:srgbClr val="7F7F7F"/>
                </a:solidFill>
              </a:rPr>
              <a:t>Processes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94592" y="2644775"/>
            <a:ext cx="7772400" cy="476726"/>
          </a:xfrm>
        </p:spPr>
        <p:txBody>
          <a:bodyPr/>
          <a:lstStyle/>
          <a:p>
            <a:pPr>
              <a:defRPr/>
            </a:pPr>
            <a:r>
              <a:rPr>
                <a:solidFill>
                  <a:srgbClr val="7F7F7F"/>
                </a:solidFill>
              </a:rPr>
              <a:t>Foreground &amp; Background Processes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Job Control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400" cy="476726"/>
          </a:xfrm>
          <a:solidFill>
            <a:srgbClr val="2EABE2"/>
          </a:solidFill>
          <a:ln>
            <a:solidFill>
              <a:srgbClr val="333399"/>
            </a:solidFill>
          </a:ln>
        </p:spPr>
        <p:txBody>
          <a:bodyPr/>
          <a:lstStyle/>
          <a:p>
            <a:pPr>
              <a:defRPr/>
            </a:pPr>
            <a:r>
              <a:rPr>
                <a:solidFill>
                  <a:srgbClr val="333399"/>
                </a:solidFill>
              </a:rPr>
              <a:t>Monitoring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62354" y="658813"/>
            <a:ext cx="7772400" cy="323165"/>
          </a:xfrm>
        </p:spPr>
        <p:txBody>
          <a:bodyPr/>
          <a:lstStyle/>
          <a:p>
            <a:r>
              <a:rPr lang="en-GB" sz="1800" smtClean="0"/>
              <a:t>Monitoring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511420" y="2890838"/>
            <a:ext cx="7785588" cy="3351212"/>
          </a:xfrm>
          <a:prstGeom prst="roundRect">
            <a:avLst>
              <a:gd name="adj" fmla="val 10982"/>
            </a:avLst>
          </a:prstGeom>
          <a:ln w="9525" cap="flat" cmpd="sng" algn="ctr">
            <a:solidFill>
              <a:schemeClr val="accent5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Clr>
                <a:srgbClr val="333399"/>
              </a:buClr>
              <a:defRPr/>
            </a:pPr>
            <a:r>
              <a:rPr lang="en-GB" sz="1800" b="1" dirty="0">
                <a:solidFill>
                  <a:schemeClr val="tx1"/>
                </a:solidFill>
                <a:latin typeface="Lucida Console" pitchFamily="49" charset="0"/>
              </a:rPr>
              <a:t>[</a:t>
            </a:r>
            <a:r>
              <a:rPr lang="en-GB" sz="1800" b="1" dirty="0" err="1">
                <a:solidFill>
                  <a:schemeClr val="tx1"/>
                </a:solidFill>
                <a:latin typeface="Lucida Console" pitchFamily="49" charset="0"/>
              </a:rPr>
              <a:t>trainee@unix</a:t>
            </a:r>
            <a:r>
              <a:rPr lang="en-GB" sz="1800" b="1" dirty="0">
                <a:solidFill>
                  <a:schemeClr val="tx1"/>
                </a:solidFill>
                <a:latin typeface="Lucida Console" pitchFamily="49" charset="0"/>
              </a:rPr>
              <a:t> ~]$ </a:t>
            </a:r>
            <a:r>
              <a:rPr lang="en-GB" sz="1800" b="1" dirty="0" err="1">
                <a:solidFill>
                  <a:schemeClr val="tx1"/>
                </a:solidFill>
                <a:latin typeface="Lucida Console" pitchFamily="49" charset="0"/>
              </a:rPr>
              <a:t>ps</a:t>
            </a:r>
            <a:r>
              <a:rPr lang="en-GB" sz="1800" b="1" dirty="0">
                <a:solidFill>
                  <a:schemeClr val="tx1"/>
                </a:solidFill>
                <a:latin typeface="Lucida Console" pitchFamily="49" charset="0"/>
              </a:rPr>
              <a:t> –f</a:t>
            </a:r>
          </a:p>
          <a:p>
            <a:pPr>
              <a:buClr>
                <a:srgbClr val="333399"/>
              </a:buClr>
              <a:defRPr/>
            </a:pPr>
            <a:endParaRPr lang="en-GB" sz="1800" b="1" dirty="0">
              <a:solidFill>
                <a:schemeClr val="tx1"/>
              </a:solidFill>
              <a:latin typeface="Lucida Console" pitchFamily="49" charset="0"/>
            </a:endParaRPr>
          </a:p>
          <a:p>
            <a:pPr>
              <a:buClr>
                <a:srgbClr val="333399"/>
              </a:buClr>
              <a:defRPr/>
            </a:pPr>
            <a:r>
              <a:rPr lang="en-GB" sz="1800" b="1" dirty="0">
                <a:solidFill>
                  <a:schemeClr val="tx1"/>
                </a:solidFill>
                <a:latin typeface="Lucida Console" pitchFamily="49" charset="0"/>
              </a:rPr>
              <a:t>UID      PID  PPID  C STIME TTY          TIME CMD</a:t>
            </a:r>
          </a:p>
          <a:p>
            <a:pPr marL="342900" indent="-342900">
              <a:buClr>
                <a:srgbClr val="333399"/>
              </a:buClr>
              <a:defRPr/>
            </a:pPr>
            <a:r>
              <a:rPr lang="en-GB" sz="1800" b="1" dirty="0">
                <a:solidFill>
                  <a:schemeClr val="tx1"/>
                </a:solidFill>
                <a:latin typeface="Lucida Console" pitchFamily="49" charset="0"/>
              </a:rPr>
              <a:t>2808	 11113 11112  0 12:04 pts/34   00:00:00 –bash</a:t>
            </a:r>
          </a:p>
          <a:p>
            <a:pPr marL="342900" indent="-342900">
              <a:buClr>
                <a:srgbClr val="333399"/>
              </a:buClr>
              <a:defRPr/>
            </a:pPr>
            <a:r>
              <a:rPr lang="en-GB" sz="1800" b="1" dirty="0">
                <a:solidFill>
                  <a:schemeClr val="tx1"/>
                </a:solidFill>
                <a:latin typeface="Lucida Console" pitchFamily="49" charset="0"/>
              </a:rPr>
              <a:t>2808	 11368 11113  2 12:10 pts/34   00:00:00 </a:t>
            </a:r>
            <a:r>
              <a:rPr lang="en-GB" sz="1800" b="1" dirty="0" err="1">
                <a:solidFill>
                  <a:schemeClr val="tx1"/>
                </a:solidFill>
                <a:latin typeface="Lucida Console" pitchFamily="49" charset="0"/>
              </a:rPr>
              <a:t>ps</a:t>
            </a:r>
            <a:r>
              <a:rPr lang="en-GB" sz="1800" b="1" dirty="0">
                <a:solidFill>
                  <a:schemeClr val="tx1"/>
                </a:solidFill>
                <a:latin typeface="Lucida Console" pitchFamily="49" charset="0"/>
              </a:rPr>
              <a:t> –f</a:t>
            </a:r>
          </a:p>
          <a:p>
            <a:pPr marL="342900" indent="-342900">
              <a:buClr>
                <a:srgbClr val="333399"/>
              </a:buClr>
              <a:defRPr/>
            </a:pPr>
            <a:endParaRPr lang="en-GB" sz="1800" b="1" dirty="0">
              <a:solidFill>
                <a:schemeClr val="tx1"/>
              </a:solidFill>
              <a:latin typeface="Lucida Console" pitchFamily="49" charset="0"/>
            </a:endParaRPr>
          </a:p>
          <a:p>
            <a:pPr>
              <a:buClr>
                <a:srgbClr val="333399"/>
              </a:buClr>
              <a:defRPr/>
            </a:pPr>
            <a:endParaRPr lang="en-GB" sz="1800" b="1" dirty="0">
              <a:solidFill>
                <a:schemeClr val="tx1"/>
              </a:solidFill>
              <a:latin typeface="Lucida Console" pitchFamily="49" charset="0"/>
            </a:endParaRPr>
          </a:p>
          <a:p>
            <a:pPr>
              <a:buClr>
                <a:srgbClr val="333399"/>
              </a:buClr>
              <a:defRPr/>
            </a:pPr>
            <a:r>
              <a:rPr lang="en-GB" sz="1800" b="1" dirty="0">
                <a:solidFill>
                  <a:schemeClr val="tx1"/>
                </a:solidFill>
                <a:latin typeface="Lucida Console" pitchFamily="49" charset="0"/>
              </a:rPr>
              <a:t>[</a:t>
            </a:r>
            <a:r>
              <a:rPr lang="en-GB" sz="1800" b="1" dirty="0" err="1">
                <a:solidFill>
                  <a:schemeClr val="tx1"/>
                </a:solidFill>
                <a:latin typeface="Lucida Console" pitchFamily="49" charset="0"/>
              </a:rPr>
              <a:t>trainee@unix</a:t>
            </a:r>
            <a:r>
              <a:rPr lang="en-GB" sz="1800" b="1" dirty="0">
                <a:solidFill>
                  <a:schemeClr val="tx1"/>
                </a:solidFill>
                <a:latin typeface="Lucida Console" pitchFamily="49" charset="0"/>
              </a:rPr>
              <a:t> ~]$ sleep 100  (then Ctrl z)</a:t>
            </a:r>
          </a:p>
          <a:p>
            <a:pPr>
              <a:buClr>
                <a:srgbClr val="333399"/>
              </a:buClr>
              <a:defRPr/>
            </a:pPr>
            <a:endParaRPr lang="en-GB" sz="1800" b="1" dirty="0">
              <a:solidFill>
                <a:schemeClr val="tx1"/>
              </a:solidFill>
              <a:latin typeface="Lucida Console" pitchFamily="49" charset="0"/>
            </a:endParaRPr>
          </a:p>
          <a:p>
            <a:pPr>
              <a:buClr>
                <a:srgbClr val="333399"/>
              </a:buClr>
              <a:defRPr/>
            </a:pPr>
            <a:r>
              <a:rPr lang="en-GB" sz="1800" b="1" dirty="0">
                <a:solidFill>
                  <a:schemeClr val="tx1"/>
                </a:solidFill>
                <a:latin typeface="Lucida Console" pitchFamily="49" charset="0"/>
              </a:rPr>
              <a:t>[</a:t>
            </a:r>
            <a:r>
              <a:rPr lang="en-GB" sz="1800" b="1" dirty="0" err="1">
                <a:solidFill>
                  <a:schemeClr val="tx1"/>
                </a:solidFill>
                <a:latin typeface="Lucida Console" pitchFamily="49" charset="0"/>
              </a:rPr>
              <a:t>trainee@unix</a:t>
            </a:r>
            <a:r>
              <a:rPr lang="en-GB" sz="1800" b="1" dirty="0">
                <a:solidFill>
                  <a:schemeClr val="tx1"/>
                </a:solidFill>
                <a:latin typeface="Lucida Console" pitchFamily="49" charset="0"/>
              </a:rPr>
              <a:t> ~]$ jobs –l</a:t>
            </a:r>
          </a:p>
          <a:p>
            <a:pPr>
              <a:buClr>
                <a:srgbClr val="333399"/>
              </a:buClr>
              <a:defRPr/>
            </a:pPr>
            <a:r>
              <a:rPr lang="en-GB" sz="1800" b="1" dirty="0">
                <a:solidFill>
                  <a:schemeClr val="tx1"/>
                </a:solidFill>
                <a:latin typeface="Lucida Console" pitchFamily="49" charset="0"/>
              </a:rPr>
              <a:t>[1] +  60096 Stopped	sleep 100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73642" y="1148733"/>
            <a:ext cx="7354765" cy="1071563"/>
          </a:xfrm>
          <a:prstGeom prst="roundRect">
            <a:avLst>
              <a:gd name="adj" fmla="val 10982"/>
            </a:avLst>
          </a:prstGeom>
          <a:solidFill>
            <a:srgbClr val="BCE4F6"/>
          </a:solidFill>
          <a:ln>
            <a:solidFill>
              <a:srgbClr val="BCE4F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sz="2200" kern="0" dirty="0" err="1"/>
              <a:t>ps</a:t>
            </a:r>
            <a:r>
              <a:rPr lang="en-GB" sz="2200" kern="0" dirty="0"/>
              <a:t> </a:t>
            </a:r>
            <a:r>
              <a:rPr lang="en-GB" sz="2200" kern="0" dirty="0" smtClean="0"/>
              <a:t>–f full list of all your processes</a:t>
            </a:r>
            <a:endParaRPr lang="en-GB" sz="2200" kern="0" dirty="0"/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Font typeface="Arial" panose="020B0604020202020204" pitchFamily="34" charset="0"/>
              <a:buChar char="•"/>
              <a:defRPr/>
            </a:pPr>
            <a:r>
              <a:rPr lang="en-GB" sz="2200" kern="0" dirty="0"/>
              <a:t>jobs – lists all background and </a:t>
            </a:r>
            <a:r>
              <a:rPr lang="en-GB" sz="2200" kern="0" dirty="0" smtClean="0"/>
              <a:t>stopped </a:t>
            </a:r>
            <a:r>
              <a:rPr lang="en-GB" sz="2200" kern="0" dirty="0"/>
              <a:t>processes  </a:t>
            </a:r>
          </a:p>
          <a:p>
            <a:pPr marL="360000" indent="-360000"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Font typeface="Wingdings 3" pitchFamily="18" charset="2"/>
              <a:buChar char="}"/>
              <a:defRPr/>
            </a:pPr>
            <a:endParaRPr lang="en-GB" sz="2200" kern="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Questions?</a:t>
            </a:r>
          </a:p>
        </p:txBody>
      </p:sp>
      <p:pic>
        <p:nvPicPr>
          <p:cNvPr id="15363" name="Picture 2" descr="\\fdm-mail02\home\rob.jones\My Pictures\Microsoft Clip Organizer\0040182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0496" y="2674939"/>
            <a:ext cx="2901462" cy="313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323165"/>
          </a:xfrm>
        </p:spPr>
        <p:txBody>
          <a:bodyPr/>
          <a:lstStyle/>
          <a:p>
            <a:r>
              <a:rPr lang="en-GB" sz="1800" smtClean="0"/>
              <a:t>Module objectives</a:t>
            </a:r>
            <a:endParaRPr lang="en-US" sz="180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687888"/>
          </a:xfrm>
        </p:spPr>
        <p:txBody>
          <a:bodyPr/>
          <a:lstStyle/>
          <a:p>
            <a:pPr>
              <a:buFontTx/>
              <a:buNone/>
            </a:pPr>
            <a:r>
              <a:rPr lang="en-GB" b="1" dirty="0" smtClean="0"/>
              <a:t>Now you completed this module you should be able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Explain how UNIX handles processes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Describe the differences between foreground and background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job control commands to manage your jobs.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the </a:t>
            </a:r>
            <a:r>
              <a:rPr lang="en-GB" dirty="0" err="1" smtClean="0"/>
              <a:t>ps</a:t>
            </a:r>
            <a:r>
              <a:rPr lang="en-GB" dirty="0" smtClean="0"/>
              <a:t> and jobs commands to monitor processes.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323165"/>
          </a:xfrm>
        </p:spPr>
        <p:txBody>
          <a:bodyPr/>
          <a:lstStyle/>
          <a:p>
            <a:r>
              <a:rPr lang="en-GB" sz="1800" smtClean="0"/>
              <a:t>Module objectives</a:t>
            </a:r>
            <a:endParaRPr lang="en-US" sz="180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687888"/>
          </a:xfrm>
        </p:spPr>
        <p:txBody>
          <a:bodyPr/>
          <a:lstStyle/>
          <a:p>
            <a:pPr>
              <a:buFontTx/>
              <a:buNone/>
            </a:pPr>
            <a:r>
              <a:rPr lang="en-GB" b="1" dirty="0" smtClean="0"/>
              <a:t>After completing this module you will be able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Explain how UNIX handles processes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Describe the differences between foreground and background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job control commands to manage your jobs.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the </a:t>
            </a:r>
            <a:r>
              <a:rPr lang="en-GB" dirty="0" err="1" smtClean="0"/>
              <a:t>ps</a:t>
            </a:r>
            <a:r>
              <a:rPr lang="en-GB" dirty="0" smtClean="0"/>
              <a:t> and jobs commands to monitor processes and jobs.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Processes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Processes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94592" y="2644775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Foreground &amp; Background Processes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Job Control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Monitoring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1827335" y="2796466"/>
            <a:ext cx="5627077" cy="195973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GB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GB" dirty="0">
                <a:solidFill>
                  <a:schemeClr val="tx1"/>
                </a:solidFill>
              </a:rPr>
              <a:t>[trainee@unix ~]$ ps</a:t>
            </a:r>
          </a:p>
          <a:p>
            <a:pPr>
              <a:defRPr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GB" dirty="0" smtClean="0">
                <a:solidFill>
                  <a:schemeClr val="tx1"/>
                </a:solidFill>
              </a:rPr>
              <a:t>  </a:t>
            </a:r>
            <a:r>
              <a:rPr lang="en-GB" dirty="0">
                <a:solidFill>
                  <a:schemeClr val="tx1"/>
                </a:solidFill>
              </a:rPr>
              <a:t>PID TTY          TIME CMD</a:t>
            </a:r>
          </a:p>
          <a:p>
            <a:pPr>
              <a:defRPr/>
            </a:pPr>
            <a:r>
              <a:rPr lang="en-GB" dirty="0">
                <a:solidFill>
                  <a:schemeClr val="tx1"/>
                </a:solidFill>
              </a:rPr>
              <a:t>11210 pts/27   00:00:00 bash</a:t>
            </a:r>
          </a:p>
          <a:p>
            <a:pPr>
              <a:defRPr/>
            </a:pPr>
            <a:r>
              <a:rPr lang="en-GB" dirty="0">
                <a:solidFill>
                  <a:schemeClr val="tx1"/>
                </a:solidFill>
              </a:rPr>
              <a:t>11238 pts/27   00:00:00 </a:t>
            </a:r>
            <a:r>
              <a:rPr lang="en-GB" dirty="0" err="1" smtClean="0">
                <a:solidFill>
                  <a:schemeClr val="tx1"/>
                </a:solidFill>
              </a:rPr>
              <a:t>ps</a:t>
            </a:r>
            <a:endParaRPr lang="en-GB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195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Processes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5550" y="1404789"/>
            <a:ext cx="7219967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kern="0" dirty="0" smtClean="0"/>
              <a:t>A process is an instance of a running command or program.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kern="0" dirty="0" smtClean="0"/>
              <a:t>How </a:t>
            </a:r>
            <a:r>
              <a:rPr lang="en-GB" kern="0" dirty="0"/>
              <a:t>do you see which processes </a:t>
            </a:r>
            <a:r>
              <a:rPr lang="en-GB" kern="0" dirty="0" smtClean="0"/>
              <a:t>you are </a:t>
            </a:r>
            <a:r>
              <a:rPr lang="en-GB" kern="0" dirty="0"/>
              <a:t>running</a:t>
            </a:r>
            <a:r>
              <a:rPr lang="en-GB" kern="0" dirty="0" smtClean="0"/>
              <a:t>?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kern="0" dirty="0" smtClean="0"/>
              <a:t>The </a:t>
            </a:r>
            <a:r>
              <a:rPr lang="en-US" kern="0" dirty="0" err="1" smtClean="0"/>
              <a:t>ps</a:t>
            </a:r>
            <a:r>
              <a:rPr lang="en-US" kern="0" dirty="0" smtClean="0"/>
              <a:t> command provides a snapshot of your processes</a:t>
            </a:r>
            <a:endParaRPr lang="en-GB" kern="0" dirty="0"/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n-GB" kern="0" dirty="0"/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n-GB" b="1" kern="0" dirty="0" smtClean="0"/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endParaRPr lang="en-GB" kern="0" dirty="0"/>
          </a:p>
        </p:txBody>
      </p:sp>
      <p:sp>
        <p:nvSpPr>
          <p:cNvPr id="8197" name="TextBox 7"/>
          <p:cNvSpPr txBox="1">
            <a:spLocks noChangeArrowheads="1"/>
          </p:cNvSpPr>
          <p:nvPr/>
        </p:nvSpPr>
        <p:spPr bwMode="auto">
          <a:xfrm>
            <a:off x="234040" y="3610353"/>
            <a:ext cx="12200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/>
              <a:t>Unique </a:t>
            </a:r>
            <a:r>
              <a:rPr lang="en-GB" dirty="0" smtClean="0"/>
              <a:t>IDs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50109" y="3817494"/>
            <a:ext cx="538489" cy="6035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450109" y="3726707"/>
            <a:ext cx="538489" cy="392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dirty="0" smtClean="0"/>
              <a:t>Foreground &amp; Background Processes</a:t>
            </a:r>
            <a:endParaRPr lang="en-GB" sz="18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400" cy="476726"/>
          </a:xfrm>
          <a:solidFill>
            <a:srgbClr val="BCE4F6"/>
          </a:solidFill>
          <a:ln>
            <a:solidFill>
              <a:srgbClr val="7F7F7F"/>
            </a:solidFill>
          </a:ln>
        </p:spPr>
        <p:txBody>
          <a:bodyPr/>
          <a:lstStyle/>
          <a:p>
            <a:pPr>
              <a:defRPr/>
            </a:pPr>
            <a:r>
              <a:rPr>
                <a:solidFill>
                  <a:srgbClr val="7F7F7F"/>
                </a:solidFill>
              </a:rPr>
              <a:t>Processes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94592" y="2644775"/>
            <a:ext cx="7772400" cy="476726"/>
          </a:xfrm>
          <a:solidFill>
            <a:srgbClr val="2EABE2"/>
          </a:solidFill>
          <a:ln>
            <a:solidFill>
              <a:srgbClr val="333399"/>
            </a:solidFill>
          </a:ln>
        </p:spPr>
        <p:txBody>
          <a:bodyPr/>
          <a:lstStyle/>
          <a:p>
            <a:pPr>
              <a:defRPr/>
            </a:pPr>
            <a:r>
              <a:rPr>
                <a:solidFill>
                  <a:srgbClr val="333399"/>
                </a:solidFill>
              </a:rPr>
              <a:t>Foreground &amp; Background Processes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Job Control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Monitoring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44366" y="838200"/>
            <a:ext cx="8113834" cy="323165"/>
          </a:xfrm>
        </p:spPr>
        <p:txBody>
          <a:bodyPr/>
          <a:lstStyle/>
          <a:p>
            <a:r>
              <a:rPr lang="en-GB" sz="1800" dirty="0" smtClean="0"/>
              <a:t>Foreground </a:t>
            </a:r>
            <a:r>
              <a:rPr lang="en-GB" sz="1800" dirty="0" smtClean="0"/>
              <a:t>processes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 bwMode="auto">
          <a:xfrm>
            <a:off x="671400" y="3199336"/>
            <a:ext cx="5736980" cy="821531"/>
          </a:xfrm>
          <a:prstGeom prst="roundRect">
            <a:avLst>
              <a:gd name="adj" fmla="val 10982"/>
            </a:avLst>
          </a:prstGeom>
          <a:ln w="9525" cap="flat" cmpd="sng" algn="ctr">
            <a:solidFill>
              <a:schemeClr val="accent5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rgbClr val="333399"/>
              </a:buClr>
              <a:buFont typeface="Wingdings 3" pitchFamily="18" charset="2"/>
              <a:buNone/>
              <a:defRPr/>
            </a:pPr>
            <a:r>
              <a:rPr lang="en-GB" sz="2200" b="1" dirty="0">
                <a:solidFill>
                  <a:schemeClr val="tx1"/>
                </a:solidFill>
              </a:rPr>
              <a:t>[</a:t>
            </a:r>
            <a:r>
              <a:rPr lang="en-GB" sz="2200" b="1" dirty="0" err="1">
                <a:solidFill>
                  <a:schemeClr val="tx1"/>
                </a:solidFill>
              </a:rPr>
              <a:t>trainee@unix</a:t>
            </a:r>
            <a:r>
              <a:rPr lang="en-GB" sz="2200" b="1" dirty="0">
                <a:solidFill>
                  <a:schemeClr val="tx1"/>
                </a:solidFill>
              </a:rPr>
              <a:t> ~]$ sleep 1000 &amp;</a:t>
            </a:r>
          </a:p>
          <a:p>
            <a:pPr eaLnBrk="0" hangingPunct="0">
              <a:buClr>
                <a:srgbClr val="333399"/>
              </a:buClr>
              <a:buFont typeface="Wingdings 3" pitchFamily="18" charset="2"/>
              <a:buNone/>
              <a:defRPr/>
            </a:pPr>
            <a:endParaRPr lang="en-GB" sz="2200" b="1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344366" y="1714052"/>
            <a:ext cx="8113834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 smtClean="0"/>
              <a:t>Processes run in the foreground by default.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 smtClean="0"/>
              <a:t>A foreground process interrupts your session while it executes.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44366" y="4459943"/>
            <a:ext cx="8187103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 smtClean="0"/>
              <a:t>You have limited use of your keyboard while the process runs</a:t>
            </a:r>
            <a:r>
              <a:rPr lang="en-GB" sz="1800" b="0" dirty="0" smtClean="0"/>
              <a:t>.</a:t>
            </a:r>
            <a:endParaRPr lang="en-GB" sz="18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 smtClean="0"/>
              <a:t>[CTRL] z pauses, or stops, the foreground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 smtClean="0"/>
              <a:t>[CTRL] c kills, or terminates, the foreground process</a:t>
            </a:r>
            <a:endParaRPr lang="en-GB" sz="1800" b="0" dirty="0" smtClean="0"/>
          </a:p>
        </p:txBody>
      </p:sp>
      <p:sp>
        <p:nvSpPr>
          <p:cNvPr id="2" name="Rectangle 1"/>
          <p:cNvSpPr/>
          <p:nvPr/>
        </p:nvSpPr>
        <p:spPr>
          <a:xfrm>
            <a:off x="822178" y="3638412"/>
            <a:ext cx="197325" cy="31496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44366" y="838200"/>
            <a:ext cx="8113834" cy="323165"/>
          </a:xfrm>
        </p:spPr>
        <p:txBody>
          <a:bodyPr/>
          <a:lstStyle/>
          <a:p>
            <a:r>
              <a:rPr lang="en-GB" sz="1800" dirty="0"/>
              <a:t>B</a:t>
            </a:r>
            <a:r>
              <a:rPr lang="en-GB" sz="1800" dirty="0" smtClean="0"/>
              <a:t>ackground </a:t>
            </a:r>
            <a:r>
              <a:rPr lang="en-GB" sz="1800" dirty="0" smtClean="0"/>
              <a:t>processes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 bwMode="auto">
          <a:xfrm>
            <a:off x="2794489" y="3429524"/>
            <a:ext cx="5736980" cy="1182687"/>
          </a:xfrm>
          <a:prstGeom prst="roundRect">
            <a:avLst>
              <a:gd name="adj" fmla="val 10982"/>
            </a:avLst>
          </a:prstGeom>
          <a:ln w="9525" cap="flat" cmpd="sng" algn="ctr">
            <a:solidFill>
              <a:schemeClr val="accent5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rgbClr val="333399"/>
              </a:buClr>
              <a:buFont typeface="Wingdings 3" pitchFamily="18" charset="2"/>
              <a:buNone/>
              <a:defRPr/>
            </a:pPr>
            <a:r>
              <a:rPr lang="en-GB" sz="2200" b="1" dirty="0">
                <a:solidFill>
                  <a:schemeClr val="tx1"/>
                </a:solidFill>
              </a:rPr>
              <a:t>[</a:t>
            </a:r>
            <a:r>
              <a:rPr lang="en-GB" sz="2200" b="1" dirty="0" err="1">
                <a:solidFill>
                  <a:schemeClr val="tx1"/>
                </a:solidFill>
              </a:rPr>
              <a:t>trainee@unix</a:t>
            </a:r>
            <a:r>
              <a:rPr lang="en-GB" sz="2200" b="1" dirty="0">
                <a:solidFill>
                  <a:schemeClr val="tx1"/>
                </a:solidFill>
              </a:rPr>
              <a:t> ~]$ sleep 1000 &amp;</a:t>
            </a:r>
          </a:p>
          <a:p>
            <a:pPr eaLnBrk="0" hangingPunct="0">
              <a:buClr>
                <a:srgbClr val="333399"/>
              </a:buClr>
              <a:buFont typeface="Wingdings 3" pitchFamily="18" charset="2"/>
              <a:buNone/>
              <a:defRPr/>
            </a:pPr>
            <a:r>
              <a:rPr lang="en-GB" sz="2200" b="1" dirty="0">
                <a:solidFill>
                  <a:schemeClr val="tx1"/>
                </a:solidFill>
              </a:rPr>
              <a:t>[1] 3131</a:t>
            </a:r>
          </a:p>
          <a:p>
            <a:pPr>
              <a:buClr>
                <a:srgbClr val="333399"/>
              </a:buClr>
              <a:defRPr/>
            </a:pPr>
            <a:r>
              <a:rPr lang="en-GB" sz="2200" b="1" dirty="0">
                <a:solidFill>
                  <a:schemeClr val="tx1"/>
                </a:solidFill>
              </a:rPr>
              <a:t>[</a:t>
            </a:r>
            <a:r>
              <a:rPr lang="en-GB" sz="2200" b="1" dirty="0" err="1">
                <a:solidFill>
                  <a:schemeClr val="tx1"/>
                </a:solidFill>
              </a:rPr>
              <a:t>trainee@unix</a:t>
            </a:r>
            <a:r>
              <a:rPr lang="en-GB" sz="2200" b="1" dirty="0">
                <a:solidFill>
                  <a:schemeClr val="tx1"/>
                </a:solidFill>
              </a:rPr>
              <a:t> ~]$  </a:t>
            </a:r>
            <a:endParaRPr lang="en-GB" sz="2200" b="1" dirty="0">
              <a:solidFill>
                <a:srgbClr val="333399"/>
              </a:solidFill>
            </a:endParaRPr>
          </a:p>
        </p:txBody>
      </p:sp>
      <p:sp>
        <p:nvSpPr>
          <p:cNvPr id="10247" name="TextBox 9"/>
          <p:cNvSpPr txBox="1">
            <a:spLocks noChangeArrowheads="1"/>
          </p:cNvSpPr>
          <p:nvPr/>
        </p:nvSpPr>
        <p:spPr bwMode="auto">
          <a:xfrm>
            <a:off x="521779" y="3809020"/>
            <a:ext cx="22727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/>
              <a:t>[job id]  process id</a:t>
            </a:r>
          </a:p>
        </p:txBody>
      </p:sp>
      <p:cxnSp>
        <p:nvCxnSpPr>
          <p:cNvPr id="10248" name="Straight Arrow Connector 12"/>
          <p:cNvCxnSpPr>
            <a:cxnSpLocks noChangeShapeType="1"/>
          </p:cNvCxnSpPr>
          <p:nvPr/>
        </p:nvCxnSpPr>
        <p:spPr bwMode="auto">
          <a:xfrm>
            <a:off x="2382366" y="4009849"/>
            <a:ext cx="240323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" name="Title 1"/>
          <p:cNvSpPr txBox="1">
            <a:spLocks/>
          </p:cNvSpPr>
          <p:nvPr/>
        </p:nvSpPr>
        <p:spPr bwMode="auto">
          <a:xfrm>
            <a:off x="417635" y="1717952"/>
            <a:ext cx="8113834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 smtClean="0"/>
              <a:t>A </a:t>
            </a:r>
            <a:r>
              <a:rPr lang="en-GB" sz="1800" b="0" dirty="0" smtClean="0"/>
              <a:t>background process does not interrupt your session</a:t>
            </a:r>
            <a:r>
              <a:rPr lang="en-GB" sz="1800" b="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 smtClean="0"/>
              <a:t>&amp; on the right side of the command allows the process to run in the background</a:t>
            </a:r>
            <a:endParaRPr lang="en-GB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22652706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44366" y="838200"/>
            <a:ext cx="8113834" cy="323165"/>
          </a:xfrm>
        </p:spPr>
        <p:txBody>
          <a:bodyPr/>
          <a:lstStyle/>
          <a:p>
            <a:r>
              <a:rPr lang="en-GB" sz="1800" dirty="0"/>
              <a:t>B</a:t>
            </a:r>
            <a:r>
              <a:rPr lang="en-GB" sz="1800" dirty="0" smtClean="0"/>
              <a:t>ackground </a:t>
            </a:r>
            <a:r>
              <a:rPr lang="en-GB" sz="1800" dirty="0" smtClean="0"/>
              <a:t>processes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 bwMode="auto">
          <a:xfrm>
            <a:off x="344366" y="2433184"/>
            <a:ext cx="8606203" cy="460375"/>
          </a:xfrm>
          <a:prstGeom prst="roundRect">
            <a:avLst>
              <a:gd name="adj" fmla="val 10982"/>
            </a:avLst>
          </a:prstGeom>
          <a:ln w="9525" cap="flat" cmpd="sng" algn="ctr">
            <a:solidFill>
              <a:schemeClr val="accent5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Clr>
                <a:srgbClr val="333399"/>
              </a:buClr>
              <a:defRPr/>
            </a:pPr>
            <a:r>
              <a:rPr lang="en-GB" sz="2200" b="1" dirty="0">
                <a:solidFill>
                  <a:schemeClr val="tx1"/>
                </a:solidFill>
              </a:rPr>
              <a:t>[</a:t>
            </a:r>
            <a:r>
              <a:rPr lang="en-GB" sz="2200" b="1" dirty="0" err="1">
                <a:solidFill>
                  <a:schemeClr val="tx1"/>
                </a:solidFill>
              </a:rPr>
              <a:t>trainee@unix</a:t>
            </a:r>
            <a:r>
              <a:rPr lang="en-GB" sz="2200" b="1" dirty="0">
                <a:solidFill>
                  <a:schemeClr val="tx1"/>
                </a:solidFill>
              </a:rPr>
              <a:t> ~]$ </a:t>
            </a:r>
            <a:r>
              <a:rPr lang="en-GB" sz="2200" b="1" dirty="0" err="1">
                <a:solidFill>
                  <a:schemeClr val="tx1"/>
                </a:solidFill>
              </a:rPr>
              <a:t>batchprog</a:t>
            </a:r>
            <a:r>
              <a:rPr lang="en-GB" sz="2200" b="1" dirty="0">
                <a:solidFill>
                  <a:schemeClr val="tx1"/>
                </a:solidFill>
              </a:rPr>
              <a:t> &gt; </a:t>
            </a:r>
            <a:r>
              <a:rPr lang="en-GB" sz="2200" b="1" dirty="0" err="1">
                <a:solidFill>
                  <a:schemeClr val="tx1"/>
                </a:solidFill>
              </a:rPr>
              <a:t>bpresults</a:t>
            </a:r>
            <a:r>
              <a:rPr lang="en-GB" sz="2200" b="1" dirty="0">
                <a:solidFill>
                  <a:schemeClr val="tx1"/>
                </a:solidFill>
              </a:rPr>
              <a:t> 2&gt; </a:t>
            </a:r>
            <a:r>
              <a:rPr lang="en-GB" sz="2200" b="1" dirty="0" err="1">
                <a:solidFill>
                  <a:schemeClr val="tx1"/>
                </a:solidFill>
              </a:rPr>
              <a:t>bperrors</a:t>
            </a:r>
            <a:r>
              <a:rPr lang="en-GB" sz="2200" b="1" dirty="0">
                <a:solidFill>
                  <a:schemeClr val="tx1"/>
                </a:solidFill>
              </a:rPr>
              <a:t> &amp; </a:t>
            </a:r>
            <a:endParaRPr lang="en-GB" sz="2200" b="1" dirty="0">
              <a:solidFill>
                <a:srgbClr val="333399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 bwMode="auto">
          <a:xfrm>
            <a:off x="344365" y="4164947"/>
            <a:ext cx="8606203" cy="460375"/>
          </a:xfrm>
          <a:prstGeom prst="roundRect">
            <a:avLst>
              <a:gd name="adj" fmla="val 10982"/>
            </a:avLst>
          </a:prstGeom>
          <a:ln w="9525" cap="flat" cmpd="sng" algn="ctr">
            <a:solidFill>
              <a:schemeClr val="accent5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>
              <a:buClr>
                <a:srgbClr val="333399"/>
              </a:buClr>
              <a:buFont typeface="Wingdings 3" pitchFamily="18" charset="2"/>
              <a:buNone/>
              <a:defRPr/>
            </a:pPr>
            <a:r>
              <a:rPr lang="en-GB" sz="2200" b="1" dirty="0">
                <a:solidFill>
                  <a:schemeClr val="tx1"/>
                </a:solidFill>
              </a:rPr>
              <a:t>[</a:t>
            </a:r>
            <a:r>
              <a:rPr lang="en-GB" sz="2200" b="1" dirty="0" err="1">
                <a:solidFill>
                  <a:schemeClr val="tx1"/>
                </a:solidFill>
              </a:rPr>
              <a:t>trainee@unix</a:t>
            </a:r>
            <a:r>
              <a:rPr lang="en-GB" sz="2200" b="1" dirty="0">
                <a:solidFill>
                  <a:schemeClr val="tx1"/>
                </a:solidFill>
              </a:rPr>
              <a:t> ~]$ </a:t>
            </a:r>
            <a:r>
              <a:rPr lang="en-GB" sz="2200" b="1" dirty="0" err="1">
                <a:solidFill>
                  <a:schemeClr val="tx1"/>
                </a:solidFill>
              </a:rPr>
              <a:t>nohup</a:t>
            </a:r>
            <a:r>
              <a:rPr lang="en-GB" sz="2200" b="1" dirty="0">
                <a:solidFill>
                  <a:schemeClr val="tx1"/>
                </a:solidFill>
              </a:rPr>
              <a:t> </a:t>
            </a:r>
            <a:r>
              <a:rPr lang="en-GB" sz="2200" b="1" dirty="0" err="1">
                <a:solidFill>
                  <a:schemeClr val="tx1"/>
                </a:solidFill>
              </a:rPr>
              <a:t>batchprog</a:t>
            </a:r>
            <a:r>
              <a:rPr lang="en-GB" sz="2200" b="1" dirty="0">
                <a:solidFill>
                  <a:schemeClr val="tx1"/>
                </a:solidFill>
              </a:rPr>
              <a:t> &gt; </a:t>
            </a:r>
            <a:r>
              <a:rPr lang="en-GB" sz="2200" b="1" dirty="0" err="1">
                <a:solidFill>
                  <a:schemeClr val="tx1"/>
                </a:solidFill>
              </a:rPr>
              <a:t>bpresults</a:t>
            </a:r>
            <a:r>
              <a:rPr lang="en-GB" sz="2200" b="1" dirty="0">
                <a:solidFill>
                  <a:schemeClr val="tx1"/>
                </a:solidFill>
              </a:rPr>
              <a:t> 2&gt; </a:t>
            </a:r>
            <a:r>
              <a:rPr lang="en-GB" sz="2200" b="1" dirty="0" err="1">
                <a:solidFill>
                  <a:schemeClr val="tx1"/>
                </a:solidFill>
              </a:rPr>
              <a:t>bperrors</a:t>
            </a:r>
            <a:r>
              <a:rPr lang="en-GB" sz="2200" b="1" dirty="0">
                <a:solidFill>
                  <a:schemeClr val="tx1"/>
                </a:solidFill>
              </a:rPr>
              <a:t> &amp; </a:t>
            </a:r>
            <a:endParaRPr lang="en-GB" sz="2200" b="1" dirty="0">
              <a:solidFill>
                <a:srgbClr val="333399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344366" y="3462810"/>
            <a:ext cx="8113834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 err="1" smtClean="0"/>
              <a:t>nohup</a:t>
            </a:r>
            <a:r>
              <a:rPr lang="en-GB" sz="1800" b="0" dirty="0" smtClean="0"/>
              <a:t> prevents a background process from aborting when you exit the shell.</a:t>
            </a:r>
          </a:p>
          <a:p>
            <a:endParaRPr lang="en-GB" sz="1800" b="0" dirty="0" smtClean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 bwMode="auto">
          <a:xfrm>
            <a:off x="344366" y="1633745"/>
            <a:ext cx="8606203" cy="460375"/>
          </a:xfrm>
          <a:prstGeom prst="roundRect">
            <a:avLst>
              <a:gd name="adj" fmla="val 10982"/>
            </a:avLst>
          </a:prstGeom>
          <a:ln w="9525" cap="flat" cmpd="sng" algn="ctr">
            <a:solidFill>
              <a:schemeClr val="accent5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Clr>
                <a:srgbClr val="333399"/>
              </a:buClr>
              <a:defRPr/>
            </a:pPr>
            <a:r>
              <a:rPr lang="en-GB" sz="2200" b="1" dirty="0">
                <a:solidFill>
                  <a:schemeClr val="tx1"/>
                </a:solidFill>
              </a:rPr>
              <a:t>[</a:t>
            </a:r>
            <a:r>
              <a:rPr lang="en-GB" sz="2200" b="1" dirty="0" err="1">
                <a:solidFill>
                  <a:schemeClr val="tx1"/>
                </a:solidFill>
              </a:rPr>
              <a:t>trainee@unix</a:t>
            </a:r>
            <a:r>
              <a:rPr lang="en-GB" sz="2200" b="1" dirty="0">
                <a:solidFill>
                  <a:schemeClr val="tx1"/>
                </a:solidFill>
              </a:rPr>
              <a:t> ~]$ </a:t>
            </a:r>
            <a:r>
              <a:rPr lang="en-GB" sz="2200" b="1" dirty="0" err="1">
                <a:solidFill>
                  <a:schemeClr val="tx1"/>
                </a:solidFill>
              </a:rPr>
              <a:t>batchprog</a:t>
            </a:r>
            <a:r>
              <a:rPr lang="en-GB" sz="2200" b="1" dirty="0">
                <a:solidFill>
                  <a:schemeClr val="tx1"/>
                </a:solidFill>
              </a:rPr>
              <a:t> &gt; </a:t>
            </a:r>
            <a:r>
              <a:rPr lang="en-GB" sz="2200" b="1" dirty="0" err="1">
                <a:solidFill>
                  <a:schemeClr val="tx1"/>
                </a:solidFill>
              </a:rPr>
              <a:t>bpresults</a:t>
            </a:r>
            <a:r>
              <a:rPr lang="en-GB" sz="2200" b="1" dirty="0">
                <a:solidFill>
                  <a:schemeClr val="tx1"/>
                </a:solidFill>
              </a:rPr>
              <a:t> </a:t>
            </a:r>
            <a:r>
              <a:rPr lang="en-GB" sz="2200" b="1" dirty="0" smtClean="0">
                <a:solidFill>
                  <a:schemeClr val="tx1"/>
                </a:solidFill>
              </a:rPr>
              <a:t> </a:t>
            </a:r>
            <a:r>
              <a:rPr lang="en-GB" sz="2200" b="1" dirty="0">
                <a:solidFill>
                  <a:schemeClr val="tx1"/>
                </a:solidFill>
              </a:rPr>
              <a:t>&amp; </a:t>
            </a:r>
            <a:endParaRPr lang="en-GB" sz="2200" b="1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9454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dirty="0" smtClean="0"/>
              <a:t>Background Process &amp; Job Control</a:t>
            </a:r>
            <a:endParaRPr lang="en-GB" sz="18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400" cy="476726"/>
          </a:xfrm>
          <a:solidFill>
            <a:srgbClr val="BCE4F6"/>
          </a:solidFill>
          <a:ln>
            <a:solidFill>
              <a:srgbClr val="7F7F7F"/>
            </a:solidFill>
          </a:ln>
        </p:spPr>
        <p:txBody>
          <a:bodyPr/>
          <a:lstStyle/>
          <a:p>
            <a:pPr>
              <a:defRPr/>
            </a:pPr>
            <a:r>
              <a:rPr>
                <a:solidFill>
                  <a:srgbClr val="7F7F7F"/>
                </a:solidFill>
              </a:rPr>
              <a:t>Processes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94592" y="2644775"/>
            <a:ext cx="7772400" cy="476726"/>
          </a:xfrm>
        </p:spPr>
        <p:txBody>
          <a:bodyPr/>
          <a:lstStyle/>
          <a:p>
            <a:pPr>
              <a:defRPr/>
            </a:pPr>
            <a:r>
              <a:rPr>
                <a:solidFill>
                  <a:srgbClr val="7F7F7F"/>
                </a:solidFill>
              </a:rPr>
              <a:t>Foreground &amp; Background Processes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400" cy="476726"/>
          </a:xfrm>
          <a:solidFill>
            <a:srgbClr val="2EABE2"/>
          </a:solidFill>
          <a:ln>
            <a:solidFill>
              <a:srgbClr val="333399"/>
            </a:solidFill>
          </a:ln>
        </p:spPr>
        <p:txBody>
          <a:bodyPr/>
          <a:lstStyle/>
          <a:p>
            <a:pPr>
              <a:defRPr/>
            </a:pPr>
            <a:r>
              <a:rPr dirty="0" smtClean="0">
                <a:solidFill>
                  <a:srgbClr val="333399"/>
                </a:solidFill>
              </a:rPr>
              <a:t>Background Process &amp; Job </a:t>
            </a:r>
            <a:r>
              <a:rPr dirty="0">
                <a:solidFill>
                  <a:srgbClr val="333399"/>
                </a:solidFill>
              </a:rPr>
              <a:t>Control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Monitoring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<ct:contentTypeSchema ct:_="" ma:_="" ma:contentTypeName="Document" ma:contentTypeID="0x010100C6296D0BB197BA4483003E3880790A29" ma:contentTypeVersion="4" ma:contentTypeDescription="Create a new document." ma:contentTypeScope="" ma:versionID="44b887429f14bd41fa5c62838663fd23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f8b28650bfb533a4c478a473655f8fbb" ns2:_="" ns3:_="" xmlns:xsd="http://www.w3.org/2001/XMLSchema" xmlns:xs="http://www.w3.org/2001/XMLSchema" xmlns:p="http://schemas.microsoft.com/office/2006/metadata/properties" xmlns:ns2="$ListId:Shared Documents;" xmlns:ns3="http://schemas.microsoft.com/sharepoint/v4">
<xsd:import namespace="$ListId:Shared Documents;"/>
<xsd:import namespace="http://schemas.microsoft.com/sharepoint/v4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IconOverlay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>
<xsd:simpleType>
<xsd:restriction base="dms:Choice"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Foundation"/>
<xsd:enumeration value="Shell Programming"/>
<xsd:enumeration value="Post Sign Off Activities"/>
</xsd:restriction>
</xsd:simpleType>
</xsd:element>
</xsd:schema>
<xsd:schema targetNamespace="http://schemas.microsoft.com/sharepoint/v4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IconOverlay" ma:index="12" nillable="true" ma:displayName="IconOverlay" ma:hidden="true" ma:internalName="IconOverlay">
<xsd:simpleType>
<xsd:restriction base="dms:Text"/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2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 xsi:nil="true"></Document_x0020_Type><Week xmlns="$ListId:Shared Documents;" xsi:nil="true"></Week><RestrictedToTheseUsers xmlns="$ListId:Shared Documents;"><UserInfo><DisplayName></DisplayName><AccountId xsi:nil="true"></AccountId><AccountType/></UserInfo></RestrictedToTheseUsers><Module xmlns="$ListId:Shared Documents;">Foundation</Module><IconOverlay xmlns="http://schemas.microsoft.com/sharepoint/v4" xsi:nil="true"/></documentManagement>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707F7D-97DB-4497-957E-4B139C5079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$ListId:Shared Documents;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46A8B0-A72B-4408-BDB7-93B1856AF658}">
  <ds:schemaRefs>
    <ds:schemaRef ds:uri="http://purl.org/dc/terms/"/>
    <ds:schemaRef ds:uri="http://schemas.microsoft.com/office/2006/documentManagement/types"/>
    <ds:schemaRef ds:uri="http://purl.org/dc/elements/1.1/"/>
    <ds:schemaRef ds:uri="$ListId:Shared Documents;"/>
    <ds:schemaRef ds:uri="http://schemas.microsoft.com/sharepoint/v4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103A8CD-8461-4C91-8E70-C03EB28BC8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</TotalTime>
  <Words>900</Words>
  <Application>Microsoft Office PowerPoint</Application>
  <PresentationFormat>On-screen Show (4:3)</PresentationFormat>
  <Paragraphs>167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MS PGothic</vt:lpstr>
      <vt:lpstr>MS PGothic</vt:lpstr>
      <vt:lpstr>Arial</vt:lpstr>
      <vt:lpstr>Calibri</vt:lpstr>
      <vt:lpstr>Lucida Console</vt:lpstr>
      <vt:lpstr>Wingdings 3</vt:lpstr>
      <vt:lpstr>ヒラギノ角ゴ Pro W3</vt:lpstr>
      <vt:lpstr>Office Theme</vt:lpstr>
      <vt:lpstr>PowerPoint Presentation</vt:lpstr>
      <vt:lpstr>Module objectives</vt:lpstr>
      <vt:lpstr>Processes</vt:lpstr>
      <vt:lpstr>Processes</vt:lpstr>
      <vt:lpstr>Foreground &amp; Background Processes</vt:lpstr>
      <vt:lpstr>Foreground processes</vt:lpstr>
      <vt:lpstr>Background processes</vt:lpstr>
      <vt:lpstr>Background processes</vt:lpstr>
      <vt:lpstr>Background Process &amp; Job Control</vt:lpstr>
      <vt:lpstr>Background Process Control</vt:lpstr>
      <vt:lpstr>Job Control</vt:lpstr>
      <vt:lpstr>Processes</vt:lpstr>
      <vt:lpstr>Monitoring</vt:lpstr>
      <vt:lpstr>Questions?</vt:lpstr>
      <vt:lpstr>Module objectives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 Saunders</dc:creator>
  <cp:lastModifiedBy>Richard Jimenez</cp:lastModifiedBy>
  <cp:revision>189</cp:revision>
  <dcterms:created xsi:type="dcterms:W3CDTF">2014-05-28T13:17:46Z</dcterms:created>
  <dcterms:modified xsi:type="dcterms:W3CDTF">2019-08-16T13:36:11Z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0x010100C6296D0BB197BA4483003E3880790A29</vt:lpwstr>
  </property>
</Properties>
</file>