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31" autoAdjust="0"/>
  </p:normalViewPr>
  <p:slideViewPr>
    <p:cSldViewPr snapToGrid="0" snapToObjects="1">
      <p:cViewPr varScale="1">
        <p:scale>
          <a:sx n="96" d="100"/>
          <a:sy n="96" d="100"/>
        </p:scale>
        <p:origin x="-408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FDFA81-A311-4882-B202-F9DEF9CD5775}" type="datetime1">
              <a:rPr lang="en-GB" altLang="zh-TW"/>
              <a:pPr/>
              <a:t>21/05/2019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8AFFF7-9752-4091-8129-5D060DDEF1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1785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7295E-B053-41F5-88CE-C07C4037BB3C}" type="datetime1">
              <a:rPr lang="en-GB" altLang="zh-TW"/>
              <a:pPr/>
              <a:t>21/05/2019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9CFD97-EB02-41FB-B591-FBBE869502E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5284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du</a:t>
            </a:r>
            <a:r>
              <a:rPr lang="en-GB" baseline="0" dirty="0" smtClean="0"/>
              <a:t> – disk usage, -h human readable format, displays output in kilobytes or megabytes.</a:t>
            </a:r>
          </a:p>
          <a:p>
            <a:r>
              <a:rPr lang="en-GB" baseline="0" dirty="0" smtClean="0"/>
              <a:t>Hostname – computer name used in networking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Which – displays the full pathname of the binary file for</a:t>
            </a:r>
            <a:r>
              <a:rPr lang="en-GB" baseline="0" dirty="0" smtClean="0"/>
              <a:t> the UNIX command</a:t>
            </a:r>
          </a:p>
          <a:p>
            <a:r>
              <a:rPr lang="en-GB" baseline="0" dirty="0" err="1" smtClean="0"/>
              <a:t>Basename</a:t>
            </a:r>
            <a:r>
              <a:rPr lang="en-GB" baseline="0" dirty="0" smtClean="0"/>
              <a:t> – strips off the directory names and displays just the relative filename</a:t>
            </a:r>
          </a:p>
          <a:p>
            <a:r>
              <a:rPr lang="en-GB" baseline="0" dirty="0" err="1" smtClean="0"/>
              <a:t>Dirname</a:t>
            </a:r>
            <a:r>
              <a:rPr lang="en-GB" baseline="0" dirty="0" smtClean="0"/>
              <a:t> – strips off the file name and displays to directory path only</a:t>
            </a:r>
          </a:p>
          <a:p>
            <a:r>
              <a:rPr lang="en-US" baseline="0" dirty="0" err="1" smtClean="0"/>
              <a:t>Readlink</a:t>
            </a:r>
            <a:r>
              <a:rPr lang="en-US" baseline="0" dirty="0" smtClean="0"/>
              <a:t> –f  provides an entire path including the directories and the file </a:t>
            </a:r>
            <a:r>
              <a:rPr lang="en-US" baseline="0" dirty="0" smtClean="0"/>
              <a:t>name</a:t>
            </a:r>
          </a:p>
          <a:p>
            <a:r>
              <a:rPr lang="en-US" baseline="0" dirty="0" smtClean="0"/>
              <a:t>Sleep – delay for a specified amount of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Tput cup – sets</a:t>
            </a:r>
            <a:r>
              <a:rPr lang="en-GB" baseline="0" smtClean="0"/>
              <a:t> </a:t>
            </a:r>
            <a:r>
              <a:rPr lang="en-GB" smtClean="0"/>
              <a:t>the cursor position. It</a:t>
            </a:r>
            <a:r>
              <a:rPr lang="en-GB" baseline="0" smtClean="0"/>
              <a:t> is normally a good idea to clear the screen 1</a:t>
            </a:r>
            <a:r>
              <a:rPr lang="en-GB" baseline="30000" smtClean="0"/>
              <a:t>st</a:t>
            </a:r>
            <a:r>
              <a:rPr lang="en-GB" baseline="0" smtClean="0"/>
              <a:t>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Uniq</a:t>
            </a:r>
            <a:r>
              <a:rPr lang="en-GB" dirty="0" smtClean="0"/>
              <a:t> – Removes adjacent duplicate lines.</a:t>
            </a:r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-c display a count for each line. </a:t>
            </a:r>
          </a:p>
          <a:p>
            <a:r>
              <a:rPr lang="en-GB" baseline="0" dirty="0" smtClean="0"/>
              <a:t>-d option only displays duplicated lines. </a:t>
            </a:r>
          </a:p>
          <a:p>
            <a:r>
              <a:rPr lang="en-GB" baseline="0" dirty="0" smtClean="0"/>
              <a:t>-u option only displays unique lines.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Demonstrate</a:t>
            </a:r>
            <a:r>
              <a:rPr lang="en-GB" baseline="0" dirty="0" smtClean="0"/>
              <a:t> these commands:-</a:t>
            </a:r>
          </a:p>
          <a:p>
            <a:r>
              <a:rPr lang="en-GB" baseline="0" dirty="0" smtClean="0"/>
              <a:t>The files names should have been copied to the trainee home directory in Exercise 1.  It will be in a subdirectory called day1 or foundation.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FF626A8-2DCD-4F38-AF68-94391A09A5F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27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GB" altLang="zh-TW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GB" altLang="zh-TW" noProof="0"/>
              <a:t>Click to edit Master text styles</a:t>
            </a:r>
          </a:p>
          <a:p>
            <a:pPr lvl="1"/>
            <a:endParaRPr lang="en-GB" altLang="zh-TW" noProof="0"/>
          </a:p>
          <a:p>
            <a:pPr lvl="1"/>
            <a:r>
              <a:rPr lang="en-GB" altLang="zh-TW" noProof="0"/>
              <a:t>Second level</a:t>
            </a:r>
          </a:p>
          <a:p>
            <a:pPr lvl="2"/>
            <a:r>
              <a:rPr lang="en-GB" altLang="zh-TW" noProof="0"/>
              <a:t>Third level</a:t>
            </a:r>
            <a:endParaRPr lang="en-US" altLang="zh-TW" noProof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35A672-DB4C-4046-9BED-550F38073D7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42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module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4592" y="2438400"/>
            <a:ext cx="7772677" cy="1971675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EAFE35-8719-4249-9DB6-FCB6102187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126172E8-8C56-4720-887B-4DE7879372B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9" r:id="rId3"/>
    <p:sldLayoutId id="2147484130" r:id="rId4"/>
    <p:sldLayoutId id="2147484131" r:id="rId5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1"/>
          <p:cNvSpPr txBox="1">
            <a:spLocks noChangeArrowheads="1"/>
          </p:cNvSpPr>
          <p:nvPr/>
        </p:nvSpPr>
        <p:spPr bwMode="auto">
          <a:xfrm>
            <a:off x="333375" y="3968750"/>
            <a:ext cx="12250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3400" dirty="0" smtClean="0">
                <a:latin typeface="Arial" pitchFamily="34" charset="0"/>
                <a:cs typeface="Arial" pitchFamily="34" charset="0"/>
              </a:rPr>
              <a:t>UNIX</a:t>
            </a:r>
            <a:endParaRPr lang="en-US" altLang="zh-TW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377825" y="4692650"/>
            <a:ext cx="2056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1800" b="1" dirty="0" smtClean="0">
                <a:latin typeface="Arial" pitchFamily="34" charset="0"/>
                <a:cs typeface="Arial" pitchFamily="34" charset="0"/>
              </a:rPr>
              <a:t>More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Sort and Compare </a:t>
            </a:r>
            <a:r>
              <a:rPr lang="en-GB" dirty="0" smtClean="0"/>
              <a:t>file </a:t>
            </a:r>
            <a:r>
              <a:rPr lang="en-GB" smtClean="0"/>
              <a:t>commands 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07857" y="1411631"/>
            <a:ext cx="7772677" cy="7886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The following commands can be used </a:t>
            </a:r>
            <a:r>
              <a:rPr lang="en-GB" smtClean="0"/>
              <a:t>in </a:t>
            </a:r>
            <a:r>
              <a:rPr smtClean="0"/>
              <a:t>compare 2 files</a:t>
            </a:r>
            <a:endParaRPr lang="en-GB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 bwMode="auto">
          <a:xfrm>
            <a:off x="707857" y="3027357"/>
            <a:ext cx="1708090" cy="128158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diff</a:t>
            </a:r>
          </a:p>
          <a:p>
            <a:r>
              <a:rPr dirty="0" err="1" smtClean="0"/>
              <a:t>cmp</a:t>
            </a:r>
            <a:endParaRPr dirty="0" smtClean="0"/>
          </a:p>
          <a:p>
            <a:endParaRPr lang="en-GB" dirty="0" smtClean="0"/>
          </a:p>
        </p:txBody>
      </p:sp>
      <p:sp>
        <p:nvSpPr>
          <p:cNvPr id="6" name="Text Placeholder 8"/>
          <p:cNvSpPr txBox="1">
            <a:spLocks/>
          </p:cNvSpPr>
          <p:nvPr/>
        </p:nvSpPr>
        <p:spPr bwMode="auto">
          <a:xfrm>
            <a:off x="687755" y="2365586"/>
            <a:ext cx="1728192" cy="49291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Command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  <p:sp>
        <p:nvSpPr>
          <p:cNvPr id="7" name="Text Placeholder 8"/>
          <p:cNvSpPr txBox="1">
            <a:spLocks/>
          </p:cNvSpPr>
          <p:nvPr/>
        </p:nvSpPr>
        <p:spPr bwMode="auto">
          <a:xfrm>
            <a:off x="2577932" y="2365586"/>
            <a:ext cx="5882500" cy="39433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333399"/>
              </a:buClr>
              <a:defRPr/>
            </a:pPr>
            <a:r>
              <a:rPr lang="en-GB" b="1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rPr>
              <a:t>Examples</a:t>
            </a:r>
            <a:endParaRPr lang="en-GB" b="1" dirty="0" smtClean="0">
              <a:solidFill>
                <a:srgbClr val="333399"/>
              </a:solidFill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0" name="Text Placeholder 8"/>
          <p:cNvSpPr txBox="1">
            <a:spLocks/>
          </p:cNvSpPr>
          <p:nvPr/>
        </p:nvSpPr>
        <p:spPr bwMode="auto">
          <a:xfrm>
            <a:off x="2582398" y="3027357"/>
            <a:ext cx="5878034" cy="128158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diff </a:t>
            </a:r>
            <a:r>
              <a:rPr dirty="0" smtClean="0"/>
              <a:t>file1 file2</a:t>
            </a:r>
            <a:endParaRPr lang="en-GB" dirty="0" smtClean="0"/>
          </a:p>
          <a:p>
            <a:r>
              <a:rPr dirty="0" err="1" smtClean="0"/>
              <a:t>cmp</a:t>
            </a:r>
            <a:r>
              <a:rPr dirty="0" smtClean="0"/>
              <a:t> file1 file2</a:t>
            </a:r>
          </a:p>
          <a:p>
            <a:endParaRPr lang="en-GB" dirty="0" smtClean="0"/>
          </a:p>
        </p:txBody>
      </p:sp>
      <p:sp>
        <p:nvSpPr>
          <p:cNvPr id="12" name="Text Placeholder 8"/>
          <p:cNvSpPr txBox="1">
            <a:spLocks/>
          </p:cNvSpPr>
          <p:nvPr/>
        </p:nvSpPr>
        <p:spPr bwMode="auto">
          <a:xfrm>
            <a:off x="707857" y="4926034"/>
            <a:ext cx="7750342" cy="1380173"/>
          </a:xfrm>
          <a:prstGeom prst="roundRect">
            <a:avLst>
              <a:gd name="adj" fmla="val 10982"/>
            </a:avLst>
          </a:prstGeom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lang="en-GB" b="1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rPr>
              <a:t>Try out and use man or info to interpret output:-</a:t>
            </a:r>
            <a:endParaRPr kumimoji="0" lang="en-GB" sz="2400" b="1" i="0" u="none" strike="noStrike" kern="1200" cap="none" spc="0" normalizeH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lang="en-GB" b="1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rPr>
              <a:t>cp names names2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lang="en-GB" b="1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rPr>
              <a:t>vi names2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lang="en-GB" b="1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rPr>
              <a:t>Run each command comparing names and names2</a:t>
            </a:r>
          </a:p>
        </p:txBody>
      </p:sp>
    </p:spTree>
    <p:extLst>
      <p:ext uri="{BB962C8B-B14F-4D97-AF65-F5344CB8AC3E}">
        <p14:creationId xmlns:p14="http://schemas.microsoft.com/office/powerpoint/2010/main" val="17990508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More Commands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r>
              <a:rPr smtClean="0">
                <a:solidFill>
                  <a:srgbClr val="7F7F7F"/>
                </a:solidFill>
              </a:rPr>
              <a:t>Basic admin commands</a:t>
            </a:r>
            <a:endParaRPr lang="en-GB">
              <a:solidFill>
                <a:srgbClr val="7F7F7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r>
              <a:rPr smtClean="0">
                <a:solidFill>
                  <a:srgbClr val="7F7F7F"/>
                </a:solidFill>
              </a:rPr>
              <a:t>Display commands</a:t>
            </a:r>
            <a:endParaRPr lang="en-GB">
              <a:solidFill>
                <a:srgbClr val="7F7F7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mtClean="0"/>
              <a:t>Sort and Compare commands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solidFill>
            <a:srgbClr val="2EABE2"/>
          </a:solidFill>
          <a:ln>
            <a:solidFill>
              <a:srgbClr val="333399"/>
            </a:solidFill>
          </a:ln>
        </p:spPr>
        <p:txBody>
          <a:bodyPr/>
          <a:lstStyle/>
          <a:p>
            <a:r>
              <a:rPr smtClean="0">
                <a:solidFill>
                  <a:srgbClr val="333399"/>
                </a:solidFill>
              </a:rPr>
              <a:t>Filtering commands</a:t>
            </a:r>
            <a:endParaRPr lang="en-GB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Filtering </a:t>
            </a:r>
            <a:r>
              <a:rPr lang="en-GB" dirty="0" smtClean="0"/>
              <a:t>commands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87755" y="1628800"/>
            <a:ext cx="7772677" cy="7886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The following commands can </a:t>
            </a:r>
            <a:r>
              <a:rPr lang="en-GB" smtClean="0"/>
              <a:t>be </a:t>
            </a:r>
            <a:r>
              <a:rPr smtClean="0"/>
              <a:t>used to manipulate the output from a file or command</a:t>
            </a:r>
            <a:endParaRPr lang="en-GB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 bwMode="auto">
          <a:xfrm>
            <a:off x="683568" y="3212976"/>
            <a:ext cx="1728192" cy="2781240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cut</a:t>
            </a:r>
          </a:p>
          <a:p>
            <a:endParaRPr lang="en-GB" dirty="0" smtClean="0"/>
          </a:p>
          <a:p>
            <a:endParaRPr lang="en-US" dirty="0" smtClean="0"/>
          </a:p>
          <a:p>
            <a:endParaRPr lang="en-GB" dirty="0" smtClean="0"/>
          </a:p>
          <a:p>
            <a:r>
              <a:rPr lang="en-GB" dirty="0" err="1"/>
              <a:t>t</a:t>
            </a:r>
            <a:r>
              <a:rPr lang="en-GB" dirty="0" err="1" smtClean="0"/>
              <a:t>r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6" name="Text Placeholder 8"/>
          <p:cNvSpPr txBox="1">
            <a:spLocks/>
          </p:cNvSpPr>
          <p:nvPr/>
        </p:nvSpPr>
        <p:spPr bwMode="auto">
          <a:xfrm>
            <a:off x="683568" y="2612046"/>
            <a:ext cx="1728192" cy="49291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Command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  <p:sp>
        <p:nvSpPr>
          <p:cNvPr id="7" name="Text Placeholder 8"/>
          <p:cNvSpPr txBox="1">
            <a:spLocks/>
          </p:cNvSpPr>
          <p:nvPr/>
        </p:nvSpPr>
        <p:spPr bwMode="auto">
          <a:xfrm>
            <a:off x="2577932" y="2612046"/>
            <a:ext cx="5882500" cy="39433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333399"/>
              </a:buClr>
              <a:defRPr/>
            </a:pPr>
            <a:r>
              <a:rPr lang="en-GB" b="1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rPr>
              <a:t>Examples</a:t>
            </a:r>
            <a:endParaRPr lang="en-GB" b="1" dirty="0" smtClean="0">
              <a:solidFill>
                <a:srgbClr val="333399"/>
              </a:solidFill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0" name="Text Placeholder 8"/>
          <p:cNvSpPr txBox="1">
            <a:spLocks/>
          </p:cNvSpPr>
          <p:nvPr/>
        </p:nvSpPr>
        <p:spPr bwMode="auto">
          <a:xfrm>
            <a:off x="2577933" y="3212977"/>
            <a:ext cx="5880267" cy="285892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/>
              <a:t>cut  -c1-5  accounts</a:t>
            </a:r>
            <a:endParaRPr lang="en-GB" dirty="0" smtClean="0"/>
          </a:p>
          <a:p>
            <a:r>
              <a:rPr dirty="0" smtClean="0"/>
              <a:t>cut  -d":"  -f2,4  accounts</a:t>
            </a:r>
          </a:p>
          <a:p>
            <a:r>
              <a:rPr lang="en-GB" dirty="0"/>
              <a:t>w</a:t>
            </a:r>
            <a:r>
              <a:rPr dirty="0" smtClean="0"/>
              <a:t>ho	|	cut  </a:t>
            </a:r>
            <a:r>
              <a:rPr dirty="0" smtClean="0"/>
              <a:t>-d" "  -f1 </a:t>
            </a:r>
            <a:endParaRPr dirty="0" smtClean="0"/>
          </a:p>
          <a:p>
            <a:endParaRPr lang="en-GB" dirty="0" smtClean="0"/>
          </a:p>
          <a:p>
            <a:r>
              <a:rPr dirty="0" err="1" smtClean="0"/>
              <a:t>tr</a:t>
            </a:r>
            <a:r>
              <a:rPr dirty="0" smtClean="0"/>
              <a:t>  [:lower:]  [:upper:]  &lt; accounts</a:t>
            </a:r>
            <a:endParaRPr lang="en-GB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r</a:t>
            </a:r>
            <a:r>
              <a:rPr lang="en-US" dirty="0" smtClean="0"/>
              <a:t> –d [0-9] &lt;</a:t>
            </a:r>
            <a:r>
              <a:rPr lang="en-US" dirty="0" smtClean="0"/>
              <a:t>accounts</a:t>
            </a:r>
          </a:p>
          <a:p>
            <a:r>
              <a:rPr lang="en-US" dirty="0" smtClean="0"/>
              <a:t>finger		|	</a:t>
            </a:r>
            <a:r>
              <a:rPr lang="en-US" dirty="0" err="1" smtClean="0"/>
              <a:t>tr</a:t>
            </a:r>
            <a:r>
              <a:rPr lang="en-US" dirty="0" smtClean="0"/>
              <a:t> –s ‘ ‘ 	| cut –d ‘ ‘ –f 2,3	 </a:t>
            </a:r>
            <a:endParaRPr lang="en-GB" dirty="0" smtClean="0"/>
          </a:p>
        </p:txBody>
      </p:sp>
      <p:sp>
        <p:nvSpPr>
          <p:cNvPr id="12" name="Text Placeholder 8"/>
          <p:cNvSpPr txBox="1">
            <a:spLocks/>
          </p:cNvSpPr>
          <p:nvPr/>
        </p:nvSpPr>
        <p:spPr bwMode="auto">
          <a:xfrm>
            <a:off x="710090" y="6113076"/>
            <a:ext cx="7750342" cy="361474"/>
          </a:xfrm>
          <a:prstGeom prst="roundRect">
            <a:avLst>
              <a:gd name="adj" fmla="val 10982"/>
            </a:avLst>
          </a:prstGeom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Try</a:t>
            </a:r>
            <a:r>
              <a:rPr kumimoji="0" lang="en-GB" sz="1600" b="1" i="0" u="none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 the commands to see what they do. Don't forget </a:t>
            </a:r>
            <a:r>
              <a:rPr kumimoji="0" lang="en-GB" sz="1600" b="1" i="0" u="sng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man</a:t>
            </a:r>
            <a:r>
              <a:rPr kumimoji="0" lang="en-GB" sz="1600" b="1" i="0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, if you are unsure.</a:t>
            </a:r>
            <a:endParaRPr kumimoji="0" lang="en-GB" sz="1600" b="1" i="0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0508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3" name="Picture 2" descr="\\fdm-mail02\home\rob.jones\My Pictures\Microsoft Clip Organizer\004018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183" y="2674935"/>
            <a:ext cx="2901482" cy="31384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objectives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GB" b="1" dirty="0" smtClean="0"/>
              <a:t>Now you have completed this module you should be able to: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basic administration commands to provide information about the UNIX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Demonstration the use of display commands to format the screen 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commands to sort and compare the contents of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commands to filter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objectives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GB" b="1" dirty="0" smtClean="0"/>
              <a:t>After completing this module a trainee will be able to: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basic administration commands to provide information about the UNIX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Demonstration the use of display commands to format the screen 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commands to sort and compare the contents of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commands to filter data</a:t>
            </a:r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More Commands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Basic admin commands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smtClean="0"/>
              <a:t>Display commands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mtClean="0"/>
              <a:t>Sort and Compare commands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smtClean="0"/>
              <a:t>Filtering commands</a:t>
            </a:r>
            <a:endParaRPr lang="en-GB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3568" y="838200"/>
            <a:ext cx="7772400" cy="415498"/>
          </a:xfrm>
        </p:spPr>
        <p:txBody>
          <a:bodyPr/>
          <a:lstStyle/>
          <a:p>
            <a:r>
              <a:rPr lang="en-GB" smtClean="0"/>
              <a:t>System </a:t>
            </a:r>
            <a:r>
              <a:rPr lang="en-GB" dirty="0" smtClean="0"/>
              <a:t>Commands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99070" y="1400200"/>
            <a:ext cx="7772677" cy="7886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The following commands give information about users and the system</a:t>
            </a:r>
            <a:endParaRPr lang="en-GB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 bwMode="auto">
          <a:xfrm>
            <a:off x="714572" y="3401799"/>
            <a:ext cx="2078420" cy="207025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</a:t>
            </a:r>
          </a:p>
          <a:p>
            <a:r>
              <a:rPr lang="en-GB" dirty="0" smtClean="0"/>
              <a:t>who</a:t>
            </a:r>
          </a:p>
          <a:p>
            <a:r>
              <a:rPr lang="en-GB" dirty="0" smtClean="0"/>
              <a:t>finger</a:t>
            </a:r>
          </a:p>
          <a:p>
            <a:r>
              <a:rPr dirty="0" smtClean="0"/>
              <a:t>u</a:t>
            </a:r>
            <a:r>
              <a:rPr lang="en-GB" dirty="0" smtClean="0"/>
              <a:t>sers</a:t>
            </a:r>
          </a:p>
          <a:p>
            <a:r>
              <a:rPr lang="en-US" dirty="0" smtClean="0"/>
              <a:t>I</a:t>
            </a:r>
            <a:r>
              <a:rPr dirty="0" smtClean="0"/>
              <a:t>d</a:t>
            </a:r>
          </a:p>
        </p:txBody>
      </p:sp>
      <p:sp>
        <p:nvSpPr>
          <p:cNvPr id="7" name="Text Placeholder 8"/>
          <p:cNvSpPr txBox="1">
            <a:spLocks/>
          </p:cNvSpPr>
          <p:nvPr/>
        </p:nvSpPr>
        <p:spPr bwMode="auto">
          <a:xfrm>
            <a:off x="714572" y="2380183"/>
            <a:ext cx="2078420" cy="887254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Commands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  <p:sp>
        <p:nvSpPr>
          <p:cNvPr id="12" name="Text Placeholder 8"/>
          <p:cNvSpPr txBox="1">
            <a:spLocks/>
          </p:cNvSpPr>
          <p:nvPr/>
        </p:nvSpPr>
        <p:spPr bwMode="auto">
          <a:xfrm>
            <a:off x="699070" y="5529009"/>
            <a:ext cx="7772677" cy="887254"/>
          </a:xfrm>
          <a:prstGeom prst="roundRect">
            <a:avLst>
              <a:gd name="adj" fmla="val 10982"/>
            </a:avLst>
          </a:prstGeom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Try</a:t>
            </a:r>
            <a:r>
              <a:rPr kumimoji="0" lang="en-GB" sz="2400" b="1" i="0" u="none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 the commands to see what they do. Don't forget </a:t>
            </a:r>
            <a:r>
              <a:rPr kumimoji="0" lang="en-GB" sz="2400" b="1" i="0" u="sng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man</a:t>
            </a:r>
            <a:r>
              <a:rPr kumimoji="0" lang="en-GB" sz="2400" b="1" i="0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, if you are unsure.</a:t>
            </a:r>
            <a:endParaRPr kumimoji="0" lang="en-GB" sz="2400" b="1" i="0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  <p:sp>
        <p:nvSpPr>
          <p:cNvPr id="13" name="Text Placeholder 8"/>
          <p:cNvSpPr txBox="1">
            <a:spLocks/>
          </p:cNvSpPr>
          <p:nvPr/>
        </p:nvSpPr>
        <p:spPr bwMode="auto">
          <a:xfrm>
            <a:off x="3089010" y="2358367"/>
            <a:ext cx="2100209" cy="887254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lang="en-GB" sz="2400" b="1" dirty="0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rPr>
              <a:t>System</a:t>
            </a:r>
            <a:endParaRPr kumimoji="0" lang="en-GB" sz="2400" b="1" i="0" u="none" strike="noStrike" kern="120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</a:rPr>
              <a:t>Commands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4" name="Text Placeholder 8"/>
          <p:cNvSpPr txBox="1">
            <a:spLocks/>
          </p:cNvSpPr>
          <p:nvPr/>
        </p:nvSpPr>
        <p:spPr bwMode="auto">
          <a:xfrm>
            <a:off x="3089011" y="3415118"/>
            <a:ext cx="2115710" cy="887254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/>
              <a:t>du</a:t>
            </a:r>
          </a:p>
          <a:p>
            <a:r>
              <a:rPr dirty="0" smtClean="0"/>
              <a:t>hostname</a:t>
            </a:r>
          </a:p>
        </p:txBody>
      </p:sp>
      <p:sp>
        <p:nvSpPr>
          <p:cNvPr id="15" name="Text Placeholder 8"/>
          <p:cNvSpPr txBox="1">
            <a:spLocks/>
          </p:cNvSpPr>
          <p:nvPr/>
        </p:nvSpPr>
        <p:spPr bwMode="auto">
          <a:xfrm>
            <a:off x="5482016" y="2358367"/>
            <a:ext cx="2989731" cy="39433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333399"/>
              </a:buClr>
              <a:defRPr/>
            </a:pPr>
            <a:r>
              <a:rPr lang="en-GB" b="1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rPr>
              <a:t>Examples</a:t>
            </a:r>
            <a:endParaRPr lang="en-GB" b="1" dirty="0" smtClean="0">
              <a:solidFill>
                <a:srgbClr val="333399"/>
              </a:solidFill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6" name="Text Placeholder 8"/>
          <p:cNvSpPr txBox="1">
            <a:spLocks/>
          </p:cNvSpPr>
          <p:nvPr/>
        </p:nvSpPr>
        <p:spPr bwMode="auto">
          <a:xfrm>
            <a:off x="5482016" y="3401799"/>
            <a:ext cx="2763753" cy="887254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/>
              <a:t>du -h bin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93729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System Commands</a:t>
            </a:r>
            <a:endParaRPr lang="en-GB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 bwMode="auto">
          <a:xfrm>
            <a:off x="523783" y="2881306"/>
            <a:ext cx="1905572" cy="241994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which</a:t>
            </a:r>
          </a:p>
          <a:p>
            <a:r>
              <a:rPr lang="en-GB" dirty="0" err="1" smtClean="0"/>
              <a:t>basename</a:t>
            </a:r>
            <a:endParaRPr lang="en-GB" dirty="0" smtClean="0"/>
          </a:p>
          <a:p>
            <a:r>
              <a:rPr lang="en-GB" dirty="0" err="1" smtClean="0"/>
              <a:t>dirname</a:t>
            </a:r>
            <a:endParaRPr lang="en-GB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eadlink</a:t>
            </a:r>
            <a:r>
              <a:rPr lang="en-US" dirty="0" smtClean="0"/>
              <a:t> -f</a:t>
            </a:r>
            <a:endParaRPr lang="en-GB" dirty="0" smtClean="0"/>
          </a:p>
          <a:p>
            <a:r>
              <a:rPr dirty="0" smtClean="0"/>
              <a:t>s</a:t>
            </a:r>
            <a:r>
              <a:rPr lang="en-GB" dirty="0" smtClean="0"/>
              <a:t>leep</a:t>
            </a:r>
          </a:p>
          <a:p>
            <a:endParaRPr lang="en-GB" dirty="0" smtClean="0"/>
          </a:p>
        </p:txBody>
      </p:sp>
      <p:sp>
        <p:nvSpPr>
          <p:cNvPr id="4" name="Text Placeholder 8"/>
          <p:cNvSpPr txBox="1">
            <a:spLocks/>
          </p:cNvSpPr>
          <p:nvPr/>
        </p:nvSpPr>
        <p:spPr bwMode="auto">
          <a:xfrm>
            <a:off x="685523" y="5448157"/>
            <a:ext cx="7772677" cy="887254"/>
          </a:xfrm>
          <a:prstGeom prst="roundRect">
            <a:avLst>
              <a:gd name="adj" fmla="val 10982"/>
            </a:avLst>
          </a:prstGeom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Try</a:t>
            </a:r>
            <a:r>
              <a:rPr kumimoji="0" lang="en-GB" sz="2400" b="1" i="0" u="none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 the commands to see what they do. Don't forget </a:t>
            </a:r>
            <a:r>
              <a:rPr kumimoji="0" lang="en-GB" sz="2400" b="1" i="0" u="sng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man</a:t>
            </a:r>
            <a:r>
              <a:rPr kumimoji="0" lang="en-GB" sz="2400" b="1" i="0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, if you are unsure.</a:t>
            </a:r>
            <a:endParaRPr kumimoji="0" lang="en-GB" sz="2400" b="1" i="0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  <p:sp>
        <p:nvSpPr>
          <p:cNvPr id="5" name="Text Placeholder 8"/>
          <p:cNvSpPr txBox="1">
            <a:spLocks/>
          </p:cNvSpPr>
          <p:nvPr/>
        </p:nvSpPr>
        <p:spPr bwMode="auto">
          <a:xfrm>
            <a:off x="523783" y="2243646"/>
            <a:ext cx="1905572" cy="49291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Command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 bwMode="auto">
          <a:xfrm>
            <a:off x="2576354" y="2233203"/>
            <a:ext cx="5881846" cy="39433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333399"/>
              </a:buClr>
              <a:defRPr/>
            </a:pPr>
            <a:r>
              <a:rPr lang="en-GB" b="1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rPr>
              <a:t>Examples</a:t>
            </a:r>
            <a:endParaRPr lang="en-GB" b="1" dirty="0" smtClean="0">
              <a:solidFill>
                <a:srgbClr val="333399"/>
              </a:solidFill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 bwMode="auto">
          <a:xfrm>
            <a:off x="2576354" y="2881306"/>
            <a:ext cx="5881846" cy="2464594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which </a:t>
            </a:r>
            <a:r>
              <a:rPr dirty="0" smtClean="0"/>
              <a:t> who</a:t>
            </a:r>
            <a:endParaRPr lang="en-GB" dirty="0" smtClean="0"/>
          </a:p>
          <a:p>
            <a:r>
              <a:rPr lang="en-GB" dirty="0" err="1" smtClean="0"/>
              <a:t>basename</a:t>
            </a:r>
            <a:r>
              <a:rPr lang="en-GB" dirty="0" smtClean="0"/>
              <a:t>  </a:t>
            </a:r>
            <a:r>
              <a:rPr dirty="0" smtClean="0"/>
              <a:t>/</a:t>
            </a:r>
            <a:r>
              <a:rPr dirty="0" err="1" smtClean="0"/>
              <a:t>etc</a:t>
            </a:r>
            <a:r>
              <a:rPr dirty="0" smtClean="0"/>
              <a:t>/</a:t>
            </a:r>
            <a:r>
              <a:rPr dirty="0" err="1" smtClean="0"/>
              <a:t>passwd</a:t>
            </a:r>
            <a:endParaRPr lang="en-GB" dirty="0" smtClean="0"/>
          </a:p>
          <a:p>
            <a:r>
              <a:rPr dirty="0" err="1" smtClean="0"/>
              <a:t>d</a:t>
            </a:r>
            <a:r>
              <a:rPr lang="en-GB" dirty="0" err="1" smtClean="0"/>
              <a:t>irname</a:t>
            </a:r>
            <a:r>
              <a:rPr lang="en-GB" dirty="0" smtClean="0"/>
              <a:t>  </a:t>
            </a:r>
            <a:r>
              <a:rPr dirty="0" smtClean="0"/>
              <a:t>/</a:t>
            </a:r>
            <a:r>
              <a:rPr dirty="0" err="1" smtClean="0"/>
              <a:t>etc</a:t>
            </a:r>
            <a:r>
              <a:rPr dirty="0" smtClean="0"/>
              <a:t>/</a:t>
            </a:r>
            <a:r>
              <a:rPr dirty="0" err="1" smtClean="0"/>
              <a:t>passwd</a:t>
            </a:r>
            <a:endParaRPr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eadlink</a:t>
            </a:r>
            <a:r>
              <a:rPr lang="en-US" dirty="0" smtClean="0"/>
              <a:t> –f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endParaRPr lang="en-GB" dirty="0" smtClean="0"/>
          </a:p>
          <a:p>
            <a:r>
              <a:rPr lang="en-GB" dirty="0" smtClean="0"/>
              <a:t>sleep  </a:t>
            </a:r>
            <a:r>
              <a:rPr dirty="0" smtClean="0"/>
              <a:t>100</a:t>
            </a:r>
          </a:p>
          <a:p>
            <a:endParaRPr lang="en-GB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85523" y="1600200"/>
            <a:ext cx="7772677" cy="39433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smtClean="0"/>
              <a:t>Additional useful 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4161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More Commands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r>
              <a:rPr smtClean="0">
                <a:solidFill>
                  <a:srgbClr val="7F7F7F"/>
                </a:solidFill>
              </a:rPr>
              <a:t>Basic admin commands</a:t>
            </a:r>
            <a:endParaRPr lang="en-GB">
              <a:solidFill>
                <a:srgbClr val="7F7F7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solidFill>
            <a:srgbClr val="2EABE2"/>
          </a:solidFill>
          <a:ln>
            <a:solidFill>
              <a:srgbClr val="333399"/>
            </a:solidFill>
          </a:ln>
        </p:spPr>
        <p:txBody>
          <a:bodyPr/>
          <a:lstStyle/>
          <a:p>
            <a:r>
              <a:rPr smtClean="0">
                <a:solidFill>
                  <a:srgbClr val="333399"/>
                </a:solidFill>
              </a:rPr>
              <a:t>Display commands</a:t>
            </a:r>
            <a:endParaRPr lang="en-GB">
              <a:solidFill>
                <a:srgbClr val="33339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mtClean="0"/>
              <a:t>Sort and Compare commands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smtClean="0"/>
              <a:t>Filtering commands</a:t>
            </a:r>
            <a:endParaRPr lang="en-GB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8032" y="838200"/>
            <a:ext cx="7772400" cy="415498"/>
          </a:xfrm>
        </p:spPr>
        <p:txBody>
          <a:bodyPr/>
          <a:lstStyle/>
          <a:p>
            <a:r>
              <a:rPr lang="en-GB" dirty="0" smtClean="0"/>
              <a:t>Display commands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65697" y="1605642"/>
            <a:ext cx="7772677" cy="7886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The following commands can be used </a:t>
            </a:r>
            <a:r>
              <a:rPr lang="en-GB" smtClean="0"/>
              <a:t>to manipulate the screen display (stdout)</a:t>
            </a:r>
            <a:endParaRPr lang="en-GB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 bwMode="auto">
          <a:xfrm>
            <a:off x="665697" y="3274672"/>
            <a:ext cx="1728192" cy="887254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/>
              <a:t>clear</a:t>
            </a:r>
            <a:endParaRPr lang="en-GB" dirty="0" smtClean="0"/>
          </a:p>
          <a:p>
            <a:r>
              <a:rPr dirty="0" smtClean="0"/>
              <a:t>echo</a:t>
            </a:r>
            <a:endParaRPr lang="en-GB" dirty="0"/>
          </a:p>
        </p:txBody>
      </p:sp>
      <p:sp>
        <p:nvSpPr>
          <p:cNvPr id="5" name="Text Placeholder 8"/>
          <p:cNvSpPr txBox="1">
            <a:spLocks/>
          </p:cNvSpPr>
          <p:nvPr/>
        </p:nvSpPr>
        <p:spPr bwMode="auto">
          <a:xfrm>
            <a:off x="665697" y="5364189"/>
            <a:ext cx="7750342" cy="887254"/>
          </a:xfrm>
          <a:prstGeom prst="roundRect">
            <a:avLst>
              <a:gd name="adj" fmla="val 10982"/>
            </a:avLst>
          </a:prstGeom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Try</a:t>
            </a:r>
            <a:r>
              <a:rPr kumimoji="0" lang="en-GB" sz="2400" b="1" i="0" u="none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 the commands to see what they do. Don't forget </a:t>
            </a:r>
            <a:r>
              <a:rPr kumimoji="0" lang="en-GB" sz="2400" b="1" i="0" u="sng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man</a:t>
            </a:r>
            <a:r>
              <a:rPr kumimoji="0" lang="en-GB" sz="2400" b="1" i="0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, if you are unsure.</a:t>
            </a:r>
            <a:endParaRPr kumimoji="0" lang="en-GB" sz="2400" b="1" i="0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 bwMode="auto">
          <a:xfrm>
            <a:off x="665697" y="2626601"/>
            <a:ext cx="1728192" cy="49291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Command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  <p:sp>
        <p:nvSpPr>
          <p:cNvPr id="7" name="Text Placeholder 8"/>
          <p:cNvSpPr txBox="1">
            <a:spLocks/>
          </p:cNvSpPr>
          <p:nvPr/>
        </p:nvSpPr>
        <p:spPr bwMode="auto">
          <a:xfrm>
            <a:off x="2577932" y="2626601"/>
            <a:ext cx="5860442" cy="39433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333399"/>
              </a:buClr>
              <a:defRPr/>
            </a:pPr>
            <a:r>
              <a:rPr lang="en-GB" b="1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rPr>
              <a:t>Examples</a:t>
            </a:r>
            <a:endParaRPr lang="en-GB" b="1" dirty="0" smtClean="0">
              <a:solidFill>
                <a:srgbClr val="333399"/>
              </a:solidFill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0" name="Text Placeholder 8"/>
          <p:cNvSpPr txBox="1">
            <a:spLocks/>
          </p:cNvSpPr>
          <p:nvPr/>
        </p:nvSpPr>
        <p:spPr bwMode="auto">
          <a:xfrm>
            <a:off x="2577932" y="3274672"/>
            <a:ext cx="5860442" cy="887254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 smtClean="0"/>
          </a:p>
          <a:p>
            <a:r>
              <a:rPr dirty="0" smtClean="0"/>
              <a:t>echo  -e  "\t This is indented\n"</a:t>
            </a:r>
          </a:p>
        </p:txBody>
      </p:sp>
    </p:spTree>
    <p:extLst>
      <p:ext uri="{BB962C8B-B14F-4D97-AF65-F5344CB8AC3E}">
        <p14:creationId xmlns:p14="http://schemas.microsoft.com/office/powerpoint/2010/main" val="40817561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More Commands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r>
              <a:rPr smtClean="0">
                <a:solidFill>
                  <a:srgbClr val="7F7F7F"/>
                </a:solidFill>
              </a:rPr>
              <a:t>Basic admin commands</a:t>
            </a:r>
            <a:endParaRPr lang="en-GB">
              <a:solidFill>
                <a:srgbClr val="7F7F7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r>
              <a:rPr smtClean="0">
                <a:solidFill>
                  <a:srgbClr val="7F7F7F"/>
                </a:solidFill>
              </a:rPr>
              <a:t>Display commands</a:t>
            </a:r>
            <a:endParaRPr lang="en-GB">
              <a:solidFill>
                <a:srgbClr val="7F7F7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solidFill>
            <a:srgbClr val="2EABE2"/>
          </a:solidFill>
          <a:ln>
            <a:solidFill>
              <a:srgbClr val="333399"/>
            </a:solidFill>
          </a:ln>
        </p:spPr>
        <p:txBody>
          <a:bodyPr/>
          <a:lstStyle/>
          <a:p>
            <a:r>
              <a:rPr smtClean="0">
                <a:solidFill>
                  <a:srgbClr val="333399"/>
                </a:solidFill>
              </a:rPr>
              <a:t>Sort and Compare commands</a:t>
            </a:r>
            <a:endParaRPr lang="en-GB">
              <a:solidFill>
                <a:srgbClr val="33339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smtClean="0"/>
              <a:t>Filtering commands</a:t>
            </a:r>
            <a:endParaRPr lang="en-GB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Sort and Compare file commands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72400" y="1211307"/>
            <a:ext cx="7772677" cy="7886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The following command can be used to reorder the display of lines in a file</a:t>
            </a:r>
            <a:endParaRPr lang="en-GB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 bwMode="auto">
          <a:xfrm>
            <a:off x="694735" y="2754991"/>
            <a:ext cx="1728000" cy="3072051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/>
              <a:t>sort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U</a:t>
            </a:r>
            <a:r>
              <a:rPr dirty="0" err="1" smtClean="0"/>
              <a:t>niq</a:t>
            </a:r>
            <a:endParaRPr dirty="0" smtClean="0"/>
          </a:p>
          <a:p>
            <a:endParaRPr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/>
              <a:t>s</a:t>
            </a:r>
            <a:r>
              <a:rPr lang="en-US" sz="2000" dirty="0" smtClean="0"/>
              <a:t>ort | </a:t>
            </a:r>
            <a:r>
              <a:rPr lang="en-US" sz="2000" dirty="0" err="1" smtClean="0"/>
              <a:t>uniq</a:t>
            </a:r>
            <a:endParaRPr sz="2000" dirty="0" smtClean="0"/>
          </a:p>
        </p:txBody>
      </p:sp>
      <p:sp>
        <p:nvSpPr>
          <p:cNvPr id="6" name="Text Placeholder 8"/>
          <p:cNvSpPr txBox="1">
            <a:spLocks/>
          </p:cNvSpPr>
          <p:nvPr/>
        </p:nvSpPr>
        <p:spPr bwMode="auto">
          <a:xfrm>
            <a:off x="2563231" y="2834287"/>
            <a:ext cx="5881846" cy="3056096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800" dirty="0" smtClean="0"/>
              <a:t>sort  </a:t>
            </a:r>
            <a:r>
              <a:rPr sz="1800" dirty="0"/>
              <a:t>	</a:t>
            </a:r>
            <a:r>
              <a:rPr sz="1800" dirty="0" smtClean="0"/>
              <a:t>accounts</a:t>
            </a:r>
          </a:p>
          <a:p>
            <a:r>
              <a:rPr sz="1800" dirty="0" smtClean="0"/>
              <a:t>sort  -r  	accounts</a:t>
            </a:r>
          </a:p>
          <a:p>
            <a:r>
              <a:rPr lang="fr-FR" sz="1800" dirty="0" smtClean="0"/>
              <a:t>sort  –nr  –t":"  -k4  </a:t>
            </a:r>
            <a:r>
              <a:rPr lang="fr-FR" sz="1800" dirty="0" err="1" smtClean="0"/>
              <a:t>accounts</a:t>
            </a:r>
            <a:endParaRPr lang="fr-FR" sz="1800" dirty="0" smtClean="0"/>
          </a:p>
          <a:p>
            <a:endParaRPr sz="1800" dirty="0" smtClean="0"/>
          </a:p>
          <a:p>
            <a:r>
              <a:rPr sz="1800" dirty="0" err="1" smtClean="0"/>
              <a:t>uniq</a:t>
            </a:r>
            <a:r>
              <a:rPr sz="1800" dirty="0" smtClean="0"/>
              <a:t>       </a:t>
            </a:r>
            <a:r>
              <a:rPr lang="fr-FR" sz="1800" dirty="0" smtClean="0"/>
              <a:t>/</a:t>
            </a:r>
            <a:r>
              <a:rPr lang="fr-FR" sz="1800" dirty="0" err="1" smtClean="0"/>
              <a:t>student_files</a:t>
            </a:r>
            <a:r>
              <a:rPr lang="fr-FR" sz="1800" dirty="0" smtClean="0"/>
              <a:t>/</a:t>
            </a:r>
            <a:r>
              <a:rPr lang="fr-FR" sz="1800" dirty="0" err="1" smtClean="0"/>
              <a:t>uniqFile</a:t>
            </a:r>
            <a:endParaRPr lang="fr-FR" sz="1800" dirty="0" smtClean="0"/>
          </a:p>
          <a:p>
            <a:r>
              <a:rPr lang="en-GB" sz="1800" dirty="0" err="1"/>
              <a:t>uniq</a:t>
            </a:r>
            <a:r>
              <a:rPr lang="en-GB" sz="1800" dirty="0"/>
              <a:t>  </a:t>
            </a:r>
            <a:r>
              <a:rPr lang="en-GB" sz="1800" dirty="0" smtClean="0"/>
              <a:t>-c /</a:t>
            </a:r>
            <a:r>
              <a:rPr lang="en-GB" sz="1800" dirty="0" err="1" smtClean="0"/>
              <a:t>student_files</a:t>
            </a:r>
            <a:r>
              <a:rPr lang="en-GB" sz="1800" dirty="0" smtClean="0"/>
              <a:t>/</a:t>
            </a:r>
            <a:r>
              <a:rPr lang="en-GB" sz="1800" dirty="0" err="1" smtClean="0"/>
              <a:t>uniqFile</a:t>
            </a:r>
            <a:endParaRPr lang="en-GB" sz="1800" dirty="0" smtClean="0"/>
          </a:p>
          <a:p>
            <a:r>
              <a:rPr lang="en-GB" sz="1800" dirty="0" err="1"/>
              <a:t>uniq</a:t>
            </a:r>
            <a:r>
              <a:rPr lang="en-GB" sz="1800" dirty="0"/>
              <a:t>  </a:t>
            </a:r>
            <a:r>
              <a:rPr lang="en-GB" sz="1800" dirty="0" smtClean="0"/>
              <a:t>-d /</a:t>
            </a:r>
            <a:r>
              <a:rPr lang="en-GB" sz="1800" dirty="0" err="1" smtClean="0"/>
              <a:t>student_files</a:t>
            </a:r>
            <a:r>
              <a:rPr lang="en-GB" sz="1800" dirty="0" smtClean="0"/>
              <a:t>/</a:t>
            </a:r>
            <a:r>
              <a:rPr lang="en-GB" sz="1800" dirty="0" err="1" smtClean="0"/>
              <a:t>uniqFile</a:t>
            </a:r>
            <a:endParaRPr lang="en-GB" sz="1800" dirty="0"/>
          </a:p>
          <a:p>
            <a:r>
              <a:rPr lang="en-GB" sz="1800" dirty="0" err="1"/>
              <a:t>uniq</a:t>
            </a:r>
            <a:r>
              <a:rPr lang="en-GB" sz="1800" dirty="0"/>
              <a:t>  </a:t>
            </a:r>
            <a:r>
              <a:rPr lang="en-GB" sz="1800" dirty="0" smtClean="0"/>
              <a:t>-u /</a:t>
            </a:r>
            <a:r>
              <a:rPr lang="en-GB" sz="1800" dirty="0" err="1" smtClean="0"/>
              <a:t>student_files</a:t>
            </a:r>
            <a:r>
              <a:rPr lang="en-GB" sz="1800" dirty="0" smtClean="0"/>
              <a:t>/</a:t>
            </a:r>
            <a:r>
              <a:rPr lang="en-GB" sz="1800" dirty="0" err="1" smtClean="0"/>
              <a:t>uniqFile</a:t>
            </a:r>
            <a:endParaRPr lang="en-GB" sz="1800" dirty="0" smtClean="0"/>
          </a:p>
          <a:p>
            <a:endParaRPr lang="en-US" sz="1800" dirty="0"/>
          </a:p>
          <a:p>
            <a:r>
              <a:rPr lang="en-US" sz="1800" dirty="0"/>
              <a:t>s</a:t>
            </a:r>
            <a:r>
              <a:rPr lang="en-US" sz="1800" dirty="0" smtClean="0"/>
              <a:t>ort /</a:t>
            </a:r>
            <a:r>
              <a:rPr lang="en-US" sz="1800" dirty="0" err="1" smtClean="0"/>
              <a:t>student_files</a:t>
            </a:r>
            <a:r>
              <a:rPr lang="en-US" sz="1800" dirty="0" smtClean="0"/>
              <a:t>/</a:t>
            </a:r>
            <a:r>
              <a:rPr lang="en-US" sz="1800" dirty="0" err="1" smtClean="0"/>
              <a:t>uniqFile</a:t>
            </a:r>
            <a:r>
              <a:rPr lang="en-US" sz="1800" dirty="0" smtClean="0"/>
              <a:t> 	|	</a:t>
            </a:r>
            <a:r>
              <a:rPr lang="en-US" sz="1800" dirty="0" err="1" smtClean="0"/>
              <a:t>uniq</a:t>
            </a:r>
            <a:endParaRPr lang="en-GB" sz="1800" dirty="0"/>
          </a:p>
        </p:txBody>
      </p:sp>
      <p:sp>
        <p:nvSpPr>
          <p:cNvPr id="7" name="Text Placeholder 8"/>
          <p:cNvSpPr txBox="1">
            <a:spLocks/>
          </p:cNvSpPr>
          <p:nvPr/>
        </p:nvSpPr>
        <p:spPr bwMode="auto">
          <a:xfrm>
            <a:off x="687438" y="2206574"/>
            <a:ext cx="1728000" cy="39433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Command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  <p:sp>
        <p:nvSpPr>
          <p:cNvPr id="10" name="Text Placeholder 8"/>
          <p:cNvSpPr txBox="1">
            <a:spLocks/>
          </p:cNvSpPr>
          <p:nvPr/>
        </p:nvSpPr>
        <p:spPr bwMode="auto">
          <a:xfrm>
            <a:off x="2552064" y="2206574"/>
            <a:ext cx="5881846" cy="39433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333399"/>
              </a:buClr>
              <a:defRPr/>
            </a:pPr>
            <a:r>
              <a:rPr lang="en-GB" b="1" dirty="0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rPr>
              <a:t>Examples</a:t>
            </a:r>
          </a:p>
        </p:txBody>
      </p:sp>
      <p:sp>
        <p:nvSpPr>
          <p:cNvPr id="13" name="Text Placeholder 8"/>
          <p:cNvSpPr txBox="1">
            <a:spLocks/>
          </p:cNvSpPr>
          <p:nvPr/>
        </p:nvSpPr>
        <p:spPr bwMode="auto">
          <a:xfrm>
            <a:off x="694735" y="5953157"/>
            <a:ext cx="7750342" cy="361474"/>
          </a:xfrm>
          <a:prstGeom prst="roundRect">
            <a:avLst>
              <a:gd name="adj" fmla="val 10982"/>
            </a:avLst>
          </a:prstGeom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Try</a:t>
            </a:r>
            <a:r>
              <a:rPr kumimoji="0" lang="en-GB" sz="1600" b="1" i="0" u="none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 the commands to see what they do. Don't forget </a:t>
            </a:r>
            <a:r>
              <a:rPr kumimoji="0" lang="en-GB" sz="1600" b="1" i="0" u="sng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man,</a:t>
            </a:r>
            <a:r>
              <a:rPr kumimoji="0" lang="en-GB" sz="1600" b="1" i="0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 </a:t>
            </a:r>
            <a:r>
              <a:rPr kumimoji="0" lang="en-GB" sz="1600" b="1" i="0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if you are unsure.</a:t>
            </a:r>
            <a:endParaRPr kumimoji="0" lang="en-GB" sz="1600" b="1" i="0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7845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RestrictedToTheseUsers xmlns="$ListId:Shared Documents;"><UserInfo><DisplayName></DisplayName><AccountId xsi:nil="true"></AccountId><AccountType/></UserInfo></RestrictedToTheseUsers><Module xmlns="$ListId:Shared Documents;">Foundation</Module><IconOverlay xmlns="http://schemas.microsoft.com/sharepoint/v4" xsi:nil="true"/></documentManagement></p:properties>
</file>

<file path=customXml/item3.xml><?xml version="1.0" encoding="utf-8"?><ct:contentTypeSchema ct:_="" ma:_="" ma:contentTypeName="Document" ma:contentTypeID="0x010100C6296D0BB197BA4483003E3880790A29" ma:contentTypeVersion="4" ma:contentTypeDescription="Create a new document." ma:contentTypeScope="" ma:versionID="44b887429f14bd41fa5c62838663fd2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f8b28650bfb533a4c478a473655f8fbb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Foundation"/>
<xsd:enumeration value="Shell Programming"/>
<xsd:enumeration value="Post Sign Off Activities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8A1896FF-4DC2-4EAF-BF91-8FE01924B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0B6BE4-3C12-4B31-AEBF-B3A1E26A4718}">
  <ds:schemaRefs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sharepoint/v4"/>
    <ds:schemaRef ds:uri="$ListId:Shared Documents;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BDB8857-5E5A-4EB3-9738-89BC490E3B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627</Words>
  <Application>Microsoft Office PowerPoint</Application>
  <PresentationFormat>On-screen Show (4:3)</PresentationFormat>
  <Paragraphs>148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Module objectives</vt:lpstr>
      <vt:lpstr>More Commands</vt:lpstr>
      <vt:lpstr>System Commands</vt:lpstr>
      <vt:lpstr>System Commands</vt:lpstr>
      <vt:lpstr>More Commands</vt:lpstr>
      <vt:lpstr>Display commands</vt:lpstr>
      <vt:lpstr>More Commands</vt:lpstr>
      <vt:lpstr>Sort and Compare file commands</vt:lpstr>
      <vt:lpstr>Sort and Compare file commands </vt:lpstr>
      <vt:lpstr>More Commands</vt:lpstr>
      <vt:lpstr>Filtering commands</vt:lpstr>
      <vt:lpstr>Questions?</vt:lpstr>
      <vt:lpstr>Module objectives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Saunders</dc:creator>
  <cp:lastModifiedBy>Richard Jimenez</cp:lastModifiedBy>
  <cp:revision>182</cp:revision>
  <dcterms:created xsi:type="dcterms:W3CDTF">2014-05-28T13:17:46Z</dcterms:created>
  <dcterms:modified xsi:type="dcterms:W3CDTF">2019-05-21T18:53:55Z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0x010100C6296D0BB197BA4483003E3880790A29</vt:lpwstr>
  </property>
</Properties>
</file>