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59" r:id="rId7"/>
    <p:sldId id="265" r:id="rId8"/>
    <p:sldId id="261" r:id="rId9"/>
    <p:sldId id="260" r:id="rId10"/>
    <p:sldId id="264" r:id="rId11"/>
    <p:sldId id="262" r:id="rId12"/>
    <p:sldId id="263" r:id="rId13"/>
    <p:sldId id="266" r:id="rId14"/>
    <p:sldId id="267" r:id="rId15"/>
    <p:sldId id="268"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15" autoAdjust="0"/>
    <p:restoredTop sz="94660"/>
  </p:normalViewPr>
  <p:slideViewPr>
    <p:cSldViewPr snapToGrid="0" snapToObjects="1">
      <p:cViewPr varScale="1">
        <p:scale>
          <a:sx n="103" d="100"/>
          <a:sy n="103" d="100"/>
        </p:scale>
        <p:origin x="-2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0FDFA81-A311-4882-B202-F9DEF9CD5775}" type="datetime1">
              <a:rPr lang="en-GB" altLang="zh-TW"/>
              <a:pPr/>
              <a:t>21/05/2019</a:t>
            </a:fld>
            <a:endParaRPr lang="en-US" altLang="zh-TW"/>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98AFFF7-9752-4091-8129-5D060DDEF17D}" type="slidenum">
              <a:rPr lang="en-US" altLang="zh-TW"/>
              <a:pPr/>
              <a:t>‹#›</a:t>
            </a:fld>
            <a:endParaRPr lang="en-US" altLang="zh-TW"/>
          </a:p>
        </p:txBody>
      </p:sp>
    </p:spTree>
    <p:extLst>
      <p:ext uri="{BB962C8B-B14F-4D97-AF65-F5344CB8AC3E}">
        <p14:creationId xmlns:p14="http://schemas.microsoft.com/office/powerpoint/2010/main" val="2571785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1B7295E-B053-41F5-88CE-C07C4037BB3C}" type="datetime1">
              <a:rPr lang="en-GB" altLang="zh-TW"/>
              <a:pPr/>
              <a:t>21/05/2019</a:t>
            </a:fld>
            <a:endParaRPr lang="en-US" altLang="zh-T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9CFD97-EB02-41FB-B591-FBBE869502E4}" type="slidenum">
              <a:rPr lang="en-US" altLang="zh-TW"/>
              <a:pPr/>
              <a:t>‹#›</a:t>
            </a:fld>
            <a:endParaRPr lang="en-US" altLang="zh-TW"/>
          </a:p>
        </p:txBody>
      </p:sp>
    </p:spTree>
    <p:extLst>
      <p:ext uri="{BB962C8B-B14F-4D97-AF65-F5344CB8AC3E}">
        <p14:creationId xmlns:p14="http://schemas.microsoft.com/office/powerpoint/2010/main" val="407528401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228600" indent="-228600">
              <a:lnSpc>
                <a:spcPct val="90000"/>
              </a:lnSpc>
              <a:spcBef>
                <a:spcPct val="0"/>
              </a:spcBef>
              <a:buNone/>
            </a:pPr>
            <a:endParaRPr lang="en-GB" b="1" baseline="0" dirty="0" smtClean="0"/>
          </a:p>
          <a:p>
            <a:pPr marL="0" indent="0">
              <a:lnSpc>
                <a:spcPct val="90000"/>
              </a:lnSpc>
              <a:spcBef>
                <a:spcPct val="0"/>
              </a:spcBef>
              <a:buNone/>
            </a:pPr>
            <a:endParaRPr lang="en-GB" b="1" baseline="0" dirty="0" smtClean="0"/>
          </a:p>
          <a:p>
            <a:pPr marL="0" indent="0">
              <a:lnSpc>
                <a:spcPct val="90000"/>
              </a:lnSpc>
              <a:spcBef>
                <a:spcPct val="0"/>
              </a:spcBef>
              <a:buNone/>
            </a:pPr>
            <a:endParaRPr lang="en-GB" b="0" baseline="0" dirty="0" smtClean="0"/>
          </a:p>
          <a:p>
            <a:pPr marL="0" indent="0">
              <a:lnSpc>
                <a:spcPct val="90000"/>
              </a:lnSpc>
              <a:spcBef>
                <a:spcPct val="0"/>
              </a:spcBef>
              <a:buNone/>
            </a:pPr>
            <a:endParaRPr lang="en-GB" b="0" dirty="0" smtClean="0"/>
          </a:p>
          <a:p>
            <a:pPr>
              <a:lnSpc>
                <a:spcPct val="90000"/>
              </a:lnSpc>
              <a:spcBef>
                <a:spcPct val="0"/>
              </a:spcBef>
            </a:pPr>
            <a:endParaRPr lang="en-GB" dirty="0"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B89738-6404-4B37-BB20-A4ADC9F9C464}" type="slidenum">
              <a:rPr lang="en-GB"/>
              <a:pPr fontAlgn="base">
                <a:spcBef>
                  <a:spcPct val="0"/>
                </a:spcBef>
                <a:spcAft>
                  <a:spcPct val="0"/>
                </a:spcAft>
              </a:pPr>
              <a:t>11</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90000"/>
              </a:lnSpc>
              <a:spcBef>
                <a:spcPct val="0"/>
              </a:spcBef>
            </a:pPr>
            <a:endParaRPr lang="en-GB" dirty="0"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B89738-6404-4B37-BB20-A4ADC9F9C464}" type="slidenum">
              <a:rPr lang="en-GB"/>
              <a:pPr fontAlgn="base">
                <a:spcBef>
                  <a:spcPct val="0"/>
                </a:spcBef>
                <a:spcAft>
                  <a:spcPct val="0"/>
                </a:spcAft>
              </a:pPr>
              <a:t>4</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The </a:t>
            </a:r>
            <a:r>
              <a:rPr lang="en-GB" b="1" i="1" dirty="0" smtClean="0"/>
              <a:t>/etc/profile</a:t>
            </a:r>
            <a:r>
              <a:rPr lang="en-GB" dirty="0" smtClean="0"/>
              <a:t> file is used by the administrator to perform common tasks which will run for every user who logs on; this includes the initialisation of any system Environment variables. </a:t>
            </a:r>
          </a:p>
          <a:p>
            <a:endParaRPr lang="en-GB" dirty="0" smtClean="0"/>
          </a:p>
          <a:p>
            <a:r>
              <a:rPr lang="en-GB" dirty="0" smtClean="0"/>
              <a:t>After reading that file, it looks for</a:t>
            </a:r>
            <a:r>
              <a:rPr lang="en-GB" baseline="0" dirty="0" smtClean="0"/>
              <a:t> </a:t>
            </a:r>
            <a:r>
              <a:rPr lang="en-GB" dirty="0" smtClean="0"/>
              <a:t>.</a:t>
            </a:r>
            <a:r>
              <a:rPr lang="en-GB" b="1" dirty="0" smtClean="0"/>
              <a:t>bash_profile</a:t>
            </a:r>
            <a:r>
              <a:rPr lang="en-GB" dirty="0" smtClean="0"/>
              <a:t>, .</a:t>
            </a:r>
            <a:r>
              <a:rPr lang="en-GB" b="1" dirty="0" smtClean="0"/>
              <a:t>bash_login</a:t>
            </a:r>
            <a:r>
              <a:rPr lang="en-GB" dirty="0" smtClean="0"/>
              <a:t>, and .</a:t>
            </a:r>
            <a:r>
              <a:rPr lang="en-GB" b="1" dirty="0" smtClean="0"/>
              <a:t>profile</a:t>
            </a:r>
            <a:r>
              <a:rPr lang="en-GB" dirty="0" smtClean="0"/>
              <a:t>, in that order, and reads and executes commands from the first one that exists and is readable. (Only one of these files will be sourced.). </a:t>
            </a:r>
          </a:p>
          <a:p>
            <a:endParaRPr lang="en-GB"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Finally if the users home directory contains a </a:t>
            </a:r>
            <a:r>
              <a:rPr lang="en-GB" b="1" i="1" dirty="0" smtClean="0"/>
              <a:t>.bashrc</a:t>
            </a:r>
            <a:r>
              <a:rPr lang="en-GB" dirty="0" smtClean="0"/>
              <a:t> file this is sourced.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Use the </a:t>
            </a:r>
            <a:r>
              <a:rPr lang="en-GB" b="1" dirty="0" smtClean="0"/>
              <a:t>ls</a:t>
            </a:r>
            <a:r>
              <a:rPr lang="en-GB" dirty="0" smtClean="0"/>
              <a:t> command to view the files in the current directory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$ls –a  (don not be concerned over the –a ,</a:t>
            </a:r>
            <a:r>
              <a:rPr lang="en-GB" baseline="0" dirty="0" smtClean="0"/>
              <a:t> this will be covered later)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b="0" baseline="0" dirty="0" smtClean="0"/>
              <a:t>Master copies of  the </a:t>
            </a:r>
            <a:r>
              <a:rPr lang="en-GB" b="1" baseline="0" dirty="0" smtClean="0"/>
              <a:t>.</a:t>
            </a:r>
            <a:r>
              <a:rPr lang="en-GB" b="1" baseline="0" dirty="0" err="1" smtClean="0"/>
              <a:t>bashrc</a:t>
            </a:r>
            <a:r>
              <a:rPr lang="en-GB" b="1" baseline="0" dirty="0" smtClean="0"/>
              <a:t>, </a:t>
            </a:r>
            <a:r>
              <a:rPr lang="en-GB" b="1" dirty="0" smtClean="0"/>
              <a:t>.</a:t>
            </a:r>
            <a:r>
              <a:rPr lang="en-GB" b="1" dirty="0" err="1" smtClean="0"/>
              <a:t>bash_profile</a:t>
            </a:r>
            <a:r>
              <a:rPr lang="en-GB" dirty="0" smtClean="0"/>
              <a:t>, .</a:t>
            </a:r>
            <a:r>
              <a:rPr lang="en-GB" b="1" dirty="0" err="1" smtClean="0"/>
              <a:t>bash_login</a:t>
            </a:r>
            <a:r>
              <a:rPr lang="en-GB" dirty="0" smtClean="0"/>
              <a:t>, and .</a:t>
            </a:r>
            <a:r>
              <a:rPr lang="en-GB" b="1" dirty="0" smtClean="0"/>
              <a:t>profile</a:t>
            </a:r>
            <a:r>
              <a:rPr lang="en-GB" b="0" baseline="0" dirty="0" smtClean="0"/>
              <a:t> files are stored in /</a:t>
            </a:r>
            <a:r>
              <a:rPr lang="en-GB" b="0" baseline="0" dirty="0" err="1" smtClean="0"/>
              <a:t>etc</a:t>
            </a:r>
            <a:r>
              <a:rPr lang="en-GB" b="0" baseline="0" dirty="0" smtClean="0"/>
              <a:t>/</a:t>
            </a:r>
            <a:r>
              <a:rPr lang="en-GB" b="0" baseline="0" dirty="0" err="1" smtClean="0"/>
              <a:t>skel</a:t>
            </a:r>
            <a:r>
              <a:rPr lang="en-GB" b="0"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GB" b="0" baseline="0" dirty="0" smtClean="0"/>
              <a:t>When a user account is created these files are copied to the user’s home directory.</a:t>
            </a:r>
          </a:p>
          <a:p>
            <a:pPr marL="0" marR="0" indent="0" algn="l" defTabSz="914400" rtl="0" eaLnBrk="1" fontAlgn="base" latinLnBrk="0" hangingPunct="1">
              <a:lnSpc>
                <a:spcPct val="100000"/>
              </a:lnSpc>
              <a:spcBef>
                <a:spcPct val="30000"/>
              </a:spcBef>
              <a:spcAft>
                <a:spcPct val="0"/>
              </a:spcAft>
              <a:buClrTx/>
              <a:buSzTx/>
              <a:buFontTx/>
              <a:buNone/>
              <a:tabLst/>
              <a:defRPr/>
            </a:pPr>
            <a:r>
              <a:rPr lang="en-GB" b="0" baseline="0" dirty="0" smtClean="0"/>
              <a:t>If a user experiences problems with their environment, after editing these files, they can restore their original settings by copying these files and logging off &amp; on again.</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GB" dirty="0" smtClean="0"/>
              <a:t>Standard UNIX variables are split into two categories, environment variables and shell variables. </a:t>
            </a:r>
          </a:p>
          <a:p>
            <a:endParaRPr lang="en-GB" dirty="0" smtClean="0"/>
          </a:p>
          <a:p>
            <a:r>
              <a:rPr lang="en-GB" dirty="0" smtClean="0"/>
              <a:t>shell variables apply only to the current instance of the shell </a:t>
            </a:r>
          </a:p>
          <a:p>
            <a:r>
              <a:rPr lang="en-GB" dirty="0" smtClean="0"/>
              <a:t>environment variables have a farther reaching significance, and those set at login are valid for the duration of the session. </a:t>
            </a:r>
          </a:p>
          <a:p>
            <a:endParaRPr lang="en-GB" dirty="0" smtClean="0"/>
          </a:p>
          <a:p>
            <a:r>
              <a:rPr lang="en-GB" dirty="0" smtClean="0"/>
              <a:t>By convention, environment variables have UPPER CASE and shell variables have lower case names. </a:t>
            </a:r>
          </a:p>
          <a:p>
            <a:endParaRPr lang="en-GB" dirty="0" smtClean="0"/>
          </a:p>
          <a:p>
            <a:r>
              <a:rPr lang="en-GB" dirty="0" smtClean="0"/>
              <a:t>View the</a:t>
            </a:r>
            <a:r>
              <a:rPr lang="en-GB" baseline="0" dirty="0" smtClean="0"/>
              <a:t> environment variables you have set against your profile by executing the </a:t>
            </a:r>
            <a:r>
              <a:rPr lang="en-GB" b="1" baseline="0" dirty="0" err="1" smtClean="0"/>
              <a:t>env</a:t>
            </a:r>
            <a:r>
              <a:rPr lang="en-GB" b="1" baseline="0" dirty="0" smtClean="0"/>
              <a:t> </a:t>
            </a:r>
            <a:r>
              <a:rPr lang="en-GB" b="0" baseline="0" dirty="0" smtClean="0"/>
              <a:t>or</a:t>
            </a:r>
            <a:r>
              <a:rPr lang="en-GB" b="1" baseline="0" dirty="0" smtClean="0"/>
              <a:t> </a:t>
            </a:r>
            <a:r>
              <a:rPr lang="en-GB" b="1" baseline="0" dirty="0" err="1" smtClean="0"/>
              <a:t>printenv</a:t>
            </a:r>
            <a:r>
              <a:rPr lang="en-GB" baseline="0" dirty="0" smtClean="0"/>
              <a:t> command, the </a:t>
            </a:r>
            <a:r>
              <a:rPr lang="en-GB" b="1" baseline="0" dirty="0" smtClean="0"/>
              <a:t>set </a:t>
            </a:r>
            <a:r>
              <a:rPr lang="en-GB" b="0" baseline="0" dirty="0" smtClean="0"/>
              <a:t>command will display more variables, try both</a:t>
            </a:r>
            <a:endParaRPr lang="en-GB" b="1" baseline="0" dirty="0" smtClean="0"/>
          </a:p>
          <a:p>
            <a:endParaRPr lang="en-GB"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NOTE!!!!!!!!! Unix is Case sensitive</a:t>
            </a:r>
          </a:p>
          <a:p>
            <a:endParaRPr lang="en-GB" baseline="0" dirty="0" smtClean="0"/>
          </a:p>
          <a:p>
            <a:endParaRPr lang="en-GB" baseline="0" dirty="0" smtClean="0"/>
          </a:p>
          <a:p>
            <a:r>
              <a:rPr lang="en-GB" baseline="0" dirty="0" smtClean="0"/>
              <a:t>Or view the value of the variable by using the </a:t>
            </a:r>
            <a:r>
              <a:rPr lang="en-GB" b="1" baseline="0" dirty="0" smtClean="0"/>
              <a:t>echo </a:t>
            </a:r>
            <a:r>
              <a:rPr lang="en-GB" b="0" baseline="0" dirty="0" smtClean="0"/>
              <a:t>command </a:t>
            </a:r>
          </a:p>
          <a:p>
            <a:endParaRPr lang="en-GB" b="0" baseline="0" dirty="0" smtClean="0"/>
          </a:p>
          <a:p>
            <a:r>
              <a:rPr lang="en-GB" b="0" baseline="0" dirty="0" smtClean="0"/>
              <a:t>NOTE!!!!!! When accessing a variable you must preceded with a $ sign</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WARNING!!!!!!</a:t>
            </a:r>
          </a:p>
          <a:p>
            <a:endParaRPr lang="en-GB" dirty="0" smtClean="0"/>
          </a:p>
          <a:p>
            <a:r>
              <a:rPr lang="en-GB" dirty="0" smtClean="0"/>
              <a:t>This section will take you through the environmental settings for your UNIX account. Whilst it is important to understand how UNIX manages your environment, care must be taken not to modify any settings which you are unsure off. Failure to adhere to this may result in your account</a:t>
            </a:r>
            <a:r>
              <a:rPr lang="en-GB" baseline="0" dirty="0" smtClean="0"/>
              <a:t> becoming unusable and ALL of your work being lost. </a:t>
            </a:r>
          </a:p>
          <a:p>
            <a:endParaRPr lang="en-GB" baseline="0" dirty="0" smtClean="0"/>
          </a:p>
          <a:p>
            <a:r>
              <a:rPr lang="en-GB" baseline="0" dirty="0" smtClean="0"/>
              <a:t>THIS IS NOT RECOVERAB LE!!!!!!!</a:t>
            </a:r>
            <a:endParaRPr lang="en-GB" dirty="0" smtClean="0"/>
          </a:p>
          <a:p>
            <a:endParaRPr lang="en-GB" dirty="0" smtClean="0"/>
          </a:p>
          <a:p>
            <a:r>
              <a:rPr lang="en-GB" dirty="0" smtClean="0"/>
              <a:t>Firstly, we need to create the variable: </a:t>
            </a:r>
          </a:p>
          <a:p>
            <a:r>
              <a:rPr lang="en-GB" dirty="0" smtClean="0"/>
              <a:t>$ </a:t>
            </a:r>
            <a:r>
              <a:rPr lang="en-GB" dirty="0" smtClean="0">
                <a:solidFill>
                  <a:schemeClr val="tx1"/>
                </a:solidFill>
                <a:latin typeface="Lucida Console" pitchFamily="49" charset="0"/>
              </a:rPr>
              <a:t>COMPANYNAME</a:t>
            </a:r>
            <a:r>
              <a:rPr lang="en-GB" dirty="0" smtClean="0"/>
              <a:t>="FDM Group" </a:t>
            </a:r>
          </a:p>
          <a:p>
            <a:endParaRPr lang="en-GB" dirty="0" smtClean="0"/>
          </a:p>
          <a:p>
            <a:r>
              <a:rPr lang="en-GB" dirty="0" smtClean="0"/>
              <a:t>Next we add this to the environment, using the </a:t>
            </a:r>
            <a:r>
              <a:rPr lang="en-GB" b="1" dirty="0" smtClean="0"/>
              <a:t>export</a:t>
            </a:r>
            <a:r>
              <a:rPr lang="en-GB" dirty="0" smtClean="0"/>
              <a:t> command: </a:t>
            </a:r>
          </a:p>
          <a:p>
            <a:r>
              <a:rPr lang="en-GB" dirty="0" smtClean="0"/>
              <a:t>$ </a:t>
            </a:r>
            <a:r>
              <a:rPr lang="en-GB" b="0" dirty="0" smtClean="0"/>
              <a:t>export</a:t>
            </a:r>
            <a:r>
              <a:rPr lang="en-GB" dirty="0" smtClean="0"/>
              <a:t> </a:t>
            </a:r>
            <a:r>
              <a:rPr lang="en-GB" dirty="0" smtClean="0">
                <a:solidFill>
                  <a:schemeClr val="tx1"/>
                </a:solidFill>
                <a:latin typeface="Lucida Console" pitchFamily="49" charset="0"/>
              </a:rPr>
              <a:t>COMPANYNAME</a:t>
            </a:r>
            <a:endParaRPr lang="en-GB" dirty="0" smtClean="0"/>
          </a:p>
          <a:p>
            <a:endParaRPr lang="en-GB" dirty="0" smtClean="0"/>
          </a:p>
          <a:p>
            <a:r>
              <a:rPr lang="en-GB" dirty="0" smtClean="0"/>
              <a:t>Now, execute the </a:t>
            </a:r>
            <a:r>
              <a:rPr lang="en-GB" b="1" dirty="0" smtClean="0"/>
              <a:t>env</a:t>
            </a:r>
            <a:r>
              <a:rPr lang="en-GB" dirty="0" smtClean="0"/>
              <a:t> command, </a:t>
            </a:r>
          </a:p>
          <a:p>
            <a:r>
              <a:rPr lang="en-GB" dirty="0" smtClean="0"/>
              <a:t>$env</a:t>
            </a:r>
          </a:p>
          <a:p>
            <a:endParaRPr lang="en-GB" dirty="0" smtClean="0"/>
          </a:p>
          <a:p>
            <a:r>
              <a:rPr lang="en-GB" dirty="0" smtClean="0"/>
              <a:t>To remove the </a:t>
            </a:r>
            <a:r>
              <a:rPr lang="en-GB" dirty="0" smtClean="0">
                <a:solidFill>
                  <a:schemeClr val="tx1"/>
                </a:solidFill>
                <a:latin typeface="Lucida Console" pitchFamily="49" charset="0"/>
              </a:rPr>
              <a:t>COMPANYNAME </a:t>
            </a:r>
            <a:r>
              <a:rPr lang="en-GB" dirty="0" smtClean="0"/>
              <a:t>variable,  the </a:t>
            </a:r>
            <a:r>
              <a:rPr lang="en-GB" b="1" dirty="0" smtClean="0"/>
              <a:t>unset</a:t>
            </a:r>
            <a:r>
              <a:rPr lang="en-GB" dirty="0" smtClean="0"/>
              <a:t> command can</a:t>
            </a:r>
            <a:r>
              <a:rPr lang="en-GB" baseline="0" dirty="0" smtClean="0"/>
              <a:t> be used</a:t>
            </a:r>
            <a:r>
              <a:rPr lang="en-GB" dirty="0" smtClean="0"/>
              <a:t>: </a:t>
            </a:r>
          </a:p>
          <a:p>
            <a:r>
              <a:rPr lang="en-GB" dirty="0" smtClean="0"/>
              <a:t>$ unset </a:t>
            </a:r>
            <a:r>
              <a:rPr lang="en-GB" dirty="0" smtClean="0">
                <a:solidFill>
                  <a:schemeClr val="tx1"/>
                </a:solidFill>
                <a:latin typeface="Lucida Console" pitchFamily="49" charset="0"/>
              </a:rPr>
              <a:t>COMPANYNAME</a:t>
            </a:r>
            <a:endParaRPr lang="en-GB" dirty="0" smtClean="0"/>
          </a:p>
          <a:p>
            <a:endParaRPr lang="en-GB" dirty="0" smtClean="0"/>
          </a:p>
          <a:p>
            <a:r>
              <a:rPr lang="en-GB" dirty="0" smtClean="0"/>
              <a:t>Logging off will also remove the variable from the environment. </a:t>
            </a:r>
          </a:p>
          <a:p>
            <a:r>
              <a:rPr lang="en-GB" dirty="0" smtClean="0"/>
              <a:t>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a:t>
            </a:fld>
            <a:endParaRPr lang="en-US" dirty="0"/>
          </a:p>
        </p:txBody>
      </p:sp>
    </p:spTree>
    <p:extLst>
      <p:ext uri="{BB962C8B-B14F-4D97-AF65-F5344CB8AC3E}">
        <p14:creationId xmlns:p14="http://schemas.microsoft.com/office/powerpoint/2010/main" val="1409221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3FF626A8-2DCD-4F38-AF68-94391A09A5F9}" type="slidenum">
              <a:rPr lang="zh-TW" altLang="en-US"/>
              <a:pPr/>
              <a:t>‹#›</a:t>
            </a:fld>
            <a:endParaRPr lang="zh-TW" altLang="en-US"/>
          </a:p>
        </p:txBody>
      </p:sp>
    </p:spTree>
    <p:extLst>
      <p:ext uri="{BB962C8B-B14F-4D97-AF65-F5344CB8AC3E}">
        <p14:creationId xmlns:p14="http://schemas.microsoft.com/office/powerpoint/2010/main" val="71927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userDrawn="1"/>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p:txBody>
          <a:bodyPr/>
          <a:lstStyle>
            <a:lvl1pPr>
              <a:defRPr/>
            </a:lvl1pPr>
          </a:lstStyle>
          <a:p>
            <a:fld id="{0535A672-DB4C-4046-9BED-550F38073D77}" type="slidenum">
              <a:rPr lang="zh-TW" altLang="en-US"/>
              <a:pPr/>
              <a:t>‹#›</a:t>
            </a:fld>
            <a:endParaRPr lang="zh-TW" altLang="en-US"/>
          </a:p>
        </p:txBody>
      </p:sp>
    </p:spTree>
    <p:extLst>
      <p:ext uri="{BB962C8B-B14F-4D97-AF65-F5344CB8AC3E}">
        <p14:creationId xmlns:p14="http://schemas.microsoft.com/office/powerpoint/2010/main" val="362842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module title</a:t>
            </a:r>
            <a:endParaRPr lang="en-GB" dirty="0"/>
          </a:p>
        </p:txBody>
      </p:sp>
      <p:sp>
        <p:nvSpPr>
          <p:cNvPr id="11" name="Text Placeholder 10"/>
          <p:cNvSpPr>
            <a:spLocks noGrp="1"/>
          </p:cNvSpPr>
          <p:nvPr>
            <p:ph type="body" sz="quarter" idx="13" hasCustomPrompt="1"/>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GB" dirty="0" smtClean="0"/>
              <a:t>Section title</a:t>
            </a:r>
            <a:endParaRPr lang="en-GB" dirty="0"/>
          </a:p>
        </p:txBody>
      </p:sp>
      <p:sp>
        <p:nvSpPr>
          <p:cNvPr id="14" name="Text Placeholder 10"/>
          <p:cNvSpPr>
            <a:spLocks noGrp="1"/>
          </p:cNvSpPr>
          <p:nvPr>
            <p:ph type="body" sz="quarter" idx="14" hasCustomPrompt="1"/>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GB" dirty="0" smtClean="0"/>
              <a:t>Section title</a:t>
            </a:r>
            <a:endParaRPr lang="en-GB" dirty="0"/>
          </a:p>
        </p:txBody>
      </p:sp>
      <p:sp>
        <p:nvSpPr>
          <p:cNvPr id="15" name="Text Placeholder 10"/>
          <p:cNvSpPr>
            <a:spLocks noGrp="1"/>
          </p:cNvSpPr>
          <p:nvPr>
            <p:ph type="body" sz="quarter" idx="15" hasCustomPrompt="1"/>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6" name="Text Placeholder 10"/>
          <p:cNvSpPr>
            <a:spLocks noGrp="1"/>
          </p:cNvSpPr>
          <p:nvPr>
            <p:ph type="body" sz="quarter" idx="16" hasCustomPrompt="1"/>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7" name="Text Placeholder 10"/>
          <p:cNvSpPr>
            <a:spLocks noGrp="1"/>
          </p:cNvSpPr>
          <p:nvPr>
            <p:ph type="body" sz="quarter" idx="17" hasCustomPrompt="1"/>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bb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GB" dirty="0"/>
          </a:p>
        </p:txBody>
      </p:sp>
      <p:sp>
        <p:nvSpPr>
          <p:cNvPr id="8" name="Text Placeholder 7"/>
          <p:cNvSpPr>
            <a:spLocks noGrp="1"/>
          </p:cNvSpPr>
          <p:nvPr>
            <p:ph type="body" sz="quarter" idx="13" hasCustomPrompt="1"/>
          </p:nvPr>
        </p:nvSpPr>
        <p:spPr>
          <a:xfrm>
            <a:off x="694592" y="2438400"/>
            <a:ext cx="7772677" cy="1971675"/>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GB" dirty="0" smtClean="0"/>
              <a:t>Insert 'bubble' text here...</a:t>
            </a:r>
          </a:p>
          <a:p>
            <a:pPr lvl="0"/>
            <a:endParaRPr lang="en-GB" dirty="0" smtClean="0"/>
          </a:p>
          <a:p>
            <a:pPr lvl="0"/>
            <a:endParaRPr lang="en-GB" dirty="0" smtClean="0"/>
          </a:p>
          <a:p>
            <a:pPr lvl="0"/>
            <a:endParaRPr lang="en-GB" dirty="0" smtClean="0"/>
          </a:p>
          <a:p>
            <a:pPr lvl="0"/>
            <a:endParaRPr lang="en-GB" dirty="0" smtClean="0"/>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smtClean="0"/>
              <a:t>Click to edit Master title style</a:t>
            </a:r>
            <a:endParaRPr lang="en-US" altLang="zh-TW"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userDrawn="1"/>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126172E8-8C56-4720-887B-4DE7879372B2}"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9" r:id="rId3"/>
    <p:sldLayoutId id="2147484130" r:id="rId4"/>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122501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1595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Environment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GB" b="1" smtClean="0"/>
              <a:t>aliases </a:t>
            </a:r>
            <a:endParaRPr lang="en-GB" b="1" dirty="0"/>
          </a:p>
        </p:txBody>
      </p:sp>
      <p:sp>
        <p:nvSpPr>
          <p:cNvPr id="21" name="Text Placeholder 20"/>
          <p:cNvSpPr>
            <a:spLocks noGrp="1"/>
          </p:cNvSpPr>
          <p:nvPr>
            <p:ph type="body" sz="quarter" idx="13"/>
          </p:nvPr>
        </p:nvSpPr>
        <p:spPr>
          <a:xfrm>
            <a:off x="669015" y="1727489"/>
            <a:ext cx="7772677" cy="476726"/>
          </a:xfrm>
          <a:solidFill>
            <a:srgbClr val="BCE4F6"/>
          </a:solidFill>
          <a:ln>
            <a:solidFill>
              <a:srgbClr val="7F7F7F"/>
            </a:solidFill>
          </a:ln>
          <a:effectLst>
            <a:outerShdw blurRad="63500" dist="63500" dir="2700000" algn="tl" rotWithShape="0">
              <a:prstClr val="black">
                <a:alpha val="40000"/>
              </a:prstClr>
            </a:outerShdw>
          </a:effectLst>
        </p:spPr>
        <p:txBody>
          <a:bodyPr/>
          <a:lstStyle/>
          <a:p>
            <a:r>
              <a:rPr lang="en-US" dirty="0" smtClean="0">
                <a:solidFill>
                  <a:srgbClr val="7F7F7F"/>
                </a:solidFill>
              </a:rPr>
              <a:t>User Environment</a:t>
            </a:r>
            <a:endParaRPr lang="en-GB" dirty="0">
              <a:solidFill>
                <a:srgbClr val="7F7F7F"/>
              </a:solidFill>
            </a:endParaRPr>
          </a:p>
        </p:txBody>
      </p:sp>
      <p:sp>
        <p:nvSpPr>
          <p:cNvPr id="3" name="Text Placeholder 2"/>
          <p:cNvSpPr>
            <a:spLocks noGrp="1"/>
          </p:cNvSpPr>
          <p:nvPr>
            <p:ph type="body" sz="quarter" idx="15"/>
          </p:nvPr>
        </p:nvSpPr>
        <p:spPr>
          <a:xfrm>
            <a:off x="694592" y="3267941"/>
            <a:ext cx="7772677" cy="578882"/>
          </a:xfrm>
        </p:spPr>
        <p:txBody>
          <a:bodyPr/>
          <a:lstStyle/>
          <a:p>
            <a:r>
              <a:rPr lang="en-US" dirty="0" smtClean="0"/>
              <a:t>Variables</a:t>
            </a:r>
            <a:endParaRPr lang="en-GB" dirty="0"/>
          </a:p>
        </p:txBody>
      </p:sp>
      <p:sp>
        <p:nvSpPr>
          <p:cNvPr id="4" name="Text Placeholder 3"/>
          <p:cNvSpPr>
            <a:spLocks noGrp="1"/>
          </p:cNvSpPr>
          <p:nvPr>
            <p:ph type="body" sz="quarter" idx="16"/>
          </p:nvPr>
        </p:nvSpPr>
        <p:spPr>
          <a:xfrm>
            <a:off x="694592" y="4017818"/>
            <a:ext cx="7772677" cy="578882"/>
          </a:xfrm>
          <a:solidFill>
            <a:srgbClr val="2EABE2"/>
          </a:solidFill>
          <a:ln>
            <a:solidFill>
              <a:srgbClr val="333399"/>
            </a:solidFill>
          </a:ln>
        </p:spPr>
        <p:txBody>
          <a:bodyPr/>
          <a:lstStyle/>
          <a:p>
            <a:r>
              <a:rPr dirty="0">
                <a:solidFill>
                  <a:srgbClr val="333399"/>
                </a:solidFill>
              </a:rPr>
              <a:t>A</a:t>
            </a:r>
            <a:r>
              <a:rPr dirty="0" smtClean="0">
                <a:solidFill>
                  <a:srgbClr val="333399"/>
                </a:solidFill>
              </a:rPr>
              <a:t>liases</a:t>
            </a:r>
            <a:endParaRPr lang="en-GB" dirty="0">
              <a:solidFill>
                <a:srgbClr val="333399"/>
              </a:solidFill>
            </a:endParaRPr>
          </a:p>
        </p:txBody>
      </p:sp>
      <p:sp>
        <p:nvSpPr>
          <p:cNvPr id="5" name="Text Placeholder 4"/>
          <p:cNvSpPr>
            <a:spLocks noGrp="1"/>
          </p:cNvSpPr>
          <p:nvPr>
            <p:ph type="body" sz="quarter" idx="14"/>
          </p:nvPr>
        </p:nvSpPr>
        <p:spPr>
          <a:xfrm>
            <a:off x="694592" y="2505713"/>
            <a:ext cx="7772677" cy="476726"/>
          </a:xfrm>
        </p:spPr>
        <p:txBody>
          <a:bodyPr/>
          <a:lstStyle/>
          <a:p>
            <a:r>
              <a:rPr lang="en-US" dirty="0" smtClean="0"/>
              <a:t>Start up files</a:t>
            </a:r>
            <a:endParaRPr lang="en-GB" dirty="0"/>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714377"/>
            <a:ext cx="8531225" cy="504825"/>
          </a:xfrm>
        </p:spPr>
        <p:txBody>
          <a:bodyPr>
            <a:noAutofit/>
          </a:bodyPr>
          <a:lstStyle/>
          <a:p>
            <a:pPr fontAlgn="auto">
              <a:spcAft>
                <a:spcPts val="0"/>
              </a:spcAft>
              <a:defRPr/>
            </a:pPr>
            <a:r>
              <a:rPr lang="en-GB" dirty="0" smtClean="0"/>
              <a:t>Creating a session alias</a:t>
            </a:r>
            <a:endParaRPr lang="en-GB" dirty="0"/>
          </a:p>
        </p:txBody>
      </p:sp>
      <p:sp>
        <p:nvSpPr>
          <p:cNvPr id="17" name="Content Placeholder 2"/>
          <p:cNvSpPr txBox="1">
            <a:spLocks/>
          </p:cNvSpPr>
          <p:nvPr/>
        </p:nvSpPr>
        <p:spPr>
          <a:xfrm>
            <a:off x="826477" y="1539750"/>
            <a:ext cx="7772400" cy="540000"/>
          </a:xfrm>
          <a:prstGeom prst="rect">
            <a:avLst/>
          </a:prstGeom>
        </p:spPr>
        <p:txBody>
          <a:bodyPr/>
          <a:lstStyle/>
          <a:p>
            <a:pPr marL="360000" marR="0" lvl="0" indent="-360000" algn="l" defTabSz="914400" rtl="0" eaLnBrk="1" fontAlgn="base" latinLnBrk="0" hangingPunct="1">
              <a:lnSpc>
                <a:spcPct val="100000"/>
              </a:lnSpc>
              <a:spcBef>
                <a:spcPts val="0"/>
              </a:spcBef>
              <a:spcAft>
                <a:spcPts val="1200"/>
              </a:spcAft>
              <a:buClr>
                <a:srgbClr val="333399"/>
              </a:buClr>
              <a:buSzTx/>
              <a:tabLst/>
              <a:defRPr/>
            </a:pPr>
            <a:r>
              <a:rPr lang="en-GB" b="1" dirty="0" smtClean="0">
                <a:solidFill>
                  <a:srgbClr val="333399"/>
                </a:solidFill>
                <a:latin typeface="Arial" pitchFamily="34" charset="0"/>
                <a:ea typeface="+mj-ea"/>
                <a:cs typeface="Arial" pitchFamily="34" charset="0"/>
              </a:rPr>
              <a:t> </a:t>
            </a:r>
            <a:endParaRPr lang="en-GB" b="1" dirty="0">
              <a:solidFill>
                <a:srgbClr val="333399"/>
              </a:solidFill>
              <a:latin typeface="Arial" pitchFamily="34" charset="0"/>
              <a:ea typeface="+mj-ea"/>
              <a:cs typeface="Arial" pitchFamily="34" charset="0"/>
            </a:endParaRPr>
          </a:p>
        </p:txBody>
      </p:sp>
      <p:sp>
        <p:nvSpPr>
          <p:cNvPr id="9" name="Text Placeholder 5"/>
          <p:cNvSpPr txBox="1">
            <a:spLocks/>
          </p:cNvSpPr>
          <p:nvPr/>
        </p:nvSpPr>
        <p:spPr bwMode="auto">
          <a:xfrm>
            <a:off x="456623" y="1773709"/>
            <a:ext cx="8108526" cy="443626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a:t>
            </a:r>
            <a:r>
              <a:rPr lang="en-GB" smtClean="0">
                <a:solidFill>
                  <a:schemeClr val="tx1"/>
                </a:solidFill>
                <a:latin typeface="Lucida Console" pitchFamily="49" charset="0"/>
              </a:rPr>
              <a:t>~]$ alias </a:t>
            </a:r>
            <a:r>
              <a:rPr smtClean="0">
                <a:solidFill>
                  <a:schemeClr val="tx1"/>
                </a:solidFill>
                <a:latin typeface="Lucida Console" pitchFamily="49" charset="0"/>
              </a:rPr>
              <a:t>ll</a:t>
            </a:r>
            <a:r>
              <a:rPr lang="en-GB" smtClean="0">
                <a:solidFill>
                  <a:schemeClr val="tx1"/>
                </a:solidFill>
                <a:latin typeface="Lucida Console" pitchFamily="49" charset="0"/>
              </a:rPr>
              <a:t>=‘ls –l’</a:t>
            </a:r>
          </a:p>
          <a:p>
            <a:endParaRPr smtClean="0">
              <a:solidFill>
                <a:schemeClr val="tx1"/>
              </a:solidFill>
              <a:latin typeface="Lucida Console" pitchFamily="49" charset="0"/>
            </a:endParaRPr>
          </a:p>
          <a:p>
            <a:r>
              <a:rPr smtClean="0">
                <a:solidFill>
                  <a:schemeClr val="tx1"/>
                </a:solidFill>
                <a:latin typeface="Lucida Console" pitchFamily="49" charset="0"/>
              </a:rPr>
              <a:t>[trainer@unix ~]$ alias</a:t>
            </a:r>
          </a:p>
          <a:p>
            <a:r>
              <a:rPr smtClean="0">
                <a:solidFill>
                  <a:schemeClr val="tx1"/>
                </a:solidFill>
                <a:latin typeface="Lucida Console" pitchFamily="49" charset="0"/>
              </a:rPr>
              <a:t>alias ll='ls </a:t>
            </a:r>
            <a:r>
              <a:rPr lang="en-GB" smtClean="0">
                <a:solidFill>
                  <a:schemeClr val="tx1"/>
                </a:solidFill>
                <a:latin typeface="Lucida Console" pitchFamily="49" charset="0"/>
              </a:rPr>
              <a:t>–</a:t>
            </a:r>
            <a:r>
              <a:rPr smtClean="0">
                <a:solidFill>
                  <a:schemeClr val="tx1"/>
                </a:solidFill>
                <a:latin typeface="Lucida Console" pitchFamily="49" charset="0"/>
              </a:rPr>
              <a:t>l'</a:t>
            </a:r>
          </a:p>
          <a:p>
            <a:endParaRPr lang="en-GB" smtClean="0">
              <a:solidFill>
                <a:schemeClr val="tx1"/>
              </a:solidFill>
              <a:latin typeface="Lucida Console" pitchFamily="49" charset="0"/>
            </a:endParaRPr>
          </a:p>
          <a:p>
            <a:endParaRPr smtClean="0">
              <a:solidFill>
                <a:schemeClr val="tx1"/>
              </a:solidFill>
              <a:latin typeface="Lucida Console" pitchFamily="49" charset="0"/>
            </a:endParaRPr>
          </a:p>
          <a:p>
            <a:r>
              <a:rPr smtClean="0">
                <a:solidFill>
                  <a:schemeClr val="tx1"/>
                </a:solidFill>
                <a:latin typeface="Lucida Console" pitchFamily="49" charset="0"/>
              </a:rPr>
              <a:t>[trainer@unix ~]$ ll</a:t>
            </a:r>
            <a:endParaRPr lang="en-GB" dirty="0" smtClean="0">
              <a:solidFill>
                <a:schemeClr val="tx1"/>
              </a:solidFill>
              <a:latin typeface="Lucida Console" pitchFamily="49" charset="0"/>
            </a:endParaRPr>
          </a:p>
          <a:p>
            <a:r>
              <a:rPr lang="de-DE" smtClean="0">
                <a:solidFill>
                  <a:schemeClr val="tx1"/>
                </a:solidFill>
                <a:latin typeface="Lucida Console" pitchFamily="49" charset="0"/>
              </a:rPr>
              <a:t>drwxr-xr-x 2 username users 4096 modtime dir</a:t>
            </a:r>
          </a:p>
          <a:p>
            <a:r>
              <a:rPr lang="de-DE" smtClean="0">
                <a:solidFill>
                  <a:schemeClr val="tx1"/>
                </a:solidFill>
                <a:latin typeface="Lucida Console" pitchFamily="49" charset="0"/>
              </a:rPr>
              <a:t>-rwxr—r--  2 username users   11 modtime file </a:t>
            </a:r>
            <a:endParaRPr lang="de-DE" dirty="0">
              <a:solidFill>
                <a:schemeClr val="tx1"/>
              </a:solidFill>
              <a:latin typeface="Lucida Console" pitchFamily="49" charset="0"/>
            </a:endParaRPr>
          </a:p>
        </p:txBody>
      </p:sp>
    </p:spTree>
    <p:extLst>
      <p:ext uri="{BB962C8B-B14F-4D97-AF65-F5344CB8AC3E}">
        <p14:creationId xmlns:p14="http://schemas.microsoft.com/office/powerpoint/2010/main" val="125409293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p:txBody>
          <a:bodyPr/>
          <a:lstStyle/>
          <a:p>
            <a:pPr>
              <a:buNone/>
            </a:pPr>
            <a:r>
              <a:rPr lang="en-GB" b="1" dirty="0" smtClean="0"/>
              <a:t>Now you have completed this module you should be able to</a:t>
            </a:r>
            <a:r>
              <a:rPr lang="en-GB" b="1" dirty="0" smtClean="0"/>
              <a:t>:</a:t>
            </a:r>
          </a:p>
          <a:p>
            <a:pPr>
              <a:buNone/>
            </a:pPr>
            <a:endParaRPr lang="en-GB" b="1" dirty="0" smtClean="0"/>
          </a:p>
          <a:p>
            <a:pPr>
              <a:buFont typeface="Arial" panose="020B0604020202020204" pitchFamily="34" charset="0"/>
              <a:buChar char="•"/>
            </a:pPr>
            <a:r>
              <a:rPr lang="en-GB" dirty="0"/>
              <a:t>Understand what </a:t>
            </a:r>
            <a:r>
              <a:rPr lang="en-GB" dirty="0" smtClean="0"/>
              <a:t>the </a:t>
            </a:r>
            <a:r>
              <a:rPr lang="en-GB" dirty="0"/>
              <a:t>user environment is</a:t>
            </a:r>
          </a:p>
          <a:p>
            <a:pPr>
              <a:buFont typeface="Arial" panose="020B0604020202020204" pitchFamily="34" charset="0"/>
              <a:buChar char="•"/>
            </a:pPr>
            <a:r>
              <a:rPr lang="en-GB" dirty="0"/>
              <a:t>List 3 files used in the login process that set up your environment</a:t>
            </a:r>
          </a:p>
          <a:p>
            <a:pPr>
              <a:buFont typeface="Arial" panose="020B0604020202020204" pitchFamily="34" charset="0"/>
              <a:buChar char="•"/>
            </a:pPr>
            <a:r>
              <a:rPr lang="en-GB"/>
              <a:t>Create </a:t>
            </a:r>
            <a:r>
              <a:rPr lang="en-GB" smtClean="0"/>
              <a:t>local </a:t>
            </a:r>
            <a:r>
              <a:rPr lang="en-GB" dirty="0" smtClean="0"/>
              <a:t>and Environment </a:t>
            </a:r>
            <a:r>
              <a:rPr lang="en-GB" dirty="0"/>
              <a:t>Variables</a:t>
            </a:r>
          </a:p>
          <a:p>
            <a:pPr>
              <a:buFont typeface="Arial" panose="020B0604020202020204" pitchFamily="34" charset="0"/>
              <a:buChar char="•"/>
            </a:pPr>
            <a:r>
              <a:rPr lang="en-GB" dirty="0"/>
              <a:t>Create aliases to streamline your work </a:t>
            </a:r>
          </a:p>
          <a:p>
            <a:pPr>
              <a:buFont typeface="Arial" panose="020B0604020202020204" pitchFamily="34" charset="0"/>
              <a:buChar char="•"/>
            </a:pPr>
            <a:r>
              <a:rPr lang="en-GB" dirty="0"/>
              <a:t>Use commands to list and alter user environment</a:t>
            </a:r>
          </a:p>
          <a:p>
            <a:endParaRPr lang="en-GB" dirty="0" smtClean="0"/>
          </a:p>
          <a:p>
            <a:endParaRPr lang="en-GB" dirty="0" smtClean="0"/>
          </a:p>
          <a:p>
            <a:pPr>
              <a:buNone/>
            </a:pP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p:txBody>
          <a:bodyPr/>
          <a:lstStyle/>
          <a:p>
            <a:pPr>
              <a:buNone/>
            </a:pPr>
            <a:r>
              <a:rPr lang="en-GB" b="1" dirty="0" smtClean="0"/>
              <a:t>After completing this module you will be able to:</a:t>
            </a:r>
          </a:p>
          <a:p>
            <a:pPr>
              <a:buFont typeface="Arial" panose="020B0604020202020204" pitchFamily="34" charset="0"/>
              <a:buChar char="•"/>
            </a:pPr>
            <a:endParaRPr lang="en-GB" dirty="0" smtClean="0"/>
          </a:p>
          <a:p>
            <a:pPr>
              <a:buFont typeface="Arial" panose="020B0604020202020204" pitchFamily="34" charset="0"/>
              <a:buChar char="•"/>
            </a:pPr>
            <a:r>
              <a:rPr lang="en-GB" dirty="0" smtClean="0"/>
              <a:t>Understand </a:t>
            </a:r>
            <a:r>
              <a:rPr lang="en-GB" dirty="0"/>
              <a:t>what a user environment is</a:t>
            </a:r>
          </a:p>
          <a:p>
            <a:pPr>
              <a:buFont typeface="Arial" panose="020B0604020202020204" pitchFamily="34" charset="0"/>
              <a:buChar char="•"/>
            </a:pPr>
            <a:r>
              <a:rPr lang="en-GB" dirty="0"/>
              <a:t>List 3 files used in the login </a:t>
            </a:r>
            <a:r>
              <a:rPr lang="en-GB" dirty="0" smtClean="0"/>
              <a:t>process that set up your environment</a:t>
            </a:r>
            <a:endParaRPr lang="en-GB" dirty="0"/>
          </a:p>
          <a:p>
            <a:pPr>
              <a:buFont typeface="Arial" panose="020B0604020202020204" pitchFamily="34" charset="0"/>
              <a:buChar char="•"/>
            </a:pPr>
            <a:r>
              <a:rPr lang="en-GB" dirty="0" smtClean="0"/>
              <a:t>Create Environment Variables</a:t>
            </a:r>
            <a:endParaRPr lang="en-GB" dirty="0"/>
          </a:p>
          <a:p>
            <a:pPr>
              <a:buFont typeface="Arial" panose="020B0604020202020204" pitchFamily="34" charset="0"/>
              <a:buChar char="•"/>
            </a:pPr>
            <a:r>
              <a:rPr lang="en-GB" dirty="0" smtClean="0"/>
              <a:t>Create aliases to streamline your work </a:t>
            </a:r>
          </a:p>
          <a:p>
            <a:pPr>
              <a:buFont typeface="Arial" panose="020B0604020202020204" pitchFamily="34" charset="0"/>
              <a:buChar char="•"/>
            </a:pPr>
            <a:r>
              <a:rPr lang="en-GB" dirty="0" smtClean="0"/>
              <a:t>Use </a:t>
            </a:r>
            <a:r>
              <a:rPr lang="en-GB" dirty="0" smtClean="0"/>
              <a:t>commands to list and alter user environment</a:t>
            </a:r>
          </a:p>
          <a:p>
            <a:endParaRPr lang="en-GB" dirty="0" smtClean="0"/>
          </a:p>
          <a:p>
            <a:endParaRPr lang="en-GB" dirty="0" smtClean="0"/>
          </a:p>
          <a:p>
            <a:pPr>
              <a:buNone/>
            </a:pPr>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GB" b="1" smtClean="0"/>
              <a:t>Start up files </a:t>
            </a:r>
            <a:endParaRPr lang="en-GB" b="1" dirty="0"/>
          </a:p>
        </p:txBody>
      </p:sp>
      <p:sp>
        <p:nvSpPr>
          <p:cNvPr id="21" name="Text Placeholder 20"/>
          <p:cNvSpPr>
            <a:spLocks noGrp="1"/>
          </p:cNvSpPr>
          <p:nvPr>
            <p:ph type="body" sz="quarter" idx="13"/>
          </p:nvPr>
        </p:nvSpPr>
        <p:spPr>
          <a:xfrm>
            <a:off x="669015" y="1727489"/>
            <a:ext cx="7772677" cy="476726"/>
          </a:xfrm>
          <a:effectLst>
            <a:outerShdw blurRad="63500" dist="63500" dir="2700000" algn="tl" rotWithShape="0">
              <a:prstClr val="black">
                <a:alpha val="40000"/>
              </a:prstClr>
            </a:outerShdw>
          </a:effectLst>
        </p:spPr>
        <p:txBody>
          <a:bodyPr/>
          <a:lstStyle/>
          <a:p>
            <a:r>
              <a:rPr lang="en-GB" dirty="0"/>
              <a:t>User Environment</a:t>
            </a:r>
            <a:endParaRPr lang="en-GB" dirty="0"/>
          </a:p>
        </p:txBody>
      </p:sp>
      <p:sp>
        <p:nvSpPr>
          <p:cNvPr id="3" name="Text Placeholder 2"/>
          <p:cNvSpPr>
            <a:spLocks noGrp="1"/>
          </p:cNvSpPr>
          <p:nvPr>
            <p:ph type="body" sz="quarter" idx="15"/>
          </p:nvPr>
        </p:nvSpPr>
        <p:spPr>
          <a:xfrm>
            <a:off x="694592" y="3267941"/>
            <a:ext cx="7772677" cy="578882"/>
          </a:xfrm>
        </p:spPr>
        <p:txBody>
          <a:bodyPr/>
          <a:lstStyle/>
          <a:p>
            <a:r>
              <a:rPr lang="en-GB" dirty="0"/>
              <a:t>Variables</a:t>
            </a:r>
            <a:endParaRPr lang="en-GB" dirty="0"/>
          </a:p>
        </p:txBody>
      </p:sp>
      <p:sp>
        <p:nvSpPr>
          <p:cNvPr id="4" name="Text Placeholder 3"/>
          <p:cNvSpPr>
            <a:spLocks noGrp="1"/>
          </p:cNvSpPr>
          <p:nvPr>
            <p:ph type="body" sz="quarter" idx="16"/>
          </p:nvPr>
        </p:nvSpPr>
        <p:spPr>
          <a:xfrm>
            <a:off x="694592" y="4100945"/>
            <a:ext cx="7772677" cy="578882"/>
          </a:xfrm>
        </p:spPr>
        <p:txBody>
          <a:bodyPr/>
          <a:lstStyle/>
          <a:p>
            <a:r>
              <a:rPr dirty="0"/>
              <a:t>A</a:t>
            </a:r>
            <a:r>
              <a:rPr dirty="0" smtClean="0"/>
              <a:t>liases</a:t>
            </a:r>
            <a:endParaRPr lang="en-GB" dirty="0"/>
          </a:p>
        </p:txBody>
      </p:sp>
      <p:sp>
        <p:nvSpPr>
          <p:cNvPr id="5" name="Text Placeholder 4"/>
          <p:cNvSpPr>
            <a:spLocks noGrp="1"/>
          </p:cNvSpPr>
          <p:nvPr>
            <p:ph type="body" sz="quarter" idx="14"/>
          </p:nvPr>
        </p:nvSpPr>
        <p:spPr>
          <a:xfrm>
            <a:off x="694592" y="2505713"/>
            <a:ext cx="7772677" cy="476726"/>
          </a:xfrm>
        </p:spPr>
        <p:txBody>
          <a:bodyPr/>
          <a:lstStyle/>
          <a:p>
            <a:r>
              <a:rPr lang="en-GB" dirty="0"/>
              <a:t>Start up </a:t>
            </a:r>
            <a:r>
              <a:rPr lang="en-GB" dirty="0" smtClean="0"/>
              <a:t>files</a:t>
            </a:r>
            <a:endParaRPr lang="en-GB"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714377"/>
            <a:ext cx="8531225" cy="504825"/>
          </a:xfrm>
        </p:spPr>
        <p:txBody>
          <a:bodyPr>
            <a:noAutofit/>
          </a:bodyPr>
          <a:lstStyle/>
          <a:p>
            <a:pPr fontAlgn="auto">
              <a:spcAft>
                <a:spcPts val="0"/>
              </a:spcAft>
              <a:defRPr/>
            </a:pPr>
            <a:r>
              <a:rPr lang="en-GB" smtClean="0"/>
              <a:t>User Environment</a:t>
            </a:r>
            <a:endParaRPr lang="en-GB" dirty="0"/>
          </a:p>
        </p:txBody>
      </p:sp>
      <p:sp>
        <p:nvSpPr>
          <p:cNvPr id="17" name="Content Placeholder 2"/>
          <p:cNvSpPr txBox="1">
            <a:spLocks/>
          </p:cNvSpPr>
          <p:nvPr/>
        </p:nvSpPr>
        <p:spPr>
          <a:xfrm>
            <a:off x="826477" y="1539750"/>
            <a:ext cx="7772400" cy="540000"/>
          </a:xfrm>
          <a:prstGeom prst="rect">
            <a:avLst/>
          </a:prstGeom>
        </p:spPr>
        <p:txBody>
          <a:bodyPr/>
          <a:lstStyle/>
          <a:p>
            <a:pPr marL="360000" marR="0" lvl="0" indent="-360000" algn="l" defTabSz="914400" rtl="0" eaLnBrk="1" fontAlgn="base" latinLnBrk="0" hangingPunct="1">
              <a:lnSpc>
                <a:spcPct val="100000"/>
              </a:lnSpc>
              <a:spcBef>
                <a:spcPts val="0"/>
              </a:spcBef>
              <a:spcAft>
                <a:spcPts val="1200"/>
              </a:spcAft>
              <a:buClr>
                <a:srgbClr val="333399"/>
              </a:buClr>
              <a:buSzTx/>
              <a:tabLst/>
              <a:defRPr/>
            </a:pPr>
            <a:r>
              <a:rPr lang="en-GB" b="1" dirty="0" smtClean="0">
                <a:solidFill>
                  <a:srgbClr val="333399"/>
                </a:solidFill>
                <a:latin typeface="Arial" pitchFamily="34" charset="0"/>
                <a:ea typeface="+mj-ea"/>
                <a:cs typeface="Arial" pitchFamily="34" charset="0"/>
              </a:rPr>
              <a:t> </a:t>
            </a:r>
            <a:endParaRPr lang="en-GB" b="1" dirty="0">
              <a:solidFill>
                <a:srgbClr val="333399"/>
              </a:solidFill>
              <a:latin typeface="Arial" pitchFamily="34" charset="0"/>
              <a:ea typeface="+mj-ea"/>
              <a:cs typeface="Arial" pitchFamily="34" charset="0"/>
            </a:endParaRPr>
          </a:p>
        </p:txBody>
      </p:sp>
      <p:sp>
        <p:nvSpPr>
          <p:cNvPr id="8" name="Rounded Rectangle 7"/>
          <p:cNvSpPr/>
          <p:nvPr/>
        </p:nvSpPr>
        <p:spPr>
          <a:xfrm>
            <a:off x="877994" y="1694806"/>
            <a:ext cx="7363153" cy="1528081"/>
          </a:xfrm>
          <a:prstGeom prst="roundRect">
            <a:avLst/>
          </a:prstGeom>
        </p:spPr>
        <p:style>
          <a:lnRef idx="1">
            <a:schemeClr val="accent3"/>
          </a:lnRef>
          <a:fillRef idx="2">
            <a:schemeClr val="accent3"/>
          </a:fillRef>
          <a:effectRef idx="1">
            <a:schemeClr val="accent3"/>
          </a:effectRef>
          <a:fontRef idx="minor">
            <a:schemeClr val="dk1"/>
          </a:fontRef>
        </p:style>
        <p:txBody>
          <a:bodyPr/>
          <a:lstStyle/>
          <a:p>
            <a:pPr marL="457200" indent="-457200"/>
            <a:r>
              <a:rPr lang="en-GB" dirty="0" smtClean="0"/>
              <a:t>Consists of</a:t>
            </a:r>
          </a:p>
          <a:p>
            <a:pPr marL="457200" indent="-457200">
              <a:buFont typeface="Arial" panose="020B0604020202020204" pitchFamily="34" charset="0"/>
              <a:buChar char="•"/>
            </a:pPr>
            <a:r>
              <a:rPr lang="en-US" dirty="0" smtClean="0"/>
              <a:t>The overall look and functionality of the user interface</a:t>
            </a:r>
            <a:endParaRPr lang="en-GB" dirty="0"/>
          </a:p>
          <a:p>
            <a:pPr marL="457200" indent="-457200">
              <a:buFont typeface="Arial" panose="020B0604020202020204" pitchFamily="34" charset="0"/>
              <a:buChar char="•"/>
            </a:pPr>
            <a:r>
              <a:rPr lang="en-GB" dirty="0" smtClean="0"/>
              <a:t>Environment Variables</a:t>
            </a:r>
          </a:p>
          <a:p>
            <a:pPr marL="457200" indent="-457200">
              <a:buFont typeface="Arial" panose="020B0604020202020204" pitchFamily="34" charset="0"/>
              <a:buChar char="•"/>
            </a:pPr>
            <a:r>
              <a:rPr lang="en-GB" dirty="0" smtClean="0"/>
              <a:t>Aliases</a:t>
            </a:r>
          </a:p>
          <a:p>
            <a:pPr marL="457200" indent="-457200">
              <a:buFont typeface="Arial" panose="020B0604020202020204" pitchFamily="34" charset="0"/>
              <a:buChar char="•"/>
            </a:pPr>
            <a:r>
              <a:rPr lang="en-US" dirty="0" smtClean="0"/>
              <a:t>Other settings such as your command history</a:t>
            </a:r>
            <a:endParaRPr lang="en-GB" dirty="0"/>
          </a:p>
          <a:p>
            <a:pPr marL="457200" indent="-457200"/>
            <a:endParaRPr lang="en-GB" dirty="0"/>
          </a:p>
          <a:p>
            <a:pPr marL="457200" indent="-457200"/>
            <a:endParaRPr lang="en-GB" dirty="0"/>
          </a:p>
        </p:txBody>
      </p:sp>
      <p:sp>
        <p:nvSpPr>
          <p:cNvPr id="9" name="Text Placeholder 5"/>
          <p:cNvSpPr txBox="1">
            <a:spLocks/>
          </p:cNvSpPr>
          <p:nvPr/>
        </p:nvSpPr>
        <p:spPr bwMode="auto">
          <a:xfrm>
            <a:off x="935138" y="5551229"/>
            <a:ext cx="7306009"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a:t>
            </a:r>
            <a:r>
              <a:rPr lang="en-GB" smtClean="0">
                <a:solidFill>
                  <a:schemeClr val="tx1"/>
                </a:solidFill>
                <a:latin typeface="Lucida Console" pitchFamily="49" charset="0"/>
              </a:rPr>
              <a:t>~]$ env</a:t>
            </a:r>
            <a:endParaRPr lang="en-GB" dirty="0" smtClean="0">
              <a:solidFill>
                <a:schemeClr val="tx1"/>
              </a:solidFill>
              <a:latin typeface="Lucida Console" pitchFamily="49" charset="0"/>
            </a:endParaRPr>
          </a:p>
        </p:txBody>
      </p:sp>
      <p:sp>
        <p:nvSpPr>
          <p:cNvPr id="6" name="Text Placeholder 2"/>
          <p:cNvSpPr txBox="1">
            <a:spLocks/>
          </p:cNvSpPr>
          <p:nvPr/>
        </p:nvSpPr>
        <p:spPr>
          <a:xfrm>
            <a:off x="927084" y="3507701"/>
            <a:ext cx="7314063" cy="1648917"/>
          </a:xfrm>
          <a:prstGeom prst="roundRect">
            <a:avLst>
              <a:gd name="adj" fmla="val 10982"/>
            </a:avLst>
          </a:prstGeom>
        </p:spPr>
        <p:style>
          <a:lnRef idx="1">
            <a:schemeClr val="accent4"/>
          </a:lnRef>
          <a:fillRef idx="2">
            <a:schemeClr val="accent4"/>
          </a:fillRef>
          <a:effectRef idx="1">
            <a:schemeClr val="accent4"/>
          </a:effectRef>
          <a:fontRef idx="minor">
            <a:schemeClr val="dk1"/>
          </a:fontRef>
        </p:style>
        <p:txBody>
          <a:bodyPr/>
          <a:lstStyle/>
          <a:p>
            <a:pPr marL="360000" marR="0" lvl="0" indent="-360000" algn="l" defTabSz="914400" rtl="0" eaLnBrk="1" fontAlgn="base" latinLnBrk="0" hangingPunct="1">
              <a:lnSpc>
                <a:spcPct val="100000"/>
              </a:lnSpc>
              <a:spcBef>
                <a:spcPts val="0"/>
              </a:spcBef>
              <a:spcAft>
                <a:spcPts val="1200"/>
              </a:spcAft>
              <a:buClr>
                <a:srgbClr val="333399"/>
              </a:buClr>
              <a:buSzTx/>
              <a:tabLst/>
              <a:defRPr/>
            </a:pPr>
            <a:r>
              <a:rPr lang="en-GB" sz="2000" kern="0" dirty="0" smtClean="0"/>
              <a:t>Is set up</a:t>
            </a:r>
            <a:r>
              <a:rPr lang="en-GB" sz="2000" kern="0" dirty="0" smtClean="0"/>
              <a:t> </a:t>
            </a:r>
            <a:r>
              <a:rPr lang="en-GB" sz="2000" kern="0" dirty="0" smtClean="0"/>
              <a:t>by</a:t>
            </a:r>
            <a:r>
              <a:rPr lang="en-GB" sz="2000" kern="0" dirty="0" smtClean="0"/>
              <a:t>:</a:t>
            </a:r>
            <a:endParaRPr lang="en-GB" sz="2000" kern="0" dirty="0" smtClean="0"/>
          </a:p>
          <a:p>
            <a:pPr marL="360000" marR="0" lvl="0" indent="-360000" algn="l" defTabSz="914400" rtl="0" eaLnBrk="1" fontAlgn="base" latinLnBrk="0" hangingPunct="1">
              <a:lnSpc>
                <a:spcPct val="100000"/>
              </a:lnSpc>
              <a:spcBef>
                <a:spcPts val="0"/>
              </a:spcBef>
              <a:spcAft>
                <a:spcPts val="1200"/>
              </a:spcAft>
              <a:buClr>
                <a:srgbClr val="333399"/>
              </a:buClr>
              <a:buSzTx/>
              <a:buFont typeface="Arial" panose="020B0604020202020204" pitchFamily="34" charset="0"/>
              <a:buChar char="•"/>
              <a:tabLst/>
              <a:defRPr/>
            </a:pPr>
            <a:r>
              <a:rPr kumimoji="0" lang="en-GB" sz="2000" b="0" i="0" u="none" strike="noStrike" kern="0" cap="none" spc="0" normalizeH="0" baseline="0" noProof="0" dirty="0" smtClean="0">
                <a:ln>
                  <a:noFill/>
                </a:ln>
                <a:solidFill>
                  <a:schemeClr val="dk1"/>
                </a:solidFill>
                <a:effectLst/>
                <a:uLnTx/>
                <a:uFillTx/>
              </a:rPr>
              <a:t>Start</a:t>
            </a:r>
            <a:r>
              <a:rPr kumimoji="0" lang="en-GB" sz="2000" b="0" i="0" u="none" strike="noStrike" kern="0" cap="none" spc="0" normalizeH="0" noProof="0" dirty="0" smtClean="0">
                <a:ln>
                  <a:noFill/>
                </a:ln>
                <a:solidFill>
                  <a:schemeClr val="dk1"/>
                </a:solidFill>
                <a:effectLst/>
                <a:uLnTx/>
                <a:uFillTx/>
              </a:rPr>
              <a:t> up </a:t>
            </a:r>
            <a:r>
              <a:rPr kumimoji="0" lang="en-GB" sz="2000" b="0" i="0" u="none" strike="noStrike" kern="0" cap="none" spc="0" normalizeH="0" noProof="0" dirty="0" smtClean="0">
                <a:ln>
                  <a:noFill/>
                </a:ln>
                <a:solidFill>
                  <a:schemeClr val="dk1"/>
                </a:solidFill>
                <a:effectLst/>
                <a:uLnTx/>
                <a:uFillTx/>
              </a:rPr>
              <a:t>files</a:t>
            </a:r>
          </a:p>
          <a:p>
            <a:pPr marL="360000" marR="0" lvl="0" indent="-360000" algn="l" defTabSz="914400" rtl="0" eaLnBrk="1" fontAlgn="base" latinLnBrk="0" hangingPunct="1">
              <a:lnSpc>
                <a:spcPct val="100000"/>
              </a:lnSpc>
              <a:spcBef>
                <a:spcPts val="0"/>
              </a:spcBef>
              <a:spcAft>
                <a:spcPts val="1200"/>
              </a:spcAft>
              <a:buClr>
                <a:srgbClr val="333399"/>
              </a:buClr>
              <a:buSzTx/>
              <a:buFont typeface="Arial" panose="020B0604020202020204" pitchFamily="34" charset="0"/>
              <a:buChar char="•"/>
              <a:tabLst/>
              <a:defRPr/>
            </a:pPr>
            <a:r>
              <a:rPr lang="en-GB" sz="2000" kern="0" dirty="0" smtClean="0"/>
              <a:t>User</a:t>
            </a:r>
            <a:endParaRPr kumimoji="0" lang="en-GB" sz="2000" b="0" i="0" u="none" strike="noStrike" kern="0" cap="none" spc="0" normalizeH="0" noProof="0" dirty="0" smtClean="0">
              <a:ln>
                <a:noFill/>
              </a:ln>
              <a:solidFill>
                <a:schemeClr val="dk1"/>
              </a:solidFill>
              <a:effectLst/>
              <a:uLnTx/>
              <a:uFillTx/>
            </a:endParaRPr>
          </a:p>
          <a:p>
            <a:pPr marL="360000" marR="0" lvl="0" indent="-360000" algn="l" defTabSz="914400" rtl="0" eaLnBrk="1" fontAlgn="base" latinLnBrk="0" hangingPunct="1">
              <a:lnSpc>
                <a:spcPct val="100000"/>
              </a:lnSpc>
              <a:spcBef>
                <a:spcPts val="0"/>
              </a:spcBef>
              <a:spcAft>
                <a:spcPts val="1200"/>
              </a:spcAft>
              <a:buClr>
                <a:srgbClr val="333399"/>
              </a:buClr>
              <a:buSzTx/>
              <a:tabLst/>
              <a:defRPr/>
            </a:pPr>
            <a:endParaRPr kumimoji="0" lang="en-GB" sz="2200" b="0" i="0" u="none" strike="noStrike" kern="0" cap="none" spc="0" normalizeH="0" noProof="0" dirty="0" smtClean="0">
              <a:ln>
                <a:noFill/>
              </a:ln>
              <a:solidFill>
                <a:schemeClr val="dk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tabLst/>
              <a:defRPr/>
            </a:pPr>
            <a:endParaRPr kumimoji="0" lang="en-GB" sz="2200" b="0" i="0" u="none" strike="noStrike" kern="0" cap="none" spc="0" normalizeH="0" baseline="0" noProof="0" dirty="0" smtClean="0">
              <a:ln>
                <a:noFill/>
              </a:ln>
              <a:solidFill>
                <a:schemeClr val="dk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25409293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GB" b="1" smtClean="0"/>
              <a:t>Variables</a:t>
            </a:r>
            <a:endParaRPr lang="en-GB" b="1" dirty="0"/>
          </a:p>
        </p:txBody>
      </p:sp>
      <p:sp>
        <p:nvSpPr>
          <p:cNvPr id="3" name="Text Placeholder 2"/>
          <p:cNvSpPr>
            <a:spLocks noGrp="1"/>
          </p:cNvSpPr>
          <p:nvPr>
            <p:ph type="body" sz="quarter" idx="15"/>
          </p:nvPr>
        </p:nvSpPr>
        <p:spPr>
          <a:xfrm>
            <a:off x="694592" y="3267941"/>
            <a:ext cx="7772677" cy="578882"/>
          </a:xfrm>
        </p:spPr>
        <p:txBody>
          <a:bodyPr/>
          <a:lstStyle/>
          <a:p>
            <a:r>
              <a:rPr lang="en-US" dirty="0" smtClean="0"/>
              <a:t>Variables</a:t>
            </a:r>
            <a:endParaRPr lang="en-GB" dirty="0"/>
          </a:p>
        </p:txBody>
      </p:sp>
      <p:sp>
        <p:nvSpPr>
          <p:cNvPr id="4" name="Text Placeholder 3"/>
          <p:cNvSpPr>
            <a:spLocks noGrp="1"/>
          </p:cNvSpPr>
          <p:nvPr>
            <p:ph type="body" sz="quarter" idx="16"/>
          </p:nvPr>
        </p:nvSpPr>
        <p:spPr>
          <a:xfrm>
            <a:off x="694592" y="4100945"/>
            <a:ext cx="7772677" cy="578882"/>
          </a:xfrm>
        </p:spPr>
        <p:txBody>
          <a:bodyPr/>
          <a:lstStyle/>
          <a:p>
            <a:r>
              <a:rPr dirty="0"/>
              <a:t>A</a:t>
            </a:r>
            <a:r>
              <a:rPr dirty="0" smtClean="0"/>
              <a:t>liases</a:t>
            </a:r>
            <a:endParaRPr lang="en-GB" dirty="0"/>
          </a:p>
        </p:txBody>
      </p:sp>
      <p:sp>
        <p:nvSpPr>
          <p:cNvPr id="5" name="Text Placeholder 4"/>
          <p:cNvSpPr>
            <a:spLocks noGrp="1"/>
          </p:cNvSpPr>
          <p:nvPr>
            <p:ph type="body" sz="quarter" idx="14"/>
          </p:nvPr>
        </p:nvSpPr>
        <p:spPr>
          <a:xfrm>
            <a:off x="694592" y="2607313"/>
            <a:ext cx="7772677" cy="476726"/>
          </a:xfrm>
          <a:solidFill>
            <a:srgbClr val="2EABE2"/>
          </a:solidFill>
          <a:ln>
            <a:solidFill>
              <a:srgbClr val="333399"/>
            </a:solidFill>
          </a:ln>
        </p:spPr>
        <p:txBody>
          <a:bodyPr/>
          <a:lstStyle/>
          <a:p>
            <a:r>
              <a:rPr lang="en-US" dirty="0" smtClean="0">
                <a:solidFill>
                  <a:srgbClr val="333399"/>
                </a:solidFill>
              </a:rPr>
              <a:t>Start up files</a:t>
            </a:r>
            <a:endParaRPr lang="en-GB" dirty="0">
              <a:solidFill>
                <a:srgbClr val="333399"/>
              </a:solidFill>
            </a:endParaRPr>
          </a:p>
        </p:txBody>
      </p:sp>
      <p:sp>
        <p:nvSpPr>
          <p:cNvPr id="6" name="Text Placeholder 5"/>
          <p:cNvSpPr>
            <a:spLocks noGrp="1"/>
          </p:cNvSpPr>
          <p:nvPr>
            <p:ph type="body" sz="quarter" idx="13"/>
          </p:nvPr>
        </p:nvSpPr>
        <p:spPr>
          <a:xfrm>
            <a:off x="694592" y="1838325"/>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US" dirty="0">
                <a:solidFill>
                  <a:schemeClr val="tx1">
                    <a:lumMod val="50000"/>
                    <a:lumOff val="50000"/>
                  </a:schemeClr>
                </a:solidFill>
              </a:rPr>
              <a:t>User Environment</a:t>
            </a:r>
            <a:endParaRPr lang="en-GB" dirty="0">
              <a:solidFill>
                <a:schemeClr val="tx1">
                  <a:lumMod val="50000"/>
                  <a:lumOff val="50000"/>
                </a:schemeClr>
              </a:solidFill>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 up Files</a:t>
            </a:r>
            <a:endParaRPr lang="en-GB" dirty="0"/>
          </a:p>
        </p:txBody>
      </p:sp>
      <p:grpSp>
        <p:nvGrpSpPr>
          <p:cNvPr id="3" name="Group 21"/>
          <p:cNvGrpSpPr/>
          <p:nvPr/>
        </p:nvGrpSpPr>
        <p:grpSpPr>
          <a:xfrm>
            <a:off x="944544" y="1624708"/>
            <a:ext cx="7402286" cy="3266607"/>
            <a:chOff x="660400" y="1770743"/>
            <a:chExt cx="7765143" cy="4034972"/>
          </a:xfrm>
        </p:grpSpPr>
        <p:sp>
          <p:nvSpPr>
            <p:cNvPr id="5" name="Rectangle 4"/>
            <p:cNvSpPr/>
            <p:nvPr/>
          </p:nvSpPr>
          <p:spPr bwMode="auto">
            <a:xfrm>
              <a:off x="3664857" y="1770743"/>
              <a:ext cx="182880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/etc/profile</a:t>
              </a:r>
            </a:p>
          </p:txBody>
        </p:sp>
        <p:sp>
          <p:nvSpPr>
            <p:cNvPr id="9" name="Rectangle 8"/>
            <p:cNvSpPr/>
            <p:nvPr/>
          </p:nvSpPr>
          <p:spPr bwMode="auto">
            <a:xfrm>
              <a:off x="6596743" y="3331029"/>
              <a:ext cx="182880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.profile</a:t>
              </a:r>
            </a:p>
          </p:txBody>
        </p:sp>
        <p:sp>
          <p:nvSpPr>
            <p:cNvPr id="10" name="Rectangle 9"/>
            <p:cNvSpPr/>
            <p:nvPr/>
          </p:nvSpPr>
          <p:spPr bwMode="auto">
            <a:xfrm>
              <a:off x="3664857" y="3331028"/>
              <a:ext cx="196523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.bash_login</a:t>
              </a:r>
            </a:p>
          </p:txBody>
        </p:sp>
        <p:sp>
          <p:nvSpPr>
            <p:cNvPr id="11" name="Rectangle 10"/>
            <p:cNvSpPr/>
            <p:nvPr/>
          </p:nvSpPr>
          <p:spPr bwMode="auto">
            <a:xfrm>
              <a:off x="660400" y="3360057"/>
              <a:ext cx="2111829"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.bash_profile</a:t>
              </a:r>
            </a:p>
          </p:txBody>
        </p:sp>
        <p:sp>
          <p:nvSpPr>
            <p:cNvPr id="12" name="Rectangle 11"/>
            <p:cNvSpPr/>
            <p:nvPr/>
          </p:nvSpPr>
          <p:spPr bwMode="auto">
            <a:xfrm>
              <a:off x="3664857" y="4891315"/>
              <a:ext cx="1828800" cy="9144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.bashrc</a:t>
              </a:r>
            </a:p>
          </p:txBody>
        </p:sp>
        <p:sp>
          <p:nvSpPr>
            <p:cNvPr id="16" name="Down Arrow 15"/>
            <p:cNvSpPr/>
            <p:nvPr/>
          </p:nvSpPr>
          <p:spPr bwMode="auto">
            <a:xfrm>
              <a:off x="4396413" y="2664388"/>
              <a:ext cx="365688" cy="67491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7" name="Down Arrow 16"/>
            <p:cNvSpPr/>
            <p:nvPr/>
          </p:nvSpPr>
          <p:spPr bwMode="auto">
            <a:xfrm>
              <a:off x="4396413" y="4274457"/>
              <a:ext cx="365688" cy="67491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9" name="TextBox 18"/>
            <p:cNvSpPr txBox="1"/>
            <p:nvPr/>
          </p:nvSpPr>
          <p:spPr>
            <a:xfrm>
              <a:off x="2772229" y="3586424"/>
              <a:ext cx="791028" cy="461665"/>
            </a:xfrm>
            <a:prstGeom prst="rect">
              <a:avLst/>
            </a:prstGeom>
            <a:noFill/>
          </p:spPr>
          <p:txBody>
            <a:bodyPr wrap="square" rtlCol="0">
              <a:spAutoFit/>
            </a:bodyPr>
            <a:lstStyle/>
            <a:p>
              <a:r>
                <a:rPr lang="en-GB" dirty="0" smtClean="0"/>
                <a:t>   OR</a:t>
              </a:r>
              <a:endParaRPr lang="en-GB" dirty="0"/>
            </a:p>
          </p:txBody>
        </p:sp>
        <p:sp>
          <p:nvSpPr>
            <p:cNvPr id="20" name="TextBox 19"/>
            <p:cNvSpPr txBox="1"/>
            <p:nvPr/>
          </p:nvSpPr>
          <p:spPr>
            <a:xfrm>
              <a:off x="5609772" y="3586424"/>
              <a:ext cx="791028" cy="461665"/>
            </a:xfrm>
            <a:prstGeom prst="rect">
              <a:avLst/>
            </a:prstGeom>
            <a:noFill/>
          </p:spPr>
          <p:txBody>
            <a:bodyPr wrap="square" rtlCol="0">
              <a:spAutoFit/>
            </a:bodyPr>
            <a:lstStyle/>
            <a:p>
              <a:r>
                <a:rPr lang="en-GB" dirty="0" smtClean="0"/>
                <a:t>   OR</a:t>
              </a:r>
              <a:endParaRPr lang="en-GB" dirty="0"/>
            </a:p>
          </p:txBody>
        </p:sp>
      </p:grpSp>
      <p:sp>
        <p:nvSpPr>
          <p:cNvPr id="24" name="Text Placeholder 5"/>
          <p:cNvSpPr txBox="1">
            <a:spLocks/>
          </p:cNvSpPr>
          <p:nvPr/>
        </p:nvSpPr>
        <p:spPr bwMode="auto">
          <a:xfrm>
            <a:off x="692611" y="5502381"/>
            <a:ext cx="7772677" cy="88725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ls –a</a:t>
            </a:r>
          </a:p>
          <a:p>
            <a:r>
              <a:rPr lang="en-GB" dirty="0" smtClean="0">
                <a:solidFill>
                  <a:schemeClr val="tx1"/>
                </a:solidFill>
                <a:latin typeface="Lucida Console" pitchFamily="49" charset="0"/>
              </a:rPr>
              <a:t>. .. .bash_history .bash_profile .</a:t>
            </a:r>
            <a:r>
              <a:rPr lang="en-GB" dirty="0" err="1" smtClean="0">
                <a:solidFill>
                  <a:schemeClr val="tx1"/>
                </a:solidFill>
                <a:latin typeface="Lucida Console" pitchFamily="49" charset="0"/>
              </a:rPr>
              <a:t>bashrc</a:t>
            </a:r>
            <a:r>
              <a:rPr lang="en-GB" dirty="0" smtClean="0">
                <a:solidFill>
                  <a:schemeClr val="tx1"/>
                </a:solidFill>
                <a:latin typeface="Lucida Console" pitchFamily="49" charset="0"/>
              </a:rPr>
              <a:t> </a:t>
            </a:r>
          </a:p>
        </p:txBody>
      </p:sp>
      <p:cxnSp>
        <p:nvCxnSpPr>
          <p:cNvPr id="6" name="Straight Arrow Connector 5"/>
          <p:cNvCxnSpPr>
            <a:stCxn id="23" idx="1"/>
          </p:cNvCxnSpPr>
          <p:nvPr/>
        </p:nvCxnSpPr>
        <p:spPr>
          <a:xfrm flipH="1">
            <a:off x="5551948" y="1790032"/>
            <a:ext cx="632036" cy="108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324645" y="3651651"/>
            <a:ext cx="0" cy="3163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 Placeholder 5"/>
          <p:cNvSpPr txBox="1">
            <a:spLocks/>
          </p:cNvSpPr>
          <p:nvPr/>
        </p:nvSpPr>
        <p:spPr bwMode="auto">
          <a:xfrm>
            <a:off x="6183984" y="1560003"/>
            <a:ext cx="2281304" cy="460058"/>
          </a:xfrm>
          <a:prstGeom prst="roundRect">
            <a:avLst>
              <a:gd name="adj" fmla="val 10982"/>
            </a:avLst>
          </a:prstGeom>
          <a:no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US" sz="1100" dirty="0" smtClean="0">
                <a:solidFill>
                  <a:schemeClr val="tx1"/>
                </a:solidFill>
                <a:latin typeface="Lucida Console" pitchFamily="49" charset="0"/>
              </a:rPr>
              <a:t>Creates Environment Variables</a:t>
            </a:r>
            <a:endParaRPr lang="en-GB" sz="1100" dirty="0" smtClean="0">
              <a:solidFill>
                <a:schemeClr val="tx1"/>
              </a:solidFill>
              <a:latin typeface="Lucida Console" pitchFamily="49" charset="0"/>
            </a:endParaRPr>
          </a:p>
        </p:txBody>
      </p:sp>
      <p:cxnSp>
        <p:nvCxnSpPr>
          <p:cNvPr id="25" name="Straight Arrow Connector 24"/>
          <p:cNvCxnSpPr/>
          <p:nvPr/>
        </p:nvCxnSpPr>
        <p:spPr>
          <a:xfrm flipH="1" flipV="1">
            <a:off x="10492508" y="111131"/>
            <a:ext cx="286328" cy="614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 Placeholder 5"/>
          <p:cNvSpPr txBox="1">
            <a:spLocks/>
          </p:cNvSpPr>
          <p:nvPr/>
        </p:nvSpPr>
        <p:spPr bwMode="auto">
          <a:xfrm>
            <a:off x="6603488" y="3939061"/>
            <a:ext cx="2281304" cy="460058"/>
          </a:xfrm>
          <a:prstGeom prst="roundRect">
            <a:avLst>
              <a:gd name="adj" fmla="val 10982"/>
            </a:avLst>
          </a:prstGeom>
          <a:no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US" sz="1100" dirty="0" smtClean="0">
                <a:solidFill>
                  <a:schemeClr val="tx1"/>
                </a:solidFill>
                <a:latin typeface="Lucida Console" pitchFamily="49" charset="0"/>
              </a:rPr>
              <a:t>Completes the PATH environment variable</a:t>
            </a:r>
            <a:endParaRPr lang="en-GB" sz="1100" dirty="0" smtClean="0">
              <a:solidFill>
                <a:schemeClr val="tx1"/>
              </a:solidFill>
              <a:latin typeface="Lucida Console" pitchFamily="49" charset="0"/>
            </a:endParaRPr>
          </a:p>
        </p:txBody>
      </p:sp>
      <p:sp>
        <p:nvSpPr>
          <p:cNvPr id="42" name="Text Placeholder 5"/>
          <p:cNvSpPr txBox="1">
            <a:spLocks/>
          </p:cNvSpPr>
          <p:nvPr/>
        </p:nvSpPr>
        <p:spPr bwMode="auto">
          <a:xfrm>
            <a:off x="6612386" y="4795964"/>
            <a:ext cx="1904272" cy="640794"/>
          </a:xfrm>
          <a:prstGeom prst="roundRect">
            <a:avLst>
              <a:gd name="adj" fmla="val 10982"/>
            </a:avLst>
          </a:prstGeom>
          <a:no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US" sz="1100" dirty="0" smtClean="0">
                <a:solidFill>
                  <a:schemeClr val="tx1"/>
                </a:solidFill>
                <a:latin typeface="Lucida Console" pitchFamily="49" charset="0"/>
              </a:rPr>
              <a:t>Creates aliases, command history, and prompt</a:t>
            </a:r>
            <a:endParaRPr lang="en-GB" sz="1100" dirty="0" smtClean="0">
              <a:solidFill>
                <a:schemeClr val="tx1"/>
              </a:solidFill>
              <a:latin typeface="Lucida Console" pitchFamily="49" charset="0"/>
            </a:endParaRPr>
          </a:p>
        </p:txBody>
      </p:sp>
      <p:cxnSp>
        <p:nvCxnSpPr>
          <p:cNvPr id="44" name="Straight Arrow Connector 43"/>
          <p:cNvCxnSpPr>
            <a:endCxn id="12" idx="3"/>
          </p:cNvCxnSpPr>
          <p:nvPr/>
        </p:nvCxnSpPr>
        <p:spPr>
          <a:xfrm flipH="1" flipV="1">
            <a:off x="5551948" y="4521178"/>
            <a:ext cx="1051540" cy="4656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113272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GB" b="1" smtClean="0"/>
              <a:t>User Environment</a:t>
            </a:r>
            <a:endParaRPr lang="en-GB" b="1" dirty="0"/>
          </a:p>
        </p:txBody>
      </p:sp>
      <p:sp>
        <p:nvSpPr>
          <p:cNvPr id="21" name="Text Placeholder 20"/>
          <p:cNvSpPr>
            <a:spLocks noGrp="1"/>
          </p:cNvSpPr>
          <p:nvPr>
            <p:ph type="body" sz="quarter" idx="13"/>
          </p:nvPr>
        </p:nvSpPr>
        <p:spPr>
          <a:xfrm>
            <a:off x="669015" y="1727489"/>
            <a:ext cx="7772677" cy="476726"/>
          </a:xfrm>
          <a:solidFill>
            <a:srgbClr val="BCE4F6"/>
          </a:solidFill>
          <a:ln>
            <a:solidFill>
              <a:srgbClr val="7F7F7F"/>
            </a:solidFill>
          </a:ln>
          <a:effectLst>
            <a:outerShdw blurRad="63500" dist="63500" dir="2700000" algn="tl" rotWithShape="0">
              <a:prstClr val="black">
                <a:alpha val="40000"/>
              </a:prstClr>
            </a:outerShdw>
          </a:effectLst>
        </p:spPr>
        <p:txBody>
          <a:bodyPr/>
          <a:lstStyle/>
          <a:p>
            <a:r>
              <a:rPr lang="en-US" dirty="0" smtClean="0">
                <a:solidFill>
                  <a:srgbClr val="7F7F7F"/>
                </a:solidFill>
              </a:rPr>
              <a:t>User Environment</a:t>
            </a:r>
            <a:endParaRPr lang="en-GB" dirty="0">
              <a:solidFill>
                <a:srgbClr val="7F7F7F"/>
              </a:solidFill>
            </a:endParaRPr>
          </a:p>
        </p:txBody>
      </p:sp>
      <p:sp>
        <p:nvSpPr>
          <p:cNvPr id="3" name="Text Placeholder 2"/>
          <p:cNvSpPr>
            <a:spLocks noGrp="1"/>
          </p:cNvSpPr>
          <p:nvPr>
            <p:ph type="body" sz="quarter" idx="15"/>
          </p:nvPr>
        </p:nvSpPr>
        <p:spPr>
          <a:xfrm>
            <a:off x="694592" y="3267941"/>
            <a:ext cx="7772677" cy="578882"/>
          </a:xfrm>
          <a:solidFill>
            <a:srgbClr val="2EABE2"/>
          </a:solidFill>
          <a:ln>
            <a:solidFill>
              <a:srgbClr val="333399"/>
            </a:solidFill>
          </a:ln>
        </p:spPr>
        <p:txBody>
          <a:bodyPr/>
          <a:lstStyle/>
          <a:p>
            <a:r>
              <a:rPr lang="en-US" dirty="0" smtClean="0">
                <a:solidFill>
                  <a:srgbClr val="333399"/>
                </a:solidFill>
              </a:rPr>
              <a:t>Variables</a:t>
            </a:r>
            <a:endParaRPr lang="en-GB" dirty="0">
              <a:solidFill>
                <a:srgbClr val="333399"/>
              </a:solidFill>
            </a:endParaRPr>
          </a:p>
        </p:txBody>
      </p:sp>
      <p:sp>
        <p:nvSpPr>
          <p:cNvPr id="4" name="Text Placeholder 3"/>
          <p:cNvSpPr>
            <a:spLocks noGrp="1"/>
          </p:cNvSpPr>
          <p:nvPr>
            <p:ph type="body" sz="quarter" idx="16"/>
          </p:nvPr>
        </p:nvSpPr>
        <p:spPr>
          <a:xfrm>
            <a:off x="694592" y="4100945"/>
            <a:ext cx="7772677" cy="578882"/>
          </a:xfrm>
        </p:spPr>
        <p:txBody>
          <a:bodyPr/>
          <a:lstStyle/>
          <a:p>
            <a:r>
              <a:rPr dirty="0"/>
              <a:t>A</a:t>
            </a:r>
            <a:r>
              <a:rPr dirty="0" smtClean="0"/>
              <a:t>liases</a:t>
            </a:r>
            <a:endParaRPr lang="en-GB" dirty="0"/>
          </a:p>
        </p:txBody>
      </p:sp>
      <p:sp>
        <p:nvSpPr>
          <p:cNvPr id="5" name="Text Placeholder 4"/>
          <p:cNvSpPr>
            <a:spLocks noGrp="1"/>
          </p:cNvSpPr>
          <p:nvPr>
            <p:ph type="body" sz="quarter" idx="14"/>
          </p:nvPr>
        </p:nvSpPr>
        <p:spPr>
          <a:xfrm>
            <a:off x="694592" y="2505713"/>
            <a:ext cx="7772677" cy="476726"/>
          </a:xfrm>
        </p:spPr>
        <p:txBody>
          <a:bodyPr/>
          <a:lstStyle/>
          <a:p>
            <a:r>
              <a:rPr lang="en-US" dirty="0" smtClean="0"/>
              <a:t>Start up files </a:t>
            </a:r>
            <a:endParaRPr lang="en-GB" dirty="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Variables</a:t>
            </a:r>
            <a:endParaRPr lang="en-GB" dirty="0"/>
          </a:p>
        </p:txBody>
      </p:sp>
      <p:sp>
        <p:nvSpPr>
          <p:cNvPr id="3" name="Text Placeholder 2"/>
          <p:cNvSpPr>
            <a:spLocks noGrp="1"/>
          </p:cNvSpPr>
          <p:nvPr>
            <p:ph type="body" sz="quarter" idx="13"/>
          </p:nvPr>
        </p:nvSpPr>
        <p:spPr>
          <a:xfrm>
            <a:off x="658927" y="1717182"/>
            <a:ext cx="7772677" cy="788670"/>
          </a:xfrm>
        </p:spPr>
        <p:style>
          <a:lnRef idx="1">
            <a:schemeClr val="accent4"/>
          </a:lnRef>
          <a:fillRef idx="2">
            <a:schemeClr val="accent4"/>
          </a:fillRef>
          <a:effectRef idx="1">
            <a:schemeClr val="accent4"/>
          </a:effectRef>
          <a:fontRef idx="minor">
            <a:schemeClr val="dk1"/>
          </a:fontRef>
        </p:style>
        <p:txBody>
          <a:bodyPr/>
          <a:lstStyle/>
          <a:p>
            <a:r>
              <a:rPr smtClean="0"/>
              <a:t>Local &amp; Environment Variables</a:t>
            </a:r>
            <a:endParaRPr lang="en-GB" smtClean="0"/>
          </a:p>
          <a:p>
            <a:endParaRPr lang="en-GB" dirty="0" smtClean="0"/>
          </a:p>
        </p:txBody>
      </p:sp>
      <p:sp>
        <p:nvSpPr>
          <p:cNvPr id="5" name="Text Placeholder 2"/>
          <p:cNvSpPr txBox="1">
            <a:spLocks/>
          </p:cNvSpPr>
          <p:nvPr/>
        </p:nvSpPr>
        <p:spPr bwMode="auto">
          <a:xfrm>
            <a:off x="676825" y="3013022"/>
            <a:ext cx="7819139" cy="167592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mtClean="0">
                <a:solidFill>
                  <a:schemeClr val="tx1"/>
                </a:solidFill>
              </a:rPr>
              <a:t>[</a:t>
            </a:r>
            <a:r>
              <a:rPr smtClean="0">
                <a:solidFill>
                  <a:schemeClr val="tx1"/>
                </a:solidFill>
                <a:latin typeface="Lucida Console" pitchFamily="49" charset="0"/>
              </a:rPr>
              <a:t>trainee@unix ~]$ directory=/home</a:t>
            </a:r>
          </a:p>
          <a:p>
            <a:endParaRPr smtClean="0">
              <a:solidFill>
                <a:schemeClr val="tx1"/>
              </a:solidFill>
              <a:latin typeface="Lucida Console" pitchFamily="49" charset="0"/>
            </a:endParaRPr>
          </a:p>
          <a:p>
            <a:r>
              <a:rPr smtClean="0">
                <a:solidFill>
                  <a:schemeClr val="tx1"/>
                </a:solidFill>
                <a:latin typeface="Lucida Console" pitchFamily="49" charset="0"/>
              </a:rPr>
              <a:t>[trainee@unix ~] echo $directory</a:t>
            </a:r>
          </a:p>
          <a:p>
            <a:r>
              <a:rPr smtClean="0">
                <a:solidFill>
                  <a:schemeClr val="tx1"/>
                </a:solidFill>
                <a:latin typeface="Lucida Console" pitchFamily="49" charset="0"/>
              </a:rPr>
              <a:t>/home</a:t>
            </a:r>
          </a:p>
        </p:txBody>
      </p:sp>
    </p:spTree>
    <p:extLst>
      <p:ext uri="{BB962C8B-B14F-4D97-AF65-F5344CB8AC3E}">
        <p14:creationId xmlns:p14="http://schemas.microsoft.com/office/powerpoint/2010/main" val="3068907364"/>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t>
            </a:r>
            <a:r>
              <a:rPr lang="en-GB" dirty="0" smtClean="0"/>
              <a:t>a session </a:t>
            </a:r>
            <a:r>
              <a:rPr lang="en-GB" dirty="0" smtClean="0"/>
              <a:t>Environment </a:t>
            </a:r>
            <a:r>
              <a:rPr lang="en-GB" dirty="0" smtClean="0"/>
              <a:t>Variable</a:t>
            </a:r>
            <a:endParaRPr lang="en-GB" dirty="0"/>
          </a:p>
        </p:txBody>
      </p:sp>
      <p:sp>
        <p:nvSpPr>
          <p:cNvPr id="6" name="Text Placeholder 5"/>
          <p:cNvSpPr>
            <a:spLocks noGrp="1"/>
          </p:cNvSpPr>
          <p:nvPr>
            <p:ph type="body" sz="quarter" idx="13"/>
          </p:nvPr>
        </p:nvSpPr>
        <p:spPr>
          <a:xfrm>
            <a:off x="670817" y="1858851"/>
            <a:ext cx="7772677" cy="394335"/>
          </a:xfrm>
        </p:spPr>
        <p:style>
          <a:lnRef idx="1">
            <a:schemeClr val="accent5"/>
          </a:lnRef>
          <a:fillRef idx="2">
            <a:schemeClr val="accent5"/>
          </a:fillRef>
          <a:effectRef idx="1">
            <a:schemeClr val="accent5"/>
          </a:effectRef>
          <a:fontRef idx="minor">
            <a:schemeClr val="dk1"/>
          </a:fontRef>
        </p:style>
        <p:txBody>
          <a:bodyPr/>
          <a:lstStyle/>
          <a:p>
            <a:r>
              <a:rPr lang="en-GB" dirty="0">
                <a:solidFill>
                  <a:schemeClr val="tx1"/>
                </a:solidFill>
              </a:rPr>
              <a:t>[</a:t>
            </a:r>
            <a:r>
              <a:rPr lang="en-GB" dirty="0">
                <a:solidFill>
                  <a:schemeClr val="tx1"/>
                </a:solidFill>
                <a:latin typeface="Lucida Console" pitchFamily="49" charset="0"/>
              </a:rPr>
              <a:t>trainee@unix </a:t>
            </a:r>
            <a:r>
              <a:rPr lang="en-GB" dirty="0" smtClean="0">
                <a:solidFill>
                  <a:schemeClr val="tx1"/>
                </a:solidFill>
                <a:latin typeface="Lucida Console" pitchFamily="49" charset="0"/>
              </a:rPr>
              <a:t>~]$ COMPANYNAME=“FDM Group”</a:t>
            </a:r>
            <a:endParaRPr lang="en-GB" dirty="0"/>
          </a:p>
        </p:txBody>
      </p:sp>
      <p:sp>
        <p:nvSpPr>
          <p:cNvPr id="7" name="Text Placeholder 5"/>
          <p:cNvSpPr txBox="1">
            <a:spLocks/>
          </p:cNvSpPr>
          <p:nvPr/>
        </p:nvSpPr>
        <p:spPr bwMode="auto">
          <a:xfrm>
            <a:off x="692611" y="2964083"/>
            <a:ext cx="7772677" cy="49291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export COMPANYNAME</a:t>
            </a:r>
            <a:endParaRPr lang="en-GB" dirty="0"/>
          </a:p>
        </p:txBody>
      </p:sp>
      <p:sp>
        <p:nvSpPr>
          <p:cNvPr id="8" name="Text Placeholder 5"/>
          <p:cNvSpPr txBox="1">
            <a:spLocks/>
          </p:cNvSpPr>
          <p:nvPr/>
        </p:nvSpPr>
        <p:spPr bwMode="auto">
          <a:xfrm>
            <a:off x="692611" y="4178888"/>
            <a:ext cx="7772677" cy="1675924"/>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solidFill>
                  <a:schemeClr val="tx1"/>
                </a:solidFill>
              </a:rPr>
              <a:t>[</a:t>
            </a:r>
            <a:r>
              <a:rPr lang="en-GB" dirty="0" smtClean="0">
                <a:solidFill>
                  <a:schemeClr val="tx1"/>
                </a:solidFill>
                <a:latin typeface="Lucida Console" pitchFamily="49" charset="0"/>
              </a:rPr>
              <a:t>trainee@unix ~]$ env</a:t>
            </a:r>
          </a:p>
          <a:p>
            <a:r>
              <a:rPr lang="en-GB" dirty="0">
                <a:solidFill>
                  <a:schemeClr val="tx1"/>
                </a:solidFill>
                <a:latin typeface="Lucida Console" pitchFamily="49" charset="0"/>
              </a:rPr>
              <a:t>HOME=/</a:t>
            </a:r>
            <a:r>
              <a:rPr lang="en-GB" dirty="0" smtClean="0">
                <a:solidFill>
                  <a:schemeClr val="tx1"/>
                </a:solidFill>
                <a:latin typeface="Lucida Console" pitchFamily="49" charset="0"/>
              </a:rPr>
              <a:t>home/</a:t>
            </a:r>
            <a:r>
              <a:rPr lang="en-GB" dirty="0" err="1" smtClean="0">
                <a:solidFill>
                  <a:schemeClr val="tx1"/>
                </a:solidFill>
                <a:latin typeface="Lucida Console" pitchFamily="49" charset="0"/>
              </a:rPr>
              <a:t>first.last</a:t>
            </a:r>
            <a:endParaRPr lang="en-GB" dirty="0">
              <a:solidFill>
                <a:schemeClr val="tx1"/>
              </a:solidFill>
              <a:latin typeface="Lucida Console" pitchFamily="49" charset="0"/>
            </a:endParaRPr>
          </a:p>
          <a:p>
            <a:r>
              <a:rPr lang="en-GB" dirty="0" smtClean="0">
                <a:solidFill>
                  <a:schemeClr val="tx1"/>
                </a:solidFill>
                <a:latin typeface="Lucida Console" pitchFamily="49" charset="0"/>
              </a:rPr>
              <a:t>LOGNAME=</a:t>
            </a:r>
            <a:r>
              <a:rPr lang="en-GB" dirty="0" err="1" smtClean="0">
                <a:solidFill>
                  <a:schemeClr val="tx1"/>
                </a:solidFill>
                <a:latin typeface="Lucida Console" pitchFamily="49" charset="0"/>
              </a:rPr>
              <a:t>first.last</a:t>
            </a:r>
            <a:endParaRPr lang="en-GB" dirty="0" smtClean="0">
              <a:solidFill>
                <a:schemeClr val="tx1"/>
              </a:solidFill>
              <a:latin typeface="Lucida Console" pitchFamily="49" charset="0"/>
            </a:endParaRPr>
          </a:p>
          <a:p>
            <a:r>
              <a:rPr lang="en-GB" dirty="0" smtClean="0">
                <a:solidFill>
                  <a:schemeClr val="tx1"/>
                </a:solidFill>
                <a:latin typeface="Lucida Console" pitchFamily="49" charset="0"/>
              </a:rPr>
              <a:t>COMPANYNAME=FDM Group</a:t>
            </a:r>
            <a:endParaRPr lang="en-GB" dirty="0"/>
          </a:p>
        </p:txBody>
      </p:sp>
    </p:spTree>
    <p:extLst>
      <p:ext uri="{BB962C8B-B14F-4D97-AF65-F5344CB8AC3E}">
        <p14:creationId xmlns:p14="http://schemas.microsoft.com/office/powerpoint/2010/main" val="800891969"/>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p:properties xmlns:p="http://schemas.microsoft.com/office/2006/metadata/properties" xmlns:xsi="http://www.w3.org/2001/XMLSchema-instance" xmlns:pc="http://schemas.microsoft.com/office/infopath/2007/PartnerControls"><documentManagement><Document_x0020_Type xmlns="$ListId:Shared Documents;" xsi:nil="true"></Document_x0020_Type><Week xmlns="$ListId:Shared Documents;" xsi:nil="true"></Week><RestrictedToTheseUsers xmlns="$ListId:Shared Documents;"><UserInfo><DisplayName></DisplayName><AccountId xsi:nil="true"></AccountId><AccountType/></UserInfo></RestrictedToTheseUsers><Module xmlns="$ListId:Shared Documents;">Foundation</Module><IconOverlay xmlns="http://schemas.microsoft.com/sharepoint/v4" xsi:nil="true"/></documentManagement></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ct:contentTypeSchema ct:_="" ma:_="" ma:contentTypeName="Document" ma:contentTypeID="0x010100C6296D0BB197BA4483003E3880790A29" ma:contentTypeVersion="4" ma:contentTypeDescription="Create a new document." ma:contentTypeScope="" ma:versionID="44b887429f14bd41fa5c62838663fd23" xmlns:ct="http://schemas.microsoft.com/office/2006/metadata/contentType" xmlns:ma="http://schemas.microsoft.com/office/2006/metadata/properties/metaAttributes">
<xsd:schema targetNamespace="http://schemas.microsoft.com/office/2006/metadata/properties" ma:root="true" ma:fieldsID="f8b28650bfb533a4c478a473655f8fbb"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Foundation"/>
<xsd:enumeration value="Shell Programming"/>
<xsd:enumeration value="Post Sign Off Activities"/>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Props1.xml><?xml version="1.0" encoding="utf-8"?>
<ds:datastoreItem xmlns:ds="http://schemas.openxmlformats.org/officeDocument/2006/customXml" ds:itemID="{0018DACA-3344-4862-8171-EAD206AE043F}">
  <ds:schemaRefs>
    <ds:schemaRef ds:uri="$ListId:Shared Documents;"/>
    <ds:schemaRef ds:uri="http://purl.org/dc/terms/"/>
    <ds:schemaRef ds:uri="http://purl.org/dc/elements/1.1/"/>
    <ds:schemaRef ds:uri="http://schemas.openxmlformats.org/package/2006/metadata/core-properties"/>
    <ds:schemaRef ds:uri="http://schemas.microsoft.com/office/2006/documentManagement/types"/>
    <ds:schemaRef ds:uri="http://purl.org/dc/dcmitype/"/>
    <ds:schemaRef ds:uri="http://schemas.microsoft.com/sharepoint/v4"/>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DF7965-B698-4D0A-B5BF-A6934526EEC9}">
  <ds:schemaRefs>
    <ds:schemaRef ds:uri="http://schemas.microsoft.com/sharepoint/v3/contenttype/forms"/>
  </ds:schemaRefs>
</ds:datastoreItem>
</file>

<file path=customXml/itemProps3.xml><?xml version="1.0" encoding="utf-8"?>
<ds:datastoreItem xmlns:ds="http://schemas.openxmlformats.org/officeDocument/2006/customXml" ds:itemID="{BC863DA4-3892-4782-ACBE-42DA92B09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462</TotalTime>
  <Words>781</Words>
  <Application>Microsoft Office PowerPoint</Application>
  <PresentationFormat>On-screen Show (4:3)</PresentationFormat>
  <Paragraphs>166</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Module objectives</vt:lpstr>
      <vt:lpstr>Start up files </vt:lpstr>
      <vt:lpstr>User Environment</vt:lpstr>
      <vt:lpstr>Variables</vt:lpstr>
      <vt:lpstr>Start up Files</vt:lpstr>
      <vt:lpstr>User Environment</vt:lpstr>
      <vt:lpstr>Variables</vt:lpstr>
      <vt:lpstr>Creating a session Environment Variable</vt:lpstr>
      <vt:lpstr>aliases </vt:lpstr>
      <vt:lpstr>Creating a session alias</vt:lpstr>
      <vt:lpstr>Module objectives</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Richard Jimenez</cp:lastModifiedBy>
  <cp:revision>167</cp:revision>
  <dcterms:created xsi:type="dcterms:W3CDTF">2014-05-28T13:17:46Z</dcterms:created>
  <dcterms:modified xsi:type="dcterms:W3CDTF">2019-05-21T20:06:37Z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0x010100C6296D0BB197BA4483003E3880790A29</vt:lpwstr>
  </property>
</Properties>
</file>