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1"/>
  </p:notesMasterIdLst>
  <p:handoutMasterIdLst>
    <p:handoutMasterId r:id="rId152"/>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402"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403"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Lst>
  <p:sldSz cx="9144000" cy="6858000" type="screen4x3"/>
  <p:notesSz cx="6950075" cy="9236075"/>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33" autoAdjust="0"/>
  </p:normalViewPr>
  <p:slideViewPr>
    <p:cSldViewPr snapToGrid="0" snapToObjects="1">
      <p:cViewPr varScale="1">
        <p:scale>
          <a:sx n="73" d="100"/>
          <a:sy n="73" d="100"/>
        </p:scale>
        <p:origin x="-18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theme" Target="theme/theme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notesMaster" Target="notesMasters/notesMaster1.xml"/><Relationship Id="rId156" Type="http://schemas.openxmlformats.org/officeDocument/2006/relationships/tableStyles" Target="tableStyle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presProps" Target="pres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viewProps" Target="viewProp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57A07-D81A-4830-993E-511093F8D25D}" type="doc">
      <dgm:prSet loTypeId="urn:microsoft.com/office/officeart/2005/8/layout/venn2" loCatId="relationship" qsTypeId="urn:microsoft.com/office/officeart/2005/8/quickstyle/simple1" qsCatId="simple" csTypeId="urn:microsoft.com/office/officeart/2005/8/colors/colorful1#1" csCatId="colorful" phldr="1"/>
      <dgm:spPr/>
      <dgm:t>
        <a:bodyPr/>
        <a:lstStyle/>
        <a:p>
          <a:endParaRPr lang="en-GB"/>
        </a:p>
      </dgm:t>
    </dgm:pt>
    <dgm:pt modelId="{DE11A29F-97CD-4B63-BDCC-9EEDF1F7F904}">
      <dgm:prSet phldrT="[Text]"/>
      <dgm:spPr/>
      <dgm:t>
        <a:bodyPr/>
        <a:lstStyle/>
        <a:p>
          <a:r>
            <a:rPr lang="en-GB" smtClean="0"/>
            <a:t>Programs</a:t>
          </a:r>
          <a:endParaRPr lang="en-GB" dirty="0"/>
        </a:p>
      </dgm:t>
    </dgm:pt>
    <dgm:pt modelId="{91444609-E80C-4866-B0AA-957D001E8326}" type="parTrans" cxnId="{61145C66-2498-4057-903E-89B7062F6378}">
      <dgm:prSet/>
      <dgm:spPr/>
      <dgm:t>
        <a:bodyPr/>
        <a:lstStyle/>
        <a:p>
          <a:endParaRPr lang="en-GB"/>
        </a:p>
      </dgm:t>
    </dgm:pt>
    <dgm:pt modelId="{AE39DE7D-3A7B-4B48-9C30-504A267D77D6}" type="sibTrans" cxnId="{61145C66-2498-4057-903E-89B7062F6378}">
      <dgm:prSet/>
      <dgm:spPr/>
      <dgm:t>
        <a:bodyPr/>
        <a:lstStyle/>
        <a:p>
          <a:endParaRPr lang="en-GB"/>
        </a:p>
      </dgm:t>
    </dgm:pt>
    <dgm:pt modelId="{399C6CCE-7CE6-426A-A81D-4325C8CB9DB9}">
      <dgm:prSet phldrT="[Text]"/>
      <dgm:spPr/>
      <dgm:t>
        <a:bodyPr/>
        <a:lstStyle/>
        <a:p>
          <a:r>
            <a:rPr lang="en-GB" smtClean="0"/>
            <a:t>Kernel</a:t>
          </a:r>
          <a:endParaRPr lang="en-GB" dirty="0"/>
        </a:p>
      </dgm:t>
    </dgm:pt>
    <dgm:pt modelId="{32091229-8300-461A-8056-640DD36A5C1F}" type="parTrans" cxnId="{80144C5F-5E3B-4FA2-8E8A-9BD0DC682A16}">
      <dgm:prSet/>
      <dgm:spPr/>
      <dgm:t>
        <a:bodyPr/>
        <a:lstStyle/>
        <a:p>
          <a:endParaRPr lang="en-GB"/>
        </a:p>
      </dgm:t>
    </dgm:pt>
    <dgm:pt modelId="{F5B40252-23F2-44E7-8B0F-D3EC57D3B6F7}" type="sibTrans" cxnId="{80144C5F-5E3B-4FA2-8E8A-9BD0DC682A16}">
      <dgm:prSet/>
      <dgm:spPr/>
      <dgm:t>
        <a:bodyPr/>
        <a:lstStyle/>
        <a:p>
          <a:endParaRPr lang="en-GB"/>
        </a:p>
      </dgm:t>
    </dgm:pt>
    <dgm:pt modelId="{D581AB12-621F-4572-9A62-4044FC042843}">
      <dgm:prSet phldrT="[Text]"/>
      <dgm:spPr/>
      <dgm:t>
        <a:bodyPr/>
        <a:lstStyle/>
        <a:p>
          <a:r>
            <a:rPr lang="en-GB" dirty="0" smtClean="0">
              <a:solidFill>
                <a:schemeClr val="tx1"/>
              </a:solidFill>
            </a:rPr>
            <a:t>Hardware</a:t>
          </a:r>
          <a:endParaRPr lang="en-GB" dirty="0">
            <a:solidFill>
              <a:schemeClr val="tx1"/>
            </a:solidFill>
          </a:endParaRPr>
        </a:p>
      </dgm:t>
    </dgm:pt>
    <dgm:pt modelId="{BFF2A430-AA54-4500-9961-97CBD8C967BF}" type="parTrans" cxnId="{15758A75-47C3-40E1-AD16-43E5FCBF247E}">
      <dgm:prSet/>
      <dgm:spPr/>
      <dgm:t>
        <a:bodyPr/>
        <a:lstStyle/>
        <a:p>
          <a:endParaRPr lang="en-GB"/>
        </a:p>
      </dgm:t>
    </dgm:pt>
    <dgm:pt modelId="{CBD8231B-6D35-4703-A213-EE45BFDFE7D5}" type="sibTrans" cxnId="{15758A75-47C3-40E1-AD16-43E5FCBF247E}">
      <dgm:prSet/>
      <dgm:spPr/>
      <dgm:t>
        <a:bodyPr/>
        <a:lstStyle/>
        <a:p>
          <a:endParaRPr lang="en-GB"/>
        </a:p>
      </dgm:t>
    </dgm:pt>
    <dgm:pt modelId="{D6BFA7A7-1C75-4633-B2E5-FA9265E94ECE}">
      <dgm:prSet phldrT="[Text]"/>
      <dgm:spPr/>
      <dgm:t>
        <a:bodyPr/>
        <a:lstStyle/>
        <a:p>
          <a:r>
            <a:rPr lang="en-GB" smtClean="0">
              <a:solidFill>
                <a:schemeClr val="tx1"/>
              </a:solidFill>
            </a:rPr>
            <a:t>Shell</a:t>
          </a:r>
          <a:endParaRPr lang="en-GB" dirty="0">
            <a:solidFill>
              <a:schemeClr val="tx1"/>
            </a:solidFill>
          </a:endParaRPr>
        </a:p>
      </dgm:t>
    </dgm:pt>
    <dgm:pt modelId="{C4B508E3-63F8-4770-BBA5-52FA1BACEE1D}" type="parTrans" cxnId="{775C736D-31F5-4558-B200-FCD0F6E674C8}">
      <dgm:prSet/>
      <dgm:spPr/>
      <dgm:t>
        <a:bodyPr/>
        <a:lstStyle/>
        <a:p>
          <a:endParaRPr lang="en-GB"/>
        </a:p>
      </dgm:t>
    </dgm:pt>
    <dgm:pt modelId="{DB417EFB-FCCE-4281-AE3B-539F81A6145B}" type="sibTrans" cxnId="{775C736D-31F5-4558-B200-FCD0F6E674C8}">
      <dgm:prSet/>
      <dgm:spPr/>
      <dgm:t>
        <a:bodyPr/>
        <a:lstStyle/>
        <a:p>
          <a:endParaRPr lang="en-GB"/>
        </a:p>
      </dgm:t>
    </dgm:pt>
    <dgm:pt modelId="{AB99B1D4-DF0A-4B2D-9532-0EFB508F4982}" type="pres">
      <dgm:prSet presAssocID="{20157A07-D81A-4830-993E-511093F8D25D}" presName="Name0" presStyleCnt="0">
        <dgm:presLayoutVars>
          <dgm:chMax val="7"/>
          <dgm:resizeHandles val="exact"/>
        </dgm:presLayoutVars>
      </dgm:prSet>
      <dgm:spPr/>
      <dgm:t>
        <a:bodyPr/>
        <a:lstStyle/>
        <a:p>
          <a:endParaRPr lang="en-GB"/>
        </a:p>
      </dgm:t>
    </dgm:pt>
    <dgm:pt modelId="{3BAF65EC-D2F8-446E-8F36-24923DFADE22}" type="pres">
      <dgm:prSet presAssocID="{20157A07-D81A-4830-993E-511093F8D25D}" presName="comp1" presStyleCnt="0"/>
      <dgm:spPr/>
    </dgm:pt>
    <dgm:pt modelId="{B6844ACF-F0C1-4B6B-9059-099401F02BD4}" type="pres">
      <dgm:prSet presAssocID="{20157A07-D81A-4830-993E-511093F8D25D}" presName="circle1" presStyleLbl="node1" presStyleIdx="0" presStyleCnt="4"/>
      <dgm:spPr/>
      <dgm:t>
        <a:bodyPr/>
        <a:lstStyle/>
        <a:p>
          <a:endParaRPr lang="en-GB"/>
        </a:p>
      </dgm:t>
    </dgm:pt>
    <dgm:pt modelId="{C75CD997-DC6B-49D6-ABFF-CD26124D076A}" type="pres">
      <dgm:prSet presAssocID="{20157A07-D81A-4830-993E-511093F8D25D}" presName="c1text" presStyleLbl="node1" presStyleIdx="0" presStyleCnt="4">
        <dgm:presLayoutVars>
          <dgm:bulletEnabled val="1"/>
        </dgm:presLayoutVars>
      </dgm:prSet>
      <dgm:spPr/>
      <dgm:t>
        <a:bodyPr/>
        <a:lstStyle/>
        <a:p>
          <a:endParaRPr lang="en-GB"/>
        </a:p>
      </dgm:t>
    </dgm:pt>
    <dgm:pt modelId="{72A6F9CA-C97E-4671-9AFC-BCF6EBF482D0}" type="pres">
      <dgm:prSet presAssocID="{20157A07-D81A-4830-993E-511093F8D25D}" presName="comp2" presStyleCnt="0"/>
      <dgm:spPr/>
    </dgm:pt>
    <dgm:pt modelId="{89F3414A-1936-4B3A-8D18-3A869FC27FD3}" type="pres">
      <dgm:prSet presAssocID="{20157A07-D81A-4830-993E-511093F8D25D}" presName="circle2" presStyleLbl="node1" presStyleIdx="1" presStyleCnt="4"/>
      <dgm:spPr/>
      <dgm:t>
        <a:bodyPr/>
        <a:lstStyle/>
        <a:p>
          <a:endParaRPr lang="en-GB"/>
        </a:p>
      </dgm:t>
    </dgm:pt>
    <dgm:pt modelId="{676F9E19-816D-4DE7-B983-B9521EA43D04}" type="pres">
      <dgm:prSet presAssocID="{20157A07-D81A-4830-993E-511093F8D25D}" presName="c2text" presStyleLbl="node1" presStyleIdx="1" presStyleCnt="4">
        <dgm:presLayoutVars>
          <dgm:bulletEnabled val="1"/>
        </dgm:presLayoutVars>
      </dgm:prSet>
      <dgm:spPr/>
      <dgm:t>
        <a:bodyPr/>
        <a:lstStyle/>
        <a:p>
          <a:endParaRPr lang="en-GB"/>
        </a:p>
      </dgm:t>
    </dgm:pt>
    <dgm:pt modelId="{6890A392-8B7A-44AB-A9E0-2E59F4967525}" type="pres">
      <dgm:prSet presAssocID="{20157A07-D81A-4830-993E-511093F8D25D}" presName="comp3" presStyleCnt="0"/>
      <dgm:spPr/>
    </dgm:pt>
    <dgm:pt modelId="{DAB7BFA1-EFC5-496E-9067-FC71E6F32D83}" type="pres">
      <dgm:prSet presAssocID="{20157A07-D81A-4830-993E-511093F8D25D}" presName="circle3" presStyleLbl="node1" presStyleIdx="2" presStyleCnt="4"/>
      <dgm:spPr/>
      <dgm:t>
        <a:bodyPr/>
        <a:lstStyle/>
        <a:p>
          <a:endParaRPr lang="en-GB"/>
        </a:p>
      </dgm:t>
    </dgm:pt>
    <dgm:pt modelId="{7BECFAA1-D069-47EC-8E01-D3C99507C6EB}" type="pres">
      <dgm:prSet presAssocID="{20157A07-D81A-4830-993E-511093F8D25D}" presName="c3text" presStyleLbl="node1" presStyleIdx="2" presStyleCnt="4">
        <dgm:presLayoutVars>
          <dgm:bulletEnabled val="1"/>
        </dgm:presLayoutVars>
      </dgm:prSet>
      <dgm:spPr/>
      <dgm:t>
        <a:bodyPr/>
        <a:lstStyle/>
        <a:p>
          <a:endParaRPr lang="en-GB"/>
        </a:p>
      </dgm:t>
    </dgm:pt>
    <dgm:pt modelId="{60F23698-59EA-46F7-B5C5-62111C0F49DE}" type="pres">
      <dgm:prSet presAssocID="{20157A07-D81A-4830-993E-511093F8D25D}" presName="comp4" presStyleCnt="0"/>
      <dgm:spPr/>
    </dgm:pt>
    <dgm:pt modelId="{4E0A9BF9-5099-47BE-8991-C4EAB5678C02}" type="pres">
      <dgm:prSet presAssocID="{20157A07-D81A-4830-993E-511093F8D25D}" presName="circle4" presStyleLbl="node1" presStyleIdx="3" presStyleCnt="4"/>
      <dgm:spPr/>
      <dgm:t>
        <a:bodyPr/>
        <a:lstStyle/>
        <a:p>
          <a:endParaRPr lang="en-GB"/>
        </a:p>
      </dgm:t>
    </dgm:pt>
    <dgm:pt modelId="{5676C06F-7BA8-41A5-8AF2-E057A21915C5}" type="pres">
      <dgm:prSet presAssocID="{20157A07-D81A-4830-993E-511093F8D25D}" presName="c4text" presStyleLbl="node1" presStyleIdx="3" presStyleCnt="4">
        <dgm:presLayoutVars>
          <dgm:bulletEnabled val="1"/>
        </dgm:presLayoutVars>
      </dgm:prSet>
      <dgm:spPr/>
      <dgm:t>
        <a:bodyPr/>
        <a:lstStyle/>
        <a:p>
          <a:endParaRPr lang="en-GB"/>
        </a:p>
      </dgm:t>
    </dgm:pt>
  </dgm:ptLst>
  <dgm:cxnLst>
    <dgm:cxn modelId="{C8738778-2590-4D9D-8849-DC05B17D0494}" type="presOf" srcId="{D6BFA7A7-1C75-4633-B2E5-FA9265E94ECE}" destId="{676F9E19-816D-4DE7-B983-B9521EA43D04}" srcOrd="1" destOrd="0" presId="urn:microsoft.com/office/officeart/2005/8/layout/venn2"/>
    <dgm:cxn modelId="{5B9D5A6F-46E9-4CE8-8181-D565243B0F83}" type="presOf" srcId="{D6BFA7A7-1C75-4633-B2E5-FA9265E94ECE}" destId="{89F3414A-1936-4B3A-8D18-3A869FC27FD3}" srcOrd="0" destOrd="0" presId="urn:microsoft.com/office/officeart/2005/8/layout/venn2"/>
    <dgm:cxn modelId="{64660162-A1F6-4A80-999A-24520C43C52A}" type="presOf" srcId="{399C6CCE-7CE6-426A-A81D-4325C8CB9DB9}" destId="{7BECFAA1-D069-47EC-8E01-D3C99507C6EB}" srcOrd="1" destOrd="0" presId="urn:microsoft.com/office/officeart/2005/8/layout/venn2"/>
    <dgm:cxn modelId="{5389E494-56B8-49FC-9DEB-BDF39B282A52}" type="presOf" srcId="{399C6CCE-7CE6-426A-A81D-4325C8CB9DB9}" destId="{DAB7BFA1-EFC5-496E-9067-FC71E6F32D83}" srcOrd="0" destOrd="0" presId="urn:microsoft.com/office/officeart/2005/8/layout/venn2"/>
    <dgm:cxn modelId="{6DF6775B-B1F6-4AB6-BC56-8F1770B42734}" type="presOf" srcId="{20157A07-D81A-4830-993E-511093F8D25D}" destId="{AB99B1D4-DF0A-4B2D-9532-0EFB508F4982}" srcOrd="0" destOrd="0" presId="urn:microsoft.com/office/officeart/2005/8/layout/venn2"/>
    <dgm:cxn modelId="{15758A75-47C3-40E1-AD16-43E5FCBF247E}" srcId="{20157A07-D81A-4830-993E-511093F8D25D}" destId="{D581AB12-621F-4572-9A62-4044FC042843}" srcOrd="3" destOrd="0" parTransId="{BFF2A430-AA54-4500-9961-97CBD8C967BF}" sibTransId="{CBD8231B-6D35-4703-A213-EE45BFDFE7D5}"/>
    <dgm:cxn modelId="{D1E8FF9F-3DBD-4E6A-A376-55CEB2433E73}" type="presOf" srcId="{D581AB12-621F-4572-9A62-4044FC042843}" destId="{4E0A9BF9-5099-47BE-8991-C4EAB5678C02}" srcOrd="0" destOrd="0" presId="urn:microsoft.com/office/officeart/2005/8/layout/venn2"/>
    <dgm:cxn modelId="{775C736D-31F5-4558-B200-FCD0F6E674C8}" srcId="{20157A07-D81A-4830-993E-511093F8D25D}" destId="{D6BFA7A7-1C75-4633-B2E5-FA9265E94ECE}" srcOrd="1" destOrd="0" parTransId="{C4B508E3-63F8-4770-BBA5-52FA1BACEE1D}" sibTransId="{DB417EFB-FCCE-4281-AE3B-539F81A6145B}"/>
    <dgm:cxn modelId="{E8F030F6-8A70-4A43-A394-87EBC9BC44CE}" type="presOf" srcId="{D581AB12-621F-4572-9A62-4044FC042843}" destId="{5676C06F-7BA8-41A5-8AF2-E057A21915C5}" srcOrd="1" destOrd="0" presId="urn:microsoft.com/office/officeart/2005/8/layout/venn2"/>
    <dgm:cxn modelId="{80144C5F-5E3B-4FA2-8E8A-9BD0DC682A16}" srcId="{20157A07-D81A-4830-993E-511093F8D25D}" destId="{399C6CCE-7CE6-426A-A81D-4325C8CB9DB9}" srcOrd="2" destOrd="0" parTransId="{32091229-8300-461A-8056-640DD36A5C1F}" sibTransId="{F5B40252-23F2-44E7-8B0F-D3EC57D3B6F7}"/>
    <dgm:cxn modelId="{45C7FACB-16B7-4E3E-ACD5-836359E6BED4}" type="presOf" srcId="{DE11A29F-97CD-4B63-BDCC-9EEDF1F7F904}" destId="{B6844ACF-F0C1-4B6B-9059-099401F02BD4}" srcOrd="0" destOrd="0" presId="urn:microsoft.com/office/officeart/2005/8/layout/venn2"/>
    <dgm:cxn modelId="{3E0936B0-2CD3-40CF-A103-F16AA3DAF7E3}" type="presOf" srcId="{DE11A29F-97CD-4B63-BDCC-9EEDF1F7F904}" destId="{C75CD997-DC6B-49D6-ABFF-CD26124D076A}" srcOrd="1" destOrd="0" presId="urn:microsoft.com/office/officeart/2005/8/layout/venn2"/>
    <dgm:cxn modelId="{61145C66-2498-4057-903E-89B7062F6378}" srcId="{20157A07-D81A-4830-993E-511093F8D25D}" destId="{DE11A29F-97CD-4B63-BDCC-9EEDF1F7F904}" srcOrd="0" destOrd="0" parTransId="{91444609-E80C-4866-B0AA-957D001E8326}" sibTransId="{AE39DE7D-3A7B-4B48-9C30-504A267D77D6}"/>
    <dgm:cxn modelId="{AAF32C2B-E6A6-4DAE-B44A-5F6F87702F74}" type="presParOf" srcId="{AB99B1D4-DF0A-4B2D-9532-0EFB508F4982}" destId="{3BAF65EC-D2F8-446E-8F36-24923DFADE22}" srcOrd="0" destOrd="0" presId="urn:microsoft.com/office/officeart/2005/8/layout/venn2"/>
    <dgm:cxn modelId="{B3FA6357-A511-41B0-B03D-B50CF42385BC}" type="presParOf" srcId="{3BAF65EC-D2F8-446E-8F36-24923DFADE22}" destId="{B6844ACF-F0C1-4B6B-9059-099401F02BD4}" srcOrd="0" destOrd="0" presId="urn:microsoft.com/office/officeart/2005/8/layout/venn2"/>
    <dgm:cxn modelId="{570CA5FF-DD56-411F-9D9F-457F7E5D965F}" type="presParOf" srcId="{3BAF65EC-D2F8-446E-8F36-24923DFADE22}" destId="{C75CD997-DC6B-49D6-ABFF-CD26124D076A}" srcOrd="1" destOrd="0" presId="urn:microsoft.com/office/officeart/2005/8/layout/venn2"/>
    <dgm:cxn modelId="{AE16473D-A5AD-43C2-BB2F-3317B8779F84}" type="presParOf" srcId="{AB99B1D4-DF0A-4B2D-9532-0EFB508F4982}" destId="{72A6F9CA-C97E-4671-9AFC-BCF6EBF482D0}" srcOrd="1" destOrd="0" presId="urn:microsoft.com/office/officeart/2005/8/layout/venn2"/>
    <dgm:cxn modelId="{10CB6FE6-D112-43BB-8EF8-1933D0C58D7A}" type="presParOf" srcId="{72A6F9CA-C97E-4671-9AFC-BCF6EBF482D0}" destId="{89F3414A-1936-4B3A-8D18-3A869FC27FD3}" srcOrd="0" destOrd="0" presId="urn:microsoft.com/office/officeart/2005/8/layout/venn2"/>
    <dgm:cxn modelId="{F4C56263-11DE-44D2-8EC4-10D8E2C3FE45}" type="presParOf" srcId="{72A6F9CA-C97E-4671-9AFC-BCF6EBF482D0}" destId="{676F9E19-816D-4DE7-B983-B9521EA43D04}" srcOrd="1" destOrd="0" presId="urn:microsoft.com/office/officeart/2005/8/layout/venn2"/>
    <dgm:cxn modelId="{CD28EE45-5352-4DE5-ABCC-1226925E904A}" type="presParOf" srcId="{AB99B1D4-DF0A-4B2D-9532-0EFB508F4982}" destId="{6890A392-8B7A-44AB-A9E0-2E59F4967525}" srcOrd="2" destOrd="0" presId="urn:microsoft.com/office/officeart/2005/8/layout/venn2"/>
    <dgm:cxn modelId="{B26235AE-0EF9-4B4C-9C48-714F4C022275}" type="presParOf" srcId="{6890A392-8B7A-44AB-A9E0-2E59F4967525}" destId="{DAB7BFA1-EFC5-496E-9067-FC71E6F32D83}" srcOrd="0" destOrd="0" presId="urn:microsoft.com/office/officeart/2005/8/layout/venn2"/>
    <dgm:cxn modelId="{8A76150E-10CA-49F6-9766-EE98E03CBE26}" type="presParOf" srcId="{6890A392-8B7A-44AB-A9E0-2E59F4967525}" destId="{7BECFAA1-D069-47EC-8E01-D3C99507C6EB}" srcOrd="1" destOrd="0" presId="urn:microsoft.com/office/officeart/2005/8/layout/venn2"/>
    <dgm:cxn modelId="{64918210-822B-49D9-970E-D4D6EE7D91A9}" type="presParOf" srcId="{AB99B1D4-DF0A-4B2D-9532-0EFB508F4982}" destId="{60F23698-59EA-46F7-B5C5-62111C0F49DE}" srcOrd="3" destOrd="0" presId="urn:microsoft.com/office/officeart/2005/8/layout/venn2"/>
    <dgm:cxn modelId="{D59FFCF3-40A5-4B3B-9155-2A15DBB6F670}" type="presParOf" srcId="{60F23698-59EA-46F7-B5C5-62111C0F49DE}" destId="{4E0A9BF9-5099-47BE-8991-C4EAB5678C02}" srcOrd="0" destOrd="0" presId="urn:microsoft.com/office/officeart/2005/8/layout/venn2"/>
    <dgm:cxn modelId="{41D4B372-CD94-4096-98B5-B909CA0A89E4}" type="presParOf" srcId="{60F23698-59EA-46F7-B5C5-62111C0F49DE}" destId="{5676C06F-7BA8-41A5-8AF2-E057A21915C5}"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068D92-21EC-4306-8E68-720DAEDB65E0}" type="doc">
      <dgm:prSet loTypeId="urn:microsoft.com/office/officeart/2005/8/layout/hList3" loCatId="list" qsTypeId="urn:microsoft.com/office/officeart/2005/8/quickstyle/simple3" qsCatId="simple" csTypeId="urn:microsoft.com/office/officeart/2005/8/colors/colorful5" csCatId="colorful" phldr="1"/>
      <dgm:spPr/>
      <dgm:t>
        <a:bodyPr/>
        <a:lstStyle/>
        <a:p>
          <a:endParaRPr lang="en-GB"/>
        </a:p>
      </dgm:t>
    </dgm:pt>
    <dgm:pt modelId="{5D9E5FA0-550C-4647-8B08-D92B99203AB8}">
      <dgm:prSet phldrT="[Text]"/>
      <dgm:spPr/>
      <dgm:t>
        <a:bodyPr/>
        <a:lstStyle/>
        <a:p>
          <a:r>
            <a:rPr lang="en-GB" dirty="0" smtClean="0"/>
            <a:t>Unix OS</a:t>
          </a:r>
          <a:endParaRPr lang="en-GB" dirty="0"/>
        </a:p>
      </dgm:t>
    </dgm:pt>
    <dgm:pt modelId="{6DD9AE69-6AE8-411D-891A-D5706A35999F}" type="parTrans" cxnId="{450C2CC0-8147-4681-BD8A-C2566A992D74}">
      <dgm:prSet/>
      <dgm:spPr/>
      <dgm:t>
        <a:bodyPr/>
        <a:lstStyle/>
        <a:p>
          <a:endParaRPr lang="en-GB"/>
        </a:p>
      </dgm:t>
    </dgm:pt>
    <dgm:pt modelId="{BC0D37FD-6975-4E37-A4D0-5E5D69D0AAE5}" type="sibTrans" cxnId="{450C2CC0-8147-4681-BD8A-C2566A992D74}">
      <dgm:prSet/>
      <dgm:spPr/>
      <dgm:t>
        <a:bodyPr/>
        <a:lstStyle/>
        <a:p>
          <a:endParaRPr lang="en-GB"/>
        </a:p>
      </dgm:t>
    </dgm:pt>
    <dgm:pt modelId="{385CD4F2-CCCC-4F19-B5C5-411D70FB8188}">
      <dgm:prSet phldrT="[Text]"/>
      <dgm:spPr/>
      <dgm:t>
        <a:bodyPr/>
        <a:lstStyle/>
        <a:p>
          <a:r>
            <a:rPr lang="en-GB" dirty="0" smtClean="0"/>
            <a:t>GUI</a:t>
          </a:r>
          <a:endParaRPr lang="en-GB" dirty="0"/>
        </a:p>
      </dgm:t>
    </dgm:pt>
    <dgm:pt modelId="{D02AABE1-B2BC-4BDD-A3B9-7636ABED106C}" type="parTrans" cxnId="{49D4DA84-8936-4553-B542-626D32E2FCE3}">
      <dgm:prSet/>
      <dgm:spPr/>
      <dgm:t>
        <a:bodyPr/>
        <a:lstStyle/>
        <a:p>
          <a:endParaRPr lang="en-GB"/>
        </a:p>
      </dgm:t>
    </dgm:pt>
    <dgm:pt modelId="{08BCE5D3-E736-4FE8-8B7D-AD1DE719670F}" type="sibTrans" cxnId="{49D4DA84-8936-4553-B542-626D32E2FCE3}">
      <dgm:prSet/>
      <dgm:spPr/>
      <dgm:t>
        <a:bodyPr/>
        <a:lstStyle/>
        <a:p>
          <a:endParaRPr lang="en-GB"/>
        </a:p>
      </dgm:t>
    </dgm:pt>
    <dgm:pt modelId="{43BEB49C-9775-4E2A-A57C-DDA9A0E7A426}">
      <dgm:prSet phldrT="[Text]"/>
      <dgm:spPr/>
      <dgm:t>
        <a:bodyPr/>
        <a:lstStyle/>
        <a:p>
          <a:r>
            <a:rPr lang="en-GB" dirty="0" smtClean="0"/>
            <a:t>Shell</a:t>
          </a:r>
          <a:endParaRPr lang="en-GB" dirty="0"/>
        </a:p>
      </dgm:t>
    </dgm:pt>
    <dgm:pt modelId="{912383E8-0B63-4490-BAF5-36B3211CC0CC}" type="parTrans" cxnId="{CFEA27BD-BF30-4100-AEF4-A1C73B7C2FC8}">
      <dgm:prSet/>
      <dgm:spPr/>
      <dgm:t>
        <a:bodyPr/>
        <a:lstStyle/>
        <a:p>
          <a:endParaRPr lang="en-GB"/>
        </a:p>
      </dgm:t>
    </dgm:pt>
    <dgm:pt modelId="{50B5AF8E-6169-44C6-9C4B-41460B35A789}" type="sibTrans" cxnId="{CFEA27BD-BF30-4100-AEF4-A1C73B7C2FC8}">
      <dgm:prSet/>
      <dgm:spPr/>
      <dgm:t>
        <a:bodyPr/>
        <a:lstStyle/>
        <a:p>
          <a:endParaRPr lang="en-GB"/>
        </a:p>
      </dgm:t>
    </dgm:pt>
    <dgm:pt modelId="{F67FD053-5C36-4C12-A8E6-F108CA7F179E}">
      <dgm:prSet phldrT="[Text]"/>
      <dgm:spPr/>
      <dgm:t>
        <a:bodyPr/>
        <a:lstStyle/>
        <a:p>
          <a:r>
            <a:rPr lang="en-GB" dirty="0" smtClean="0"/>
            <a:t>KDE</a:t>
          </a:r>
          <a:endParaRPr lang="en-GB" dirty="0"/>
        </a:p>
      </dgm:t>
    </dgm:pt>
    <dgm:pt modelId="{0A6F3370-5688-43A5-8172-54D5A34436BF}" type="parTrans" cxnId="{65FDDF0A-DAD3-4E98-A5B2-6A0A055272DB}">
      <dgm:prSet/>
      <dgm:spPr/>
      <dgm:t>
        <a:bodyPr/>
        <a:lstStyle/>
        <a:p>
          <a:endParaRPr lang="en-GB"/>
        </a:p>
      </dgm:t>
    </dgm:pt>
    <dgm:pt modelId="{A59E3E50-B031-4AD2-9B08-A7A3A3A9F56C}" type="sibTrans" cxnId="{65FDDF0A-DAD3-4E98-A5B2-6A0A055272DB}">
      <dgm:prSet/>
      <dgm:spPr/>
      <dgm:t>
        <a:bodyPr/>
        <a:lstStyle/>
        <a:p>
          <a:endParaRPr lang="en-GB"/>
        </a:p>
      </dgm:t>
    </dgm:pt>
    <dgm:pt modelId="{A936A628-2A44-446C-A93B-37C024E26D23}">
      <dgm:prSet/>
      <dgm:spPr/>
      <dgm:t>
        <a:bodyPr/>
        <a:lstStyle/>
        <a:p>
          <a:r>
            <a:rPr lang="en-GB" smtClean="0"/>
            <a:t>C        		csh</a:t>
          </a:r>
          <a:endParaRPr lang="en-GB" dirty="0" smtClean="0"/>
        </a:p>
      </dgm:t>
    </dgm:pt>
    <dgm:pt modelId="{96419429-FB6A-4554-818B-A826AADAA241}" type="parTrans" cxnId="{54165FB3-7C75-4EEB-ACB4-0286327B675B}">
      <dgm:prSet/>
      <dgm:spPr/>
      <dgm:t>
        <a:bodyPr/>
        <a:lstStyle/>
        <a:p>
          <a:endParaRPr lang="en-GB"/>
        </a:p>
      </dgm:t>
    </dgm:pt>
    <dgm:pt modelId="{D5A7C700-BC55-4A86-A1E0-8E5EC9798E7B}" type="sibTrans" cxnId="{54165FB3-7C75-4EEB-ACB4-0286327B675B}">
      <dgm:prSet/>
      <dgm:spPr/>
      <dgm:t>
        <a:bodyPr/>
        <a:lstStyle/>
        <a:p>
          <a:endParaRPr lang="en-GB"/>
        </a:p>
      </dgm:t>
    </dgm:pt>
    <dgm:pt modelId="{1C64C23C-C592-4BC7-9AEC-11A1403210B5}">
      <dgm:prSet/>
      <dgm:spPr/>
      <dgm:t>
        <a:bodyPr/>
        <a:lstStyle/>
        <a:p>
          <a:r>
            <a:rPr lang="en-GB" smtClean="0"/>
            <a:t>Bourne		sh</a:t>
          </a:r>
          <a:endParaRPr lang="en-GB" dirty="0" smtClean="0"/>
        </a:p>
      </dgm:t>
    </dgm:pt>
    <dgm:pt modelId="{27F5C1F5-79BB-4EEA-98BE-E0616643F2BA}" type="parTrans" cxnId="{01ECDFC6-776E-45AE-9435-D1038F8FD3DC}">
      <dgm:prSet/>
      <dgm:spPr/>
      <dgm:t>
        <a:bodyPr/>
        <a:lstStyle/>
        <a:p>
          <a:endParaRPr lang="en-GB"/>
        </a:p>
      </dgm:t>
    </dgm:pt>
    <dgm:pt modelId="{915C07E1-D767-496E-92F8-FA34A7D0F760}" type="sibTrans" cxnId="{01ECDFC6-776E-45AE-9435-D1038F8FD3DC}">
      <dgm:prSet/>
      <dgm:spPr/>
      <dgm:t>
        <a:bodyPr/>
        <a:lstStyle/>
        <a:p>
          <a:endParaRPr lang="en-GB"/>
        </a:p>
      </dgm:t>
    </dgm:pt>
    <dgm:pt modelId="{D1CB3205-0D5B-4682-BA78-A7CE14EDE87B}">
      <dgm:prSet/>
      <dgm:spPr/>
      <dgm:t>
        <a:bodyPr/>
        <a:lstStyle/>
        <a:p>
          <a:r>
            <a:rPr lang="en-GB" smtClean="0"/>
            <a:t>Korn			ksh</a:t>
          </a:r>
          <a:endParaRPr lang="en-GB" dirty="0" smtClean="0"/>
        </a:p>
      </dgm:t>
    </dgm:pt>
    <dgm:pt modelId="{886311D4-84C6-4415-917D-ED1B7DB32BFC}" type="parTrans" cxnId="{8DCB3E26-8E30-447D-9E2C-AD60DBB4D4D9}">
      <dgm:prSet/>
      <dgm:spPr/>
      <dgm:t>
        <a:bodyPr/>
        <a:lstStyle/>
        <a:p>
          <a:endParaRPr lang="en-GB"/>
        </a:p>
      </dgm:t>
    </dgm:pt>
    <dgm:pt modelId="{B0E13EAC-0C84-4C01-8641-E6D58965D684}" type="sibTrans" cxnId="{8DCB3E26-8E30-447D-9E2C-AD60DBB4D4D9}">
      <dgm:prSet/>
      <dgm:spPr/>
      <dgm:t>
        <a:bodyPr/>
        <a:lstStyle/>
        <a:p>
          <a:endParaRPr lang="en-GB"/>
        </a:p>
      </dgm:t>
    </dgm:pt>
    <dgm:pt modelId="{60E30A2B-3F20-4647-80AD-3630F906A597}">
      <dgm:prSet/>
      <dgm:spPr/>
      <dgm:t>
        <a:bodyPr/>
        <a:lstStyle/>
        <a:p>
          <a:r>
            <a:rPr lang="en-GB" dirty="0" smtClean="0">
              <a:ln>
                <a:noFill/>
              </a:ln>
              <a:solidFill>
                <a:schemeClr val="tx1"/>
              </a:solidFill>
            </a:rPr>
            <a:t>Bourne - Again	bash</a:t>
          </a:r>
          <a:endParaRPr lang="en-GB" dirty="0">
            <a:ln>
              <a:noFill/>
            </a:ln>
            <a:solidFill>
              <a:schemeClr val="tx1"/>
            </a:solidFill>
          </a:endParaRPr>
        </a:p>
      </dgm:t>
    </dgm:pt>
    <dgm:pt modelId="{ECC9A164-357D-447D-B1DF-43EBFA49F175}" type="parTrans" cxnId="{68B77230-74BC-4251-8DEB-2365760714E4}">
      <dgm:prSet/>
      <dgm:spPr/>
      <dgm:t>
        <a:bodyPr/>
        <a:lstStyle/>
        <a:p>
          <a:endParaRPr lang="en-GB"/>
        </a:p>
      </dgm:t>
    </dgm:pt>
    <dgm:pt modelId="{FBB2075F-3D71-4347-949C-D15AFF935180}" type="sibTrans" cxnId="{68B77230-74BC-4251-8DEB-2365760714E4}">
      <dgm:prSet/>
      <dgm:spPr/>
      <dgm:t>
        <a:bodyPr/>
        <a:lstStyle/>
        <a:p>
          <a:endParaRPr lang="en-GB"/>
        </a:p>
      </dgm:t>
    </dgm:pt>
    <dgm:pt modelId="{2451DC6A-5C3B-471E-BD0A-277516471C1B}">
      <dgm:prSet/>
      <dgm:spPr/>
      <dgm:t>
        <a:bodyPr/>
        <a:lstStyle/>
        <a:p>
          <a:r>
            <a:rPr lang="en-GB" dirty="0" smtClean="0"/>
            <a:t>GNOME</a:t>
          </a:r>
        </a:p>
      </dgm:t>
    </dgm:pt>
    <dgm:pt modelId="{D6F800B7-860D-459E-87AB-CAD7EF493A9E}" type="parTrans" cxnId="{C5759FF2-D889-463D-ADF8-5EA07DC10C80}">
      <dgm:prSet/>
      <dgm:spPr/>
      <dgm:t>
        <a:bodyPr/>
        <a:lstStyle/>
        <a:p>
          <a:endParaRPr lang="en-GB"/>
        </a:p>
      </dgm:t>
    </dgm:pt>
    <dgm:pt modelId="{6D4ACA32-006F-49D9-BF04-2CF896197BA0}" type="sibTrans" cxnId="{C5759FF2-D889-463D-ADF8-5EA07DC10C80}">
      <dgm:prSet/>
      <dgm:spPr/>
      <dgm:t>
        <a:bodyPr/>
        <a:lstStyle/>
        <a:p>
          <a:endParaRPr lang="en-GB"/>
        </a:p>
      </dgm:t>
    </dgm:pt>
    <dgm:pt modelId="{C6883758-A4AB-41DB-A198-4E519C19BA93}">
      <dgm:prSet/>
      <dgm:spPr/>
      <dgm:t>
        <a:bodyPr/>
        <a:lstStyle/>
        <a:p>
          <a:r>
            <a:rPr lang="en-GB" dirty="0" smtClean="0"/>
            <a:t>LXDE</a:t>
          </a:r>
        </a:p>
      </dgm:t>
    </dgm:pt>
    <dgm:pt modelId="{F3318A11-65CE-414A-A668-330E3C3F6F3C}" type="parTrans" cxnId="{07FA1110-D574-4062-A6E4-B11A2ED80D75}">
      <dgm:prSet/>
      <dgm:spPr/>
      <dgm:t>
        <a:bodyPr/>
        <a:lstStyle/>
        <a:p>
          <a:endParaRPr lang="en-GB"/>
        </a:p>
      </dgm:t>
    </dgm:pt>
    <dgm:pt modelId="{D3D308FB-C01A-48C0-B4E9-8452B5530C92}" type="sibTrans" cxnId="{07FA1110-D574-4062-A6E4-B11A2ED80D75}">
      <dgm:prSet/>
      <dgm:spPr/>
      <dgm:t>
        <a:bodyPr/>
        <a:lstStyle/>
        <a:p>
          <a:endParaRPr lang="en-GB"/>
        </a:p>
      </dgm:t>
    </dgm:pt>
    <dgm:pt modelId="{2749BC35-93E2-4432-87EF-529D99D4A17F}">
      <dgm:prSet/>
      <dgm:spPr/>
      <dgm:t>
        <a:bodyPr/>
        <a:lstStyle/>
        <a:p>
          <a:r>
            <a:rPr lang="en-GB" dirty="0" smtClean="0"/>
            <a:t>Xfce</a:t>
          </a:r>
        </a:p>
      </dgm:t>
    </dgm:pt>
    <dgm:pt modelId="{5E9F79A3-2A15-4AC3-A7FD-ACF6F81DA2EF}" type="parTrans" cxnId="{0D61E897-FCE8-40A2-B1C4-117B01E7A3F7}">
      <dgm:prSet/>
      <dgm:spPr/>
      <dgm:t>
        <a:bodyPr/>
        <a:lstStyle/>
        <a:p>
          <a:endParaRPr lang="en-GB"/>
        </a:p>
      </dgm:t>
    </dgm:pt>
    <dgm:pt modelId="{2C92D482-B77E-4603-A2D2-A849E9CBB157}" type="sibTrans" cxnId="{0D61E897-FCE8-40A2-B1C4-117B01E7A3F7}">
      <dgm:prSet/>
      <dgm:spPr/>
      <dgm:t>
        <a:bodyPr/>
        <a:lstStyle/>
        <a:p>
          <a:endParaRPr lang="en-GB"/>
        </a:p>
      </dgm:t>
    </dgm:pt>
    <dgm:pt modelId="{3AA1B01D-E4B4-4926-BE4A-028B438E2C30}" type="pres">
      <dgm:prSet presAssocID="{10068D92-21EC-4306-8E68-720DAEDB65E0}" presName="composite" presStyleCnt="0">
        <dgm:presLayoutVars>
          <dgm:chMax val="1"/>
          <dgm:dir/>
          <dgm:resizeHandles val="exact"/>
        </dgm:presLayoutVars>
      </dgm:prSet>
      <dgm:spPr/>
      <dgm:t>
        <a:bodyPr/>
        <a:lstStyle/>
        <a:p>
          <a:endParaRPr lang="en-GB"/>
        </a:p>
      </dgm:t>
    </dgm:pt>
    <dgm:pt modelId="{22707E1F-44F2-4AA6-AFFD-9FACB583C305}" type="pres">
      <dgm:prSet presAssocID="{5D9E5FA0-550C-4647-8B08-D92B99203AB8}" presName="roof" presStyleLbl="dkBgShp" presStyleIdx="0" presStyleCnt="2"/>
      <dgm:spPr/>
      <dgm:t>
        <a:bodyPr/>
        <a:lstStyle/>
        <a:p>
          <a:endParaRPr lang="en-GB"/>
        </a:p>
      </dgm:t>
    </dgm:pt>
    <dgm:pt modelId="{E10AFBB5-79EB-4FCD-8AA0-D12D17658689}" type="pres">
      <dgm:prSet presAssocID="{5D9E5FA0-550C-4647-8B08-D92B99203AB8}" presName="pillars" presStyleCnt="0"/>
      <dgm:spPr/>
    </dgm:pt>
    <dgm:pt modelId="{1A1FF6B7-D3D2-47FA-8C42-51AECB2AB167}" type="pres">
      <dgm:prSet presAssocID="{5D9E5FA0-550C-4647-8B08-D92B99203AB8}" presName="pillar1" presStyleLbl="node1" presStyleIdx="0" presStyleCnt="2" custScaleX="39982">
        <dgm:presLayoutVars>
          <dgm:bulletEnabled val="1"/>
        </dgm:presLayoutVars>
      </dgm:prSet>
      <dgm:spPr/>
      <dgm:t>
        <a:bodyPr/>
        <a:lstStyle/>
        <a:p>
          <a:endParaRPr lang="en-GB"/>
        </a:p>
      </dgm:t>
    </dgm:pt>
    <dgm:pt modelId="{6984B833-E16E-4448-ABF1-32D3AA2DBB45}" type="pres">
      <dgm:prSet presAssocID="{43BEB49C-9775-4E2A-A57C-DDA9A0E7A426}" presName="pillarX" presStyleLbl="node1" presStyleIdx="1" presStyleCnt="2" custScaleX="103184">
        <dgm:presLayoutVars>
          <dgm:bulletEnabled val="1"/>
        </dgm:presLayoutVars>
      </dgm:prSet>
      <dgm:spPr/>
      <dgm:t>
        <a:bodyPr/>
        <a:lstStyle/>
        <a:p>
          <a:endParaRPr lang="en-GB"/>
        </a:p>
      </dgm:t>
    </dgm:pt>
    <dgm:pt modelId="{6BE92649-4117-4945-958C-ABA3C2678A03}" type="pres">
      <dgm:prSet presAssocID="{5D9E5FA0-550C-4647-8B08-D92B99203AB8}" presName="base" presStyleLbl="dkBgShp" presStyleIdx="1" presStyleCnt="2"/>
      <dgm:spPr/>
    </dgm:pt>
  </dgm:ptLst>
  <dgm:cxnLst>
    <dgm:cxn modelId="{8DCB3E26-8E30-447D-9E2C-AD60DBB4D4D9}" srcId="{43BEB49C-9775-4E2A-A57C-DDA9A0E7A426}" destId="{D1CB3205-0D5B-4682-BA78-A7CE14EDE87B}" srcOrd="2" destOrd="0" parTransId="{886311D4-84C6-4415-917D-ED1B7DB32BFC}" sibTransId="{B0E13EAC-0C84-4C01-8641-E6D58965D684}"/>
    <dgm:cxn modelId="{3D66D795-019D-4C0A-A77B-8B5352FCD112}" type="presOf" srcId="{60E30A2B-3F20-4647-80AD-3630F906A597}" destId="{6984B833-E16E-4448-ABF1-32D3AA2DBB45}" srcOrd="0" destOrd="4" presId="urn:microsoft.com/office/officeart/2005/8/layout/hList3"/>
    <dgm:cxn modelId="{C86D56A5-E203-40FF-B526-15110CD069DF}" type="presOf" srcId="{5D9E5FA0-550C-4647-8B08-D92B99203AB8}" destId="{22707E1F-44F2-4AA6-AFFD-9FACB583C305}" srcOrd="0" destOrd="0" presId="urn:microsoft.com/office/officeart/2005/8/layout/hList3"/>
    <dgm:cxn modelId="{A788F2ED-A5E4-4B46-8FAF-326E03089867}" type="presOf" srcId="{2451DC6A-5C3B-471E-BD0A-277516471C1B}" destId="{1A1FF6B7-D3D2-47FA-8C42-51AECB2AB167}" srcOrd="0" destOrd="2" presId="urn:microsoft.com/office/officeart/2005/8/layout/hList3"/>
    <dgm:cxn modelId="{07FA1110-D574-4062-A6E4-B11A2ED80D75}" srcId="{385CD4F2-CCCC-4F19-B5C5-411D70FB8188}" destId="{C6883758-A4AB-41DB-A198-4E519C19BA93}" srcOrd="2" destOrd="0" parTransId="{F3318A11-65CE-414A-A668-330E3C3F6F3C}" sibTransId="{D3D308FB-C01A-48C0-B4E9-8452B5530C92}"/>
    <dgm:cxn modelId="{2CD0D981-B92D-4019-B19E-A36B40174CEE}" type="presOf" srcId="{D1CB3205-0D5B-4682-BA78-A7CE14EDE87B}" destId="{6984B833-E16E-4448-ABF1-32D3AA2DBB45}" srcOrd="0" destOrd="3" presId="urn:microsoft.com/office/officeart/2005/8/layout/hList3"/>
    <dgm:cxn modelId="{CFEA27BD-BF30-4100-AEF4-A1C73B7C2FC8}" srcId="{5D9E5FA0-550C-4647-8B08-D92B99203AB8}" destId="{43BEB49C-9775-4E2A-A57C-DDA9A0E7A426}" srcOrd="1" destOrd="0" parTransId="{912383E8-0B63-4490-BAF5-36B3211CC0CC}" sibTransId="{50B5AF8E-6169-44C6-9C4B-41460B35A789}"/>
    <dgm:cxn modelId="{49D4DA84-8936-4553-B542-626D32E2FCE3}" srcId="{5D9E5FA0-550C-4647-8B08-D92B99203AB8}" destId="{385CD4F2-CCCC-4F19-B5C5-411D70FB8188}" srcOrd="0" destOrd="0" parTransId="{D02AABE1-B2BC-4BDD-A3B9-7636ABED106C}" sibTransId="{08BCE5D3-E736-4FE8-8B7D-AD1DE719670F}"/>
    <dgm:cxn modelId="{8D9F2E8C-328E-4880-BB8C-D86A87C51F0D}" type="presOf" srcId="{43BEB49C-9775-4E2A-A57C-DDA9A0E7A426}" destId="{6984B833-E16E-4448-ABF1-32D3AA2DBB45}" srcOrd="0" destOrd="0" presId="urn:microsoft.com/office/officeart/2005/8/layout/hList3"/>
    <dgm:cxn modelId="{450C2CC0-8147-4681-BD8A-C2566A992D74}" srcId="{10068D92-21EC-4306-8E68-720DAEDB65E0}" destId="{5D9E5FA0-550C-4647-8B08-D92B99203AB8}" srcOrd="0" destOrd="0" parTransId="{6DD9AE69-6AE8-411D-891A-D5706A35999F}" sibTransId="{BC0D37FD-6975-4E37-A4D0-5E5D69D0AAE5}"/>
    <dgm:cxn modelId="{44E2BB3A-4E24-4C9F-A69B-12F25EA7BC7B}" type="presOf" srcId="{F67FD053-5C36-4C12-A8E6-F108CA7F179E}" destId="{1A1FF6B7-D3D2-47FA-8C42-51AECB2AB167}" srcOrd="0" destOrd="1" presId="urn:microsoft.com/office/officeart/2005/8/layout/hList3"/>
    <dgm:cxn modelId="{6979ACD1-B808-4B88-8C2B-C61B77FB9604}" type="presOf" srcId="{385CD4F2-CCCC-4F19-B5C5-411D70FB8188}" destId="{1A1FF6B7-D3D2-47FA-8C42-51AECB2AB167}" srcOrd="0" destOrd="0" presId="urn:microsoft.com/office/officeart/2005/8/layout/hList3"/>
    <dgm:cxn modelId="{54165FB3-7C75-4EEB-ACB4-0286327B675B}" srcId="{43BEB49C-9775-4E2A-A57C-DDA9A0E7A426}" destId="{A936A628-2A44-446C-A93B-37C024E26D23}" srcOrd="0" destOrd="0" parTransId="{96419429-FB6A-4554-818B-A826AADAA241}" sibTransId="{D5A7C700-BC55-4A86-A1E0-8E5EC9798E7B}"/>
    <dgm:cxn modelId="{C01B2131-8A91-4499-84F2-1741679F8398}" type="presOf" srcId="{C6883758-A4AB-41DB-A198-4E519C19BA93}" destId="{1A1FF6B7-D3D2-47FA-8C42-51AECB2AB167}" srcOrd="0" destOrd="3" presId="urn:microsoft.com/office/officeart/2005/8/layout/hList3"/>
    <dgm:cxn modelId="{C5759FF2-D889-463D-ADF8-5EA07DC10C80}" srcId="{385CD4F2-CCCC-4F19-B5C5-411D70FB8188}" destId="{2451DC6A-5C3B-471E-BD0A-277516471C1B}" srcOrd="1" destOrd="0" parTransId="{D6F800B7-860D-459E-87AB-CAD7EF493A9E}" sibTransId="{6D4ACA32-006F-49D9-BF04-2CF896197BA0}"/>
    <dgm:cxn modelId="{68B77230-74BC-4251-8DEB-2365760714E4}" srcId="{43BEB49C-9775-4E2A-A57C-DDA9A0E7A426}" destId="{60E30A2B-3F20-4647-80AD-3630F906A597}" srcOrd="3" destOrd="0" parTransId="{ECC9A164-357D-447D-B1DF-43EBFA49F175}" sibTransId="{FBB2075F-3D71-4347-949C-D15AFF935180}"/>
    <dgm:cxn modelId="{65FDDF0A-DAD3-4E98-A5B2-6A0A055272DB}" srcId="{385CD4F2-CCCC-4F19-B5C5-411D70FB8188}" destId="{F67FD053-5C36-4C12-A8E6-F108CA7F179E}" srcOrd="0" destOrd="0" parTransId="{0A6F3370-5688-43A5-8172-54D5A34436BF}" sibTransId="{A59E3E50-B031-4AD2-9B08-A7A3A3A9F56C}"/>
    <dgm:cxn modelId="{5E45CB90-3802-4B2B-9DB6-CF3065A97937}" type="presOf" srcId="{10068D92-21EC-4306-8E68-720DAEDB65E0}" destId="{3AA1B01D-E4B4-4926-BE4A-028B438E2C30}" srcOrd="0" destOrd="0" presId="urn:microsoft.com/office/officeart/2005/8/layout/hList3"/>
    <dgm:cxn modelId="{11C60000-9056-4CA8-A881-1DF8D17EBC4D}" type="presOf" srcId="{1C64C23C-C592-4BC7-9AEC-11A1403210B5}" destId="{6984B833-E16E-4448-ABF1-32D3AA2DBB45}" srcOrd="0" destOrd="2" presId="urn:microsoft.com/office/officeart/2005/8/layout/hList3"/>
    <dgm:cxn modelId="{01ECDFC6-776E-45AE-9435-D1038F8FD3DC}" srcId="{43BEB49C-9775-4E2A-A57C-DDA9A0E7A426}" destId="{1C64C23C-C592-4BC7-9AEC-11A1403210B5}" srcOrd="1" destOrd="0" parTransId="{27F5C1F5-79BB-4EEA-98BE-E0616643F2BA}" sibTransId="{915C07E1-D767-496E-92F8-FA34A7D0F760}"/>
    <dgm:cxn modelId="{59B50C7E-8D37-4383-BFF8-17608BB707D2}" type="presOf" srcId="{A936A628-2A44-446C-A93B-37C024E26D23}" destId="{6984B833-E16E-4448-ABF1-32D3AA2DBB45}" srcOrd="0" destOrd="1" presId="urn:microsoft.com/office/officeart/2005/8/layout/hList3"/>
    <dgm:cxn modelId="{C646DBB8-305D-49BA-A10A-B4DF8300DEE4}" type="presOf" srcId="{2749BC35-93E2-4432-87EF-529D99D4A17F}" destId="{1A1FF6B7-D3D2-47FA-8C42-51AECB2AB167}" srcOrd="0" destOrd="4" presId="urn:microsoft.com/office/officeart/2005/8/layout/hList3"/>
    <dgm:cxn modelId="{0D61E897-FCE8-40A2-B1C4-117B01E7A3F7}" srcId="{385CD4F2-CCCC-4F19-B5C5-411D70FB8188}" destId="{2749BC35-93E2-4432-87EF-529D99D4A17F}" srcOrd="3" destOrd="0" parTransId="{5E9F79A3-2A15-4AC3-A7FD-ACF6F81DA2EF}" sibTransId="{2C92D482-B77E-4603-A2D2-A849E9CBB157}"/>
    <dgm:cxn modelId="{854DE491-C22A-44AB-93A6-0416BDD69010}" type="presParOf" srcId="{3AA1B01D-E4B4-4926-BE4A-028B438E2C30}" destId="{22707E1F-44F2-4AA6-AFFD-9FACB583C305}" srcOrd="0" destOrd="0" presId="urn:microsoft.com/office/officeart/2005/8/layout/hList3"/>
    <dgm:cxn modelId="{77341AED-C39A-4A44-9CBB-304A2E3BCC67}" type="presParOf" srcId="{3AA1B01D-E4B4-4926-BE4A-028B438E2C30}" destId="{E10AFBB5-79EB-4FCD-8AA0-D12D17658689}" srcOrd="1" destOrd="0" presId="urn:microsoft.com/office/officeart/2005/8/layout/hList3"/>
    <dgm:cxn modelId="{A1DC7506-3859-49BD-9CC7-E36037564652}" type="presParOf" srcId="{E10AFBB5-79EB-4FCD-8AA0-D12D17658689}" destId="{1A1FF6B7-D3D2-47FA-8C42-51AECB2AB167}" srcOrd="0" destOrd="0" presId="urn:microsoft.com/office/officeart/2005/8/layout/hList3"/>
    <dgm:cxn modelId="{D9E51FB2-D26E-4472-BA28-3394B8DC3002}" type="presParOf" srcId="{E10AFBB5-79EB-4FCD-8AA0-D12D17658689}" destId="{6984B833-E16E-4448-ABF1-32D3AA2DBB45}" srcOrd="1" destOrd="0" presId="urn:microsoft.com/office/officeart/2005/8/layout/hList3"/>
    <dgm:cxn modelId="{A7F50916-6A68-4CED-BB94-3FA28697CD83}" type="presParOf" srcId="{3AA1B01D-E4B4-4926-BE4A-028B438E2C30}" destId="{6BE92649-4117-4945-958C-ABA3C2678A0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0FEEBF-CDF8-44E4-BDEF-2995FB528B1B}"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GB"/>
        </a:p>
      </dgm:t>
    </dgm:pt>
    <dgm:pt modelId="{C996F959-9508-4DBE-A6F6-886E9BB9C2B7}">
      <dgm:prSet phldrT="[Text]"/>
      <dgm:spPr/>
      <dgm:t>
        <a:bodyPr/>
        <a:lstStyle/>
        <a:p>
          <a:r>
            <a:rPr lang="en-GB" dirty="0" smtClean="0"/>
            <a:t>Files</a:t>
          </a:r>
          <a:endParaRPr lang="en-GB" dirty="0"/>
        </a:p>
      </dgm:t>
    </dgm:pt>
    <dgm:pt modelId="{51C0C3EA-C0F3-457A-90D4-2970A39D9AAE}" type="parTrans" cxnId="{F3405851-ABD5-4004-A901-561192CF3786}">
      <dgm:prSet/>
      <dgm:spPr/>
      <dgm:t>
        <a:bodyPr/>
        <a:lstStyle/>
        <a:p>
          <a:endParaRPr lang="en-GB"/>
        </a:p>
      </dgm:t>
    </dgm:pt>
    <dgm:pt modelId="{1F57364C-3113-489C-842F-F63E0691806A}" type="sibTrans" cxnId="{F3405851-ABD5-4004-A901-561192CF3786}">
      <dgm:prSet/>
      <dgm:spPr/>
      <dgm:t>
        <a:bodyPr/>
        <a:lstStyle/>
        <a:p>
          <a:endParaRPr lang="en-GB"/>
        </a:p>
      </dgm:t>
    </dgm:pt>
    <dgm:pt modelId="{91692B23-E059-4514-8A56-0563064F1FEF}">
      <dgm:prSet phldrT="[Text]" custT="1"/>
      <dgm:spPr/>
      <dgm:t>
        <a:bodyPr/>
        <a:lstStyle/>
        <a:p>
          <a:r>
            <a:rPr lang="en-GB" sz="1800" dirty="0" smtClean="0"/>
            <a:t>Files</a:t>
          </a:r>
          <a:endParaRPr lang="en-GB" sz="1800" dirty="0"/>
        </a:p>
      </dgm:t>
    </dgm:pt>
    <dgm:pt modelId="{BDF253A8-023B-4D48-B900-316CBA2EE30D}" type="parTrans" cxnId="{E8C022DA-A9D6-494D-AAE2-080C8D687B89}">
      <dgm:prSet/>
      <dgm:spPr/>
      <dgm:t>
        <a:bodyPr/>
        <a:lstStyle/>
        <a:p>
          <a:endParaRPr lang="en-GB"/>
        </a:p>
      </dgm:t>
    </dgm:pt>
    <dgm:pt modelId="{BD7387A9-C375-40FE-A875-C4A7281C880A}" type="sibTrans" cxnId="{E8C022DA-A9D6-494D-AAE2-080C8D687B89}">
      <dgm:prSet/>
      <dgm:spPr/>
      <dgm:t>
        <a:bodyPr/>
        <a:lstStyle/>
        <a:p>
          <a:endParaRPr lang="en-GB"/>
        </a:p>
      </dgm:t>
    </dgm:pt>
    <dgm:pt modelId="{C7D38A9E-5D3F-4689-BE24-75EF3CC17F78}">
      <dgm:prSet phldrT="[Text]"/>
      <dgm:spPr/>
      <dgm:t>
        <a:bodyPr/>
        <a:lstStyle/>
        <a:p>
          <a:r>
            <a:rPr lang="en-GB" dirty="0" smtClean="0"/>
            <a:t>Processes</a:t>
          </a:r>
          <a:endParaRPr lang="en-GB" dirty="0"/>
        </a:p>
      </dgm:t>
    </dgm:pt>
    <dgm:pt modelId="{E64930C3-35E2-4A59-8B5F-A4949B63AA80}" type="parTrans" cxnId="{D298F8DC-B02E-47CB-A727-372F65B91253}">
      <dgm:prSet/>
      <dgm:spPr/>
      <dgm:t>
        <a:bodyPr/>
        <a:lstStyle/>
        <a:p>
          <a:endParaRPr lang="en-GB"/>
        </a:p>
      </dgm:t>
    </dgm:pt>
    <dgm:pt modelId="{C02415A6-67C1-41BB-B7C9-251808428D9C}" type="sibTrans" cxnId="{D298F8DC-B02E-47CB-A727-372F65B91253}">
      <dgm:prSet/>
      <dgm:spPr/>
      <dgm:t>
        <a:bodyPr/>
        <a:lstStyle/>
        <a:p>
          <a:endParaRPr lang="en-GB"/>
        </a:p>
      </dgm:t>
    </dgm:pt>
    <dgm:pt modelId="{B28E8B50-E166-4624-97FB-676444F22E19}">
      <dgm:prSet phldrT="[Text]" custT="1"/>
      <dgm:spPr/>
      <dgm:t>
        <a:bodyPr anchor="ctr"/>
        <a:lstStyle/>
        <a:p>
          <a:r>
            <a:rPr lang="en-GB" sz="1800" dirty="0" smtClean="0"/>
            <a:t>Daemons</a:t>
          </a:r>
          <a:endParaRPr lang="en-GB" sz="1800" dirty="0"/>
        </a:p>
      </dgm:t>
    </dgm:pt>
    <dgm:pt modelId="{3C818733-135D-4223-873D-A1D9B7EECE4F}" type="parTrans" cxnId="{742EE742-6CED-4D68-903B-BA78E2E7519E}">
      <dgm:prSet/>
      <dgm:spPr/>
      <dgm:t>
        <a:bodyPr/>
        <a:lstStyle/>
        <a:p>
          <a:endParaRPr lang="en-GB"/>
        </a:p>
      </dgm:t>
    </dgm:pt>
    <dgm:pt modelId="{D1DF3132-EBC7-418A-83A5-57A10C3CC3FF}" type="sibTrans" cxnId="{742EE742-6CED-4D68-903B-BA78E2E7519E}">
      <dgm:prSet/>
      <dgm:spPr/>
      <dgm:t>
        <a:bodyPr/>
        <a:lstStyle/>
        <a:p>
          <a:endParaRPr lang="en-GB"/>
        </a:p>
      </dgm:t>
    </dgm:pt>
    <dgm:pt modelId="{A43FE638-515D-48BA-8FEC-0989BDD85392}">
      <dgm:prSet phldrT="[Text]" custT="1"/>
      <dgm:spPr/>
      <dgm:t>
        <a:bodyPr anchor="ctr"/>
        <a:lstStyle/>
        <a:p>
          <a:r>
            <a:rPr lang="en-GB" sz="1800" dirty="0" smtClean="0"/>
            <a:t>Automatic</a:t>
          </a:r>
          <a:endParaRPr lang="en-GB" sz="1800" dirty="0"/>
        </a:p>
      </dgm:t>
    </dgm:pt>
    <dgm:pt modelId="{87E2D46E-DB3A-480C-B325-34FFD7ECFF1A}" type="parTrans" cxnId="{E75824D5-2F53-4BC1-9C70-2ACEB151398A}">
      <dgm:prSet/>
      <dgm:spPr/>
      <dgm:t>
        <a:bodyPr/>
        <a:lstStyle/>
        <a:p>
          <a:endParaRPr lang="en-GB"/>
        </a:p>
      </dgm:t>
    </dgm:pt>
    <dgm:pt modelId="{CAF17BE4-6F32-4713-9B25-3C9DE8B307EA}" type="sibTrans" cxnId="{E75824D5-2F53-4BC1-9C70-2ACEB151398A}">
      <dgm:prSet/>
      <dgm:spPr/>
      <dgm:t>
        <a:bodyPr/>
        <a:lstStyle/>
        <a:p>
          <a:endParaRPr lang="en-GB"/>
        </a:p>
      </dgm:t>
    </dgm:pt>
    <dgm:pt modelId="{A64CCA21-8861-4B25-B633-C0126B5971A4}">
      <dgm:prSet phldrT="[Text]" custT="1"/>
      <dgm:spPr/>
      <dgm:t>
        <a:bodyPr/>
        <a:lstStyle/>
        <a:p>
          <a:r>
            <a:rPr lang="en-GB" sz="1800" dirty="0" smtClean="0"/>
            <a:t>Directories</a:t>
          </a:r>
          <a:endParaRPr lang="en-GB" sz="1800" dirty="0"/>
        </a:p>
      </dgm:t>
    </dgm:pt>
    <dgm:pt modelId="{A3D2C519-7741-4156-ADC2-24173854972D}" type="parTrans" cxnId="{D94C92E3-2432-496F-9A8D-BBC31E549573}">
      <dgm:prSet/>
      <dgm:spPr/>
      <dgm:t>
        <a:bodyPr/>
        <a:lstStyle/>
        <a:p>
          <a:endParaRPr lang="en-GB"/>
        </a:p>
      </dgm:t>
    </dgm:pt>
    <dgm:pt modelId="{13E4ED00-0F59-4D81-943F-F62FAD4A8326}" type="sibTrans" cxnId="{D94C92E3-2432-496F-9A8D-BBC31E549573}">
      <dgm:prSet/>
      <dgm:spPr/>
      <dgm:t>
        <a:bodyPr/>
        <a:lstStyle/>
        <a:p>
          <a:endParaRPr lang="en-GB"/>
        </a:p>
      </dgm:t>
    </dgm:pt>
    <dgm:pt modelId="{8901ED45-9291-4D1D-8C9B-68A98D464BD9}">
      <dgm:prSet phldrT="[Text]" custT="1"/>
      <dgm:spPr/>
      <dgm:t>
        <a:bodyPr/>
        <a:lstStyle/>
        <a:p>
          <a:r>
            <a:rPr lang="en-GB" sz="1800" dirty="0" smtClean="0"/>
            <a:t>Input</a:t>
          </a:r>
          <a:endParaRPr lang="en-GB" sz="1800" dirty="0"/>
        </a:p>
      </dgm:t>
    </dgm:pt>
    <dgm:pt modelId="{92747CEB-C3D8-44DB-B9EB-4EA6A45CD604}" type="parTrans" cxnId="{15C2ECD2-33F5-490A-9D5D-FEE935A68358}">
      <dgm:prSet/>
      <dgm:spPr/>
      <dgm:t>
        <a:bodyPr/>
        <a:lstStyle/>
        <a:p>
          <a:endParaRPr lang="en-GB"/>
        </a:p>
      </dgm:t>
    </dgm:pt>
    <dgm:pt modelId="{D6C7FD39-6D93-47CC-9BAC-2C8C4B3F8FF0}" type="sibTrans" cxnId="{15C2ECD2-33F5-490A-9D5D-FEE935A68358}">
      <dgm:prSet/>
      <dgm:spPr/>
      <dgm:t>
        <a:bodyPr/>
        <a:lstStyle/>
        <a:p>
          <a:endParaRPr lang="en-GB"/>
        </a:p>
      </dgm:t>
    </dgm:pt>
    <dgm:pt modelId="{B9280A4E-DFC2-4730-9AC6-40EC87F69737}">
      <dgm:prSet phldrT="[Text]" custT="1"/>
      <dgm:spPr/>
      <dgm:t>
        <a:bodyPr/>
        <a:lstStyle/>
        <a:p>
          <a:r>
            <a:rPr lang="en-GB" sz="1800" dirty="0" smtClean="0"/>
            <a:t>Output</a:t>
          </a:r>
          <a:endParaRPr lang="en-GB" sz="1800" dirty="0"/>
        </a:p>
      </dgm:t>
    </dgm:pt>
    <dgm:pt modelId="{F34B6033-8AB7-4D75-9839-DCAF93694BCF}" type="parTrans" cxnId="{8D4FFEB1-3A31-45BF-867B-BA6BB943C45D}">
      <dgm:prSet/>
      <dgm:spPr/>
      <dgm:t>
        <a:bodyPr/>
        <a:lstStyle/>
        <a:p>
          <a:endParaRPr lang="en-GB"/>
        </a:p>
      </dgm:t>
    </dgm:pt>
    <dgm:pt modelId="{3E5CBC1B-BA71-468C-8E5B-8708A3AEB7E8}" type="sibTrans" cxnId="{8D4FFEB1-3A31-45BF-867B-BA6BB943C45D}">
      <dgm:prSet/>
      <dgm:spPr/>
      <dgm:t>
        <a:bodyPr/>
        <a:lstStyle/>
        <a:p>
          <a:endParaRPr lang="en-GB"/>
        </a:p>
      </dgm:t>
    </dgm:pt>
    <dgm:pt modelId="{FE415880-3ABD-48F5-B01B-9AD14A2421FF}">
      <dgm:prSet phldrT="[Text]" custT="1"/>
      <dgm:spPr/>
      <dgm:t>
        <a:bodyPr/>
        <a:lstStyle/>
        <a:p>
          <a:r>
            <a:rPr lang="en-GB" sz="1800" dirty="0" smtClean="0"/>
            <a:t>etc…</a:t>
          </a:r>
          <a:endParaRPr lang="en-GB" sz="1800" dirty="0"/>
        </a:p>
      </dgm:t>
    </dgm:pt>
    <dgm:pt modelId="{4495D937-63EA-4245-AB53-FA4963BBDE4D}" type="parTrans" cxnId="{BF290ABF-2F27-462B-914A-3933A3DA4235}">
      <dgm:prSet/>
      <dgm:spPr/>
      <dgm:t>
        <a:bodyPr/>
        <a:lstStyle/>
        <a:p>
          <a:endParaRPr lang="en-GB"/>
        </a:p>
      </dgm:t>
    </dgm:pt>
    <dgm:pt modelId="{1D5FF902-200B-4E3D-B070-F993EAEA225B}" type="sibTrans" cxnId="{BF290ABF-2F27-462B-914A-3933A3DA4235}">
      <dgm:prSet/>
      <dgm:spPr/>
      <dgm:t>
        <a:bodyPr/>
        <a:lstStyle/>
        <a:p>
          <a:endParaRPr lang="en-GB"/>
        </a:p>
      </dgm:t>
    </dgm:pt>
    <dgm:pt modelId="{04A70A79-BFE3-4098-B446-9C15D20AF1CD}">
      <dgm:prSet phldrT="[Text]" custT="1"/>
      <dgm:spPr/>
      <dgm:t>
        <a:bodyPr anchor="ctr"/>
        <a:lstStyle/>
        <a:p>
          <a:r>
            <a:rPr lang="en-GB" sz="1800" dirty="0" smtClean="0"/>
            <a:t>Interactive</a:t>
          </a:r>
          <a:endParaRPr lang="en-GB" sz="1800" dirty="0"/>
        </a:p>
      </dgm:t>
    </dgm:pt>
    <dgm:pt modelId="{4534E5F3-2300-408E-8F27-580C071C6AAA}" type="parTrans" cxnId="{9EA9101E-4FE7-428F-8F24-F895983249EF}">
      <dgm:prSet/>
      <dgm:spPr/>
      <dgm:t>
        <a:bodyPr/>
        <a:lstStyle/>
        <a:p>
          <a:endParaRPr lang="en-GB"/>
        </a:p>
      </dgm:t>
    </dgm:pt>
    <dgm:pt modelId="{AE9AA707-C03D-46DE-BA73-1FD014E1961E}" type="sibTrans" cxnId="{9EA9101E-4FE7-428F-8F24-F895983249EF}">
      <dgm:prSet/>
      <dgm:spPr/>
      <dgm:t>
        <a:bodyPr/>
        <a:lstStyle/>
        <a:p>
          <a:endParaRPr lang="en-GB"/>
        </a:p>
      </dgm:t>
    </dgm:pt>
    <dgm:pt modelId="{6A1807B1-E628-4122-9124-E8BF9991A9C7}" type="pres">
      <dgm:prSet presAssocID="{710FEEBF-CDF8-44E4-BDEF-2995FB528B1B}" presName="Name0" presStyleCnt="0">
        <dgm:presLayoutVars>
          <dgm:dir/>
          <dgm:animLvl val="lvl"/>
          <dgm:resizeHandles/>
        </dgm:presLayoutVars>
      </dgm:prSet>
      <dgm:spPr/>
      <dgm:t>
        <a:bodyPr/>
        <a:lstStyle/>
        <a:p>
          <a:endParaRPr lang="en-GB"/>
        </a:p>
      </dgm:t>
    </dgm:pt>
    <dgm:pt modelId="{3FD83B5C-417E-46F0-B2E3-77D6E56603B1}" type="pres">
      <dgm:prSet presAssocID="{C996F959-9508-4DBE-A6F6-886E9BB9C2B7}" presName="linNode" presStyleCnt="0"/>
      <dgm:spPr/>
    </dgm:pt>
    <dgm:pt modelId="{A8F4B18F-40D1-48EF-B65F-4E7B27E303FB}" type="pres">
      <dgm:prSet presAssocID="{C996F959-9508-4DBE-A6F6-886E9BB9C2B7}" presName="parentShp" presStyleLbl="node1" presStyleIdx="0" presStyleCnt="2">
        <dgm:presLayoutVars>
          <dgm:bulletEnabled val="1"/>
        </dgm:presLayoutVars>
      </dgm:prSet>
      <dgm:spPr/>
      <dgm:t>
        <a:bodyPr/>
        <a:lstStyle/>
        <a:p>
          <a:endParaRPr lang="en-GB"/>
        </a:p>
      </dgm:t>
    </dgm:pt>
    <dgm:pt modelId="{4928E455-1FE5-4734-9738-5D7505047B11}" type="pres">
      <dgm:prSet presAssocID="{C996F959-9508-4DBE-A6F6-886E9BB9C2B7}" presName="childShp" presStyleLbl="bgAccFollowNode1" presStyleIdx="0" presStyleCnt="2">
        <dgm:presLayoutVars>
          <dgm:bulletEnabled val="1"/>
        </dgm:presLayoutVars>
      </dgm:prSet>
      <dgm:spPr/>
      <dgm:t>
        <a:bodyPr/>
        <a:lstStyle/>
        <a:p>
          <a:endParaRPr lang="en-GB"/>
        </a:p>
      </dgm:t>
    </dgm:pt>
    <dgm:pt modelId="{0D9D9202-6763-487A-A129-C9148EC31234}" type="pres">
      <dgm:prSet presAssocID="{1F57364C-3113-489C-842F-F63E0691806A}" presName="spacing" presStyleCnt="0"/>
      <dgm:spPr/>
    </dgm:pt>
    <dgm:pt modelId="{5D34ADCC-1148-45D1-88AF-1CAC67E002D5}" type="pres">
      <dgm:prSet presAssocID="{C7D38A9E-5D3F-4689-BE24-75EF3CC17F78}" presName="linNode" presStyleCnt="0"/>
      <dgm:spPr/>
    </dgm:pt>
    <dgm:pt modelId="{D605E953-9CA8-40A1-B652-044DDBCA3D4D}" type="pres">
      <dgm:prSet presAssocID="{C7D38A9E-5D3F-4689-BE24-75EF3CC17F78}" presName="parentShp" presStyleLbl="node1" presStyleIdx="1" presStyleCnt="2">
        <dgm:presLayoutVars>
          <dgm:bulletEnabled val="1"/>
        </dgm:presLayoutVars>
      </dgm:prSet>
      <dgm:spPr/>
      <dgm:t>
        <a:bodyPr/>
        <a:lstStyle/>
        <a:p>
          <a:endParaRPr lang="en-GB"/>
        </a:p>
      </dgm:t>
    </dgm:pt>
    <dgm:pt modelId="{08019E8A-3D23-4C8B-B08E-80859AA0A244}" type="pres">
      <dgm:prSet presAssocID="{C7D38A9E-5D3F-4689-BE24-75EF3CC17F78}" presName="childShp" presStyleLbl="bgAccFollowNode1" presStyleIdx="1" presStyleCnt="2">
        <dgm:presLayoutVars>
          <dgm:bulletEnabled val="1"/>
        </dgm:presLayoutVars>
      </dgm:prSet>
      <dgm:spPr/>
      <dgm:t>
        <a:bodyPr/>
        <a:lstStyle/>
        <a:p>
          <a:endParaRPr lang="en-GB"/>
        </a:p>
      </dgm:t>
    </dgm:pt>
  </dgm:ptLst>
  <dgm:cxnLst>
    <dgm:cxn modelId="{86BA3131-B350-49B3-BA87-1934EB7A4E34}" type="presOf" srcId="{8901ED45-9291-4D1D-8C9B-68A98D464BD9}" destId="{4928E455-1FE5-4734-9738-5D7505047B11}" srcOrd="0" destOrd="2" presId="urn:microsoft.com/office/officeart/2005/8/layout/vList6"/>
    <dgm:cxn modelId="{742EE742-6CED-4D68-903B-BA78E2E7519E}" srcId="{C7D38A9E-5D3F-4689-BE24-75EF3CC17F78}" destId="{B28E8B50-E166-4624-97FB-676444F22E19}" srcOrd="0" destOrd="0" parTransId="{3C818733-135D-4223-873D-A1D9B7EECE4F}" sibTransId="{D1DF3132-EBC7-418A-83A5-57A10C3CC3FF}"/>
    <dgm:cxn modelId="{E8C022DA-A9D6-494D-AAE2-080C8D687B89}" srcId="{C996F959-9508-4DBE-A6F6-886E9BB9C2B7}" destId="{91692B23-E059-4514-8A56-0563064F1FEF}" srcOrd="0" destOrd="0" parTransId="{BDF253A8-023B-4D48-B900-316CBA2EE30D}" sibTransId="{BD7387A9-C375-40FE-A875-C4A7281C880A}"/>
    <dgm:cxn modelId="{3C774008-685E-4CC1-9DD4-8EE0EEA7BCAB}" type="presOf" srcId="{FE415880-3ABD-48F5-B01B-9AD14A2421FF}" destId="{4928E455-1FE5-4734-9738-5D7505047B11}" srcOrd="0" destOrd="4" presId="urn:microsoft.com/office/officeart/2005/8/layout/vList6"/>
    <dgm:cxn modelId="{15C2ECD2-33F5-490A-9D5D-FEE935A68358}" srcId="{C996F959-9508-4DBE-A6F6-886E9BB9C2B7}" destId="{8901ED45-9291-4D1D-8C9B-68A98D464BD9}" srcOrd="2" destOrd="0" parTransId="{92747CEB-C3D8-44DB-B9EB-4EA6A45CD604}" sibTransId="{D6C7FD39-6D93-47CC-9BAC-2C8C4B3F8FF0}"/>
    <dgm:cxn modelId="{E75824D5-2F53-4BC1-9C70-2ACEB151398A}" srcId="{C7D38A9E-5D3F-4689-BE24-75EF3CC17F78}" destId="{A43FE638-515D-48BA-8FEC-0989BDD85392}" srcOrd="1" destOrd="0" parTransId="{87E2D46E-DB3A-480C-B325-34FFD7ECFF1A}" sibTransId="{CAF17BE4-6F32-4713-9B25-3C9DE8B307EA}"/>
    <dgm:cxn modelId="{AEDD8176-53EE-469B-9BFD-E774061E830B}" type="presOf" srcId="{C7D38A9E-5D3F-4689-BE24-75EF3CC17F78}" destId="{D605E953-9CA8-40A1-B652-044DDBCA3D4D}" srcOrd="0" destOrd="0" presId="urn:microsoft.com/office/officeart/2005/8/layout/vList6"/>
    <dgm:cxn modelId="{BA161DB2-A7EC-4BB4-ADEF-0A93ED05B842}" type="presOf" srcId="{C996F959-9508-4DBE-A6F6-886E9BB9C2B7}" destId="{A8F4B18F-40D1-48EF-B65F-4E7B27E303FB}" srcOrd="0" destOrd="0" presId="urn:microsoft.com/office/officeart/2005/8/layout/vList6"/>
    <dgm:cxn modelId="{F3405851-ABD5-4004-A901-561192CF3786}" srcId="{710FEEBF-CDF8-44E4-BDEF-2995FB528B1B}" destId="{C996F959-9508-4DBE-A6F6-886E9BB9C2B7}" srcOrd="0" destOrd="0" parTransId="{51C0C3EA-C0F3-457A-90D4-2970A39D9AAE}" sibTransId="{1F57364C-3113-489C-842F-F63E0691806A}"/>
    <dgm:cxn modelId="{CB46A771-9A0C-4115-A4E9-E3014546C45A}" type="presOf" srcId="{B9280A4E-DFC2-4730-9AC6-40EC87F69737}" destId="{4928E455-1FE5-4734-9738-5D7505047B11}" srcOrd="0" destOrd="3" presId="urn:microsoft.com/office/officeart/2005/8/layout/vList6"/>
    <dgm:cxn modelId="{8AF6D435-6E61-4C1F-86D0-7577D1E70795}" type="presOf" srcId="{B28E8B50-E166-4624-97FB-676444F22E19}" destId="{08019E8A-3D23-4C8B-B08E-80859AA0A244}" srcOrd="0" destOrd="0" presId="urn:microsoft.com/office/officeart/2005/8/layout/vList6"/>
    <dgm:cxn modelId="{ACC1AC07-1FA6-445F-A6C4-62157F6BDC97}" type="presOf" srcId="{A64CCA21-8861-4B25-B633-C0126B5971A4}" destId="{4928E455-1FE5-4734-9738-5D7505047B11}" srcOrd="0" destOrd="1" presId="urn:microsoft.com/office/officeart/2005/8/layout/vList6"/>
    <dgm:cxn modelId="{8D4FFEB1-3A31-45BF-867B-BA6BB943C45D}" srcId="{C996F959-9508-4DBE-A6F6-886E9BB9C2B7}" destId="{B9280A4E-DFC2-4730-9AC6-40EC87F69737}" srcOrd="3" destOrd="0" parTransId="{F34B6033-8AB7-4D75-9839-DCAF93694BCF}" sibTransId="{3E5CBC1B-BA71-468C-8E5B-8708A3AEB7E8}"/>
    <dgm:cxn modelId="{D298F8DC-B02E-47CB-A727-372F65B91253}" srcId="{710FEEBF-CDF8-44E4-BDEF-2995FB528B1B}" destId="{C7D38A9E-5D3F-4689-BE24-75EF3CC17F78}" srcOrd="1" destOrd="0" parTransId="{E64930C3-35E2-4A59-8B5F-A4949B63AA80}" sibTransId="{C02415A6-67C1-41BB-B7C9-251808428D9C}"/>
    <dgm:cxn modelId="{8FD18D5F-AF03-4FB3-864B-A2CA9B40AF04}" type="presOf" srcId="{04A70A79-BFE3-4098-B446-9C15D20AF1CD}" destId="{08019E8A-3D23-4C8B-B08E-80859AA0A244}" srcOrd="0" destOrd="2" presId="urn:microsoft.com/office/officeart/2005/8/layout/vList6"/>
    <dgm:cxn modelId="{9C92DEC0-2096-433D-A6CD-20614858B200}" type="presOf" srcId="{710FEEBF-CDF8-44E4-BDEF-2995FB528B1B}" destId="{6A1807B1-E628-4122-9124-E8BF9991A9C7}" srcOrd="0" destOrd="0" presId="urn:microsoft.com/office/officeart/2005/8/layout/vList6"/>
    <dgm:cxn modelId="{F3D84A6E-0DDD-4FAA-A82D-C892A81EBD47}" type="presOf" srcId="{A43FE638-515D-48BA-8FEC-0989BDD85392}" destId="{08019E8A-3D23-4C8B-B08E-80859AA0A244}" srcOrd="0" destOrd="1" presId="urn:microsoft.com/office/officeart/2005/8/layout/vList6"/>
    <dgm:cxn modelId="{D482FE9B-EE4A-4449-8D69-F876B3D3993D}" type="presOf" srcId="{91692B23-E059-4514-8A56-0563064F1FEF}" destId="{4928E455-1FE5-4734-9738-5D7505047B11}" srcOrd="0" destOrd="0" presId="urn:microsoft.com/office/officeart/2005/8/layout/vList6"/>
    <dgm:cxn modelId="{D94C92E3-2432-496F-9A8D-BBC31E549573}" srcId="{C996F959-9508-4DBE-A6F6-886E9BB9C2B7}" destId="{A64CCA21-8861-4B25-B633-C0126B5971A4}" srcOrd="1" destOrd="0" parTransId="{A3D2C519-7741-4156-ADC2-24173854972D}" sibTransId="{13E4ED00-0F59-4D81-943F-F62FAD4A8326}"/>
    <dgm:cxn modelId="{BF290ABF-2F27-462B-914A-3933A3DA4235}" srcId="{C996F959-9508-4DBE-A6F6-886E9BB9C2B7}" destId="{FE415880-3ABD-48F5-B01B-9AD14A2421FF}" srcOrd="4" destOrd="0" parTransId="{4495D937-63EA-4245-AB53-FA4963BBDE4D}" sibTransId="{1D5FF902-200B-4E3D-B070-F993EAEA225B}"/>
    <dgm:cxn modelId="{9EA9101E-4FE7-428F-8F24-F895983249EF}" srcId="{C7D38A9E-5D3F-4689-BE24-75EF3CC17F78}" destId="{04A70A79-BFE3-4098-B446-9C15D20AF1CD}" srcOrd="2" destOrd="0" parTransId="{4534E5F3-2300-408E-8F27-580C071C6AAA}" sibTransId="{AE9AA707-C03D-46DE-BA73-1FD014E1961E}"/>
    <dgm:cxn modelId="{2AACF4F5-BFDF-418F-8256-406F3C527190}" type="presParOf" srcId="{6A1807B1-E628-4122-9124-E8BF9991A9C7}" destId="{3FD83B5C-417E-46F0-B2E3-77D6E56603B1}" srcOrd="0" destOrd="0" presId="urn:microsoft.com/office/officeart/2005/8/layout/vList6"/>
    <dgm:cxn modelId="{4EE74564-0B60-47BC-A9BD-E8492DEB54B6}" type="presParOf" srcId="{3FD83B5C-417E-46F0-B2E3-77D6E56603B1}" destId="{A8F4B18F-40D1-48EF-B65F-4E7B27E303FB}" srcOrd="0" destOrd="0" presId="urn:microsoft.com/office/officeart/2005/8/layout/vList6"/>
    <dgm:cxn modelId="{451996A5-BE60-469F-8154-7ACAD9247F11}" type="presParOf" srcId="{3FD83B5C-417E-46F0-B2E3-77D6E56603B1}" destId="{4928E455-1FE5-4734-9738-5D7505047B11}" srcOrd="1" destOrd="0" presId="urn:microsoft.com/office/officeart/2005/8/layout/vList6"/>
    <dgm:cxn modelId="{2653C269-96FF-4A75-8411-FBB420867427}" type="presParOf" srcId="{6A1807B1-E628-4122-9124-E8BF9991A9C7}" destId="{0D9D9202-6763-487A-A129-C9148EC31234}" srcOrd="1" destOrd="0" presId="urn:microsoft.com/office/officeart/2005/8/layout/vList6"/>
    <dgm:cxn modelId="{6DDFFA40-4810-4C3D-A640-E777AA56E369}" type="presParOf" srcId="{6A1807B1-E628-4122-9124-E8BF9991A9C7}" destId="{5D34ADCC-1148-45D1-88AF-1CAC67E002D5}" srcOrd="2" destOrd="0" presId="urn:microsoft.com/office/officeart/2005/8/layout/vList6"/>
    <dgm:cxn modelId="{55CE02E8-5A46-47FC-BFFF-BD988BFE9188}" type="presParOf" srcId="{5D34ADCC-1148-45D1-88AF-1CAC67E002D5}" destId="{D605E953-9CA8-40A1-B652-044DDBCA3D4D}" srcOrd="0" destOrd="0" presId="urn:microsoft.com/office/officeart/2005/8/layout/vList6"/>
    <dgm:cxn modelId="{93774FCA-494E-4AC0-935A-15F8BE2F52B2}" type="presParOf" srcId="{5D34ADCC-1148-45D1-88AF-1CAC67E002D5}" destId="{08019E8A-3D23-4C8B-B08E-80859AA0A24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44ACF-F0C1-4B6B-9059-099401F02BD4}">
      <dsp:nvSpPr>
        <dsp:cNvPr id="0" name=""/>
        <dsp:cNvSpPr/>
      </dsp:nvSpPr>
      <dsp:spPr>
        <a:xfrm>
          <a:off x="846666" y="0"/>
          <a:ext cx="4402667" cy="440266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smtClean="0"/>
            <a:t>Programs</a:t>
          </a:r>
          <a:endParaRPr lang="en-GB" sz="1700" kern="1200" dirty="0"/>
        </a:p>
      </dsp:txBody>
      <dsp:txXfrm>
        <a:off x="2432507" y="220133"/>
        <a:ext cx="1230985" cy="660400"/>
      </dsp:txXfrm>
    </dsp:sp>
    <dsp:sp modelId="{89F3414A-1936-4B3A-8D18-3A869FC27FD3}">
      <dsp:nvSpPr>
        <dsp:cNvPr id="0" name=""/>
        <dsp:cNvSpPr/>
      </dsp:nvSpPr>
      <dsp:spPr>
        <a:xfrm>
          <a:off x="1286933" y="880533"/>
          <a:ext cx="3522133" cy="352213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smtClean="0">
              <a:solidFill>
                <a:schemeClr val="tx1"/>
              </a:solidFill>
            </a:rPr>
            <a:t>Shell</a:t>
          </a:r>
          <a:endParaRPr lang="en-GB" sz="1700" kern="1200" dirty="0">
            <a:solidFill>
              <a:schemeClr val="tx1"/>
            </a:solidFill>
          </a:endParaRPr>
        </a:p>
      </dsp:txBody>
      <dsp:txXfrm>
        <a:off x="2432507" y="1091861"/>
        <a:ext cx="1230985" cy="633984"/>
      </dsp:txXfrm>
    </dsp:sp>
    <dsp:sp modelId="{DAB7BFA1-EFC5-496E-9067-FC71E6F32D83}">
      <dsp:nvSpPr>
        <dsp:cNvPr id="0" name=""/>
        <dsp:cNvSpPr/>
      </dsp:nvSpPr>
      <dsp:spPr>
        <a:xfrm>
          <a:off x="1727199" y="1761066"/>
          <a:ext cx="2641600" cy="264160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smtClean="0"/>
            <a:t>Kernel</a:t>
          </a:r>
          <a:endParaRPr lang="en-GB" sz="1700" kern="1200" dirty="0"/>
        </a:p>
      </dsp:txBody>
      <dsp:txXfrm>
        <a:off x="2432507" y="1959186"/>
        <a:ext cx="1230985" cy="594360"/>
      </dsp:txXfrm>
    </dsp:sp>
    <dsp:sp modelId="{4E0A9BF9-5099-47BE-8991-C4EAB5678C02}">
      <dsp:nvSpPr>
        <dsp:cNvPr id="0" name=""/>
        <dsp:cNvSpPr/>
      </dsp:nvSpPr>
      <dsp:spPr>
        <a:xfrm>
          <a:off x="2167466" y="2641600"/>
          <a:ext cx="1761066" cy="176106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dirty="0" smtClean="0">
              <a:solidFill>
                <a:schemeClr val="tx1"/>
              </a:solidFill>
            </a:rPr>
            <a:t>Hardware</a:t>
          </a:r>
          <a:endParaRPr lang="en-GB" sz="1700" kern="1200" dirty="0">
            <a:solidFill>
              <a:schemeClr val="tx1"/>
            </a:solidFill>
          </a:endParaRPr>
        </a:p>
      </dsp:txBody>
      <dsp:txXfrm>
        <a:off x="2425368" y="3081866"/>
        <a:ext cx="1245262" cy="880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07E1F-44F2-4AA6-AFFD-9FACB583C305}">
      <dsp:nvSpPr>
        <dsp:cNvPr id="0" name=""/>
        <dsp:cNvSpPr/>
      </dsp:nvSpPr>
      <dsp:spPr>
        <a:xfrm>
          <a:off x="0" y="0"/>
          <a:ext cx="6096000" cy="1320800"/>
        </a:xfrm>
        <a:prstGeom prst="rect">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en-GB" sz="6300" kern="1200" dirty="0" smtClean="0"/>
            <a:t>Unix OS</a:t>
          </a:r>
          <a:endParaRPr lang="en-GB" sz="6300" kern="1200" dirty="0"/>
        </a:p>
      </dsp:txBody>
      <dsp:txXfrm>
        <a:off x="0" y="0"/>
        <a:ext cx="6096000" cy="1320800"/>
      </dsp:txXfrm>
    </dsp:sp>
    <dsp:sp modelId="{1A1FF6B7-D3D2-47FA-8C42-51AECB2AB167}">
      <dsp:nvSpPr>
        <dsp:cNvPr id="0" name=""/>
        <dsp:cNvSpPr/>
      </dsp:nvSpPr>
      <dsp:spPr>
        <a:xfrm>
          <a:off x="1080" y="1320800"/>
          <a:ext cx="1701827" cy="277368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GB" sz="3200" kern="1200" dirty="0" smtClean="0"/>
            <a:t>GUI</a:t>
          </a:r>
          <a:endParaRPr lang="en-GB" sz="3200" kern="1200" dirty="0"/>
        </a:p>
        <a:p>
          <a:pPr marL="228600" lvl="1" indent="-228600" algn="l" defTabSz="1111250">
            <a:lnSpc>
              <a:spcPct val="90000"/>
            </a:lnSpc>
            <a:spcBef>
              <a:spcPct val="0"/>
            </a:spcBef>
            <a:spcAft>
              <a:spcPct val="15000"/>
            </a:spcAft>
            <a:buChar char="••"/>
          </a:pPr>
          <a:r>
            <a:rPr lang="en-GB" sz="2500" kern="1200" dirty="0" smtClean="0"/>
            <a:t>KDE</a:t>
          </a:r>
          <a:endParaRPr lang="en-GB" sz="2500" kern="1200" dirty="0"/>
        </a:p>
        <a:p>
          <a:pPr marL="228600" lvl="1" indent="-228600" algn="l" defTabSz="1111250">
            <a:lnSpc>
              <a:spcPct val="90000"/>
            </a:lnSpc>
            <a:spcBef>
              <a:spcPct val="0"/>
            </a:spcBef>
            <a:spcAft>
              <a:spcPct val="15000"/>
            </a:spcAft>
            <a:buChar char="••"/>
          </a:pPr>
          <a:r>
            <a:rPr lang="en-GB" sz="2500" kern="1200" dirty="0" smtClean="0"/>
            <a:t>GNOME</a:t>
          </a:r>
        </a:p>
        <a:p>
          <a:pPr marL="228600" lvl="1" indent="-228600" algn="l" defTabSz="1111250">
            <a:lnSpc>
              <a:spcPct val="90000"/>
            </a:lnSpc>
            <a:spcBef>
              <a:spcPct val="0"/>
            </a:spcBef>
            <a:spcAft>
              <a:spcPct val="15000"/>
            </a:spcAft>
            <a:buChar char="••"/>
          </a:pPr>
          <a:r>
            <a:rPr lang="en-GB" sz="2500" kern="1200" dirty="0" smtClean="0"/>
            <a:t>LXDE</a:t>
          </a:r>
        </a:p>
        <a:p>
          <a:pPr marL="228600" lvl="1" indent="-228600" algn="l" defTabSz="1111250">
            <a:lnSpc>
              <a:spcPct val="90000"/>
            </a:lnSpc>
            <a:spcBef>
              <a:spcPct val="0"/>
            </a:spcBef>
            <a:spcAft>
              <a:spcPct val="15000"/>
            </a:spcAft>
            <a:buChar char="••"/>
          </a:pPr>
          <a:r>
            <a:rPr lang="en-GB" sz="2500" kern="1200" dirty="0" smtClean="0"/>
            <a:t>Xfce</a:t>
          </a:r>
        </a:p>
      </dsp:txBody>
      <dsp:txXfrm>
        <a:off x="1080" y="1320800"/>
        <a:ext cx="1701827" cy="2773680"/>
      </dsp:txXfrm>
    </dsp:sp>
    <dsp:sp modelId="{6984B833-E16E-4448-ABF1-32D3AA2DBB45}">
      <dsp:nvSpPr>
        <dsp:cNvPr id="0" name=""/>
        <dsp:cNvSpPr/>
      </dsp:nvSpPr>
      <dsp:spPr>
        <a:xfrm>
          <a:off x="1702908" y="1320800"/>
          <a:ext cx="4392010" cy="2773680"/>
        </a:xfrm>
        <a:prstGeom prst="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GB" sz="3200" kern="1200" dirty="0" smtClean="0"/>
            <a:t>Shell</a:t>
          </a:r>
          <a:endParaRPr lang="en-GB" sz="3200" kern="1200" dirty="0"/>
        </a:p>
        <a:p>
          <a:pPr marL="228600" lvl="1" indent="-228600" algn="l" defTabSz="1111250">
            <a:lnSpc>
              <a:spcPct val="90000"/>
            </a:lnSpc>
            <a:spcBef>
              <a:spcPct val="0"/>
            </a:spcBef>
            <a:spcAft>
              <a:spcPct val="15000"/>
            </a:spcAft>
            <a:buChar char="••"/>
          </a:pPr>
          <a:r>
            <a:rPr lang="en-GB" sz="2500" kern="1200" smtClean="0"/>
            <a:t>C        		csh</a:t>
          </a:r>
          <a:endParaRPr lang="en-GB" sz="2500" kern="1200" dirty="0" smtClean="0"/>
        </a:p>
        <a:p>
          <a:pPr marL="228600" lvl="1" indent="-228600" algn="l" defTabSz="1111250">
            <a:lnSpc>
              <a:spcPct val="90000"/>
            </a:lnSpc>
            <a:spcBef>
              <a:spcPct val="0"/>
            </a:spcBef>
            <a:spcAft>
              <a:spcPct val="15000"/>
            </a:spcAft>
            <a:buChar char="••"/>
          </a:pPr>
          <a:r>
            <a:rPr lang="en-GB" sz="2500" kern="1200" smtClean="0"/>
            <a:t>Bourne		sh</a:t>
          </a:r>
          <a:endParaRPr lang="en-GB" sz="2500" kern="1200" dirty="0" smtClean="0"/>
        </a:p>
        <a:p>
          <a:pPr marL="228600" lvl="1" indent="-228600" algn="l" defTabSz="1111250">
            <a:lnSpc>
              <a:spcPct val="90000"/>
            </a:lnSpc>
            <a:spcBef>
              <a:spcPct val="0"/>
            </a:spcBef>
            <a:spcAft>
              <a:spcPct val="15000"/>
            </a:spcAft>
            <a:buChar char="••"/>
          </a:pPr>
          <a:r>
            <a:rPr lang="en-GB" sz="2500" kern="1200" smtClean="0"/>
            <a:t>Korn			ksh</a:t>
          </a:r>
          <a:endParaRPr lang="en-GB" sz="2500" kern="1200" dirty="0" smtClean="0"/>
        </a:p>
        <a:p>
          <a:pPr marL="228600" lvl="1" indent="-228600" algn="l" defTabSz="1111250">
            <a:lnSpc>
              <a:spcPct val="90000"/>
            </a:lnSpc>
            <a:spcBef>
              <a:spcPct val="0"/>
            </a:spcBef>
            <a:spcAft>
              <a:spcPct val="15000"/>
            </a:spcAft>
            <a:buChar char="••"/>
          </a:pPr>
          <a:r>
            <a:rPr lang="en-GB" sz="2500" kern="1200" dirty="0" smtClean="0">
              <a:ln>
                <a:noFill/>
              </a:ln>
              <a:solidFill>
                <a:schemeClr val="tx1"/>
              </a:solidFill>
            </a:rPr>
            <a:t>Bourne - Again	bash</a:t>
          </a:r>
          <a:endParaRPr lang="en-GB" sz="2500" kern="1200" dirty="0">
            <a:ln>
              <a:noFill/>
            </a:ln>
            <a:solidFill>
              <a:schemeClr val="tx1"/>
            </a:solidFill>
          </a:endParaRPr>
        </a:p>
      </dsp:txBody>
      <dsp:txXfrm>
        <a:off x="1702908" y="1320800"/>
        <a:ext cx="4392010" cy="2773680"/>
      </dsp:txXfrm>
    </dsp:sp>
    <dsp:sp modelId="{6BE92649-4117-4945-958C-ABA3C2678A03}">
      <dsp:nvSpPr>
        <dsp:cNvPr id="0" name=""/>
        <dsp:cNvSpPr/>
      </dsp:nvSpPr>
      <dsp:spPr>
        <a:xfrm>
          <a:off x="0" y="4094480"/>
          <a:ext cx="6096000" cy="308186"/>
        </a:xfrm>
        <a:prstGeom prst="rect">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8E455-1FE5-4734-9738-5D7505047B11}">
      <dsp:nvSpPr>
        <dsp:cNvPr id="0" name=""/>
        <dsp:cNvSpPr/>
      </dsp:nvSpPr>
      <dsp:spPr>
        <a:xfrm>
          <a:off x="2038877" y="462"/>
          <a:ext cx="3058316" cy="1804974"/>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GB" sz="1800" kern="1200" dirty="0" smtClean="0"/>
            <a:t>Files</a:t>
          </a:r>
          <a:endParaRPr lang="en-GB" sz="1800" kern="1200" dirty="0"/>
        </a:p>
        <a:p>
          <a:pPr marL="171450" lvl="1" indent="-171450" algn="l" defTabSz="800100">
            <a:lnSpc>
              <a:spcPct val="90000"/>
            </a:lnSpc>
            <a:spcBef>
              <a:spcPct val="0"/>
            </a:spcBef>
            <a:spcAft>
              <a:spcPct val="15000"/>
            </a:spcAft>
            <a:buChar char="••"/>
          </a:pPr>
          <a:r>
            <a:rPr lang="en-GB" sz="1800" kern="1200" dirty="0" smtClean="0"/>
            <a:t>Directories</a:t>
          </a:r>
          <a:endParaRPr lang="en-GB" sz="1800" kern="1200" dirty="0"/>
        </a:p>
        <a:p>
          <a:pPr marL="171450" lvl="1" indent="-171450" algn="l" defTabSz="800100">
            <a:lnSpc>
              <a:spcPct val="90000"/>
            </a:lnSpc>
            <a:spcBef>
              <a:spcPct val="0"/>
            </a:spcBef>
            <a:spcAft>
              <a:spcPct val="15000"/>
            </a:spcAft>
            <a:buChar char="••"/>
          </a:pPr>
          <a:r>
            <a:rPr lang="en-GB" sz="1800" kern="1200" dirty="0" smtClean="0"/>
            <a:t>Input</a:t>
          </a:r>
          <a:endParaRPr lang="en-GB" sz="1800" kern="1200" dirty="0"/>
        </a:p>
        <a:p>
          <a:pPr marL="171450" lvl="1" indent="-171450" algn="l" defTabSz="800100">
            <a:lnSpc>
              <a:spcPct val="90000"/>
            </a:lnSpc>
            <a:spcBef>
              <a:spcPct val="0"/>
            </a:spcBef>
            <a:spcAft>
              <a:spcPct val="15000"/>
            </a:spcAft>
            <a:buChar char="••"/>
          </a:pPr>
          <a:r>
            <a:rPr lang="en-GB" sz="1800" kern="1200" dirty="0" smtClean="0"/>
            <a:t>Output</a:t>
          </a:r>
          <a:endParaRPr lang="en-GB" sz="1800" kern="1200" dirty="0"/>
        </a:p>
        <a:p>
          <a:pPr marL="171450" lvl="1" indent="-171450" algn="l" defTabSz="800100">
            <a:lnSpc>
              <a:spcPct val="90000"/>
            </a:lnSpc>
            <a:spcBef>
              <a:spcPct val="0"/>
            </a:spcBef>
            <a:spcAft>
              <a:spcPct val="15000"/>
            </a:spcAft>
            <a:buChar char="••"/>
          </a:pPr>
          <a:r>
            <a:rPr lang="en-GB" sz="1800" kern="1200" dirty="0" smtClean="0"/>
            <a:t>etc…</a:t>
          </a:r>
          <a:endParaRPr lang="en-GB" sz="1800" kern="1200" dirty="0"/>
        </a:p>
      </dsp:txBody>
      <dsp:txXfrm>
        <a:off x="2038877" y="226084"/>
        <a:ext cx="2381451" cy="1353730"/>
      </dsp:txXfrm>
    </dsp:sp>
    <dsp:sp modelId="{A8F4B18F-40D1-48EF-B65F-4E7B27E303FB}">
      <dsp:nvSpPr>
        <dsp:cNvPr id="0" name=""/>
        <dsp:cNvSpPr/>
      </dsp:nvSpPr>
      <dsp:spPr>
        <a:xfrm>
          <a:off x="0" y="462"/>
          <a:ext cx="2038877" cy="180497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GB" sz="2700" kern="1200" dirty="0" smtClean="0"/>
            <a:t>Files</a:t>
          </a:r>
          <a:endParaRPr lang="en-GB" sz="2700" kern="1200" dirty="0"/>
        </a:p>
      </dsp:txBody>
      <dsp:txXfrm>
        <a:off x="88112" y="88574"/>
        <a:ext cx="1862653" cy="1628750"/>
      </dsp:txXfrm>
    </dsp:sp>
    <dsp:sp modelId="{08019E8A-3D23-4C8B-B08E-80859AA0A244}">
      <dsp:nvSpPr>
        <dsp:cNvPr id="0" name=""/>
        <dsp:cNvSpPr/>
      </dsp:nvSpPr>
      <dsp:spPr>
        <a:xfrm>
          <a:off x="2038877" y="1985935"/>
          <a:ext cx="3058316" cy="1804974"/>
        </a:xfrm>
        <a:prstGeom prst="rightArrow">
          <a:avLst>
            <a:gd name="adj1" fmla="val 75000"/>
            <a:gd name="adj2" fmla="val 50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Daemons</a:t>
          </a:r>
          <a:endParaRPr lang="en-GB" sz="1800" kern="1200" dirty="0"/>
        </a:p>
        <a:p>
          <a:pPr marL="171450" lvl="1" indent="-171450" algn="l" defTabSz="800100">
            <a:lnSpc>
              <a:spcPct val="90000"/>
            </a:lnSpc>
            <a:spcBef>
              <a:spcPct val="0"/>
            </a:spcBef>
            <a:spcAft>
              <a:spcPct val="15000"/>
            </a:spcAft>
            <a:buChar char="••"/>
          </a:pPr>
          <a:r>
            <a:rPr lang="en-GB" sz="1800" kern="1200" dirty="0" smtClean="0"/>
            <a:t>Automatic</a:t>
          </a:r>
          <a:endParaRPr lang="en-GB" sz="1800" kern="1200" dirty="0"/>
        </a:p>
        <a:p>
          <a:pPr marL="171450" lvl="1" indent="-171450" algn="l" defTabSz="800100">
            <a:lnSpc>
              <a:spcPct val="90000"/>
            </a:lnSpc>
            <a:spcBef>
              <a:spcPct val="0"/>
            </a:spcBef>
            <a:spcAft>
              <a:spcPct val="15000"/>
            </a:spcAft>
            <a:buChar char="••"/>
          </a:pPr>
          <a:r>
            <a:rPr lang="en-GB" sz="1800" kern="1200" dirty="0" smtClean="0"/>
            <a:t>Interactive</a:t>
          </a:r>
          <a:endParaRPr lang="en-GB" sz="1800" kern="1200" dirty="0"/>
        </a:p>
      </dsp:txBody>
      <dsp:txXfrm>
        <a:off x="2038877" y="2211557"/>
        <a:ext cx="2381451" cy="1353730"/>
      </dsp:txXfrm>
    </dsp:sp>
    <dsp:sp modelId="{D605E953-9CA8-40A1-B652-044DDBCA3D4D}">
      <dsp:nvSpPr>
        <dsp:cNvPr id="0" name=""/>
        <dsp:cNvSpPr/>
      </dsp:nvSpPr>
      <dsp:spPr>
        <a:xfrm>
          <a:off x="0" y="1985935"/>
          <a:ext cx="2038877" cy="1804974"/>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GB" sz="2700" kern="1200" dirty="0" smtClean="0"/>
            <a:t>Processes</a:t>
          </a:r>
          <a:endParaRPr lang="en-GB" sz="2700" kern="1200" dirty="0"/>
        </a:p>
      </dsp:txBody>
      <dsp:txXfrm>
        <a:off x="88112" y="2074047"/>
        <a:ext cx="1862653" cy="162875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wrap="square" lIns="92492" tIns="46246" rIns="92492" bIns="46246"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936768" y="0"/>
            <a:ext cx="3011699" cy="461804"/>
          </a:xfrm>
          <a:prstGeom prst="rect">
            <a:avLst/>
          </a:prstGeom>
        </p:spPr>
        <p:txBody>
          <a:bodyPr vert="horz" wrap="square" lIns="92492" tIns="46246" rIns="92492" bIns="46246" numCol="1" anchor="t" anchorCtr="0" compatLnSpc="1">
            <a:prstTxWarp prst="textNoShape">
              <a:avLst/>
            </a:prstTxWarp>
          </a:bodyPr>
          <a:lstStyle>
            <a:lvl1pPr algn="r">
              <a:defRPr sz="1200"/>
            </a:lvl1pPr>
          </a:lstStyle>
          <a:p>
            <a:fld id="{30FDFA81-A311-4882-B202-F9DEF9CD5775}" type="datetime1">
              <a:rPr lang="en-GB" altLang="zh-TW"/>
              <a:pPr/>
              <a:t>19/09/2019</a:t>
            </a:fld>
            <a:endParaRPr lang="en-US" altLang="zh-TW"/>
          </a:p>
        </p:txBody>
      </p:sp>
      <p:sp>
        <p:nvSpPr>
          <p:cNvPr id="4" name="Footer Placeholder 3"/>
          <p:cNvSpPr>
            <a:spLocks noGrp="1"/>
          </p:cNvSpPr>
          <p:nvPr>
            <p:ph type="ftr" sz="quarter" idx="2"/>
          </p:nvPr>
        </p:nvSpPr>
        <p:spPr>
          <a:xfrm>
            <a:off x="0" y="8772668"/>
            <a:ext cx="3011699" cy="461804"/>
          </a:xfrm>
          <a:prstGeom prst="rect">
            <a:avLst/>
          </a:prstGeom>
        </p:spPr>
        <p:txBody>
          <a:bodyPr vert="horz" wrap="square" lIns="92492" tIns="46246" rIns="92492" bIns="46246"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wrap="square" lIns="92492" tIns="46246" rIns="92492" bIns="46246" numCol="1" anchor="b" anchorCtr="0" compatLnSpc="1">
            <a:prstTxWarp prst="textNoShape">
              <a:avLst/>
            </a:prstTxWarp>
          </a:bodyPr>
          <a:lstStyle>
            <a:lvl1pPr algn="r">
              <a:defRPr sz="1200"/>
            </a:lvl1pPr>
          </a:lstStyle>
          <a:p>
            <a:fld id="{A98AFFF7-9752-4091-8129-5D060DDEF17D}" type="slidenum">
              <a:rPr lang="en-US" altLang="zh-TW"/>
              <a:pPr/>
              <a:t>‹#›</a:t>
            </a:fld>
            <a:endParaRPr lang="en-US" altLang="zh-TW"/>
          </a:p>
        </p:txBody>
      </p:sp>
    </p:spTree>
    <p:extLst>
      <p:ext uri="{BB962C8B-B14F-4D97-AF65-F5344CB8AC3E}">
        <p14:creationId xmlns:p14="http://schemas.microsoft.com/office/powerpoint/2010/main" val="2571785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wrap="square" lIns="92492" tIns="46246" rIns="92492" bIns="46246"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936768" y="0"/>
            <a:ext cx="3011699" cy="461804"/>
          </a:xfrm>
          <a:prstGeom prst="rect">
            <a:avLst/>
          </a:prstGeom>
        </p:spPr>
        <p:txBody>
          <a:bodyPr vert="horz" wrap="square" lIns="92492" tIns="46246" rIns="92492" bIns="46246" numCol="1" anchor="t" anchorCtr="0" compatLnSpc="1">
            <a:prstTxWarp prst="textNoShape">
              <a:avLst/>
            </a:prstTxWarp>
          </a:bodyPr>
          <a:lstStyle>
            <a:lvl1pPr algn="r">
              <a:defRPr sz="1200"/>
            </a:lvl1pPr>
          </a:lstStyle>
          <a:p>
            <a:fld id="{C1B7295E-B053-41F5-88CE-C07C4037BB3C}" type="datetime1">
              <a:rPr lang="en-GB" altLang="zh-TW"/>
              <a:pPr/>
              <a:t>19/09/2019</a:t>
            </a:fld>
            <a:endParaRPr lang="en-US" altLang="zh-TW"/>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wrap="square" lIns="92492" tIns="46246" rIns="92492" bIns="46246" numCol="1" anchor="ctr" anchorCtr="0" compatLnSpc="1">
            <a:prstTxWarp prst="textNoShape">
              <a:avLst/>
            </a:prstTxWarp>
          </a:bodyPr>
          <a:lstStyle/>
          <a:p>
            <a:pPr lvl="0"/>
            <a:endParaRPr lang="zh-TW" altLang="en-US" smtClean="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772668"/>
            <a:ext cx="3011699" cy="461804"/>
          </a:xfrm>
          <a:prstGeom prst="rect">
            <a:avLst/>
          </a:prstGeom>
        </p:spPr>
        <p:txBody>
          <a:bodyPr vert="horz" wrap="square" lIns="92492" tIns="46246" rIns="92492" bIns="46246"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wrap="square" lIns="92492" tIns="46246" rIns="92492" bIns="46246" numCol="1" anchor="b" anchorCtr="0" compatLnSpc="1">
            <a:prstTxWarp prst="textNoShape">
              <a:avLst/>
            </a:prstTxWarp>
          </a:bodyPr>
          <a:lstStyle>
            <a:lvl1pPr algn="r">
              <a:defRPr sz="1200"/>
            </a:lvl1pPr>
          </a:lstStyle>
          <a:p>
            <a:fld id="{789CFD97-EB02-41FB-B591-FBBE869502E4}" type="slidenum">
              <a:rPr lang="en-US" altLang="zh-TW"/>
              <a:pPr/>
              <a:t>‹#›</a:t>
            </a:fld>
            <a:endParaRPr lang="en-US" altLang="zh-TW"/>
          </a:p>
        </p:txBody>
      </p:sp>
    </p:spTree>
    <p:extLst>
      <p:ext uri="{BB962C8B-B14F-4D97-AF65-F5344CB8AC3E}">
        <p14:creationId xmlns:p14="http://schemas.microsoft.com/office/powerpoint/2010/main" val="407528401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Computer_program" TargetMode="External"/><Relationship Id="rId7" Type="http://schemas.openxmlformats.org/officeDocument/2006/relationships/hyperlink" Target="http://en.wikipedia.org/wiki/Secure_Shel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en.wikipedia.org/wiki/Syslogd" TargetMode="External"/><Relationship Id="rId5" Type="http://schemas.openxmlformats.org/officeDocument/2006/relationships/hyperlink" Target="http://en.wikipedia.org/wiki/Process_(computing)" TargetMode="External"/><Relationship Id="rId4" Type="http://schemas.openxmlformats.org/officeDocument/2006/relationships/hyperlink" Target="http://en.wikipedia.org/wiki/Background_(computer_software)"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65225" y="692150"/>
            <a:ext cx="4619625" cy="3463925"/>
          </a:xfrm>
          <a:ln/>
        </p:spPr>
      </p:sp>
      <p:sp>
        <p:nvSpPr>
          <p:cNvPr id="23555" name="Notes Placeholder 2"/>
          <p:cNvSpPr>
            <a:spLocks noGrp="1"/>
          </p:cNvSpPr>
          <p:nvPr>
            <p:ph type="body" idx="1"/>
          </p:nvPr>
        </p:nvSpPr>
        <p:spPr>
          <a:noFill/>
          <a:ln/>
        </p:spPr>
        <p:txBody>
          <a:bodyPr/>
          <a:lstStyle/>
          <a:p>
            <a:endParaRPr lang="en-GB" dirty="0" smtClean="0">
              <a:latin typeface="Arial" pitchFamily="34" charset="0"/>
              <a:ea typeface="ヒラギノ角ゴ Pro W3" charset="-128"/>
            </a:endParaRPr>
          </a:p>
        </p:txBody>
      </p:sp>
      <p:sp>
        <p:nvSpPr>
          <p:cNvPr id="23556" name="Slide Number Placeholder 3"/>
          <p:cNvSpPr>
            <a:spLocks noGrp="1"/>
          </p:cNvSpPr>
          <p:nvPr>
            <p:ph type="sldNum" sz="quarter" idx="5"/>
          </p:nvPr>
        </p:nvSpPr>
        <p:spPr>
          <a:noFill/>
        </p:spPr>
        <p:txBody>
          <a:bodyPr/>
          <a:lstStyle/>
          <a:p>
            <a:fld id="{642B060A-5A11-491E-8AD2-963B4D988768}"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165225" y="692150"/>
            <a:ext cx="4619625" cy="3463925"/>
          </a:xfrm>
          <a:ln/>
        </p:spPr>
      </p:sp>
      <p:sp>
        <p:nvSpPr>
          <p:cNvPr id="31747" name="Notes Placeholder 2"/>
          <p:cNvSpPr>
            <a:spLocks noGrp="1"/>
          </p:cNvSpPr>
          <p:nvPr>
            <p:ph type="body" idx="1"/>
          </p:nvPr>
        </p:nvSpPr>
        <p:spPr>
          <a:noFill/>
          <a:ln/>
        </p:spPr>
        <p:txBody>
          <a:bodyPr/>
          <a:lstStyle/>
          <a:p>
            <a:pPr eaLnBrk="1" hangingPunct="1"/>
            <a:r>
              <a:rPr lang="en-US" dirty="0" smtClean="0">
                <a:solidFill>
                  <a:srgbClr val="000000"/>
                </a:solidFill>
                <a:latin typeface="Calibri" pitchFamily="34" charset="0"/>
                <a:ea typeface="ヒラギノ角ゴ Pro W3" charset="-128"/>
                <a:sym typeface="Calibri" pitchFamily="34" charset="0"/>
              </a:rPr>
              <a:t>Unix is a multi-user and multitasking system which means many users can access the system at the same time through different terminals and users can work on one task while another is being performed.</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000000"/>
                </a:solidFill>
                <a:latin typeface="Calibri" pitchFamily="34" charset="0"/>
                <a:ea typeface="ヒラギノ角ゴ Pro W3" charset="-128"/>
                <a:sym typeface="Calibri" pitchFamily="34" charset="0"/>
              </a:rPr>
              <a:t>To connect to the FDM UNIX server, you need an SSH (Secure Shell) client such as </a:t>
            </a:r>
            <a:r>
              <a:rPr lang="en-US" dirty="0" err="1" smtClean="0">
                <a:solidFill>
                  <a:srgbClr val="000000"/>
                </a:solidFill>
                <a:latin typeface="Calibri" pitchFamily="34" charset="0"/>
                <a:ea typeface="ヒラギノ角ゴ Pro W3" charset="-128"/>
                <a:sym typeface="Calibri" pitchFamily="34" charset="0"/>
              </a:rPr>
              <a:t>PuTTY</a:t>
            </a:r>
            <a:r>
              <a:rPr lang="en-US" dirty="0" smtClean="0">
                <a:solidFill>
                  <a:srgbClr val="000000"/>
                </a:solidFill>
                <a:latin typeface="Calibri" pitchFamily="34" charset="0"/>
                <a:ea typeface="ヒラギノ角ゴ Pro W3" charset="-128"/>
                <a:sym typeface="Calibri" pitchFamily="34" charset="0"/>
              </a:rPr>
              <a:t>. Enter 'unix.fdmgroup.com' as the hostname and then enter your username and password when prompted. </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FF0000"/>
                </a:solidFill>
                <a:latin typeface="Calibri" pitchFamily="34" charset="0"/>
                <a:ea typeface="ヒラギノ角ゴ Pro W3" charset="-128"/>
                <a:sym typeface="Calibri" pitchFamily="34" charset="0"/>
              </a:rPr>
              <a:t>PLEASE NOTE! When you type your password the characters will not be displayed</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000000"/>
                </a:solidFill>
                <a:latin typeface="Calibri" pitchFamily="34" charset="0"/>
                <a:ea typeface="ヒラギノ角ゴ Pro W3" charset="-128"/>
                <a:sym typeface="Calibri" pitchFamily="34" charset="0"/>
              </a:rPr>
              <a:t>If this is a first time connection from that machine a security prompt will appear warning that the servers hosts key is not stored in the registry, on this occasion do not worry about this it is normal. Although with all security alerts you need to be certain any potential security breach.</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000000"/>
                </a:solidFill>
                <a:latin typeface="Calibri" pitchFamily="34" charset="0"/>
                <a:ea typeface="ヒラギノ角ゴ Pro W3" charset="-128"/>
                <a:sym typeface="Calibri" pitchFamily="34" charset="0"/>
              </a:rPr>
              <a:t>You should save these settings to ensure they are always available.</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000000"/>
                </a:solidFill>
                <a:latin typeface="Calibri" pitchFamily="34" charset="0"/>
                <a:ea typeface="ヒラギノ角ゴ Pro W3" charset="-128"/>
                <a:sym typeface="Calibri" pitchFamily="34" charset="0"/>
              </a:rPr>
              <a:t>Hitting yes will cache the key in the registry and you will not see this warning again on that particular machine.</a:t>
            </a:r>
          </a:p>
          <a:p>
            <a:pPr eaLnBrk="1" hangingPunct="1"/>
            <a:endParaRPr lang="en-US" dirty="0" smtClean="0">
              <a:solidFill>
                <a:srgbClr val="000000"/>
              </a:solidFill>
              <a:latin typeface="Calibri" pitchFamily="34" charset="0"/>
              <a:ea typeface="ヒラギノ角ゴ Pro W3" charset="-128"/>
              <a:sym typeface="Calibri" pitchFamily="34" charset="0"/>
            </a:endParaRPr>
          </a:p>
          <a:p>
            <a:endParaRPr lang="en-GB" dirty="0" smtClean="0">
              <a:latin typeface="Arial" pitchFamily="34" charset="0"/>
              <a:ea typeface="ヒラギノ角ゴ Pro W3" charset="-128"/>
            </a:endParaRPr>
          </a:p>
        </p:txBody>
      </p:sp>
      <p:sp>
        <p:nvSpPr>
          <p:cNvPr id="31748" name="Slide Number Placeholder 3"/>
          <p:cNvSpPr>
            <a:spLocks noGrp="1"/>
          </p:cNvSpPr>
          <p:nvPr>
            <p:ph type="sldNum" sz="quarter" idx="5"/>
          </p:nvPr>
        </p:nvSpPr>
        <p:spPr>
          <a:noFill/>
        </p:spPr>
        <p:txBody>
          <a:bodyPr/>
          <a:lstStyle/>
          <a:p>
            <a:fld id="{2B16F380-05B7-4CDC-A2DD-C4B3AADDF81F}" type="slidenum">
              <a:rPr lang="en-US"/>
              <a:pPr/>
              <a:t>13</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1165225" y="692150"/>
            <a:ext cx="4619625" cy="3463925"/>
          </a:xfrm>
          <a:ln/>
        </p:spPr>
      </p:sp>
      <p:sp>
        <p:nvSpPr>
          <p:cNvPr id="20483"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On execution of the command a process was spawned, the command was executed and on this occasion the result has been outputted to standard out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The 4 headings are</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PID – The unique process id</a:t>
            </a:r>
          </a:p>
          <a:p>
            <a:r>
              <a:rPr lang="en-GB" dirty="0" smtClean="0">
                <a:latin typeface="Arial" pitchFamily="34" charset="0"/>
                <a:ea typeface="ヒラギノ角ゴ Pro W3" charset="-128"/>
              </a:rPr>
              <a:t>TTY - Terminal associated with the process  </a:t>
            </a:r>
          </a:p>
          <a:p>
            <a:r>
              <a:rPr lang="en-GB" dirty="0" smtClean="0">
                <a:latin typeface="Arial" pitchFamily="34" charset="0"/>
                <a:ea typeface="ヒラギノ角ゴ Pro W3" charset="-128"/>
              </a:rPr>
              <a:t>TIME - Total CPU usage </a:t>
            </a:r>
          </a:p>
          <a:p>
            <a:r>
              <a:rPr lang="en-GB" dirty="0" smtClean="0">
                <a:latin typeface="Arial" pitchFamily="34" charset="0"/>
                <a:ea typeface="ヒラギノ角ゴ Pro W3" charset="-128"/>
              </a:rPr>
              <a:t>CMD – The command</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Note!   The processes displayed in this output are the only active ones for this user. </a:t>
            </a:r>
          </a:p>
        </p:txBody>
      </p:sp>
      <p:sp>
        <p:nvSpPr>
          <p:cNvPr id="20484" name="Slide Number Placeholder 3"/>
          <p:cNvSpPr>
            <a:spLocks noGrp="1"/>
          </p:cNvSpPr>
          <p:nvPr>
            <p:ph type="sldNum" sz="quarter" idx="5"/>
          </p:nvPr>
        </p:nvSpPr>
        <p:spPr>
          <a:noFill/>
        </p:spPr>
        <p:txBody>
          <a:bodyPr/>
          <a:lstStyle/>
          <a:p>
            <a:fld id="{89D3694E-C082-4020-991E-7BBB8F5F157B}" type="slidenum">
              <a:rPr lang="en-US"/>
              <a:pPr/>
              <a:t>133</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US" dirty="0" err="1"/>
              <a:t>ps</a:t>
            </a:r>
            <a:r>
              <a:rPr lang="en-US" dirty="0"/>
              <a:t>     (displays YOUR processes)</a:t>
            </a:r>
            <a:endParaRPr lang="en-GB" dirty="0"/>
          </a:p>
          <a:p>
            <a:r>
              <a:rPr lang="en-US" dirty="0"/>
              <a:t>     </a:t>
            </a:r>
            <a:r>
              <a:rPr lang="en-US" dirty="0" err="1"/>
              <a:t>ps</a:t>
            </a:r>
            <a:r>
              <a:rPr lang="en-US" dirty="0"/>
              <a:t> –f  (displays more information on YOUR processes)</a:t>
            </a:r>
            <a:endParaRPr lang="en-GB" dirty="0"/>
          </a:p>
          <a:p>
            <a:r>
              <a:rPr lang="en-US" dirty="0"/>
              <a:t>     </a:t>
            </a:r>
            <a:r>
              <a:rPr lang="en-US" dirty="0" err="1"/>
              <a:t>ps</a:t>
            </a:r>
            <a:r>
              <a:rPr lang="en-US" dirty="0"/>
              <a:t>  --forest  (Displays processes and shows their relationship) (show it as tree)</a:t>
            </a:r>
            <a:endParaRPr lang="en-GB" dirty="0"/>
          </a:p>
          <a:p>
            <a:r>
              <a:rPr lang="en-US" dirty="0"/>
              <a:t>     </a:t>
            </a:r>
            <a:r>
              <a:rPr lang="en-US" dirty="0" err="1"/>
              <a:t>ps</a:t>
            </a:r>
            <a:r>
              <a:rPr lang="en-US" dirty="0"/>
              <a:t> –a  (display all processes except session leaders and processes not associated with a terminal)</a:t>
            </a:r>
            <a:endParaRPr lang="en-GB" dirty="0"/>
          </a:p>
          <a:p>
            <a:r>
              <a:rPr lang="en-US" dirty="0"/>
              <a:t>     </a:t>
            </a:r>
            <a:r>
              <a:rPr lang="en-US" dirty="0" err="1"/>
              <a:t>ps</a:t>
            </a:r>
            <a:r>
              <a:rPr lang="en-US" dirty="0"/>
              <a:t> -u </a:t>
            </a:r>
            <a:r>
              <a:rPr lang="en-US" dirty="0" err="1"/>
              <a:t>scot.mcdermid</a:t>
            </a:r>
            <a:endParaRPr lang="en-GB" dirty="0"/>
          </a:p>
          <a:p>
            <a:r>
              <a:rPr lang="en-US" dirty="0"/>
              <a:t>     </a:t>
            </a:r>
            <a:r>
              <a:rPr lang="en-US" dirty="0" err="1"/>
              <a:t>ps</a:t>
            </a:r>
            <a:r>
              <a:rPr lang="en-US" dirty="0"/>
              <a:t> –e  (displays ALL system processes)</a:t>
            </a:r>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134</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135</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GB" dirty="0" smtClean="0"/>
              <a:t>The </a:t>
            </a:r>
            <a:r>
              <a:rPr lang="en-GB" b="1" i="1" dirty="0" smtClean="0"/>
              <a:t>/etc/profile</a:t>
            </a:r>
            <a:r>
              <a:rPr lang="en-GB" dirty="0" smtClean="0"/>
              <a:t> file is used by the administrator to perform common tasks which will run for every user who logs on; this includes the initialisation of any system Environment variables. </a:t>
            </a:r>
          </a:p>
          <a:p>
            <a:r>
              <a:rPr lang="en-GB" sz="1200" b="0" i="0" kern="1200" dirty="0" smtClean="0">
                <a:solidFill>
                  <a:schemeClr val="tx1"/>
                </a:solidFill>
                <a:effectLst/>
                <a:latin typeface="+mn-lt"/>
                <a:ea typeface="MS PGothic" pitchFamily="34" charset="-128"/>
                <a:cs typeface="ＭＳ Ｐゴシック" charset="0"/>
              </a:rPr>
              <a:t>When you login to the system, the shell undergoes a phase called initialization to set up various environment. This is usually a two step process that involves the shell reading the following files - </a:t>
            </a:r>
            <a:r>
              <a:rPr lang="en-GB" sz="1200" b="1" i="0" kern="1200" dirty="0" smtClean="0">
                <a:solidFill>
                  <a:schemeClr val="tx1"/>
                </a:solidFill>
                <a:effectLst/>
                <a:latin typeface="+mn-lt"/>
                <a:ea typeface="MS PGothic" pitchFamily="34" charset="-128"/>
                <a:cs typeface="ＭＳ Ｐゴシック" charset="0"/>
              </a:rPr>
              <a:t>/</a:t>
            </a:r>
            <a:r>
              <a:rPr lang="en-GB" sz="1200" b="1" i="0" kern="1200" dirty="0" err="1" smtClean="0">
                <a:solidFill>
                  <a:schemeClr val="tx1"/>
                </a:solidFill>
                <a:effectLst/>
                <a:latin typeface="+mn-lt"/>
                <a:ea typeface="MS PGothic" pitchFamily="34" charset="-128"/>
                <a:cs typeface="ＭＳ Ｐゴシック" charset="0"/>
              </a:rPr>
              <a:t>etc</a:t>
            </a:r>
            <a:r>
              <a:rPr lang="en-GB" sz="1200" b="1" i="0" kern="1200" dirty="0" smtClean="0">
                <a:solidFill>
                  <a:schemeClr val="tx1"/>
                </a:solidFill>
                <a:effectLst/>
                <a:latin typeface="+mn-lt"/>
                <a:ea typeface="MS PGothic" pitchFamily="34" charset="-128"/>
                <a:cs typeface="ＭＳ Ｐゴシック" charset="0"/>
              </a:rPr>
              <a:t>/profile</a:t>
            </a:r>
            <a:r>
              <a:rPr lang="en-GB" sz="1200" b="0" i="0" kern="1200" dirty="0" smtClean="0">
                <a:solidFill>
                  <a:schemeClr val="tx1"/>
                </a:solidFill>
                <a:effectLst/>
                <a:latin typeface="+mn-lt"/>
                <a:ea typeface="MS PGothic" pitchFamily="34" charset="-128"/>
                <a:cs typeface="ＭＳ Ｐゴシック" charset="0"/>
              </a:rPr>
              <a:t> and .</a:t>
            </a:r>
            <a:r>
              <a:rPr lang="en-GB" sz="1200" b="1" i="0" kern="1200" dirty="0" smtClean="0">
                <a:solidFill>
                  <a:schemeClr val="tx1"/>
                </a:solidFill>
                <a:effectLst/>
                <a:latin typeface="+mn-lt"/>
                <a:ea typeface="MS PGothic" pitchFamily="34" charset="-128"/>
                <a:cs typeface="ＭＳ Ｐゴシック" charset="0"/>
              </a:rPr>
              <a:t>profile</a:t>
            </a:r>
            <a:endParaRPr lang="en-GB" b="1" dirty="0" smtClean="0"/>
          </a:p>
          <a:p>
            <a:endParaRPr lang="en-GB" dirty="0" smtClean="0"/>
          </a:p>
          <a:p>
            <a:r>
              <a:rPr lang="en-GB" dirty="0" smtClean="0"/>
              <a:t>After reading that file, it looks for</a:t>
            </a:r>
            <a:r>
              <a:rPr lang="en-GB" baseline="0" dirty="0" smtClean="0"/>
              <a:t> </a:t>
            </a:r>
            <a:r>
              <a:rPr lang="en-GB" dirty="0" smtClean="0"/>
              <a:t>.</a:t>
            </a:r>
            <a:r>
              <a:rPr lang="en-GB" b="1" dirty="0" smtClean="0"/>
              <a:t>bash_profile</a:t>
            </a:r>
            <a:r>
              <a:rPr lang="en-GB" dirty="0" smtClean="0"/>
              <a:t>, .</a:t>
            </a:r>
            <a:r>
              <a:rPr lang="en-GB" b="1" dirty="0" smtClean="0"/>
              <a:t>bash_login</a:t>
            </a:r>
            <a:r>
              <a:rPr lang="en-GB" dirty="0" smtClean="0"/>
              <a:t>, and .</a:t>
            </a:r>
            <a:r>
              <a:rPr lang="en-GB" b="1" dirty="0" smtClean="0"/>
              <a:t>profile</a:t>
            </a:r>
            <a:r>
              <a:rPr lang="en-GB" dirty="0" smtClean="0"/>
              <a:t>, in that order, and reads and executes commands from the first one that exists and is readable. (Only one of these files will be sourced.). </a:t>
            </a:r>
          </a:p>
          <a:p>
            <a:endParaRPr lang="en-GB" dirty="0" smtClean="0"/>
          </a:p>
          <a:p>
            <a:pPr defTabSz="924916" eaLnBrk="1" hangingPunct="1">
              <a:defRPr/>
            </a:pPr>
            <a:r>
              <a:rPr lang="en-GB" dirty="0" smtClean="0"/>
              <a:t>Finally if the users home directory contains a </a:t>
            </a:r>
            <a:r>
              <a:rPr lang="en-GB" b="1" i="1" dirty="0" smtClean="0"/>
              <a:t>.bashrc</a:t>
            </a:r>
            <a:r>
              <a:rPr lang="en-GB" dirty="0" smtClean="0"/>
              <a:t> file this is sourced. </a:t>
            </a:r>
          </a:p>
          <a:p>
            <a:pPr defTabSz="924916" eaLnBrk="1" hangingPunct="1">
              <a:defRPr/>
            </a:pPr>
            <a:endParaRPr lang="en-GB" dirty="0" smtClean="0"/>
          </a:p>
          <a:p>
            <a:pPr defTabSz="924916" eaLnBrk="1" hangingPunct="1">
              <a:defRPr/>
            </a:pPr>
            <a:endParaRPr lang="en-GB" dirty="0" smtClean="0"/>
          </a:p>
          <a:p>
            <a:pPr defTabSz="924916" eaLnBrk="1" hangingPunct="1">
              <a:defRPr/>
            </a:pPr>
            <a:r>
              <a:rPr lang="en-GB" dirty="0" smtClean="0"/>
              <a:t>Use the </a:t>
            </a:r>
            <a:r>
              <a:rPr lang="en-GB" b="1" dirty="0" smtClean="0"/>
              <a:t>ls</a:t>
            </a:r>
            <a:r>
              <a:rPr lang="en-GB" dirty="0" smtClean="0"/>
              <a:t> command to view the files in the current directory</a:t>
            </a:r>
          </a:p>
          <a:p>
            <a:pPr defTabSz="924916" eaLnBrk="1" hangingPunct="1">
              <a:defRPr/>
            </a:pPr>
            <a:endParaRPr lang="en-GB" dirty="0" smtClean="0"/>
          </a:p>
          <a:p>
            <a:pPr defTabSz="924916" eaLnBrk="1" hangingPunct="1">
              <a:defRPr/>
            </a:pPr>
            <a:r>
              <a:rPr lang="en-GB" dirty="0" smtClean="0"/>
              <a:t>$ls –a  (don not be concerned over the –a ,</a:t>
            </a:r>
            <a:r>
              <a:rPr lang="en-GB" baseline="0" dirty="0" smtClean="0"/>
              <a:t> this will be covered later)</a:t>
            </a:r>
          </a:p>
          <a:p>
            <a:pPr defTabSz="924916" eaLnBrk="1" hangingPunct="1">
              <a:defRPr/>
            </a:pPr>
            <a:endParaRPr lang="en-GB" baseline="0" dirty="0" smtClean="0"/>
          </a:p>
          <a:p>
            <a:pPr defTabSz="924916" eaLnBrk="1" hangingPunct="1">
              <a:defRPr/>
            </a:pPr>
            <a:r>
              <a:rPr lang="en-GB" b="0" baseline="0" dirty="0" smtClean="0"/>
              <a:t>Master copies of  the </a:t>
            </a:r>
            <a:r>
              <a:rPr lang="en-GB" b="1" baseline="0" dirty="0" smtClean="0"/>
              <a:t>.</a:t>
            </a:r>
            <a:r>
              <a:rPr lang="en-GB" b="1" baseline="0" dirty="0" err="1" smtClean="0"/>
              <a:t>bashrc</a:t>
            </a:r>
            <a:r>
              <a:rPr lang="en-GB" b="1" baseline="0" dirty="0" smtClean="0"/>
              <a:t>, </a:t>
            </a:r>
            <a:r>
              <a:rPr lang="en-GB" b="1" dirty="0" smtClean="0"/>
              <a:t>.</a:t>
            </a:r>
            <a:r>
              <a:rPr lang="en-GB" b="1" dirty="0" err="1" smtClean="0"/>
              <a:t>bash_profile</a:t>
            </a:r>
            <a:r>
              <a:rPr lang="en-GB" dirty="0" smtClean="0"/>
              <a:t>, .</a:t>
            </a:r>
            <a:r>
              <a:rPr lang="en-GB" b="1" dirty="0" err="1" smtClean="0"/>
              <a:t>bash_login</a:t>
            </a:r>
            <a:r>
              <a:rPr lang="en-GB" dirty="0" smtClean="0"/>
              <a:t>, and .</a:t>
            </a:r>
            <a:r>
              <a:rPr lang="en-GB" b="1" dirty="0" smtClean="0"/>
              <a:t>profile</a:t>
            </a:r>
            <a:r>
              <a:rPr lang="en-GB" b="0" baseline="0" dirty="0" smtClean="0"/>
              <a:t> files are stored in /</a:t>
            </a:r>
            <a:r>
              <a:rPr lang="en-GB" b="0" baseline="0" dirty="0" err="1" smtClean="0"/>
              <a:t>etc</a:t>
            </a:r>
            <a:r>
              <a:rPr lang="en-GB" b="0" baseline="0" dirty="0" smtClean="0"/>
              <a:t>/</a:t>
            </a:r>
            <a:r>
              <a:rPr lang="en-GB" b="0" baseline="0" dirty="0" err="1" smtClean="0"/>
              <a:t>skel</a:t>
            </a:r>
            <a:r>
              <a:rPr lang="en-GB" b="0" baseline="0" dirty="0" smtClean="0"/>
              <a:t>.</a:t>
            </a:r>
          </a:p>
          <a:p>
            <a:pPr defTabSz="924916" eaLnBrk="1" hangingPunct="1">
              <a:defRPr/>
            </a:pPr>
            <a:r>
              <a:rPr lang="en-GB" b="0" baseline="0" dirty="0" smtClean="0"/>
              <a:t>When a user account is created these files are copied to the user’s home directory.</a:t>
            </a:r>
          </a:p>
          <a:p>
            <a:pPr defTabSz="924916" eaLnBrk="1" hangingPunct="1">
              <a:defRPr/>
            </a:pPr>
            <a:r>
              <a:rPr lang="en-GB" b="0" baseline="0" dirty="0" smtClean="0"/>
              <a:t>If a user experiences problems with their environment, after editing these files, they can restore their original settings by copying these files and logging off &amp; on again.</a:t>
            </a:r>
          </a:p>
          <a:p>
            <a:pPr defTabSz="924916" eaLnBrk="1" hangingPunct="1">
              <a:defRPr/>
            </a:pPr>
            <a:endParaRPr lang="en-US" b="0" baseline="0" dirty="0" smtClean="0"/>
          </a:p>
          <a:p>
            <a:pPr defTabSz="924916" eaLnBrk="1" hangingPunct="1">
              <a:defRPr/>
            </a:pPr>
            <a:r>
              <a:rPr lang="en-GB" b="0" baseline="0" dirty="0" smtClean="0"/>
              <a:t>https://www.tutorialspoint.com/unix/unix-environment.htm</a:t>
            </a:r>
          </a:p>
          <a:p>
            <a:pPr defTabSz="924916" eaLnBrk="1" hangingPunct="1">
              <a:defRPr/>
            </a:pPr>
            <a:endParaRPr lang="en-US" b="0" baseline="0" dirty="0" smtClean="0"/>
          </a:p>
          <a:p>
            <a:pPr defTabSz="924916" eaLnBrk="1" hangingPunct="1">
              <a:defRPr/>
            </a:pPr>
            <a:endParaRPr lang="en-GB" b="0" baseline="0" dirty="0" smtClean="0"/>
          </a:p>
          <a:p>
            <a:pPr defTabSz="924916" eaLnBrk="1" hangingPunct="1">
              <a:defRPr/>
            </a:pP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137</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GB" dirty="0" smtClean="0"/>
              <a:t>Standard UNIX variables are split into two categories, environment variables and shell variables. </a:t>
            </a:r>
          </a:p>
          <a:p>
            <a:endParaRPr lang="en-GB" dirty="0" smtClean="0"/>
          </a:p>
          <a:p>
            <a:r>
              <a:rPr lang="en-GB" dirty="0" smtClean="0"/>
              <a:t>shell variables apply only to the current instance of the shell </a:t>
            </a:r>
          </a:p>
          <a:p>
            <a:r>
              <a:rPr lang="en-GB" dirty="0" smtClean="0"/>
              <a:t>environment variables have a farther reaching significance, and those set at login are valid for the duration of the session. </a:t>
            </a:r>
          </a:p>
          <a:p>
            <a:endParaRPr lang="en-GB" dirty="0" smtClean="0"/>
          </a:p>
          <a:p>
            <a:r>
              <a:rPr lang="en-GB" dirty="0" smtClean="0"/>
              <a:t>By convention, environment variables have UPPER CASE and shell variables have lower case names. </a:t>
            </a:r>
          </a:p>
          <a:p>
            <a:endParaRPr lang="en-GB" dirty="0" smtClean="0"/>
          </a:p>
          <a:p>
            <a:r>
              <a:rPr lang="en-GB" dirty="0" smtClean="0"/>
              <a:t>View the</a:t>
            </a:r>
            <a:r>
              <a:rPr lang="en-GB" baseline="0" dirty="0" smtClean="0"/>
              <a:t> environment variables you have set against your profile by executing the </a:t>
            </a:r>
            <a:r>
              <a:rPr lang="en-GB" b="1" baseline="0" dirty="0" err="1" smtClean="0"/>
              <a:t>env</a:t>
            </a:r>
            <a:r>
              <a:rPr lang="en-GB" b="1" baseline="0" dirty="0" smtClean="0"/>
              <a:t> </a:t>
            </a:r>
            <a:r>
              <a:rPr lang="en-GB" b="0" baseline="0" dirty="0" smtClean="0"/>
              <a:t>or</a:t>
            </a:r>
            <a:r>
              <a:rPr lang="en-GB" b="1" baseline="0" dirty="0" smtClean="0"/>
              <a:t> </a:t>
            </a:r>
            <a:r>
              <a:rPr lang="en-GB" b="1" baseline="0" dirty="0" err="1" smtClean="0"/>
              <a:t>printenv</a:t>
            </a:r>
            <a:r>
              <a:rPr lang="en-GB" baseline="0" dirty="0" smtClean="0"/>
              <a:t> command, the </a:t>
            </a:r>
            <a:r>
              <a:rPr lang="en-GB" b="1" baseline="0" dirty="0" smtClean="0"/>
              <a:t>set </a:t>
            </a:r>
            <a:r>
              <a:rPr lang="en-GB" b="0" baseline="0" dirty="0" smtClean="0"/>
              <a:t>command will display more variables, try both</a:t>
            </a:r>
            <a:endParaRPr lang="en-GB" b="1" baseline="0" dirty="0" smtClean="0"/>
          </a:p>
          <a:p>
            <a:endParaRPr lang="en-GB" baseline="0" dirty="0" smtClean="0"/>
          </a:p>
          <a:p>
            <a:pPr defTabSz="924916" eaLnBrk="1" hangingPunct="1">
              <a:defRPr/>
            </a:pPr>
            <a:r>
              <a:rPr lang="en-GB" baseline="0" dirty="0" smtClean="0"/>
              <a:t>NOTE!!!!!!!!! Unix is Case sensitive</a:t>
            </a:r>
          </a:p>
          <a:p>
            <a:endParaRPr lang="en-GB" baseline="0" dirty="0" smtClean="0"/>
          </a:p>
          <a:p>
            <a:endParaRPr lang="en-GB" baseline="0" dirty="0" smtClean="0"/>
          </a:p>
          <a:p>
            <a:r>
              <a:rPr lang="en-GB" baseline="0" dirty="0" smtClean="0"/>
              <a:t>Or view the value of the variable by using the </a:t>
            </a:r>
            <a:r>
              <a:rPr lang="en-GB" b="1" baseline="0" dirty="0" smtClean="0"/>
              <a:t>echo </a:t>
            </a:r>
            <a:r>
              <a:rPr lang="en-GB" b="0" baseline="0" dirty="0" smtClean="0"/>
              <a:t>command </a:t>
            </a:r>
          </a:p>
          <a:p>
            <a:endParaRPr lang="en-GB" b="0" baseline="0" dirty="0" smtClean="0"/>
          </a:p>
          <a:p>
            <a:r>
              <a:rPr lang="en-GB" b="0" baseline="0" dirty="0" smtClean="0"/>
              <a:t>NOTE!!!!!! When accessing a variable you must preceded with a $ sign</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138</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GB" dirty="0" smtClean="0"/>
              <a:t>Standard UNIX variables are split into two categories, environment variables and shell variables. </a:t>
            </a:r>
          </a:p>
          <a:p>
            <a:endParaRPr lang="en-GB" dirty="0" smtClean="0"/>
          </a:p>
          <a:p>
            <a:r>
              <a:rPr lang="en-GB" dirty="0" smtClean="0"/>
              <a:t>shell variables apply only to the current instance of the shell </a:t>
            </a:r>
          </a:p>
          <a:p>
            <a:r>
              <a:rPr lang="en-GB" dirty="0" smtClean="0"/>
              <a:t>environment variables have a farther reaching significance, and those set at login are valid for the duration of the session. </a:t>
            </a:r>
          </a:p>
          <a:p>
            <a:endParaRPr lang="en-GB" dirty="0" smtClean="0"/>
          </a:p>
          <a:p>
            <a:r>
              <a:rPr lang="en-GB" dirty="0" smtClean="0"/>
              <a:t>By convention, environment variables have UPPER CASE and shell variables have lower case names. </a:t>
            </a:r>
          </a:p>
          <a:p>
            <a:endParaRPr lang="en-GB" dirty="0" smtClean="0"/>
          </a:p>
          <a:p>
            <a:r>
              <a:rPr lang="en-GB" dirty="0" smtClean="0"/>
              <a:t>View the</a:t>
            </a:r>
            <a:r>
              <a:rPr lang="en-GB" baseline="0" dirty="0" smtClean="0"/>
              <a:t> environment variables you have set against your profile by executing the </a:t>
            </a:r>
            <a:r>
              <a:rPr lang="en-GB" b="1" baseline="0" dirty="0" err="1" smtClean="0"/>
              <a:t>env</a:t>
            </a:r>
            <a:r>
              <a:rPr lang="en-GB" b="1" baseline="0" dirty="0" smtClean="0"/>
              <a:t> </a:t>
            </a:r>
            <a:r>
              <a:rPr lang="en-GB" b="0" baseline="0" dirty="0" smtClean="0"/>
              <a:t>or</a:t>
            </a:r>
            <a:r>
              <a:rPr lang="en-GB" b="1" baseline="0" dirty="0" smtClean="0"/>
              <a:t> </a:t>
            </a:r>
            <a:r>
              <a:rPr lang="en-GB" b="1" baseline="0" dirty="0" err="1" smtClean="0"/>
              <a:t>printenv</a:t>
            </a:r>
            <a:r>
              <a:rPr lang="en-GB" baseline="0" dirty="0" smtClean="0"/>
              <a:t> command, the </a:t>
            </a:r>
            <a:r>
              <a:rPr lang="en-GB" b="1" baseline="0" dirty="0" smtClean="0"/>
              <a:t>set </a:t>
            </a:r>
            <a:r>
              <a:rPr lang="en-GB" b="0" baseline="0" dirty="0" smtClean="0"/>
              <a:t>command will display more variables, try both</a:t>
            </a:r>
            <a:endParaRPr lang="en-GB" b="1" baseline="0" dirty="0" smtClean="0"/>
          </a:p>
          <a:p>
            <a:endParaRPr lang="en-GB" baseline="0" dirty="0" smtClean="0"/>
          </a:p>
          <a:p>
            <a:pPr defTabSz="924916" eaLnBrk="1" hangingPunct="1">
              <a:defRPr/>
            </a:pPr>
            <a:r>
              <a:rPr lang="en-GB" baseline="0" dirty="0" smtClean="0"/>
              <a:t>NOTE!!!!!!!!! Unix is Case sensitive</a:t>
            </a:r>
          </a:p>
          <a:p>
            <a:endParaRPr lang="en-GB" baseline="0" dirty="0" smtClean="0"/>
          </a:p>
          <a:p>
            <a:endParaRPr lang="en-GB" baseline="0" dirty="0" smtClean="0"/>
          </a:p>
          <a:p>
            <a:r>
              <a:rPr lang="en-GB" baseline="0" dirty="0" smtClean="0"/>
              <a:t>Or view the value of the variable by using the </a:t>
            </a:r>
            <a:r>
              <a:rPr lang="en-GB" b="1" baseline="0" dirty="0" smtClean="0"/>
              <a:t>echo </a:t>
            </a:r>
            <a:r>
              <a:rPr lang="en-GB" b="0" baseline="0" dirty="0" smtClean="0"/>
              <a:t>command </a:t>
            </a:r>
          </a:p>
          <a:p>
            <a:endParaRPr lang="en-GB" b="0" baseline="0" dirty="0" smtClean="0"/>
          </a:p>
          <a:p>
            <a:r>
              <a:rPr lang="en-GB" b="0" baseline="0" dirty="0" smtClean="0"/>
              <a:t>NOTE!!!!!! When accessing a variable you must preceded with a $ sign</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139</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GB" dirty="0" smtClean="0"/>
              <a:t>WARNING!!!!!!</a:t>
            </a:r>
          </a:p>
          <a:p>
            <a:endParaRPr lang="en-GB" dirty="0" smtClean="0"/>
          </a:p>
          <a:p>
            <a:r>
              <a:rPr lang="en-GB" dirty="0" smtClean="0"/>
              <a:t>This section will take you through the environmental settings for your UNIX account. Whilst it is important to understand how UNIX manages your environment, care must be taken not to modify any settings which you are unsure off. Failure to adhere to this may result in your account</a:t>
            </a:r>
            <a:r>
              <a:rPr lang="en-GB" baseline="0" dirty="0" smtClean="0"/>
              <a:t> becoming unusable and ALL of your work being lost. </a:t>
            </a:r>
          </a:p>
          <a:p>
            <a:endParaRPr lang="en-GB" baseline="0" dirty="0" smtClean="0"/>
          </a:p>
          <a:p>
            <a:r>
              <a:rPr lang="en-GB" baseline="0" dirty="0" smtClean="0"/>
              <a:t>THIS IS NOT RECOVERAB LE!!!!!!!</a:t>
            </a:r>
            <a:endParaRPr lang="en-GB" dirty="0" smtClean="0"/>
          </a:p>
          <a:p>
            <a:endParaRPr lang="en-GB" dirty="0" smtClean="0"/>
          </a:p>
          <a:p>
            <a:r>
              <a:rPr lang="en-GB" dirty="0" smtClean="0"/>
              <a:t>Firstly, we need to create the variable: </a:t>
            </a:r>
          </a:p>
          <a:p>
            <a:r>
              <a:rPr lang="en-GB" dirty="0" smtClean="0"/>
              <a:t>$ </a:t>
            </a:r>
            <a:r>
              <a:rPr lang="en-GB" dirty="0" smtClean="0">
                <a:solidFill>
                  <a:schemeClr val="tx1"/>
                </a:solidFill>
                <a:latin typeface="Lucida Console" pitchFamily="49" charset="0"/>
              </a:rPr>
              <a:t>COMPANYNAME</a:t>
            </a:r>
            <a:r>
              <a:rPr lang="en-GB" dirty="0" smtClean="0"/>
              <a:t>="FDM Group" </a:t>
            </a:r>
          </a:p>
          <a:p>
            <a:endParaRPr lang="en-GB" dirty="0" smtClean="0"/>
          </a:p>
          <a:p>
            <a:r>
              <a:rPr lang="en-GB" dirty="0" smtClean="0"/>
              <a:t>Next we add this to the environment, using the </a:t>
            </a:r>
            <a:r>
              <a:rPr lang="en-GB" b="1" dirty="0" smtClean="0"/>
              <a:t>export</a:t>
            </a:r>
            <a:r>
              <a:rPr lang="en-GB" dirty="0" smtClean="0"/>
              <a:t> command: </a:t>
            </a:r>
          </a:p>
          <a:p>
            <a:r>
              <a:rPr lang="en-GB" dirty="0" smtClean="0"/>
              <a:t>$ </a:t>
            </a:r>
            <a:r>
              <a:rPr lang="en-GB" b="0" dirty="0" smtClean="0"/>
              <a:t>export</a:t>
            </a:r>
            <a:r>
              <a:rPr lang="en-GB" dirty="0" smtClean="0"/>
              <a:t> </a:t>
            </a:r>
            <a:r>
              <a:rPr lang="en-GB" dirty="0" smtClean="0">
                <a:solidFill>
                  <a:schemeClr val="tx1"/>
                </a:solidFill>
                <a:latin typeface="Lucida Console" pitchFamily="49" charset="0"/>
              </a:rPr>
              <a:t>COMPANYNAME</a:t>
            </a:r>
            <a:endParaRPr lang="en-GB" dirty="0" smtClean="0"/>
          </a:p>
          <a:p>
            <a:endParaRPr lang="en-GB" dirty="0" smtClean="0"/>
          </a:p>
          <a:p>
            <a:r>
              <a:rPr lang="en-GB" dirty="0" smtClean="0"/>
              <a:t>Now, execute the </a:t>
            </a:r>
            <a:r>
              <a:rPr lang="en-GB" b="1" dirty="0" smtClean="0"/>
              <a:t>env</a:t>
            </a:r>
            <a:r>
              <a:rPr lang="en-GB" dirty="0" smtClean="0"/>
              <a:t> command, </a:t>
            </a:r>
          </a:p>
          <a:p>
            <a:r>
              <a:rPr lang="en-GB" dirty="0" smtClean="0"/>
              <a:t>$env</a:t>
            </a:r>
          </a:p>
          <a:p>
            <a:endParaRPr lang="en-GB" dirty="0" smtClean="0"/>
          </a:p>
          <a:p>
            <a:r>
              <a:rPr lang="en-GB" dirty="0" smtClean="0"/>
              <a:t>To remove the </a:t>
            </a:r>
            <a:r>
              <a:rPr lang="en-GB" dirty="0" smtClean="0">
                <a:solidFill>
                  <a:schemeClr val="tx1"/>
                </a:solidFill>
                <a:latin typeface="Lucida Console" pitchFamily="49" charset="0"/>
              </a:rPr>
              <a:t>COMPANYNAME </a:t>
            </a:r>
            <a:r>
              <a:rPr lang="en-GB" dirty="0" smtClean="0"/>
              <a:t>variable,  the </a:t>
            </a:r>
            <a:r>
              <a:rPr lang="en-GB" b="1" dirty="0" smtClean="0"/>
              <a:t>unset</a:t>
            </a:r>
            <a:r>
              <a:rPr lang="en-GB" dirty="0" smtClean="0"/>
              <a:t> command can</a:t>
            </a:r>
            <a:r>
              <a:rPr lang="en-GB" baseline="0" dirty="0" smtClean="0"/>
              <a:t> be used</a:t>
            </a:r>
            <a:r>
              <a:rPr lang="en-GB" dirty="0" smtClean="0"/>
              <a:t>: </a:t>
            </a:r>
          </a:p>
          <a:p>
            <a:r>
              <a:rPr lang="en-GB" dirty="0" smtClean="0"/>
              <a:t>$ unset </a:t>
            </a:r>
            <a:r>
              <a:rPr lang="en-GB" dirty="0" smtClean="0">
                <a:solidFill>
                  <a:schemeClr val="tx1"/>
                </a:solidFill>
                <a:latin typeface="Lucida Console" pitchFamily="49" charset="0"/>
              </a:rPr>
              <a:t>COMPANYNAME</a:t>
            </a:r>
            <a:endParaRPr lang="en-GB" dirty="0" smtClean="0"/>
          </a:p>
          <a:p>
            <a:endParaRPr lang="en-GB" dirty="0" smtClean="0"/>
          </a:p>
          <a:p>
            <a:r>
              <a:rPr lang="en-GB" dirty="0" smtClean="0"/>
              <a:t>Logging off will also remove the variable from the environment. </a:t>
            </a:r>
          </a:p>
          <a:p>
            <a:r>
              <a:rPr lang="en-GB" dirty="0" smtClean="0"/>
              <a:t>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140</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r>
              <a:rPr lang="en-GB" smtClean="0"/>
              <a:t>du</a:t>
            </a:r>
            <a:r>
              <a:rPr lang="en-GB" baseline="0" smtClean="0"/>
              <a:t> – disk usage, -h human readable format, displays output in kilobytes or megabytes.</a:t>
            </a:r>
          </a:p>
          <a:p>
            <a:r>
              <a:rPr lang="en-GB" baseline="0" smtClean="0"/>
              <a:t>Uname – displays the operating system name</a:t>
            </a:r>
          </a:p>
          <a:p>
            <a:r>
              <a:rPr lang="en-GB" baseline="0" smtClean="0"/>
              <a:t>Hostname – computer name used in networking</a:t>
            </a:r>
            <a:endParaRPr lang="en-GB"/>
          </a:p>
        </p:txBody>
      </p:sp>
      <p:sp>
        <p:nvSpPr>
          <p:cNvPr id="4" name="Slide Number Placeholder 3"/>
          <p:cNvSpPr>
            <a:spLocks noGrp="1"/>
          </p:cNvSpPr>
          <p:nvPr>
            <p:ph type="sldNum" sz="quarter" idx="10"/>
          </p:nvPr>
        </p:nvSpPr>
        <p:spPr/>
        <p:txBody>
          <a:bodyPr/>
          <a:lstStyle/>
          <a:p>
            <a:fld id="{DE6C85E1-D451-48DF-864D-F69891B91C11}" type="slidenum">
              <a:rPr lang="en-US" smtClean="0"/>
              <a:pPr/>
              <a:t>142</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r>
              <a:rPr lang="en-GB" dirty="0" smtClean="0"/>
              <a:t>Which – displays the full pathname of the binary file for</a:t>
            </a:r>
            <a:r>
              <a:rPr lang="en-GB" baseline="0" dirty="0" smtClean="0"/>
              <a:t> the UNIX command</a:t>
            </a:r>
          </a:p>
          <a:p>
            <a:r>
              <a:rPr lang="en-US" dirty="0"/>
              <a:t>date    (gets current system date and time)</a:t>
            </a:r>
          </a:p>
          <a:p>
            <a:r>
              <a:rPr lang="en-US" dirty="0"/>
              <a:t>who     (list of users currently logged on and since when)</a:t>
            </a:r>
            <a:endParaRPr lang="en-GB" dirty="0"/>
          </a:p>
          <a:p>
            <a:r>
              <a:rPr lang="en-US" dirty="0"/>
              <a:t>users    (users logged in – no newline characters)</a:t>
            </a:r>
            <a:endParaRPr lang="en-GB" dirty="0"/>
          </a:p>
          <a:p>
            <a:r>
              <a:rPr lang="en-US" dirty="0"/>
              <a:t>finger “</a:t>
            </a:r>
            <a:r>
              <a:rPr lang="en-US" dirty="0" err="1"/>
              <a:t>uname</a:t>
            </a:r>
            <a:r>
              <a:rPr lang="en-US" dirty="0"/>
              <a:t>” (information about this user)</a:t>
            </a:r>
            <a:endParaRPr lang="en-GB" dirty="0"/>
          </a:p>
          <a:p>
            <a:r>
              <a:rPr lang="en-US" dirty="0" err="1"/>
              <a:t>lsof</a:t>
            </a:r>
            <a:r>
              <a:rPr lang="en-US" dirty="0"/>
              <a:t>     (list of ALL open files in the system)</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143</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144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65225" y="692150"/>
            <a:ext cx="4619625" cy="3463925"/>
          </a:xfrm>
          <a:ln/>
        </p:spPr>
      </p:sp>
      <p:sp>
        <p:nvSpPr>
          <p:cNvPr id="32771"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2772" name="Slide Number Placeholder 3"/>
          <p:cNvSpPr>
            <a:spLocks noGrp="1"/>
          </p:cNvSpPr>
          <p:nvPr>
            <p:ph type="sldNum" sz="quarter" idx="5"/>
          </p:nvPr>
        </p:nvSpPr>
        <p:spPr>
          <a:noFill/>
        </p:spPr>
        <p:txBody>
          <a:bodyPr/>
          <a:lstStyle/>
          <a:p>
            <a:fld id="{E35610A8-653B-4AA1-B393-CA5522AF281D}" type="slidenum">
              <a:rPr lang="en-US"/>
              <a:pPr/>
              <a:t>14</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1165225" y="692150"/>
            <a:ext cx="4619625" cy="3463925"/>
          </a:xfrm>
          <a:ln/>
        </p:spPr>
      </p:sp>
      <p:sp>
        <p:nvSpPr>
          <p:cNvPr id="1945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19460" name="Slide Number Placeholder 3"/>
          <p:cNvSpPr>
            <a:spLocks noGrp="1"/>
          </p:cNvSpPr>
          <p:nvPr>
            <p:ph type="sldNum" sz="quarter" idx="5"/>
          </p:nvPr>
        </p:nvSpPr>
        <p:spPr>
          <a:noFill/>
        </p:spPr>
        <p:txBody>
          <a:bodyPr/>
          <a:lstStyle/>
          <a:p>
            <a:fld id="{8D996AD6-B2CA-49F0-B527-2AAA957A8363}" type="slidenum">
              <a:rPr lang="en-US"/>
              <a:pPr/>
              <a:t>146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1165225" y="692150"/>
            <a:ext cx="4619625" cy="3463925"/>
          </a:xfrm>
          <a:ln/>
        </p:spPr>
      </p:sp>
      <p:sp>
        <p:nvSpPr>
          <p:cNvPr id="33795" name="Notes Placeholder 2"/>
          <p:cNvSpPr>
            <a:spLocks noGrp="1"/>
          </p:cNvSpPr>
          <p:nvPr>
            <p:ph type="body" idx="1"/>
          </p:nvPr>
        </p:nvSpPr>
        <p:spPr>
          <a:noFill/>
          <a:ln/>
        </p:spPr>
        <p:txBody>
          <a:bodyPr/>
          <a:lstStyle/>
          <a:p>
            <a:pPr>
              <a:lnSpc>
                <a:spcPct val="90000"/>
              </a:lnSpc>
              <a:spcBef>
                <a:spcPct val="0"/>
              </a:spcBef>
            </a:pPr>
            <a:r>
              <a:rPr lang="en-GB" dirty="0" smtClean="0">
                <a:latin typeface="Arial" pitchFamily="34" charset="0"/>
                <a:ea typeface="ヒラギノ角ゴ Pro W3" charset="-128"/>
              </a:rPr>
              <a:t>IMPORTANT!!!!!!</a:t>
            </a: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r>
              <a:rPr lang="en-GB" dirty="0" smtClean="0">
                <a:latin typeface="Arial" pitchFamily="34" charset="0"/>
                <a:ea typeface="ヒラギノ角ゴ Pro W3" charset="-128"/>
              </a:rPr>
              <a:t>Options and arguments are all passed to the command as arguments, although options are preceded with a hyphen. </a:t>
            </a: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r>
              <a:rPr lang="en-GB" dirty="0" smtClean="0">
                <a:latin typeface="Arial" pitchFamily="34" charset="0"/>
                <a:ea typeface="ヒラギノ角ゴ Pro W3" charset="-128"/>
              </a:rPr>
              <a:t>Irrespective whether they are options or arguments they are both separated by white space (this is important to remember and understand)</a:t>
            </a:r>
          </a:p>
          <a:p>
            <a:pPr>
              <a:lnSpc>
                <a:spcPct val="90000"/>
              </a:lnSpc>
              <a:spcBef>
                <a:spcPct val="0"/>
              </a:spcBef>
            </a:pPr>
            <a:r>
              <a:rPr lang="en-GB" dirty="0" smtClean="0">
                <a:latin typeface="Arial" pitchFamily="34" charset="0"/>
                <a:ea typeface="ヒラギノ角ゴ Pro W3" charset="-128"/>
              </a:rPr>
              <a:t>Options effect how the command runs and arguments are what the commands runs against</a:t>
            </a: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endParaRPr lang="en-GB" dirty="0" smtClean="0">
              <a:latin typeface="Arial" pitchFamily="34" charset="0"/>
              <a:ea typeface="ヒラギノ角ゴ Pro W3" charset="-128"/>
            </a:endParaRPr>
          </a:p>
        </p:txBody>
      </p:sp>
      <p:sp>
        <p:nvSpPr>
          <p:cNvPr id="33796" name="Slide Number Placeholder 3"/>
          <p:cNvSpPr>
            <a:spLocks noGrp="1"/>
          </p:cNvSpPr>
          <p:nvPr>
            <p:ph type="sldNum" sz="quarter" idx="5"/>
          </p:nvPr>
        </p:nvSpPr>
        <p:spPr>
          <a:noFill/>
        </p:spPr>
        <p:txBody>
          <a:bodyPr/>
          <a:lstStyle/>
          <a:p>
            <a:fld id="{87B285B7-F64A-4A5E-9466-E48EBDB09B30}" type="slidenum">
              <a:rPr lang="en-GB"/>
              <a:pPr/>
              <a:t>15</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481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165225" y="692150"/>
            <a:ext cx="4619625" cy="3463925"/>
          </a:xfrm>
          <a:ln/>
        </p:spPr>
      </p:sp>
      <p:sp>
        <p:nvSpPr>
          <p:cNvPr id="35843"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5844" name="Slide Number Placeholder 3"/>
          <p:cNvSpPr>
            <a:spLocks noGrp="1"/>
          </p:cNvSpPr>
          <p:nvPr>
            <p:ph type="sldNum" sz="quarter" idx="5"/>
          </p:nvPr>
        </p:nvSpPr>
        <p:spPr>
          <a:noFill/>
        </p:spPr>
        <p:txBody>
          <a:bodyPr/>
          <a:lstStyle/>
          <a:p>
            <a:fld id="{9B1B4268-8D86-4170-9885-93BB2D33E66D}" type="slidenum">
              <a:rPr lang="en-US"/>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65225" y="692150"/>
            <a:ext cx="4619625" cy="3463925"/>
          </a:xfrm>
          <a:ln/>
        </p:spPr>
      </p:sp>
      <p:sp>
        <p:nvSpPr>
          <p:cNvPr id="36867" name="Notes Placeholder 2"/>
          <p:cNvSpPr>
            <a:spLocks noGrp="1"/>
          </p:cNvSpPr>
          <p:nvPr>
            <p:ph type="body" idx="1"/>
          </p:nvPr>
        </p:nvSpPr>
        <p:spPr>
          <a:noFill/>
          <a:ln/>
        </p:spPr>
        <p:txBody>
          <a:bodyPr/>
          <a:lstStyle/>
          <a:p>
            <a:r>
              <a:rPr lang="en-GB" dirty="0" smtClean="0">
                <a:solidFill>
                  <a:srgbClr val="333399"/>
                </a:solidFill>
                <a:latin typeface="Arial" pitchFamily="34" charset="0"/>
                <a:ea typeface="ヒラギノ角ゴ Pro W3" charset="-128"/>
              </a:rPr>
              <a:t>A File System is a collection of files and directories</a:t>
            </a:r>
          </a:p>
          <a:p>
            <a:r>
              <a:rPr lang="en-GB" dirty="0" smtClean="0">
                <a:solidFill>
                  <a:srgbClr val="333399"/>
                </a:solidFill>
                <a:latin typeface="Arial" pitchFamily="34" charset="0"/>
                <a:ea typeface="ヒラギノ角ゴ Pro W3" charset="-128"/>
              </a:rPr>
              <a:t>UNIX File System is based on a continuous structure</a:t>
            </a:r>
          </a:p>
          <a:p>
            <a:r>
              <a:rPr lang="en-GB" sz="1200" kern="1200" dirty="0" smtClean="0">
                <a:solidFill>
                  <a:schemeClr val="tx1"/>
                </a:solidFill>
                <a:effectLst/>
                <a:latin typeface="+mn-lt"/>
                <a:ea typeface="MS PGothic" pitchFamily="34" charset="-128"/>
                <a:cs typeface="ＭＳ Ｐゴシック" charset="0"/>
              </a:rPr>
              <a:t>Hierarchical structure, like an inverted tree. The top of the hierarchy is traditionally called </a:t>
            </a:r>
            <a:r>
              <a:rPr lang="en-GB" sz="1200" b="1" kern="1200" dirty="0" smtClean="0">
                <a:solidFill>
                  <a:schemeClr val="tx1"/>
                </a:solidFill>
                <a:effectLst/>
                <a:latin typeface="+mn-lt"/>
                <a:ea typeface="MS PGothic" pitchFamily="34" charset="-128"/>
                <a:cs typeface="ＭＳ Ｐゴシック" charset="0"/>
              </a:rPr>
              <a:t>root</a:t>
            </a:r>
            <a:r>
              <a:rPr lang="en-GB" sz="1200" kern="1200" dirty="0" smtClean="0">
                <a:solidFill>
                  <a:schemeClr val="tx1"/>
                </a:solidFill>
                <a:effectLst/>
                <a:latin typeface="+mn-lt"/>
                <a:ea typeface="MS PGothic" pitchFamily="34" charset="-128"/>
                <a:cs typeface="ＭＳ Ｐゴシック" charset="0"/>
              </a:rPr>
              <a:t> (written as a slash / )</a:t>
            </a:r>
            <a:br>
              <a:rPr lang="en-GB" sz="1200" kern="1200" dirty="0" smtClean="0">
                <a:solidFill>
                  <a:schemeClr val="tx1"/>
                </a:solidFill>
                <a:effectLst/>
                <a:latin typeface="+mn-lt"/>
                <a:ea typeface="MS PGothic" pitchFamily="34" charset="-128"/>
                <a:cs typeface="ＭＳ Ｐゴシック" charset="0"/>
              </a:rPr>
            </a:br>
            <a:endParaRPr lang="en-GB" b="1" dirty="0" smtClean="0">
              <a:latin typeface="Arial" pitchFamily="34" charset="0"/>
              <a:ea typeface="ヒラギノ角ゴ Pro W3" charset="-128"/>
            </a:endParaRPr>
          </a:p>
          <a:p>
            <a:endParaRPr lang="en-GB" b="1" dirty="0" smtClean="0">
              <a:latin typeface="Arial" pitchFamily="34" charset="0"/>
              <a:ea typeface="ヒラギノ角ゴ Pro W3" charset="-128"/>
            </a:endParaRPr>
          </a:p>
          <a:p>
            <a:r>
              <a:rPr lang="en-GB" b="1" dirty="0" smtClean="0">
                <a:latin typeface="Arial" pitchFamily="34" charset="0"/>
                <a:ea typeface="ヒラギノ角ゴ Pro W3" charset="-128"/>
              </a:rPr>
              <a:t>/</a:t>
            </a:r>
            <a:r>
              <a:rPr lang="en-GB" dirty="0" smtClean="0">
                <a:latin typeface="Arial" pitchFamily="34" charset="0"/>
                <a:ea typeface="ヒラギノ角ゴ Pro W3" charset="-128"/>
              </a:rPr>
              <a:t>	This is the root directory which should contain only the directories needed at the top level of the file structure. </a:t>
            </a:r>
          </a:p>
          <a:p>
            <a:r>
              <a:rPr lang="en-GB" b="1" dirty="0" smtClean="0">
                <a:latin typeface="Arial" pitchFamily="34" charset="0"/>
                <a:ea typeface="ヒラギノ角ゴ Pro W3" charset="-128"/>
              </a:rPr>
              <a:t>/bin</a:t>
            </a:r>
            <a:r>
              <a:rPr lang="en-GB" dirty="0" smtClean="0">
                <a:latin typeface="Arial" pitchFamily="34" charset="0"/>
                <a:ea typeface="ヒラギノ角ゴ Pro W3" charset="-128"/>
              </a:rPr>
              <a:t>	This is where the executable files are located. They are available to all users. </a:t>
            </a:r>
          </a:p>
          <a:p>
            <a:r>
              <a:rPr lang="en-GB" b="1" dirty="0" smtClean="0">
                <a:latin typeface="Arial" pitchFamily="34" charset="0"/>
                <a:ea typeface="ヒラギノ角ゴ Pro W3" charset="-128"/>
              </a:rPr>
              <a:t>/dev</a:t>
            </a:r>
            <a:r>
              <a:rPr lang="en-GB" dirty="0" smtClean="0">
                <a:latin typeface="Arial" pitchFamily="34" charset="0"/>
                <a:ea typeface="ヒラギノ角ゴ Pro W3" charset="-128"/>
              </a:rPr>
              <a:t>	Stores device files </a:t>
            </a: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etc</a:t>
            </a:r>
            <a:r>
              <a:rPr lang="en-GB" dirty="0" smtClean="0">
                <a:latin typeface="Arial" pitchFamily="34" charset="0"/>
                <a:ea typeface="ヒラギノ角ゴ Pro W3" charset="-128"/>
              </a:rPr>
              <a:t>	Supervisor directory commands, configuration files, disk configuration files, valid user lists, groups, Ethernet, hosts,          where to send critical messages. </a:t>
            </a:r>
          </a:p>
          <a:p>
            <a:r>
              <a:rPr lang="en-GB" b="1" dirty="0" smtClean="0">
                <a:latin typeface="Arial" pitchFamily="34" charset="0"/>
                <a:ea typeface="ヒラギノ角ゴ Pro W3" charset="-128"/>
              </a:rPr>
              <a:t>/home</a:t>
            </a:r>
            <a:r>
              <a:rPr lang="en-GB" dirty="0" smtClean="0">
                <a:latin typeface="Arial" pitchFamily="34" charset="0"/>
                <a:ea typeface="ヒラギノ角ゴ Pro W3" charset="-128"/>
              </a:rPr>
              <a:t>	Contains the home directory for users and other accounts. </a:t>
            </a: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tmp</a:t>
            </a:r>
            <a:r>
              <a:rPr lang="en-GB" dirty="0" smtClean="0">
                <a:latin typeface="Arial" pitchFamily="34" charset="0"/>
                <a:ea typeface="ヒラギノ角ゴ Pro W3" charset="-128"/>
              </a:rPr>
              <a:t>	Holds temporary files used between system boots and its contents maybe deleted during a reboot </a:t>
            </a:r>
            <a:endParaRPr lang="en-GB" b="1" dirty="0" smtClean="0">
              <a:latin typeface="Arial" pitchFamily="34" charset="0"/>
              <a:ea typeface="ヒラギノ角ゴ Pro W3" charset="-128"/>
            </a:endParaRP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usr</a:t>
            </a:r>
            <a:r>
              <a:rPr lang="en-GB" dirty="0" smtClean="0">
                <a:latin typeface="Arial" pitchFamily="34" charset="0"/>
                <a:ea typeface="ヒラギノ角ゴ Pro W3" charset="-128"/>
              </a:rPr>
              <a:t>	Used for miscellaneous purposes, or can be used by many users. Includes additional commands, shared files, library files, and others </a:t>
            </a: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var</a:t>
            </a:r>
            <a:r>
              <a:rPr lang="en-GB" dirty="0" smtClean="0">
                <a:latin typeface="Arial" pitchFamily="34" charset="0"/>
                <a:ea typeface="ヒラギノ角ゴ Pro W3" charset="-128"/>
              </a:rPr>
              <a:t>	Typically contains variable-length files such as log and print files and any other type of file that may contain a variable amount of data</a:t>
            </a:r>
          </a:p>
        </p:txBody>
      </p:sp>
      <p:sp>
        <p:nvSpPr>
          <p:cNvPr id="36868" name="Slide Number Placeholder 3"/>
          <p:cNvSpPr>
            <a:spLocks noGrp="1"/>
          </p:cNvSpPr>
          <p:nvPr>
            <p:ph type="sldNum" sz="quarter" idx="5"/>
          </p:nvPr>
        </p:nvSpPr>
        <p:spPr>
          <a:noFill/>
        </p:spPr>
        <p:txBody>
          <a:bodyPr/>
          <a:lstStyle/>
          <a:p>
            <a:fld id="{2AF2C55B-8DD7-4112-A9F3-9BEFE8E7F8A0}" type="slidenum">
              <a:rPr lang="en-US"/>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65225" y="692150"/>
            <a:ext cx="4619625" cy="3463925"/>
          </a:xfrm>
          <a:ln/>
        </p:spPr>
      </p:sp>
      <p:sp>
        <p:nvSpPr>
          <p:cNvPr id="37891"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37892" name="Slide Number Placeholder 3"/>
          <p:cNvSpPr>
            <a:spLocks noGrp="1"/>
          </p:cNvSpPr>
          <p:nvPr>
            <p:ph type="sldNum" sz="quarter" idx="5"/>
          </p:nvPr>
        </p:nvSpPr>
        <p:spPr>
          <a:noFill/>
        </p:spPr>
        <p:txBody>
          <a:bodyPr/>
          <a:lstStyle/>
          <a:p>
            <a:fld id="{0994FFC8-0CAC-40DE-AB9B-A005CC749D04}" type="slidenum">
              <a:rPr lang="en-US"/>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r>
              <a:rPr lang="en-GB" smtClean="0">
                <a:latin typeface="Arial" charset="0"/>
                <a:ea typeface="ヒラギノ角ゴ Pro W3" pitchFamily="-112" charset="-128"/>
                <a:cs typeface="+mn-cs"/>
              </a:rPr>
              <a:t>Explain the concept of Home directory, current and parent directory</a:t>
            </a:r>
            <a:endParaRPr lang="en-GB" dirty="0" smtClean="0">
              <a:latin typeface="Arial" charset="0"/>
              <a:ea typeface="ヒラギノ角ゴ Pro W3" pitchFamily="-112" charset="-128"/>
              <a:cs typeface="+mn-cs"/>
            </a:endParaRPr>
          </a:p>
          <a:p>
            <a:pPr eaLnBrk="1" hangingPunct="1">
              <a:defRPr/>
            </a:pPr>
            <a:endParaRPr lang="en-GB" b="1" dirty="0" smtClean="0">
              <a:solidFill>
                <a:srgbClr val="333399"/>
              </a:solidFill>
              <a:latin typeface="Arial" charset="0"/>
              <a:ea typeface="ヒラギノ角ゴ Pro W3" pitchFamily="-112" charset="-128"/>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r>
              <a:rPr lang="en-US" dirty="0" err="1">
                <a:solidFill>
                  <a:srgbClr val="333399"/>
                </a:solidFill>
              </a:rPr>
              <a:t>rmdir</a:t>
            </a:r>
            <a:r>
              <a:rPr lang="en-US" dirty="0">
                <a:solidFill>
                  <a:srgbClr val="333399"/>
                </a:solidFill>
              </a:rPr>
              <a:t> </a:t>
            </a:r>
            <a:r>
              <a:rPr lang="en-GB" i="1" dirty="0">
                <a:solidFill>
                  <a:srgbClr val="333399"/>
                </a:solidFill>
              </a:rPr>
              <a:t>path/name </a:t>
            </a:r>
            <a:r>
              <a:rPr lang="en-GB" dirty="0">
                <a:solidFill>
                  <a:srgbClr val="333399"/>
                </a:solidFill>
              </a:rPr>
              <a:t>if the </a:t>
            </a:r>
            <a:r>
              <a:rPr lang="en-GB" dirty="0" err="1">
                <a:solidFill>
                  <a:srgbClr val="333399"/>
                </a:solidFill>
              </a:rPr>
              <a:t>dir</a:t>
            </a:r>
            <a:r>
              <a:rPr lang="en-GB" dirty="0">
                <a:solidFill>
                  <a:srgbClr val="333399"/>
                </a:solidFill>
              </a:rPr>
              <a:t> is empty</a:t>
            </a:r>
          </a:p>
          <a:p>
            <a:pPr defTabSz="462458" eaLnBrk="1" hangingPunct="1">
              <a:defRPr/>
            </a:pPr>
            <a:r>
              <a:rPr lang="en-US" dirty="0" err="1">
                <a:solidFill>
                  <a:srgbClr val="333399"/>
                </a:solidFill>
              </a:rPr>
              <a:t>rm</a:t>
            </a:r>
            <a:r>
              <a:rPr lang="en-US" dirty="0">
                <a:solidFill>
                  <a:srgbClr val="333399"/>
                </a:solidFill>
              </a:rPr>
              <a:t> –r </a:t>
            </a:r>
            <a:r>
              <a:rPr lang="en-GB" i="1" dirty="0">
                <a:solidFill>
                  <a:srgbClr val="333399"/>
                </a:solidFill>
              </a:rPr>
              <a:t>path/name </a:t>
            </a:r>
            <a:r>
              <a:rPr lang="en-GB" dirty="0">
                <a:solidFill>
                  <a:srgbClr val="333399"/>
                </a:solidFill>
              </a:rPr>
              <a:t>if the </a:t>
            </a:r>
            <a:r>
              <a:rPr lang="en-GB" dirty="0" err="1">
                <a:solidFill>
                  <a:srgbClr val="333399"/>
                </a:solidFill>
              </a:rPr>
              <a:t>dir</a:t>
            </a:r>
            <a:r>
              <a:rPr lang="en-GB" dirty="0">
                <a:solidFill>
                  <a:srgbClr val="333399"/>
                </a:solidFill>
              </a:rPr>
              <a:t> is not empty</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US" dirty="0" err="1"/>
              <a:t>rm</a:t>
            </a:r>
            <a:r>
              <a:rPr lang="en-US" dirty="0"/>
              <a:t> (remove files – can also be used for directories)</a:t>
            </a:r>
            <a:endParaRPr lang="en-GB" dirty="0"/>
          </a:p>
          <a:p>
            <a:r>
              <a:rPr lang="en-US" dirty="0"/>
              <a:t>    </a:t>
            </a:r>
            <a:r>
              <a:rPr lang="en-US" dirty="0" err="1"/>
              <a:t>rm</a:t>
            </a:r>
            <a:r>
              <a:rPr lang="en-US" dirty="0"/>
              <a:t> –</a:t>
            </a:r>
            <a:r>
              <a:rPr lang="en-US" dirty="0" err="1"/>
              <a:t>i</a:t>
            </a:r>
            <a:r>
              <a:rPr lang="en-US" dirty="0"/>
              <a:t> (interactive)(to confirm the delete for each file before doing it)</a:t>
            </a:r>
            <a:endParaRPr lang="en-GB" dirty="0"/>
          </a:p>
          <a:p>
            <a:r>
              <a:rPr lang="en-US" dirty="0"/>
              <a:t>    </a:t>
            </a:r>
            <a:r>
              <a:rPr lang="en-US" dirty="0" err="1"/>
              <a:t>rm</a:t>
            </a:r>
            <a:r>
              <a:rPr lang="en-US" dirty="0"/>
              <a:t> –r (recursive) (to remove non-empty directories)</a:t>
            </a:r>
            <a:endParaRPr lang="en-GB" dirty="0"/>
          </a:p>
          <a:p>
            <a:r>
              <a:rPr lang="en-US" dirty="0"/>
              <a:t>    </a:t>
            </a:r>
            <a:r>
              <a:rPr lang="en-US" dirty="0" err="1"/>
              <a:t>rm</a:t>
            </a:r>
            <a:r>
              <a:rPr lang="en-US" dirty="0"/>
              <a:t> –v (verbose)(print the steps that have been done)</a:t>
            </a:r>
            <a:endParaRPr lang="en-GB" dirty="0"/>
          </a:p>
          <a:p>
            <a:r>
              <a:rPr lang="en-US" dirty="0"/>
              <a:t>    </a:t>
            </a:r>
            <a:r>
              <a:rPr lang="en-US" dirty="0" err="1"/>
              <a:t>rm</a:t>
            </a:r>
            <a:r>
              <a:rPr lang="en-US" dirty="0"/>
              <a:t> –f  (force)(even if the file doesn’t exist won’t prompt)</a:t>
            </a:r>
            <a:endParaRPr lang="en-GB" dirty="0"/>
          </a:p>
          <a:p>
            <a:pPr lvl="1">
              <a:defRPr/>
            </a:pPr>
            <a:endParaRPr lang="en-US" sz="2400" i="1" dirty="0">
              <a:solidFill>
                <a:srgbClr val="333399"/>
              </a:solidFill>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65225" y="692150"/>
            <a:ext cx="4619625" cy="3463925"/>
          </a:xfrm>
          <a:ln/>
        </p:spPr>
      </p:sp>
      <p:sp>
        <p:nvSpPr>
          <p:cNvPr id="2457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4580" name="Slide Number Placeholder 3"/>
          <p:cNvSpPr>
            <a:spLocks noGrp="1"/>
          </p:cNvSpPr>
          <p:nvPr>
            <p:ph type="sldNum" sz="quarter" idx="5"/>
          </p:nvPr>
        </p:nvSpPr>
        <p:spPr>
          <a:noFill/>
        </p:spPr>
        <p:txBody>
          <a:bodyPr/>
          <a:lstStyle/>
          <a:p>
            <a:fld id="{8C8F5CCE-A880-4494-8353-B13AA9F1D516}"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r>
              <a:rPr lang="en-GB" dirty="0" smtClean="0">
                <a:latin typeface="Arial" charset="0"/>
                <a:ea typeface="ヒラギノ角ゴ Pro W3" pitchFamily="-112" charset="-128"/>
              </a:rPr>
              <a:t>A file path specifies a navigational route to a file</a:t>
            </a:r>
          </a:p>
          <a:p>
            <a:pPr eaLnBrk="1" hangingPunct="1">
              <a:defRPr/>
            </a:pPr>
            <a:r>
              <a:rPr lang="en-GB" dirty="0" smtClean="0">
                <a:latin typeface="Arial" charset="0"/>
                <a:ea typeface="ヒラギノ角ゴ Pro W3" pitchFamily="-112" charset="-128"/>
                <a:cs typeface="+mn-cs"/>
              </a:rPr>
              <a:t>In relative paths we also use the . and .. indications for the current and the parent directory</a:t>
            </a:r>
          </a:p>
          <a:p>
            <a:pPr eaLnBrk="1" hangingPunct="1">
              <a:defRPr/>
            </a:pPr>
            <a:endParaRPr lang="en-GB" b="1" dirty="0" smtClean="0">
              <a:solidFill>
                <a:srgbClr val="333399"/>
              </a:solidFill>
              <a:latin typeface="Arial" charset="0"/>
              <a:ea typeface="ヒラギノ角ゴ Pro W3" pitchFamily="-112" charset="-128"/>
            </a:endParaRPr>
          </a:p>
        </p:txBody>
      </p:sp>
      <p:sp>
        <p:nvSpPr>
          <p:cNvPr id="39940" name="Slide Number Placeholder 3"/>
          <p:cNvSpPr>
            <a:spLocks noGrp="1"/>
          </p:cNvSpPr>
          <p:nvPr>
            <p:ph type="sldNum" sz="quarter" idx="5"/>
          </p:nvPr>
        </p:nvSpPr>
        <p:spPr>
          <a:noFill/>
        </p:spPr>
        <p:txBody>
          <a:bodyPr/>
          <a:lstStyle/>
          <a:p>
            <a:fld id="{CAFDCB1E-EF83-4CBF-8C85-D0159A351732}" type="slidenum">
              <a:rPr lang="en-US"/>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lvl="1">
              <a:defRPr/>
            </a:pPr>
            <a:endParaRPr lang="en-US" sz="2400" i="1" dirty="0">
              <a:solidFill>
                <a:srgbClr val="333399"/>
              </a:solidFill>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9CFD97-EB02-41FB-B591-FBBE869502E4}" type="slidenum">
              <a:rPr lang="en-US" altLang="zh-TW" smtClean="0"/>
              <a:pPr/>
              <a:t>29</a:t>
            </a:fld>
            <a:endParaRPr lang="en-US" altLang="zh-TW"/>
          </a:p>
        </p:txBody>
      </p:sp>
    </p:spTree>
    <p:extLst>
      <p:ext uri="{BB962C8B-B14F-4D97-AF65-F5344CB8AC3E}">
        <p14:creationId xmlns:p14="http://schemas.microsoft.com/office/powerpoint/2010/main" val="843450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r>
              <a:rPr lang="en-GB" dirty="0" smtClean="0">
                <a:latin typeface="Arial" charset="0"/>
                <a:ea typeface="ヒラギノ角ゴ Pro W3" pitchFamily="-112" charset="-128"/>
                <a:cs typeface="+mn-cs"/>
              </a:rPr>
              <a:t>The idea behind a glob is that if you want to grab more than one file at a time, you can do so without typing all the files.</a:t>
            </a:r>
          </a:p>
          <a:p>
            <a:pPr eaLnBrk="1" hangingPunct="1">
              <a:defRPr/>
            </a:pPr>
            <a:endParaRPr lang="en-GB" dirty="0" smtClean="0">
              <a:latin typeface="Arial" charset="0"/>
              <a:ea typeface="ヒラギノ角ゴ Pro W3" pitchFamily="-112" charset="-128"/>
              <a:cs typeface="+mn-cs"/>
            </a:endParaRPr>
          </a:p>
          <a:p>
            <a:pPr eaLnBrk="1" hangingPunct="1">
              <a:defRPr/>
            </a:pPr>
            <a:r>
              <a:rPr lang="en-GB" dirty="0" smtClean="0">
                <a:latin typeface="Arial" charset="0"/>
                <a:ea typeface="ヒラギノ角ゴ Pro W3" pitchFamily="-112" charset="-128"/>
                <a:cs typeface="+mn-cs"/>
              </a:rPr>
              <a:t>shell will interpret the wildcard characters and replace them with the actual filenames before running the command</a:t>
            </a:r>
            <a:endParaRPr lang="en-GB" b="1" dirty="0" smtClean="0">
              <a:solidFill>
                <a:srgbClr val="333399"/>
              </a:solidFill>
              <a:latin typeface="Arial" charset="0"/>
              <a:ea typeface="ヒラギノ角ゴ Pro W3" pitchFamily="-112" charset="-128"/>
            </a:endParaRPr>
          </a:p>
        </p:txBody>
      </p:sp>
      <p:sp>
        <p:nvSpPr>
          <p:cNvPr id="48132" name="Slide Number Placeholder 3"/>
          <p:cNvSpPr>
            <a:spLocks noGrp="1"/>
          </p:cNvSpPr>
          <p:nvPr>
            <p:ph type="sldNum" sz="quarter" idx="5"/>
          </p:nvPr>
        </p:nvSpPr>
        <p:spPr>
          <a:noFill/>
        </p:spPr>
        <p:txBody>
          <a:bodyPr/>
          <a:lstStyle/>
          <a:p>
            <a:fld id="{A0D467B8-371B-478C-AB12-C130851BBDEC}" type="slidenum">
              <a:rPr lang="en-US"/>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65225" y="692150"/>
            <a:ext cx="4619625" cy="3463925"/>
          </a:xfrm>
          <a:ln/>
        </p:spPr>
      </p:sp>
      <p:sp>
        <p:nvSpPr>
          <p:cNvPr id="49155"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49156" name="Slide Number Placeholder 3"/>
          <p:cNvSpPr>
            <a:spLocks noGrp="1"/>
          </p:cNvSpPr>
          <p:nvPr>
            <p:ph type="sldNum" sz="quarter" idx="5"/>
          </p:nvPr>
        </p:nvSpPr>
        <p:spPr>
          <a:noFill/>
        </p:spPr>
        <p:txBody>
          <a:bodyPr/>
          <a:lstStyle/>
          <a:p>
            <a:fld id="{3E47BBDC-BA15-41D2-99AB-F22F9D221188}" type="slidenum">
              <a:rPr lang="en-US"/>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481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34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1165225" y="692150"/>
            <a:ext cx="4619625" cy="3463925"/>
          </a:xfrm>
          <a:ln/>
        </p:spPr>
      </p:sp>
      <p:sp>
        <p:nvSpPr>
          <p:cNvPr id="18435" name="Notes Placeholder 2"/>
          <p:cNvSpPr>
            <a:spLocks noGrp="1"/>
          </p:cNvSpPr>
          <p:nvPr>
            <p:ph type="body" idx="1"/>
          </p:nvPr>
        </p:nvSpPr>
        <p:spPr>
          <a:noFill/>
          <a:ln/>
        </p:spPr>
        <p:txBody>
          <a:bodyPr/>
          <a:lstStyle/>
          <a:p>
            <a:r>
              <a:rPr lang="en-US" dirty="0" smtClean="0">
                <a:latin typeface="Arial" pitchFamily="34" charset="0"/>
                <a:ea typeface="ヒラギノ角ゴ Pro W3" charset="-128"/>
              </a:rPr>
              <a:t>Vi: visual editor or visual interface</a:t>
            </a:r>
            <a:endParaRPr lang="en-GB" dirty="0" smtClean="0">
              <a:latin typeface="Arial" pitchFamily="34" charset="0"/>
              <a:ea typeface="ヒラギノ角ゴ Pro W3" charset="-128"/>
            </a:endParaRPr>
          </a:p>
        </p:txBody>
      </p:sp>
      <p:sp>
        <p:nvSpPr>
          <p:cNvPr id="18436" name="Slide Number Placeholder 3"/>
          <p:cNvSpPr>
            <a:spLocks noGrp="1"/>
          </p:cNvSpPr>
          <p:nvPr>
            <p:ph type="sldNum" sz="quarter" idx="5"/>
          </p:nvPr>
        </p:nvSpPr>
        <p:spPr>
          <a:noFill/>
        </p:spPr>
        <p:txBody>
          <a:bodyPr/>
          <a:lstStyle/>
          <a:p>
            <a:fld id="{DC5E0A3D-595D-4CEC-AAED-0092CA05AFE6}" type="slidenum">
              <a:rPr lang="en-US"/>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1165225" y="692150"/>
            <a:ext cx="4619625" cy="3463925"/>
          </a:xfrm>
          <a:ln/>
        </p:spPr>
      </p:sp>
      <p:sp>
        <p:nvSpPr>
          <p:cNvPr id="1945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19460" name="Slide Number Placeholder 3"/>
          <p:cNvSpPr>
            <a:spLocks noGrp="1"/>
          </p:cNvSpPr>
          <p:nvPr>
            <p:ph type="sldNum" sz="quarter" idx="5"/>
          </p:nvPr>
        </p:nvSpPr>
        <p:spPr>
          <a:noFill/>
        </p:spPr>
        <p:txBody>
          <a:bodyPr/>
          <a:lstStyle/>
          <a:p>
            <a:fld id="{6E9AEE8F-E3FA-4807-8713-80A20F6FA9A5}" type="slidenum">
              <a:rPr lang="en-US"/>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1165225" y="692150"/>
            <a:ext cx="4619625" cy="3463925"/>
          </a:xfrm>
          <a:ln/>
        </p:spPr>
      </p:sp>
      <p:sp>
        <p:nvSpPr>
          <p:cNvPr id="25603"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5604" name="Slide Number Placeholder 3"/>
          <p:cNvSpPr>
            <a:spLocks noGrp="1"/>
          </p:cNvSpPr>
          <p:nvPr>
            <p:ph type="sldNum" sz="quarter" idx="5"/>
          </p:nvPr>
        </p:nvSpPr>
        <p:spPr>
          <a:noFill/>
        </p:spPr>
        <p:txBody>
          <a:bodyPr/>
          <a:lstStyle/>
          <a:p>
            <a:fld id="{1712FAE7-2289-4EA8-9553-EB41323E3F06}" type="slidenum">
              <a:rPr lang="en-US"/>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43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481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47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65225" y="692150"/>
            <a:ext cx="4619625" cy="3463925"/>
          </a:xfrm>
          <a:ln/>
        </p:spPr>
      </p:sp>
      <p:sp>
        <p:nvSpPr>
          <p:cNvPr id="37891" name="Notes Placeholder 2"/>
          <p:cNvSpPr>
            <a:spLocks noGrp="1"/>
          </p:cNvSpPr>
          <p:nvPr>
            <p:ph type="body" idx="1"/>
          </p:nvPr>
        </p:nvSpPr>
        <p:spPr>
          <a:noFill/>
          <a:ln/>
        </p:spPr>
        <p:txBody>
          <a:bodyPr/>
          <a:lstStyle/>
          <a:p>
            <a:pPr eaLnBrk="1" hangingPunct="1"/>
            <a:r>
              <a:rPr lang="en-US" b="1" dirty="0" smtClean="0">
                <a:solidFill>
                  <a:srgbClr val="333399"/>
                </a:solidFill>
                <a:latin typeface="Arial" pitchFamily="34" charset="0"/>
                <a:ea typeface="ヒラギノ角ゴ Pro W3" charset="-128"/>
              </a:rPr>
              <a:t>-n do not output trailing newline</a:t>
            </a:r>
          </a:p>
          <a:p>
            <a:pPr eaLnBrk="1" hangingPunct="1"/>
            <a:r>
              <a:rPr lang="en-US" b="1" dirty="0" smtClean="0">
                <a:solidFill>
                  <a:srgbClr val="333399"/>
                </a:solidFill>
                <a:latin typeface="Arial" pitchFamily="34" charset="0"/>
                <a:ea typeface="ヒラギノ角ゴ Pro W3" charset="-128"/>
              </a:rPr>
              <a:t>-e enable backslash escapes</a:t>
            </a:r>
            <a:endParaRPr lang="en-GB" b="1" dirty="0" smtClean="0">
              <a:solidFill>
                <a:srgbClr val="333399"/>
              </a:solidFill>
              <a:latin typeface="Arial" pitchFamily="34" charset="0"/>
              <a:ea typeface="ヒラギノ角ゴ Pro W3" charset="-128"/>
            </a:endParaRPr>
          </a:p>
        </p:txBody>
      </p:sp>
      <p:sp>
        <p:nvSpPr>
          <p:cNvPr id="37892" name="Slide Number Placeholder 3"/>
          <p:cNvSpPr>
            <a:spLocks noGrp="1"/>
          </p:cNvSpPr>
          <p:nvPr>
            <p:ph type="sldNum" sz="quarter" idx="5"/>
          </p:nvPr>
        </p:nvSpPr>
        <p:spPr>
          <a:noFill/>
        </p:spPr>
        <p:txBody>
          <a:bodyPr/>
          <a:lstStyle/>
          <a:p>
            <a:fld id="{0994FFC8-0CAC-40DE-AB9B-A005CC749D04}" type="slidenum">
              <a:rPr lang="en-US"/>
              <a:pPr/>
              <a:t>48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r>
              <a:rPr lang="en-US" b="1" dirty="0" smtClean="0">
                <a:solidFill>
                  <a:srgbClr val="333399"/>
                </a:solidFill>
                <a:latin typeface="Arial" charset="0"/>
                <a:ea typeface="ヒラギノ角ゴ Pro W3" pitchFamily="-112" charset="-128"/>
              </a:rPr>
              <a:t>Less –</a:t>
            </a:r>
            <a:r>
              <a:rPr lang="en-US" b="1" baseline="0" dirty="0" smtClean="0">
                <a:solidFill>
                  <a:srgbClr val="333399"/>
                </a:solidFill>
                <a:latin typeface="Arial" charset="0"/>
                <a:ea typeface="ヒラギノ角ゴ Pro W3" pitchFamily="-112" charset="-128"/>
              </a:rPr>
              <a:t> use arrow keys</a:t>
            </a:r>
          </a:p>
          <a:p>
            <a:pPr eaLnBrk="1" hangingPunct="1">
              <a:defRPr/>
            </a:pPr>
            <a:r>
              <a:rPr lang="en-US" b="1" baseline="0" dirty="0" smtClean="0">
                <a:solidFill>
                  <a:srgbClr val="333399"/>
                </a:solidFill>
                <a:latin typeface="Arial" charset="0"/>
                <a:ea typeface="ヒラギノ角ゴ Pro W3" pitchFamily="-112" charset="-128"/>
              </a:rPr>
              <a:t>More – use space bar</a:t>
            </a:r>
            <a:endParaRPr lang="en-GB" b="1" dirty="0" smtClean="0">
              <a:solidFill>
                <a:srgbClr val="333399"/>
              </a:solidFill>
              <a:latin typeface="Arial" charset="0"/>
              <a:ea typeface="ヒラギノ角ゴ Pro W3" pitchFamily="-112" charset="-128"/>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49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marL="366112"/>
            <a:r>
              <a:rPr lang="en-GB" dirty="0">
                <a:solidFill>
                  <a:srgbClr val="333399"/>
                </a:solidFill>
              </a:rPr>
              <a:t>head -5 </a:t>
            </a:r>
            <a:r>
              <a:rPr lang="en-US" dirty="0">
                <a:solidFill>
                  <a:srgbClr val="333399"/>
                </a:solidFill>
              </a:rPr>
              <a:t>/examples/</a:t>
            </a:r>
            <a:r>
              <a:rPr lang="en-US" dirty="0" err="1">
                <a:solidFill>
                  <a:srgbClr val="333399"/>
                </a:solidFill>
              </a:rPr>
              <a:t>lionsInTheStreet</a:t>
            </a:r>
            <a:r>
              <a:rPr lang="en-US" dirty="0">
                <a:solidFill>
                  <a:srgbClr val="333399"/>
                </a:solidFill>
              </a:rPr>
              <a:t> </a:t>
            </a:r>
            <a:r>
              <a:rPr lang="en-GB" dirty="0">
                <a:solidFill>
                  <a:srgbClr val="333399"/>
                </a:solidFill>
              </a:rPr>
              <a:t>			retrieves the first 5 lines</a:t>
            </a:r>
          </a:p>
          <a:p>
            <a:pPr marL="366112"/>
            <a:r>
              <a:rPr lang="en-US" dirty="0">
                <a:solidFill>
                  <a:srgbClr val="333399"/>
                </a:solidFill>
              </a:rPr>
              <a:t>head -c100 /examples/</a:t>
            </a:r>
            <a:r>
              <a:rPr lang="en-US" dirty="0" err="1">
                <a:solidFill>
                  <a:srgbClr val="333399"/>
                </a:solidFill>
              </a:rPr>
              <a:t>lionsInTheStreet</a:t>
            </a:r>
            <a:r>
              <a:rPr lang="en-US" dirty="0">
                <a:solidFill>
                  <a:srgbClr val="333399"/>
                </a:solidFill>
              </a:rPr>
              <a:t> 			retrieves the first 100 characters</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a:t>cut -c2 filename 			gets the second character of each line</a:t>
            </a:r>
          </a:p>
          <a:p>
            <a:r>
              <a:rPr lang="en-GB" dirty="0"/>
              <a:t>cut -c-5 filename 			gets the first five characters</a:t>
            </a:r>
          </a:p>
          <a:p>
            <a:r>
              <a:rPr lang="en-GB" dirty="0"/>
              <a:t>cut -c5- filename 			gets the fifth character to the end of the line</a:t>
            </a:r>
          </a:p>
          <a:p>
            <a:r>
              <a:rPr lang="en-GB" dirty="0"/>
              <a:t>cut -c3-7 filename 			gets the third through seventh char</a:t>
            </a:r>
          </a:p>
          <a:p>
            <a:r>
              <a:rPr lang="en-GB" dirty="0"/>
              <a:t>cut -c3,7 filename 			gets the third and seventh char</a:t>
            </a:r>
          </a:p>
          <a:p>
            <a:r>
              <a:rPr lang="en-GB" dirty="0"/>
              <a:t>cut -d ":" -f2 accounts	using ":" as a delimiter, retrieve the second field.</a:t>
            </a:r>
          </a:p>
          <a:p>
            <a:r>
              <a:rPr lang="en-GB" dirty="0"/>
              <a:t>cut -d ":" -f2,4 accounts	using ":" as a delimiter, retrieves the second and fourth field.</a:t>
            </a:r>
          </a:p>
          <a:p>
            <a:r>
              <a:rPr lang="en-GB" dirty="0"/>
              <a:t>cut -d ":" -f2-4 accounts	using ":" as a delimiter, retrieves the second through fourth fields.</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a:t>sort –r file1</a:t>
            </a:r>
            <a:r>
              <a:rPr lang="en-US" dirty="0"/>
              <a:t>			sort in reverse order</a:t>
            </a:r>
            <a:endParaRPr lang="en-GB" dirty="0"/>
          </a:p>
          <a:p>
            <a:r>
              <a:rPr lang="en-US" dirty="0"/>
              <a:t> </a:t>
            </a:r>
            <a:endParaRPr lang="en-GB" dirty="0"/>
          </a:p>
          <a:p>
            <a:r>
              <a:rPr lang="en-GB" dirty="0"/>
              <a:t>sort –t":" –k4 accounts	Using ":" as the delimiter, sort the lines by each key starting with the fourth key to the end of the line.  Note similarities and differences from cut.</a:t>
            </a:r>
          </a:p>
          <a:p>
            <a:r>
              <a:rPr lang="en-GB" dirty="0"/>
              <a:t> </a:t>
            </a:r>
          </a:p>
          <a:p>
            <a:r>
              <a:rPr lang="en-GB" dirty="0"/>
              <a:t>sort –k2 accounts	Using any space (or spaces) as the delimiter, sort by the lines by each key starting with the second key to the end of the line.</a:t>
            </a:r>
          </a:p>
          <a:p>
            <a:r>
              <a:rPr lang="en-GB" dirty="0"/>
              <a:t> </a:t>
            </a:r>
          </a:p>
          <a:p>
            <a:r>
              <a:rPr lang="en-GB" dirty="0"/>
              <a:t>sort –t":" –k3,5 accounts	Using ":" as the delimiter, sort the lines by the third, fourth and the fifth key.  If there are more keys after the fifth, don't bother sorting by those keys.</a:t>
            </a:r>
          </a:p>
          <a:p>
            <a:r>
              <a:rPr lang="en-GB" dirty="0"/>
              <a:t> </a:t>
            </a:r>
          </a:p>
          <a:p>
            <a:r>
              <a:rPr lang="en-GB" dirty="0"/>
              <a:t>sort -n –t":" –k2 accounts	using ":" as the delimiter, sort the lines by the second key and sort in numeric order rather than alphabetic.</a:t>
            </a:r>
          </a:p>
          <a:p>
            <a:r>
              <a:rPr lang="en-GB" dirty="0"/>
              <a:t> </a:t>
            </a:r>
          </a:p>
          <a:p>
            <a:r>
              <a:rPr lang="en-US" dirty="0"/>
              <a:t>sort –u accounts			“Unique” - After sorting, display any line that is repeated </a:t>
            </a:r>
          </a:p>
          <a:p>
            <a:endParaRPr lang="en-US" dirty="0"/>
          </a:p>
          <a:p>
            <a:r>
              <a:rPr lang="en-GB" dirty="0" err="1"/>
              <a:t>uniq</a:t>
            </a:r>
            <a:r>
              <a:rPr lang="en-GB" dirty="0"/>
              <a:t> </a:t>
            </a:r>
            <a:r>
              <a:rPr lang="en-GB" dirty="0" err="1"/>
              <a:t>myFile</a:t>
            </a:r>
            <a:r>
              <a:rPr lang="en-GB" dirty="0"/>
              <a:t>		displays lines from the file but eliminates repeats if that repeat occurs on the very next line.  To eliminate all duplicates the input file must be sorted.  </a:t>
            </a:r>
          </a:p>
          <a:p>
            <a:r>
              <a:rPr lang="en-GB" dirty="0" err="1"/>
              <a:t>uniq</a:t>
            </a:r>
            <a:r>
              <a:rPr lang="en-GB" dirty="0"/>
              <a:t> –c </a:t>
            </a:r>
            <a:r>
              <a:rPr lang="en-GB" dirty="0" err="1"/>
              <a:t>myFile</a:t>
            </a:r>
            <a:r>
              <a:rPr lang="en-GB" dirty="0"/>
              <a:t>		displays the number of times each line is repeated as well as the line from the file.</a:t>
            </a:r>
          </a:p>
          <a:p>
            <a:r>
              <a:rPr lang="en-GB" dirty="0" err="1"/>
              <a:t>uniq</a:t>
            </a:r>
            <a:r>
              <a:rPr lang="en-GB" dirty="0"/>
              <a:t> –d </a:t>
            </a:r>
            <a:r>
              <a:rPr lang="en-GB" dirty="0" err="1"/>
              <a:t>myFile</a:t>
            </a:r>
            <a:r>
              <a:rPr lang="en-GB" dirty="0"/>
              <a:t>		displays only lines that are repeated.</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err="1"/>
              <a:t>wc</a:t>
            </a:r>
            <a:r>
              <a:rPr lang="en-GB" dirty="0"/>
              <a:t> -l </a:t>
            </a:r>
            <a:r>
              <a:rPr lang="en-GB" dirty="0" err="1"/>
              <a:t>myFile</a:t>
            </a:r>
            <a:r>
              <a:rPr lang="en-GB" dirty="0"/>
              <a:t>		number of </a:t>
            </a:r>
            <a:r>
              <a:rPr lang="en-GB" b="1" dirty="0"/>
              <a:t>lines</a:t>
            </a:r>
          </a:p>
          <a:p>
            <a:r>
              <a:rPr lang="en-GB" dirty="0" err="1"/>
              <a:t>wc</a:t>
            </a:r>
            <a:r>
              <a:rPr lang="en-GB" dirty="0"/>
              <a:t> -w </a:t>
            </a:r>
            <a:r>
              <a:rPr lang="en-GB" dirty="0" err="1"/>
              <a:t>myFile</a:t>
            </a:r>
            <a:r>
              <a:rPr lang="en-GB" dirty="0"/>
              <a:t>		number of </a:t>
            </a:r>
            <a:r>
              <a:rPr lang="en-GB" b="1" dirty="0"/>
              <a:t>words</a:t>
            </a:r>
            <a:r>
              <a:rPr lang="en-GB" dirty="0"/>
              <a:t> (delimited by white space)</a:t>
            </a:r>
          </a:p>
          <a:p>
            <a:r>
              <a:rPr lang="en-GB" dirty="0" err="1"/>
              <a:t>wc</a:t>
            </a:r>
            <a:r>
              <a:rPr lang="en-GB" dirty="0"/>
              <a:t> -c </a:t>
            </a:r>
            <a:r>
              <a:rPr lang="en-GB" dirty="0" err="1"/>
              <a:t>myFile</a:t>
            </a:r>
            <a:r>
              <a:rPr lang="en-GB" dirty="0"/>
              <a:t>		number of </a:t>
            </a:r>
            <a:r>
              <a:rPr lang="en-GB" b="1" dirty="0"/>
              <a:t>bytes</a:t>
            </a:r>
          </a:p>
          <a:p>
            <a:r>
              <a:rPr lang="en-GB" dirty="0" err="1"/>
              <a:t>wc</a:t>
            </a:r>
            <a:r>
              <a:rPr lang="en-GB" dirty="0"/>
              <a:t> -m </a:t>
            </a:r>
            <a:r>
              <a:rPr lang="en-GB" dirty="0" err="1"/>
              <a:t>myFile</a:t>
            </a:r>
            <a:r>
              <a:rPr lang="en-GB" dirty="0"/>
              <a:t>		number of </a:t>
            </a:r>
            <a:r>
              <a:rPr lang="en-GB" b="1" dirty="0"/>
              <a:t>characters</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55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9CFD97-EB02-41FB-B591-FBBE869502E4}" type="slidenum">
              <a:rPr lang="en-US" altLang="zh-TW" smtClean="0"/>
              <a:pPr/>
              <a:t>5</a:t>
            </a:fld>
            <a:endParaRPr lang="en-US" altLang="zh-TW"/>
          </a:p>
        </p:txBody>
      </p:sp>
    </p:spTree>
    <p:extLst>
      <p:ext uri="{BB962C8B-B14F-4D97-AF65-F5344CB8AC3E}">
        <p14:creationId xmlns:p14="http://schemas.microsoft.com/office/powerpoint/2010/main" val="1877905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481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57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61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65225" y="692150"/>
            <a:ext cx="4619625" cy="3463925"/>
          </a:xfrm>
          <a:ln/>
        </p:spPr>
      </p:sp>
      <p:sp>
        <p:nvSpPr>
          <p:cNvPr id="45059" name="Notes Placeholder 2"/>
          <p:cNvSpPr>
            <a:spLocks noGrp="1"/>
          </p:cNvSpPr>
          <p:nvPr>
            <p:ph type="body" idx="1"/>
          </p:nvPr>
        </p:nvSpPr>
        <p:spPr>
          <a:noFill/>
          <a:ln/>
        </p:spPr>
        <p:txBody>
          <a:bodyPr/>
          <a:lstStyle/>
          <a:p>
            <a:pPr eaLnBrk="1" hangingPunct="1"/>
            <a:r>
              <a:rPr lang="en-GB" b="1" dirty="0" smtClean="0">
                <a:solidFill>
                  <a:srgbClr val="333399"/>
                </a:solidFill>
                <a:latin typeface="Arial" pitchFamily="34" charset="0"/>
                <a:ea typeface="ヒラギノ角ゴ Pro W3" charset="-128"/>
              </a:rPr>
              <a:t>In UNIX each file is uniquely identified by its name and by a index node number called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a:t>
            </a:r>
          </a:p>
          <a:p>
            <a:pPr eaLnBrk="1" hangingPunct="1"/>
            <a:endParaRPr lang="en-GB" b="1"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Ls</a:t>
            </a:r>
            <a:r>
              <a:rPr lang="en-GB" b="1" dirty="0" smtClean="0">
                <a:solidFill>
                  <a:srgbClr val="333399"/>
                </a:solidFill>
                <a:latin typeface="Arial" pitchFamily="34" charset="0"/>
                <a:ea typeface="ヒラギノ角ゴ Pro W3" charset="-128"/>
              </a:rPr>
              <a:t> –</a:t>
            </a:r>
            <a:r>
              <a:rPr lang="en-GB" b="1" dirty="0" err="1" smtClean="0">
                <a:solidFill>
                  <a:srgbClr val="333399"/>
                </a:solidFill>
                <a:latin typeface="Arial" pitchFamily="34" charset="0"/>
                <a:ea typeface="ヒラギノ角ゴ Pro W3" charset="-128"/>
              </a:rPr>
              <a:t>i</a:t>
            </a:r>
            <a:r>
              <a:rPr lang="en-GB" b="1" dirty="0" smtClean="0">
                <a:solidFill>
                  <a:srgbClr val="333399"/>
                </a:solidFill>
                <a:latin typeface="Arial" pitchFamily="34" charset="0"/>
                <a:ea typeface="ヒラギノ角ゴ Pro W3" charset="-128"/>
              </a:rPr>
              <a:t> = show the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 number</a:t>
            </a:r>
          </a:p>
          <a:p>
            <a:pPr eaLnBrk="1" hangingPunct="1"/>
            <a:r>
              <a:rPr lang="en-GB" b="1" dirty="0" smtClean="0">
                <a:solidFill>
                  <a:srgbClr val="333399"/>
                </a:solidFill>
                <a:latin typeface="Arial" pitchFamily="34" charset="0"/>
                <a:ea typeface="ヒラギノ角ゴ Pro W3" charset="-128"/>
              </a:rPr>
              <a:t>Ls –l = show you the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 content followed by name</a:t>
            </a:r>
          </a:p>
          <a:p>
            <a:pPr eaLnBrk="1" hangingPunct="1"/>
            <a:endParaRPr lang="en-US" b="1" dirty="0" smtClean="0">
              <a:solidFill>
                <a:srgbClr val="333399"/>
              </a:solidFill>
              <a:latin typeface="Arial" pitchFamily="34" charset="0"/>
              <a:ea typeface="ヒラギノ角ゴ Pro W3" charset="-128"/>
            </a:endParaRPr>
          </a:p>
          <a:p>
            <a:pPr>
              <a:buFontTx/>
              <a:buChar char="•"/>
            </a:pPr>
            <a:r>
              <a:rPr lang="en-GB" altLang="en-US" dirty="0" smtClean="0">
                <a:latin typeface="Arial" pitchFamily="34" charset="0"/>
              </a:rPr>
              <a:t>An </a:t>
            </a:r>
            <a:r>
              <a:rPr lang="en-GB" altLang="en-US" dirty="0" err="1" smtClean="0">
                <a:latin typeface="Arial" pitchFamily="34" charset="0"/>
              </a:rPr>
              <a:t>inode</a:t>
            </a:r>
            <a:r>
              <a:rPr lang="en-GB" altLang="en-US" dirty="0" smtClean="0">
                <a:latin typeface="Arial" pitchFamily="34" charset="0"/>
              </a:rPr>
              <a:t> (index node) is an entry in the table, containing information about a file (the meta data), including:</a:t>
            </a:r>
          </a:p>
          <a:p>
            <a:pPr lvl="1"/>
            <a:r>
              <a:rPr lang="en-GB" altLang="en-US" sz="2000" dirty="0" smtClean="0">
                <a:latin typeface="Arial" pitchFamily="34" charset="0"/>
                <a:cs typeface="Arial" pitchFamily="34" charset="0"/>
              </a:rPr>
              <a:t>The file type, permissions, link count, UID, GID</a:t>
            </a:r>
          </a:p>
          <a:p>
            <a:pPr lvl="1"/>
            <a:r>
              <a:rPr lang="en-GB" altLang="en-US" sz="2000" dirty="0" smtClean="0">
                <a:latin typeface="Arial" pitchFamily="34" charset="0"/>
                <a:cs typeface="Arial" pitchFamily="34" charset="0"/>
              </a:rPr>
              <a:t>The file’s size and various time stamps</a:t>
            </a:r>
          </a:p>
          <a:p>
            <a:pPr lvl="1"/>
            <a:r>
              <a:rPr lang="en-GB" altLang="en-US" sz="2000" dirty="0" smtClean="0">
                <a:latin typeface="Arial" pitchFamily="34" charset="0"/>
                <a:cs typeface="Arial" pitchFamily="34" charset="0"/>
              </a:rPr>
              <a:t>Pointers to the file’s data blocks on disk</a:t>
            </a:r>
          </a:p>
          <a:p>
            <a:pPr lvl="1"/>
            <a:r>
              <a:rPr lang="en-GB" altLang="en-US" sz="2000" dirty="0" smtClean="0">
                <a:latin typeface="Arial" pitchFamily="34" charset="0"/>
                <a:cs typeface="Arial" pitchFamily="34" charset="0"/>
              </a:rPr>
              <a:t>Other data about the file</a:t>
            </a:r>
          </a:p>
          <a:p>
            <a:pPr eaLnBrk="1" hangingPunct="1"/>
            <a:endParaRPr lang="en-GB" b="1" dirty="0" smtClean="0">
              <a:solidFill>
                <a:srgbClr val="333399"/>
              </a:solidFill>
              <a:latin typeface="Arial" pitchFamily="34" charset="0"/>
              <a:ea typeface="ヒラギノ角ゴ Pro W3" charset="-128"/>
            </a:endParaRPr>
          </a:p>
          <a:p>
            <a:pPr eaLnBrk="1" hangingPunct="1"/>
            <a:endParaRPr lang="en-GB" b="1" dirty="0" smtClean="0">
              <a:solidFill>
                <a:srgbClr val="333399"/>
              </a:solidFill>
              <a:latin typeface="Arial" pitchFamily="34" charset="0"/>
              <a:ea typeface="ヒラギノ角ゴ Pro W3" charset="-128"/>
            </a:endParaRPr>
          </a:p>
        </p:txBody>
      </p:sp>
      <p:sp>
        <p:nvSpPr>
          <p:cNvPr id="45060" name="Slide Number Placeholder 3"/>
          <p:cNvSpPr>
            <a:spLocks noGrp="1"/>
          </p:cNvSpPr>
          <p:nvPr>
            <p:ph type="sldNum" sz="quarter" idx="5"/>
          </p:nvPr>
        </p:nvSpPr>
        <p:spPr>
          <a:noFill/>
        </p:spPr>
        <p:txBody>
          <a:bodyPr/>
          <a:lstStyle/>
          <a:p>
            <a:fld id="{B5C414FA-8982-44EC-984C-982EBFE0878B}" type="slidenum">
              <a:rPr lang="en-US"/>
              <a:pPr/>
              <a:t>62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63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lvl="3"/>
            <a:r>
              <a:rPr lang="en-GB" b="1" dirty="0"/>
              <a:t>Hard Link</a:t>
            </a:r>
          </a:p>
          <a:p>
            <a:r>
              <a:rPr lang="en-US" dirty="0"/>
              <a:t>Syntax:</a:t>
            </a:r>
            <a:endParaRPr lang="en-GB" dirty="0"/>
          </a:p>
          <a:p>
            <a:r>
              <a:rPr lang="en-GB" dirty="0"/>
              <a:t>ln </a:t>
            </a:r>
            <a:r>
              <a:rPr lang="en-GB" dirty="0" err="1"/>
              <a:t>targetfile</a:t>
            </a:r>
            <a:r>
              <a:rPr lang="en-GB" dirty="0"/>
              <a:t> </a:t>
            </a:r>
            <a:r>
              <a:rPr lang="en-GB" dirty="0" err="1"/>
              <a:t>linkname</a:t>
            </a:r>
            <a:endParaRPr lang="en-GB" dirty="0"/>
          </a:p>
          <a:p>
            <a:r>
              <a:rPr lang="en-US" dirty="0"/>
              <a:t> </a:t>
            </a:r>
            <a:endParaRPr lang="en-GB" dirty="0"/>
          </a:p>
          <a:p>
            <a:r>
              <a:rPr lang="en-US" dirty="0"/>
              <a:t>When hard linked, the file names actually refer to the same physical data location.</a:t>
            </a:r>
            <a:endParaRPr lang="en-GB" dirty="0"/>
          </a:p>
          <a:p>
            <a:r>
              <a:rPr lang="en-US" dirty="0"/>
              <a:t>Cannot cross </a:t>
            </a:r>
            <a:r>
              <a:rPr lang="en-US" dirty="0" err="1"/>
              <a:t>filesystems</a:t>
            </a:r>
            <a:endParaRPr lang="en-GB" dirty="0"/>
          </a:p>
          <a:p>
            <a:r>
              <a:rPr lang="en-US" dirty="0"/>
              <a:t>Can link files but not directories</a:t>
            </a:r>
            <a:endParaRPr lang="en-GB" dirty="0"/>
          </a:p>
          <a:p>
            <a:r>
              <a:rPr lang="en-US" dirty="0"/>
              <a:t>Hard links are always linked even when files are moved.</a:t>
            </a:r>
            <a:endParaRPr lang="en-GB" dirty="0"/>
          </a:p>
          <a:p>
            <a:pPr lvl="3"/>
            <a:r>
              <a:rPr lang="en-GB" b="1" dirty="0"/>
              <a:t>Soft Link</a:t>
            </a:r>
          </a:p>
          <a:p>
            <a:r>
              <a:rPr lang="en-US" dirty="0"/>
              <a:t>Syntax:</a:t>
            </a:r>
            <a:endParaRPr lang="en-GB" dirty="0"/>
          </a:p>
          <a:p>
            <a:r>
              <a:rPr lang="en-GB" dirty="0"/>
              <a:t>ln –s </a:t>
            </a:r>
            <a:r>
              <a:rPr lang="en-GB" dirty="0" err="1"/>
              <a:t>targetfile</a:t>
            </a:r>
            <a:r>
              <a:rPr lang="en-GB" dirty="0"/>
              <a:t> </a:t>
            </a:r>
            <a:r>
              <a:rPr lang="en-GB" dirty="0" err="1"/>
              <a:t>linkname</a:t>
            </a:r>
            <a:endParaRPr lang="en-GB" dirty="0"/>
          </a:p>
          <a:p>
            <a:r>
              <a:rPr lang="en-US" dirty="0"/>
              <a:t> </a:t>
            </a:r>
            <a:endParaRPr lang="en-GB" dirty="0"/>
          </a:p>
          <a:p>
            <a:r>
              <a:rPr lang="en-US" dirty="0"/>
              <a:t>A soft link is a separate file that acts as a “reference pointer“ to another file or directory.</a:t>
            </a:r>
            <a:endParaRPr lang="en-GB" dirty="0"/>
          </a:p>
          <a:p>
            <a:r>
              <a:rPr lang="en-US" dirty="0"/>
              <a:t>Can cross </a:t>
            </a:r>
            <a:r>
              <a:rPr lang="en-US" dirty="0" err="1"/>
              <a:t>filesystems</a:t>
            </a:r>
            <a:endParaRPr lang="en-GB" dirty="0"/>
          </a:p>
          <a:p>
            <a:r>
              <a:rPr lang="en-US" dirty="0"/>
              <a:t>Can link files or directories</a:t>
            </a:r>
            <a:endParaRPr lang="en-GB" dirty="0"/>
          </a:p>
          <a:p>
            <a:r>
              <a:rPr lang="en-US" dirty="0"/>
              <a:t>If files are moved, soft links are not updated.</a:t>
            </a:r>
            <a:endParaRPr lang="en-GB" dirty="0"/>
          </a:p>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64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65225" y="692150"/>
            <a:ext cx="4619625" cy="3463925"/>
          </a:xfrm>
          <a:ln/>
        </p:spPr>
      </p:sp>
      <p:sp>
        <p:nvSpPr>
          <p:cNvPr id="51203" name="Notes Placeholder 2"/>
          <p:cNvSpPr>
            <a:spLocks noGrp="1"/>
          </p:cNvSpPr>
          <p:nvPr>
            <p:ph type="body" idx="1"/>
          </p:nvPr>
        </p:nvSpPr>
        <p:spPr>
          <a:noFill/>
          <a:ln/>
        </p:spPr>
        <p:txBody>
          <a:bodyPr/>
          <a:lstStyle/>
          <a:p>
            <a:r>
              <a:rPr lang="en-CA" altLang="en-US" dirty="0" smtClean="0"/>
              <a:t>DIR</a:t>
            </a:r>
          </a:p>
          <a:p>
            <a:r>
              <a:rPr lang="en-CA" altLang="en-US" dirty="0" smtClean="0"/>
              <a:t>READ</a:t>
            </a:r>
          </a:p>
          <a:p>
            <a:r>
              <a:rPr lang="en-CA" altLang="en-US" dirty="0" smtClean="0"/>
              <a:t>. Cant descend, or create files in </a:t>
            </a:r>
            <a:r>
              <a:rPr lang="en-CA" altLang="en-US" dirty="0" err="1" smtClean="0"/>
              <a:t>dir</a:t>
            </a:r>
            <a:endParaRPr lang="en-CA" altLang="en-US" dirty="0" smtClean="0"/>
          </a:p>
          <a:p>
            <a:r>
              <a:rPr lang="en-CA" altLang="en-US" dirty="0" smtClean="0"/>
              <a:t>. Can do ls</a:t>
            </a:r>
          </a:p>
          <a:p>
            <a:endParaRPr lang="en-CA" altLang="en-US" dirty="0" smtClean="0"/>
          </a:p>
          <a:p>
            <a:r>
              <a:rPr lang="en-CA" altLang="en-US" dirty="0" smtClean="0"/>
              <a:t>WRITE</a:t>
            </a:r>
          </a:p>
          <a:p>
            <a:r>
              <a:rPr lang="en-CA" altLang="en-US" dirty="0" smtClean="0"/>
              <a:t>. Cant descend</a:t>
            </a:r>
          </a:p>
          <a:p>
            <a:r>
              <a:rPr lang="en-CA" altLang="en-US" dirty="0" smtClean="0"/>
              <a:t>. Cant ls</a:t>
            </a:r>
          </a:p>
          <a:p>
            <a:r>
              <a:rPr lang="en-CA" altLang="en-US" dirty="0" smtClean="0"/>
              <a:t>. Cant create new files</a:t>
            </a:r>
          </a:p>
          <a:p>
            <a:r>
              <a:rPr lang="en-CA" altLang="en-US" dirty="0" smtClean="0"/>
              <a:t>. Can change name</a:t>
            </a:r>
          </a:p>
          <a:p>
            <a:endParaRPr lang="en-CA" altLang="en-US" dirty="0" smtClean="0"/>
          </a:p>
          <a:p>
            <a:r>
              <a:rPr lang="en-CA" altLang="en-US" dirty="0" smtClean="0"/>
              <a:t>EXECUTE</a:t>
            </a:r>
          </a:p>
          <a:p>
            <a:r>
              <a:rPr lang="en-CA" altLang="en-US" dirty="0" smtClean="0"/>
              <a:t>. Cant ls</a:t>
            </a:r>
          </a:p>
          <a:p>
            <a:r>
              <a:rPr lang="en-CA" altLang="en-US" dirty="0" smtClean="0"/>
              <a:t>. Cant create new files</a:t>
            </a:r>
          </a:p>
          <a:p>
            <a:r>
              <a:rPr lang="en-CA" altLang="en-US" dirty="0" smtClean="0"/>
              <a:t>. Can descend in</a:t>
            </a:r>
          </a:p>
          <a:p>
            <a:endParaRPr lang="en-CA" altLang="en-US" dirty="0" smtClean="0"/>
          </a:p>
          <a:p>
            <a:r>
              <a:rPr lang="en-CA" altLang="en-US" dirty="0" smtClean="0"/>
              <a:t>FILE</a:t>
            </a:r>
          </a:p>
          <a:p>
            <a:r>
              <a:rPr lang="en-CA" altLang="en-US" dirty="0" smtClean="0"/>
              <a:t>READ</a:t>
            </a:r>
          </a:p>
          <a:p>
            <a:r>
              <a:rPr lang="en-CA" altLang="en-US" dirty="0" smtClean="0"/>
              <a:t>. Can cat</a:t>
            </a:r>
          </a:p>
          <a:p>
            <a:r>
              <a:rPr lang="en-CA" altLang="en-US" dirty="0" smtClean="0"/>
              <a:t>. Can vi but not edit</a:t>
            </a:r>
          </a:p>
          <a:p>
            <a:endParaRPr lang="en-CA" altLang="en-US" dirty="0" smtClean="0"/>
          </a:p>
          <a:p>
            <a:r>
              <a:rPr lang="en-CA" altLang="en-US" dirty="0" smtClean="0"/>
              <a:t>WRITE</a:t>
            </a:r>
          </a:p>
          <a:p>
            <a:r>
              <a:rPr lang="en-CA" altLang="en-US" dirty="0" smtClean="0"/>
              <a:t>. Can make changes, but if cant read cant open</a:t>
            </a:r>
          </a:p>
          <a:p>
            <a:r>
              <a:rPr lang="en-CA" altLang="en-US" dirty="0" smtClean="0"/>
              <a:t>. Can redirect &gt; to make changes</a:t>
            </a:r>
          </a:p>
          <a:p>
            <a:endParaRPr lang="en-CA" altLang="en-US" dirty="0" smtClean="0"/>
          </a:p>
          <a:p>
            <a:r>
              <a:rPr lang="en-CA" altLang="en-US" dirty="0" smtClean="0"/>
              <a:t>EXECUTE</a:t>
            </a:r>
          </a:p>
          <a:p>
            <a:r>
              <a:rPr lang="en-CA" altLang="en-US" dirty="0" smtClean="0"/>
              <a:t>. Can execute if script</a:t>
            </a:r>
          </a:p>
          <a:p>
            <a:pPr eaLnBrk="1" hangingPunct="1"/>
            <a:endParaRPr lang="en-GB" b="1" dirty="0" smtClean="0">
              <a:solidFill>
                <a:srgbClr val="333399"/>
              </a:solidFill>
              <a:latin typeface="Arial" pitchFamily="34" charset="0"/>
              <a:ea typeface="ヒラギノ角ゴ Pro W3" charset="-128"/>
            </a:endParaRPr>
          </a:p>
        </p:txBody>
      </p:sp>
      <p:sp>
        <p:nvSpPr>
          <p:cNvPr id="51204" name="Slide Number Placeholder 3"/>
          <p:cNvSpPr>
            <a:spLocks noGrp="1"/>
          </p:cNvSpPr>
          <p:nvPr>
            <p:ph type="sldNum" sz="quarter" idx="5"/>
          </p:nvPr>
        </p:nvSpPr>
        <p:spPr>
          <a:noFill/>
        </p:spPr>
        <p:txBody>
          <a:bodyPr/>
          <a:lstStyle/>
          <a:p>
            <a:fld id="{8C383E77-BC86-4F4C-B947-FC901645E248}" type="slidenum">
              <a:rPr lang="en-US"/>
              <a:pPr/>
              <a:t>66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65225" y="692150"/>
            <a:ext cx="4619625" cy="3463925"/>
          </a:xfrm>
          <a:ln/>
        </p:spPr>
      </p:sp>
      <p:sp>
        <p:nvSpPr>
          <p:cNvPr id="52227"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Mention file types, permissions and owner group, file sizes and modification time</a:t>
            </a:r>
          </a:p>
        </p:txBody>
      </p:sp>
      <p:sp>
        <p:nvSpPr>
          <p:cNvPr id="52228" name="Slide Number Placeholder 3"/>
          <p:cNvSpPr>
            <a:spLocks noGrp="1"/>
          </p:cNvSpPr>
          <p:nvPr>
            <p:ph type="sldNum" sz="quarter" idx="5"/>
          </p:nvPr>
        </p:nvSpPr>
        <p:spPr>
          <a:noFill/>
        </p:spPr>
        <p:txBody>
          <a:bodyPr/>
          <a:lstStyle/>
          <a:p>
            <a:fld id="{7F7643AF-E38A-4D5E-AE7F-998C89459F97}" type="slidenum">
              <a:rPr lang="en-US"/>
              <a:pPr/>
              <a:t>67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65225" y="692150"/>
            <a:ext cx="4619625" cy="3463925"/>
          </a:xfrm>
          <a:ln/>
        </p:spPr>
      </p:sp>
      <p:sp>
        <p:nvSpPr>
          <p:cNvPr id="53251"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Mention file types, permissions and owner group, file sizes and modification time</a:t>
            </a:r>
          </a:p>
        </p:txBody>
      </p:sp>
      <p:sp>
        <p:nvSpPr>
          <p:cNvPr id="53252" name="Slide Number Placeholder 3"/>
          <p:cNvSpPr>
            <a:spLocks noGrp="1"/>
          </p:cNvSpPr>
          <p:nvPr>
            <p:ph type="sldNum" sz="quarter" idx="5"/>
          </p:nvPr>
        </p:nvSpPr>
        <p:spPr>
          <a:noFill/>
        </p:spPr>
        <p:txBody>
          <a:bodyPr/>
          <a:lstStyle/>
          <a:p>
            <a:fld id="{40D1DE90-EC18-45FD-808C-9F45CD5F01B2}" type="slidenum">
              <a:rPr lang="en-US"/>
              <a:pPr/>
              <a:t>68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65225" y="692150"/>
            <a:ext cx="4619625" cy="3463925"/>
          </a:xfrm>
          <a:ln/>
        </p:spPr>
      </p:sp>
      <p:sp>
        <p:nvSpPr>
          <p:cNvPr id="54275"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Chmod u=r filename</a:t>
            </a:r>
          </a:p>
        </p:txBody>
      </p:sp>
      <p:sp>
        <p:nvSpPr>
          <p:cNvPr id="54276" name="Slide Number Placeholder 3"/>
          <p:cNvSpPr>
            <a:spLocks noGrp="1"/>
          </p:cNvSpPr>
          <p:nvPr>
            <p:ph type="sldNum" sz="quarter" idx="5"/>
          </p:nvPr>
        </p:nvSpPr>
        <p:spPr>
          <a:noFill/>
        </p:spPr>
        <p:txBody>
          <a:bodyPr/>
          <a:lstStyle/>
          <a:p>
            <a:fld id="{555D3842-F114-4CB4-A73B-0DB4C00EDF00}" type="slidenum">
              <a:rPr lang="en-US"/>
              <a:pPr/>
              <a:t>69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65225" y="692150"/>
            <a:ext cx="4619625" cy="3463925"/>
          </a:xfrm>
          <a:ln/>
        </p:spPr>
      </p:sp>
      <p:sp>
        <p:nvSpPr>
          <p:cNvPr id="55299"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Owner can only change permission of their files. </a:t>
            </a:r>
          </a:p>
        </p:txBody>
      </p:sp>
      <p:sp>
        <p:nvSpPr>
          <p:cNvPr id="55300" name="Slide Number Placeholder 3"/>
          <p:cNvSpPr>
            <a:spLocks noGrp="1"/>
          </p:cNvSpPr>
          <p:nvPr>
            <p:ph type="sldNum" sz="quarter" idx="5"/>
          </p:nvPr>
        </p:nvSpPr>
        <p:spPr>
          <a:noFill/>
        </p:spPr>
        <p:txBody>
          <a:bodyPr/>
          <a:lstStyle/>
          <a:p>
            <a:fld id="{04EC2089-AFC2-4D00-9C03-54CF3F672007}" type="slidenum">
              <a:rPr lang="en-US"/>
              <a:pPr/>
              <a:t>70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165225" y="692150"/>
            <a:ext cx="4619625" cy="3463925"/>
          </a:xfrm>
          <a:ln/>
        </p:spPr>
      </p:sp>
      <p:sp>
        <p:nvSpPr>
          <p:cNvPr id="26627"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6628" name="Slide Number Placeholder 3"/>
          <p:cNvSpPr>
            <a:spLocks noGrp="1"/>
          </p:cNvSpPr>
          <p:nvPr>
            <p:ph type="sldNum" sz="quarter" idx="5"/>
          </p:nvPr>
        </p:nvSpPr>
        <p:spPr>
          <a:noFill/>
        </p:spPr>
        <p:txBody>
          <a:bodyPr/>
          <a:lstStyle/>
          <a:p>
            <a:fld id="{844F2F36-57E0-491E-B074-A676FF78DE4F}" type="slidenum">
              <a:rPr lang="en-US"/>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71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smtClean="0"/>
              <a:t>find </a:t>
            </a:r>
            <a:r>
              <a:rPr lang="en-GB" dirty="0"/>
              <a:t>. -size -10k				finds any file less than 10k in size</a:t>
            </a:r>
          </a:p>
          <a:p>
            <a:r>
              <a:rPr lang="en-GB" dirty="0" smtClean="0"/>
              <a:t>find </a:t>
            </a:r>
            <a:r>
              <a:rPr lang="en-GB" dirty="0"/>
              <a:t>. -size +10k				finds any file over 10k in size</a:t>
            </a:r>
          </a:p>
          <a:p>
            <a:r>
              <a:rPr lang="en-GB" dirty="0" smtClean="0"/>
              <a:t>find </a:t>
            </a:r>
            <a:r>
              <a:rPr lang="en-GB" dirty="0"/>
              <a:t>. -type f -size +10k	finds any file over 10k. Type uses f for file, d for directory, l for link</a:t>
            </a:r>
          </a:p>
          <a:p>
            <a:r>
              <a:rPr lang="en-GB" dirty="0" smtClean="0"/>
              <a:t>find </a:t>
            </a:r>
            <a:r>
              <a:rPr lang="en-GB" dirty="0"/>
              <a:t>/</a:t>
            </a:r>
            <a:r>
              <a:rPr lang="en-GB" dirty="0" err="1"/>
              <a:t>usr</a:t>
            </a:r>
            <a:r>
              <a:rPr lang="en-GB" dirty="0"/>
              <a:t> /bin -name </a:t>
            </a:r>
            <a:r>
              <a:rPr lang="en-GB" dirty="0" err="1"/>
              <a:t>myFile</a:t>
            </a:r>
            <a:r>
              <a:rPr lang="en-GB" dirty="0"/>
              <a:t> 	finds an item in specific directories (item – file/directory)</a:t>
            </a:r>
          </a:p>
          <a:p>
            <a:r>
              <a:rPr lang="en-GB" dirty="0" smtClean="0"/>
              <a:t>find </a:t>
            </a:r>
            <a:r>
              <a:rPr lang="en-GB" dirty="0"/>
              <a:t>. -</a:t>
            </a:r>
            <a:r>
              <a:rPr lang="en-GB" dirty="0" err="1"/>
              <a:t>mtime</a:t>
            </a:r>
            <a:r>
              <a:rPr lang="en-GB" dirty="0"/>
              <a:t> -2				 finds items modified during the past 2 days</a:t>
            </a:r>
          </a:p>
          <a:p>
            <a:r>
              <a:rPr lang="en-GB" dirty="0" smtClean="0"/>
              <a:t>find </a:t>
            </a:r>
            <a:r>
              <a:rPr lang="en-GB" dirty="0"/>
              <a:t>. -</a:t>
            </a:r>
            <a:r>
              <a:rPr lang="en-GB" dirty="0" err="1"/>
              <a:t>mmin</a:t>
            </a:r>
            <a:r>
              <a:rPr lang="en-GB" dirty="0"/>
              <a:t> -60				finds items modified in the past 60 minutes</a:t>
            </a:r>
          </a:p>
          <a:p>
            <a:r>
              <a:rPr lang="en-GB" dirty="0" smtClean="0"/>
              <a:t>find </a:t>
            </a:r>
            <a:r>
              <a:rPr lang="en-GB" dirty="0"/>
              <a:t>. -</a:t>
            </a:r>
            <a:r>
              <a:rPr lang="en-GB" dirty="0" err="1"/>
              <a:t>mmin</a:t>
            </a:r>
            <a:r>
              <a:rPr lang="en-GB" dirty="0"/>
              <a:t> +60				finds items modified more than 60 minutes ago</a:t>
            </a:r>
          </a:p>
          <a:p>
            <a:r>
              <a:rPr lang="en-GB" dirty="0" smtClean="0"/>
              <a:t>find </a:t>
            </a:r>
            <a:r>
              <a:rPr lang="en-GB" dirty="0"/>
              <a:t>. -name </a:t>
            </a:r>
            <a:r>
              <a:rPr lang="en-GB" dirty="0" err="1"/>
              <a:t>myFile</a:t>
            </a:r>
            <a:r>
              <a:rPr lang="en-GB" dirty="0"/>
              <a:t> –print		-print is the default action and not always required</a:t>
            </a:r>
          </a:p>
          <a:p>
            <a:r>
              <a:rPr lang="en-GB" dirty="0"/>
              <a:t> </a:t>
            </a:r>
            <a:r>
              <a:rPr lang="en-GB" dirty="0" smtClean="0"/>
              <a:t>find </a:t>
            </a:r>
            <a:r>
              <a:rPr lang="en-GB" dirty="0"/>
              <a:t>. -name "The*" -exec </a:t>
            </a:r>
            <a:r>
              <a:rPr lang="en-GB" dirty="0" err="1"/>
              <a:t>rm</a:t>
            </a:r>
            <a:r>
              <a:rPr lang="en-GB" dirty="0"/>
              <a:t> {} \;	execute </a:t>
            </a:r>
            <a:r>
              <a:rPr lang="en-GB" dirty="0" err="1"/>
              <a:t>rm</a:t>
            </a:r>
            <a:r>
              <a:rPr lang="en-GB" dirty="0"/>
              <a:t> on all files starting with “The” in the current directory and every sub-directory.</a:t>
            </a:r>
          </a:p>
          <a:p>
            <a:r>
              <a:rPr lang="en-GB" dirty="0"/>
              <a:t>find . -name "The*" -exec </a:t>
            </a:r>
            <a:r>
              <a:rPr lang="en-GB" dirty="0" err="1"/>
              <a:t>rm</a:t>
            </a:r>
            <a:r>
              <a:rPr lang="en-GB" dirty="0"/>
              <a:t> -</a:t>
            </a:r>
            <a:r>
              <a:rPr lang="en-GB" dirty="0" err="1"/>
              <a:t>i</a:t>
            </a:r>
            <a:r>
              <a:rPr lang="en-GB" dirty="0"/>
              <a:t> {} \;	an interactive </a:t>
            </a:r>
            <a:r>
              <a:rPr lang="en-GB" dirty="0" smtClean="0"/>
              <a:t>version</a:t>
            </a:r>
          </a:p>
          <a:p>
            <a:endParaRPr lang="en-US" dirty="0" smtClean="0"/>
          </a:p>
          <a:p>
            <a:r>
              <a:rPr lang="en-GB" dirty="0" smtClean="0"/>
              <a:t>The ";" ends the -exec option of a find command sequence. It needs to be escaped to</a:t>
            </a:r>
            <a:r>
              <a:rPr lang="en-GB" baseline="0" dirty="0" smtClean="0"/>
              <a:t> </a:t>
            </a:r>
            <a:r>
              <a:rPr lang="en-GB" dirty="0" smtClean="0"/>
              <a:t>protect it from interpretation by the shell.</a:t>
            </a:r>
          </a:p>
          <a:p>
            <a:r>
              <a:rPr lang="en-US" dirty="0" smtClean="0"/>
              <a:t>{}\; is </a:t>
            </a:r>
            <a:r>
              <a:rPr lang="en-GB" dirty="0" smtClean="0"/>
              <a:t>pathname. Mostly used in find constructs. This is not a shell </a:t>
            </a:r>
            <a:r>
              <a:rPr lang="en-GB" dirty="0" err="1" smtClean="0"/>
              <a:t>builtin</a:t>
            </a:r>
            <a:r>
              <a:rPr lang="en-GB" dirty="0" smtClean="0"/>
              <a:t>.</a:t>
            </a:r>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73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74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65225" y="692150"/>
            <a:ext cx="4619625" cy="3463925"/>
          </a:xfrm>
          <a:ln/>
        </p:spPr>
      </p:sp>
      <p:sp>
        <p:nvSpPr>
          <p:cNvPr id="2969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9700" name="Slide Number Placeholder 3"/>
          <p:cNvSpPr>
            <a:spLocks noGrp="1"/>
          </p:cNvSpPr>
          <p:nvPr>
            <p:ph type="sldNum" sz="quarter" idx="5"/>
          </p:nvPr>
        </p:nvSpPr>
        <p:spPr>
          <a:noFill/>
        </p:spPr>
        <p:txBody>
          <a:bodyPr/>
          <a:lstStyle/>
          <a:p>
            <a:fld id="{8216BEBD-DE02-4E06-AEF7-C7CC8E229E2B}" type="slidenum">
              <a:rPr lang="en-US"/>
              <a:pPr/>
              <a:t>78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65225" y="692150"/>
            <a:ext cx="4619625" cy="3463925"/>
          </a:xfrm>
          <a:ln/>
        </p:spPr>
      </p:sp>
      <p:sp>
        <p:nvSpPr>
          <p:cNvPr id="30723"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0724" name="Slide Number Placeholder 3"/>
          <p:cNvSpPr>
            <a:spLocks noGrp="1"/>
          </p:cNvSpPr>
          <p:nvPr>
            <p:ph type="sldNum" sz="quarter" idx="5"/>
          </p:nvPr>
        </p:nvSpPr>
        <p:spPr>
          <a:noFill/>
        </p:spPr>
        <p:txBody>
          <a:bodyPr/>
          <a:lstStyle/>
          <a:p>
            <a:fld id="{8D4D9DB1-20EC-4B6B-A31A-3DB5E600E2E4}" type="slidenum">
              <a:rPr lang="en-US"/>
              <a:pPr/>
              <a:t>79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165225" y="692150"/>
            <a:ext cx="4619625" cy="3463925"/>
          </a:xfrm>
          <a:ln/>
        </p:spPr>
      </p:sp>
      <p:sp>
        <p:nvSpPr>
          <p:cNvPr id="31747" name="Notes Placeholder 2"/>
          <p:cNvSpPr>
            <a:spLocks noGrp="1"/>
          </p:cNvSpPr>
          <p:nvPr>
            <p:ph type="body" idx="1"/>
          </p:nvPr>
        </p:nvSpPr>
        <p:spPr>
          <a:noFill/>
          <a:ln/>
        </p:spPr>
        <p:txBody>
          <a:bodyPr/>
          <a:lstStyle/>
          <a:p>
            <a:pPr>
              <a:buFontTx/>
              <a:buChar char="•"/>
            </a:pPr>
            <a:r>
              <a:rPr lang="en-GB" dirty="0" smtClean="0">
                <a:latin typeface="Arial" pitchFamily="34" charset="0"/>
                <a:ea typeface="ヒラギノ角ゴ Pro W3" charset="-128"/>
              </a:rPr>
              <a:t>stdin 0</a:t>
            </a:r>
          </a:p>
          <a:p>
            <a:pPr lvl="1">
              <a:buFontTx/>
              <a:buChar char="•"/>
            </a:pPr>
            <a:r>
              <a:rPr lang="en-GB" dirty="0" smtClean="0">
                <a:latin typeface="Arial" pitchFamily="34" charset="0"/>
                <a:ea typeface="ヒラギノ角ゴ Pro W3" charset="-128"/>
              </a:rPr>
              <a:t> stdin is an input to the Unix system, such as the keyboard or mouse.</a:t>
            </a:r>
          </a:p>
          <a:p>
            <a:pPr lvl="1">
              <a:buFontTx/>
              <a:buChar char="•"/>
            </a:pPr>
            <a:r>
              <a:rPr lang="en-GB" dirty="0" smtClean="0">
                <a:latin typeface="Arial" pitchFamily="34" charset="0"/>
                <a:ea typeface="ヒラギノ角ゴ Pro W3" charset="-128"/>
              </a:rPr>
              <a:t> The input is sent as a stream of data to a file on Unix system, which Unix will read from.</a:t>
            </a:r>
          </a:p>
          <a:p>
            <a:pPr lvl="1">
              <a:buFontTx/>
              <a:buChar char="•"/>
            </a:pPr>
            <a:r>
              <a:rPr lang="en-GB" dirty="0" smtClean="0">
                <a:latin typeface="Arial" pitchFamily="34" charset="0"/>
                <a:ea typeface="ヒラギノ角ゴ Pro W3" charset="-128"/>
              </a:rPr>
              <a:t> stdin is referenced by the number 0 when used in redirection. This is covered later.</a:t>
            </a:r>
          </a:p>
          <a:p>
            <a:pPr lvl="1">
              <a:buFontTx/>
              <a:buChar char="•"/>
            </a:pPr>
            <a:endParaRPr lang="en-GB" dirty="0" smtClean="0">
              <a:latin typeface="Arial" pitchFamily="34" charset="0"/>
              <a:ea typeface="ヒラギノ角ゴ Pro W3" charset="-128"/>
            </a:endParaRPr>
          </a:p>
          <a:p>
            <a:pPr>
              <a:buFontTx/>
              <a:buChar char="•"/>
            </a:pP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1</a:t>
            </a:r>
          </a:p>
          <a:p>
            <a:pPr lvl="1">
              <a:buFontTx/>
              <a:buChar char="•"/>
            </a:pP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is an output from the Unix system, normally generated by a command or script.</a:t>
            </a:r>
          </a:p>
          <a:p>
            <a:pPr lvl="1">
              <a:buFontTx/>
              <a:buChar char="•"/>
            </a:pPr>
            <a:r>
              <a:rPr lang="en-GB" dirty="0" smtClean="0">
                <a:latin typeface="Arial" pitchFamily="34" charset="0"/>
                <a:ea typeface="ヒラギノ角ゴ Pro W3" charset="-128"/>
              </a:rPr>
              <a:t> The output is sent as a stream of data from a file on Unix system, which is then displayed on a monitor.</a:t>
            </a:r>
          </a:p>
          <a:p>
            <a:pPr lvl="1">
              <a:buFontTx/>
              <a:buChar char="•"/>
            </a:pP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is referenced by the number 1 when used in redirection. This is covered later.</a:t>
            </a:r>
          </a:p>
          <a:p>
            <a:pPr lvl="1">
              <a:buFontTx/>
              <a:buChar char="•"/>
            </a:pPr>
            <a:endParaRPr lang="en-GB" dirty="0" smtClean="0">
              <a:latin typeface="Arial" pitchFamily="34" charset="0"/>
              <a:ea typeface="ヒラギノ角ゴ Pro W3" charset="-128"/>
            </a:endParaRPr>
          </a:p>
          <a:p>
            <a:pPr>
              <a:buFontTx/>
              <a:buChar char="•"/>
            </a:pP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2</a:t>
            </a:r>
          </a:p>
          <a:p>
            <a:pPr lvl="1">
              <a:buFontTx/>
              <a:buChar char="•"/>
            </a:pP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behaves just like the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however it is dealt with separately.</a:t>
            </a:r>
          </a:p>
          <a:p>
            <a:pPr lvl="1">
              <a:buFontTx/>
              <a:buChar char="•"/>
            </a:pPr>
            <a:r>
              <a:rPr lang="en-GB" dirty="0" smtClean="0">
                <a:latin typeface="Arial" pitchFamily="34" charset="0"/>
                <a:ea typeface="ヒラギノ角ゴ Pro W3" charset="-128"/>
              </a:rPr>
              <a:t> By having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dealt separately, we can send error messages to a location different to the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a:t>
            </a:r>
          </a:p>
          <a:p>
            <a:pPr lvl="1">
              <a:buFontTx/>
              <a:buChar char="•"/>
            </a:pP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is referenced by the number 2 when used in redirection. This is covered later.</a:t>
            </a:r>
          </a:p>
          <a:p>
            <a:pPr>
              <a:buFontTx/>
              <a:buChar char="•"/>
            </a:pPr>
            <a:endParaRPr lang="en-GB" dirty="0" smtClean="0">
              <a:latin typeface="Arial" pitchFamily="34" charset="0"/>
              <a:ea typeface="ヒラギノ角ゴ Pro W3" charset="-128"/>
            </a:endParaRPr>
          </a:p>
        </p:txBody>
      </p:sp>
      <p:sp>
        <p:nvSpPr>
          <p:cNvPr id="31748" name="Slide Number Placeholder 3"/>
          <p:cNvSpPr>
            <a:spLocks noGrp="1"/>
          </p:cNvSpPr>
          <p:nvPr>
            <p:ph type="sldNum" sz="quarter" idx="5"/>
          </p:nvPr>
        </p:nvSpPr>
        <p:spPr>
          <a:noFill/>
        </p:spPr>
        <p:txBody>
          <a:bodyPr/>
          <a:lstStyle/>
          <a:p>
            <a:fld id="{EA29A550-3BFD-4F51-9911-9BF79A093615}" type="slidenum">
              <a:rPr lang="en-US"/>
              <a:pPr/>
              <a:t>80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65225" y="692150"/>
            <a:ext cx="4619625" cy="3463925"/>
          </a:xfrm>
          <a:ln/>
        </p:spPr>
      </p:sp>
      <p:sp>
        <p:nvSpPr>
          <p:cNvPr id="32771"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2772" name="Slide Number Placeholder 3"/>
          <p:cNvSpPr>
            <a:spLocks noGrp="1"/>
          </p:cNvSpPr>
          <p:nvPr>
            <p:ph type="sldNum" sz="quarter" idx="5"/>
          </p:nvPr>
        </p:nvSpPr>
        <p:spPr>
          <a:noFill/>
        </p:spPr>
        <p:txBody>
          <a:bodyPr/>
          <a:lstStyle/>
          <a:p>
            <a:fld id="{C308FE79-A4A8-4772-8DB7-964A4D950F04}" type="slidenum">
              <a:rPr lang="en-US"/>
              <a:pPr/>
              <a:t>81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a:defRPr/>
            </a:pPr>
            <a:r>
              <a:rPr lang="en-GB" dirty="0" smtClean="0"/>
              <a:t>With stdout redirection, the output of the command is sent to a different location, in this case a regular file called ‘file’.</a:t>
            </a:r>
          </a:p>
          <a:p>
            <a:pPr>
              <a:defRPr/>
            </a:pPr>
            <a:endParaRPr lang="en-GB" dirty="0" smtClean="0"/>
          </a:p>
          <a:p>
            <a:pPr marL="173422" indent="-173422">
              <a:buFont typeface="Arial" pitchFamily="34" charset="0"/>
              <a:buChar char="•"/>
              <a:defRPr/>
            </a:pPr>
            <a:r>
              <a:rPr lang="en-GB" dirty="0" smtClean="0"/>
              <a:t>If the destination file </a:t>
            </a:r>
            <a:r>
              <a:rPr lang="en-GB" b="1" dirty="0" smtClean="0"/>
              <a:t>does not</a:t>
            </a:r>
            <a:r>
              <a:rPr lang="en-GB" dirty="0" smtClean="0"/>
              <a:t> exist, then it is created and the output of the command is added to the file.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If the destination file does exist, then it has it’s </a:t>
            </a:r>
            <a:r>
              <a:rPr lang="en-GB" b="1" dirty="0" smtClean="0"/>
              <a:t>contents removed </a:t>
            </a:r>
            <a:r>
              <a:rPr lang="en-GB" dirty="0" smtClean="0"/>
              <a:t>and the output of the command is added to the file.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Its also possible and sometimes required to send the stdout to a destination called ‘/</a:t>
            </a:r>
            <a:r>
              <a:rPr lang="en-GB" dirty="0" err="1" smtClean="0"/>
              <a:t>dev</a:t>
            </a:r>
            <a:r>
              <a:rPr lang="en-GB" dirty="0" smtClean="0"/>
              <a:t>/null’, some times referred to as ‘</a:t>
            </a:r>
            <a:r>
              <a:rPr lang="en-GB" dirty="0" err="1" smtClean="0"/>
              <a:t>dev</a:t>
            </a:r>
            <a:r>
              <a:rPr lang="en-GB" dirty="0" smtClean="0"/>
              <a:t> null’. Anything sent to </a:t>
            </a:r>
            <a:r>
              <a:rPr lang="en-GB" dirty="0" err="1" smtClean="0"/>
              <a:t>dev</a:t>
            </a:r>
            <a:r>
              <a:rPr lang="en-GB" dirty="0" smtClean="0"/>
              <a:t> null will be destroyed by the Unix system and therefore will not be accessible.</a:t>
            </a:r>
          </a:p>
          <a:p>
            <a:pPr marL="173422" indent="-173422">
              <a:buFont typeface="Arial" pitchFamily="34" charset="0"/>
              <a:buChar char="•"/>
              <a:defRPr/>
            </a:pPr>
            <a:endParaRPr lang="en-GB" dirty="0" smtClean="0"/>
          </a:p>
          <a:p>
            <a:pPr>
              <a:defRPr/>
            </a:pPr>
            <a:r>
              <a:rPr lang="es-ES" dirty="0" smtClean="0"/>
              <a:t>[user@unix demo]$ echo "line 1" &gt; afile</a:t>
            </a:r>
          </a:p>
          <a:p>
            <a:pPr>
              <a:defRPr/>
            </a:pPr>
            <a:r>
              <a:rPr lang="es-ES" dirty="0" smtClean="0"/>
              <a:t>[user@unix demo]$ cat afile</a:t>
            </a:r>
          </a:p>
          <a:p>
            <a:pPr>
              <a:defRPr/>
            </a:pPr>
            <a:r>
              <a:rPr lang="es-ES" dirty="0" smtClean="0"/>
              <a:t>line 1</a:t>
            </a:r>
          </a:p>
          <a:p>
            <a:pPr>
              <a:defRPr/>
            </a:pPr>
            <a:r>
              <a:rPr lang="es-ES" dirty="0" smtClean="0"/>
              <a:t>[user@unix demo]$</a:t>
            </a:r>
          </a:p>
          <a:p>
            <a:pPr>
              <a:defRPr/>
            </a:pPr>
            <a:endParaRPr lang="es-ES" dirty="0" smtClean="0"/>
          </a:p>
          <a:p>
            <a:pPr>
              <a:defRPr/>
            </a:pPr>
            <a:r>
              <a:rPr lang="en-GB" sz="1200" b="0" i="0" u="none" strike="noStrike" kern="1200" baseline="0" dirty="0" smtClean="0">
                <a:solidFill>
                  <a:schemeClr val="tx1"/>
                </a:solidFill>
                <a:latin typeface="+mn-lt"/>
                <a:ea typeface="MS PGothic" pitchFamily="34" charset="-128"/>
                <a:cs typeface="ＭＳ Ｐゴシック" charset="0"/>
              </a:rPr>
              <a:t>cat {file1,file2,file3} &gt; </a:t>
            </a:r>
            <a:r>
              <a:rPr lang="en-GB" sz="1200" b="0" i="0" u="none" strike="noStrike" kern="1200" baseline="0" dirty="0" err="1" smtClean="0">
                <a:solidFill>
                  <a:schemeClr val="tx1"/>
                </a:solidFill>
                <a:latin typeface="+mn-lt"/>
                <a:ea typeface="MS PGothic" pitchFamily="34" charset="-128"/>
                <a:cs typeface="ＭＳ Ｐゴシック" charset="0"/>
              </a:rPr>
              <a:t>combined_file</a:t>
            </a:r>
            <a:endParaRPr lang="es-ES" dirty="0" smtClean="0"/>
          </a:p>
          <a:p>
            <a:pPr marL="173422" indent="-173422">
              <a:buFont typeface="Arial" pitchFamily="34" charset="0"/>
              <a:buChar char="•"/>
              <a:defRPr/>
            </a:pPr>
            <a:endParaRPr lang="en-GB" dirty="0" smtClean="0"/>
          </a:p>
        </p:txBody>
      </p:sp>
      <p:sp>
        <p:nvSpPr>
          <p:cNvPr id="33796" name="Slide Number Placeholder 3"/>
          <p:cNvSpPr>
            <a:spLocks noGrp="1"/>
          </p:cNvSpPr>
          <p:nvPr>
            <p:ph type="sldNum" sz="quarter" idx="5"/>
          </p:nvPr>
        </p:nvSpPr>
        <p:spPr>
          <a:noFill/>
        </p:spPr>
        <p:txBody>
          <a:bodyPr/>
          <a:lstStyle/>
          <a:p>
            <a:fld id="{10FAABE6-2501-4E1D-88E9-9EE1FAD0E79C}" type="slidenum">
              <a:rPr lang="en-US"/>
              <a:pPr/>
              <a:t>82</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a:defRPr/>
            </a:pPr>
            <a:r>
              <a:rPr lang="en-GB" dirty="0" smtClean="0"/>
              <a:t>With stdout redirection (appending), the output of the command is sent to a different location, in this case a regular file called ‘file1’.</a:t>
            </a:r>
          </a:p>
          <a:p>
            <a:pPr>
              <a:defRPr/>
            </a:pPr>
            <a:endParaRPr lang="en-GB" dirty="0" smtClean="0"/>
          </a:p>
          <a:p>
            <a:pPr marL="173422" indent="-173422">
              <a:buFont typeface="Arial" pitchFamily="34" charset="0"/>
              <a:buChar char="•"/>
              <a:defRPr/>
            </a:pPr>
            <a:r>
              <a:rPr lang="en-GB" dirty="0" smtClean="0"/>
              <a:t>If the destination file </a:t>
            </a:r>
            <a:r>
              <a:rPr lang="en-GB" b="1" dirty="0" smtClean="0"/>
              <a:t>does not</a:t>
            </a:r>
            <a:r>
              <a:rPr lang="en-GB" dirty="0" smtClean="0"/>
              <a:t> exist, then it is created and the output of the command is added to the file.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If the destination file does exist, then it has it’s </a:t>
            </a:r>
            <a:r>
              <a:rPr lang="en-GB" b="1" dirty="0" smtClean="0"/>
              <a:t>contents are left alone </a:t>
            </a:r>
            <a:r>
              <a:rPr lang="en-GB" dirty="0" smtClean="0"/>
              <a:t>and the output of the command is added to the file.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Its also possible to append the stdout to ‘dev null’, however it will do nothing other than what ‘&gt;’ will do</a:t>
            </a:r>
          </a:p>
          <a:p>
            <a:pPr marL="173422" indent="-173422">
              <a:buFont typeface="Arial" pitchFamily="34" charset="0"/>
              <a:buChar char="•"/>
              <a:defRPr/>
            </a:pPr>
            <a:endParaRPr lang="en-GB" dirty="0" smtClean="0"/>
          </a:p>
          <a:p>
            <a:pPr marL="173422" indent="-173422" eaLnBrk="1" hangingPunct="1">
              <a:buFont typeface="Arial" pitchFamily="34" charset="0"/>
              <a:buChar char="•"/>
              <a:defRPr/>
            </a:pPr>
            <a:r>
              <a:rPr lang="en-GB" b="1" u="sng" dirty="0" smtClean="0"/>
              <a:t>Example with  </a:t>
            </a:r>
            <a:r>
              <a:rPr lang="en-GB" b="1" u="sng" dirty="0" err="1" smtClean="0"/>
              <a:t>stdout</a:t>
            </a:r>
            <a:r>
              <a:rPr lang="en-GB" b="1" u="sng" dirty="0" smtClean="0"/>
              <a:t> appending</a:t>
            </a:r>
          </a:p>
          <a:p>
            <a:pPr marL="173422" indent="-173422">
              <a:buFont typeface="Arial" pitchFamily="34" charset="0"/>
              <a:buChar char="•"/>
              <a:defRPr/>
            </a:pPr>
            <a:endParaRPr lang="en-GB" dirty="0" smtClean="0"/>
          </a:p>
          <a:p>
            <a:pPr>
              <a:defRPr/>
            </a:pPr>
            <a:r>
              <a:rPr lang="es-ES" dirty="0" smtClean="0"/>
              <a:t>[user@unix demo]$ echo "line 1" &gt;&gt; afile</a:t>
            </a:r>
          </a:p>
          <a:p>
            <a:pPr>
              <a:defRPr/>
            </a:pPr>
            <a:r>
              <a:rPr lang="es-ES" dirty="0" smtClean="0"/>
              <a:t>[user@unix demo]$ echo "line 2" &gt;&gt; afile</a:t>
            </a:r>
          </a:p>
          <a:p>
            <a:pPr>
              <a:defRPr/>
            </a:pPr>
            <a:r>
              <a:rPr lang="es-ES" dirty="0" smtClean="0"/>
              <a:t>[user@unix demo]$ cat afile</a:t>
            </a:r>
          </a:p>
          <a:p>
            <a:pPr>
              <a:defRPr/>
            </a:pPr>
            <a:r>
              <a:rPr lang="es-ES" dirty="0" smtClean="0"/>
              <a:t>line 1</a:t>
            </a:r>
          </a:p>
          <a:p>
            <a:pPr>
              <a:defRPr/>
            </a:pPr>
            <a:r>
              <a:rPr lang="es-ES" dirty="0" smtClean="0"/>
              <a:t>line 2</a:t>
            </a:r>
          </a:p>
          <a:p>
            <a:pPr>
              <a:defRPr/>
            </a:pPr>
            <a:r>
              <a:rPr lang="es-ES" dirty="0" smtClean="0"/>
              <a:t>[user@unix demo]$</a:t>
            </a:r>
          </a:p>
          <a:p>
            <a:pPr marL="173422" indent="-173422">
              <a:buFont typeface="Arial" pitchFamily="34" charset="0"/>
              <a:buChar char="•"/>
              <a:defRPr/>
            </a:pPr>
            <a:endParaRPr lang="en-GB" dirty="0" smtClean="0"/>
          </a:p>
        </p:txBody>
      </p:sp>
      <p:sp>
        <p:nvSpPr>
          <p:cNvPr id="34820" name="Slide Number Placeholder 3"/>
          <p:cNvSpPr>
            <a:spLocks noGrp="1"/>
          </p:cNvSpPr>
          <p:nvPr>
            <p:ph type="sldNum" sz="quarter" idx="5"/>
          </p:nvPr>
        </p:nvSpPr>
        <p:spPr>
          <a:noFill/>
        </p:spPr>
        <p:txBody>
          <a:bodyPr/>
          <a:lstStyle/>
          <a:p>
            <a:fld id="{0C0DE1D6-2191-4136-9187-92696B1FD155}" type="slidenum">
              <a:rPr lang="en-US"/>
              <a:pPr/>
              <a:t>83</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a:defRPr/>
            </a:pPr>
            <a:r>
              <a:rPr lang="en-GB" dirty="0" smtClean="0"/>
              <a:t>With stderr redirection, the errors of the command are sent to a different location, in this case ‘/</a:t>
            </a:r>
            <a:r>
              <a:rPr lang="en-GB" dirty="0" err="1" smtClean="0"/>
              <a:t>dev</a:t>
            </a:r>
            <a:r>
              <a:rPr lang="en-GB" dirty="0" smtClean="0"/>
              <a:t>/null’.</a:t>
            </a:r>
          </a:p>
          <a:p>
            <a:pPr>
              <a:defRPr/>
            </a:pPr>
            <a:endParaRPr lang="en-GB" dirty="0" smtClean="0"/>
          </a:p>
          <a:p>
            <a:pPr marL="173422" indent="-173422">
              <a:buFont typeface="Arial" pitchFamily="34" charset="0"/>
              <a:buChar char="•"/>
              <a:defRPr/>
            </a:pPr>
            <a:r>
              <a:rPr lang="en-GB" dirty="0" smtClean="0"/>
              <a:t>If the command produces and error message and stderr redirection is used then the message is sent to the destination</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Would ‘2&gt;&gt;’ work, what does it do?</a:t>
            </a:r>
          </a:p>
          <a:p>
            <a:pPr>
              <a:defRPr/>
            </a:pPr>
            <a:endParaRPr lang="en-GB" dirty="0" smtClean="0"/>
          </a:p>
          <a:p>
            <a:pPr>
              <a:defRPr/>
            </a:pPr>
            <a:r>
              <a:rPr lang="en-GB" b="1" u="sng" dirty="0" smtClean="0"/>
              <a:t>Example without stderr redirection</a:t>
            </a:r>
          </a:p>
          <a:p>
            <a:pPr>
              <a:defRPr/>
            </a:pPr>
            <a:endParaRPr lang="en-GB" b="1" u="sng" dirty="0" smtClean="0"/>
          </a:p>
          <a:p>
            <a:pPr>
              <a:defRPr/>
            </a:pPr>
            <a:r>
              <a:rPr lang="en-GB" dirty="0" smtClean="0"/>
              <a:t>[user@unix demo]$ mv </a:t>
            </a:r>
            <a:r>
              <a:rPr lang="en-GB" dirty="0" err="1" smtClean="0"/>
              <a:t>afile</a:t>
            </a:r>
            <a:r>
              <a:rPr lang="en-GB" dirty="0" smtClean="0"/>
              <a:t> ./</a:t>
            </a:r>
            <a:r>
              <a:rPr lang="en-GB" dirty="0" err="1" smtClean="0"/>
              <a:t>dir</a:t>
            </a:r>
            <a:r>
              <a:rPr lang="en-GB" dirty="0" smtClean="0"/>
              <a:t>/xxx</a:t>
            </a:r>
          </a:p>
          <a:p>
            <a:pPr>
              <a:defRPr/>
            </a:pPr>
            <a:r>
              <a:rPr lang="en-GB" dirty="0" smtClean="0"/>
              <a:t>mv: cannot move `</a:t>
            </a:r>
            <a:r>
              <a:rPr lang="en-GB" dirty="0" err="1" smtClean="0"/>
              <a:t>afile</a:t>
            </a:r>
            <a:r>
              <a:rPr lang="en-GB" dirty="0" smtClean="0"/>
              <a:t>' to `./</a:t>
            </a:r>
            <a:r>
              <a:rPr lang="en-GB" dirty="0" err="1" smtClean="0"/>
              <a:t>dir</a:t>
            </a:r>
            <a:r>
              <a:rPr lang="en-GB" dirty="0" smtClean="0"/>
              <a:t>/xxx': No such file or directory</a:t>
            </a:r>
          </a:p>
          <a:p>
            <a:pPr>
              <a:defRPr/>
            </a:pPr>
            <a:r>
              <a:rPr lang="en-GB" dirty="0" smtClean="0"/>
              <a:t>[user@unix demo]$</a:t>
            </a:r>
          </a:p>
          <a:p>
            <a:pPr>
              <a:defRPr/>
            </a:pPr>
            <a:endParaRPr lang="en-GB" dirty="0" smtClean="0"/>
          </a:p>
          <a:p>
            <a:pPr eaLnBrk="1" hangingPunct="1">
              <a:defRPr/>
            </a:pPr>
            <a:r>
              <a:rPr lang="en-GB" b="1" u="sng" dirty="0" smtClean="0"/>
              <a:t>Example with stderr redirection</a:t>
            </a:r>
          </a:p>
          <a:p>
            <a:pPr>
              <a:defRPr/>
            </a:pPr>
            <a:endParaRPr lang="en-GB" b="1" dirty="0" smtClean="0"/>
          </a:p>
          <a:p>
            <a:pPr>
              <a:defRPr/>
            </a:pPr>
            <a:r>
              <a:rPr lang="pt-BR" dirty="0" smtClean="0"/>
              <a:t>[user@unix demo]$ mv afile ./dir/xxx 2&gt; /dev/null</a:t>
            </a:r>
          </a:p>
          <a:p>
            <a:pPr>
              <a:defRPr/>
            </a:pPr>
            <a:r>
              <a:rPr lang="pt-BR" dirty="0" smtClean="0"/>
              <a:t>[user@unix demo]$</a:t>
            </a:r>
          </a:p>
          <a:p>
            <a:pPr>
              <a:defRPr/>
            </a:pPr>
            <a:endParaRPr lang="pt-BR" dirty="0" smtClean="0"/>
          </a:p>
          <a:p>
            <a:pPr>
              <a:defRPr/>
            </a:pPr>
            <a:r>
              <a:rPr lang="pt-BR" dirty="0" smtClean="0"/>
              <a:t>NOTE: using /dev/null does not allow you to monitor problems create a log file that you can monitor.</a:t>
            </a:r>
            <a:endParaRPr lang="en-GB" dirty="0" smtClean="0"/>
          </a:p>
          <a:p>
            <a:pPr>
              <a:defRPr/>
            </a:pPr>
            <a:endParaRPr lang="en-GB" dirty="0"/>
          </a:p>
        </p:txBody>
      </p:sp>
      <p:sp>
        <p:nvSpPr>
          <p:cNvPr id="35844" name="Slide Number Placeholder 3"/>
          <p:cNvSpPr>
            <a:spLocks noGrp="1"/>
          </p:cNvSpPr>
          <p:nvPr>
            <p:ph type="sldNum" sz="quarter" idx="5"/>
          </p:nvPr>
        </p:nvSpPr>
        <p:spPr>
          <a:noFill/>
        </p:spPr>
        <p:txBody>
          <a:bodyPr/>
          <a:lstStyle/>
          <a:p>
            <a:fld id="{6F39656D-FD75-413B-9EC1-27617FFAC358}" type="slidenum">
              <a:rPr lang="en-US"/>
              <a:pPr/>
              <a:t>84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1165225" y="692150"/>
            <a:ext cx="4619625" cy="3463925"/>
          </a:xfrm>
          <a:ln/>
        </p:spPr>
      </p:sp>
      <p:sp>
        <p:nvSpPr>
          <p:cNvPr id="27651"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7652" name="Slide Number Placeholder 3"/>
          <p:cNvSpPr>
            <a:spLocks noGrp="1"/>
          </p:cNvSpPr>
          <p:nvPr>
            <p:ph type="sldNum" sz="quarter" idx="5"/>
          </p:nvPr>
        </p:nvSpPr>
        <p:spPr>
          <a:noFill/>
        </p:spPr>
        <p:txBody>
          <a:bodyPr/>
          <a:lstStyle/>
          <a:p>
            <a:fld id="{BB3683F7-4B8C-46EB-8A9D-569989396A13}" type="slidenum">
              <a:rPr lang="en-US"/>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65225" y="692150"/>
            <a:ext cx="4619625" cy="3463925"/>
          </a:xfrm>
          <a:ln/>
        </p:spPr>
      </p:sp>
      <p:sp>
        <p:nvSpPr>
          <p:cNvPr id="36867" name="Notes Placeholder 2"/>
          <p:cNvSpPr>
            <a:spLocks noGrp="1"/>
          </p:cNvSpPr>
          <p:nvPr>
            <p:ph type="body" idx="1"/>
          </p:nvPr>
        </p:nvSpPr>
        <p:spPr>
          <a:noFill/>
          <a:ln/>
        </p:spPr>
        <p:txBody>
          <a:bodyPr/>
          <a:lstStyle/>
          <a:p>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to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redirection allows for the error messages in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to be sent to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In most case you will want to manipulate the error message. For this to work you will need to pipe the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into a command, however pipes work with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and not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a:t>
            </a:r>
          </a:p>
          <a:p>
            <a:endParaRPr lang="en-GB" dirty="0" smtClean="0">
              <a:latin typeface="Arial" pitchFamily="34" charset="0"/>
              <a:ea typeface="ヒラギノ角ゴ Pro W3" charset="-128"/>
            </a:endParaRPr>
          </a:p>
        </p:txBody>
      </p:sp>
      <p:sp>
        <p:nvSpPr>
          <p:cNvPr id="36868" name="Slide Number Placeholder 3"/>
          <p:cNvSpPr>
            <a:spLocks noGrp="1"/>
          </p:cNvSpPr>
          <p:nvPr>
            <p:ph type="sldNum" sz="quarter" idx="5"/>
          </p:nvPr>
        </p:nvSpPr>
        <p:spPr>
          <a:noFill/>
        </p:spPr>
        <p:txBody>
          <a:bodyPr/>
          <a:lstStyle/>
          <a:p>
            <a:fld id="{3A0E862C-1307-45E7-A15D-8A448A6E6572}" type="slidenum">
              <a:rPr lang="en-US"/>
              <a:pPr/>
              <a:t>85</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65225" y="692150"/>
            <a:ext cx="4619625" cy="3463925"/>
          </a:xfrm>
          <a:ln/>
        </p:spPr>
      </p:sp>
      <p:sp>
        <p:nvSpPr>
          <p:cNvPr id="37891" name="Notes Placeholder 2"/>
          <p:cNvSpPr>
            <a:spLocks noGrp="1"/>
          </p:cNvSpPr>
          <p:nvPr>
            <p:ph type="body" idx="1"/>
          </p:nvPr>
        </p:nvSpPr>
        <p:spPr>
          <a:noFill/>
          <a:ln/>
        </p:spPr>
        <p:txBody>
          <a:bodyPr/>
          <a:lstStyle/>
          <a:p>
            <a:pPr>
              <a:buFontTx/>
              <a:buChar char="•"/>
            </a:pPr>
            <a:r>
              <a:rPr lang="en-GB" dirty="0" smtClean="0">
                <a:latin typeface="Arial" pitchFamily="34" charset="0"/>
                <a:ea typeface="ヒラギノ角ゴ Pro W3" charset="-128"/>
              </a:rPr>
              <a:t>&gt;</a:t>
            </a:r>
          </a:p>
          <a:p>
            <a:pPr lvl="1">
              <a:buFontTx/>
              <a:buChar char="•"/>
            </a:pPr>
            <a:r>
              <a:rPr lang="en-GB" dirty="0" smtClean="0">
                <a:latin typeface="Arial" pitchFamily="34" charset="0"/>
                <a:ea typeface="ヒラギノ角ゴ Pro W3" charset="-128"/>
              </a:rPr>
              <a:t>&gt; is short hand for 1&gt;.</a:t>
            </a:r>
          </a:p>
          <a:p>
            <a:pPr lvl="1">
              <a:buFontTx/>
              <a:buChar char="•"/>
            </a:pPr>
            <a:r>
              <a:rPr lang="en-GB" dirty="0" smtClean="0">
                <a:latin typeface="Arial" pitchFamily="34" charset="0"/>
                <a:ea typeface="ヒラギノ角ゴ Pro W3" charset="-128"/>
              </a:rPr>
              <a:t>&gt; means take the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stream and send it some other destination.</a:t>
            </a:r>
          </a:p>
          <a:p>
            <a:pPr lvl="1">
              <a:buFontTx/>
              <a:buChar char="•"/>
            </a:pPr>
            <a:r>
              <a:rPr lang="en-GB" dirty="0" smtClean="0">
                <a:latin typeface="Arial" pitchFamily="34" charset="0"/>
                <a:ea typeface="ヒラギノ角ゴ Pro W3" charset="-128"/>
              </a:rPr>
              <a:t>If the destination is a file then the contents of the file are removed first and the incoming data is placed there.</a:t>
            </a:r>
          </a:p>
          <a:p>
            <a:pPr>
              <a:buFontTx/>
              <a:buChar char="•"/>
            </a:pPr>
            <a:endParaRPr lang="en-GB" dirty="0" smtClean="0">
              <a:latin typeface="Arial" pitchFamily="34" charset="0"/>
              <a:ea typeface="ヒラギノ角ゴ Pro W3" charset="-128"/>
            </a:endParaRPr>
          </a:p>
          <a:p>
            <a:pPr>
              <a:buFontTx/>
              <a:buChar char="•"/>
            </a:pPr>
            <a:r>
              <a:rPr lang="en-GB" dirty="0" smtClean="0">
                <a:latin typeface="Arial" pitchFamily="34" charset="0"/>
                <a:ea typeface="ヒラギノ角ゴ Pro W3" charset="-128"/>
              </a:rPr>
              <a:t>&gt;&gt;</a:t>
            </a:r>
          </a:p>
          <a:p>
            <a:pPr lvl="1">
              <a:buFontTx/>
              <a:buChar char="•"/>
            </a:pPr>
            <a:r>
              <a:rPr lang="en-GB" dirty="0" smtClean="0">
                <a:latin typeface="Arial" pitchFamily="34" charset="0"/>
                <a:ea typeface="ヒラギノ角ゴ Pro W3" charset="-128"/>
              </a:rPr>
              <a:t>&gt;&gt; does the same as &gt;, however instead of removing the contents of the destination, the incoming data is added on to the end of the file. This is called appending.</a:t>
            </a:r>
          </a:p>
          <a:p>
            <a:pPr lvl="1">
              <a:buFontTx/>
              <a:buChar char="•"/>
            </a:pPr>
            <a:endParaRPr lang="en-GB" dirty="0" smtClean="0">
              <a:latin typeface="Arial" pitchFamily="34" charset="0"/>
              <a:ea typeface="ヒラギノ角ゴ Pro W3" charset="-128"/>
            </a:endParaRPr>
          </a:p>
          <a:p>
            <a:pPr>
              <a:buFontTx/>
              <a:buChar char="•"/>
            </a:pPr>
            <a:r>
              <a:rPr lang="en-GB" dirty="0" smtClean="0">
                <a:latin typeface="Arial" pitchFamily="34" charset="0"/>
                <a:ea typeface="ヒラギノ角ゴ Pro W3" charset="-128"/>
              </a:rPr>
              <a:t>2&gt;</a:t>
            </a:r>
          </a:p>
          <a:p>
            <a:pPr lvl="1">
              <a:buFontTx/>
              <a:buChar char="•"/>
            </a:pPr>
            <a:r>
              <a:rPr lang="en-GB" dirty="0" smtClean="0">
                <a:latin typeface="Arial" pitchFamily="34" charset="0"/>
                <a:ea typeface="ヒラギノ角ゴ Pro W3" charset="-128"/>
              </a:rPr>
              <a:t>2&gt; means take the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stream and send it somewhere else.</a:t>
            </a:r>
          </a:p>
          <a:p>
            <a:pPr lvl="1">
              <a:buFontTx/>
              <a:buChar char="•"/>
            </a:pPr>
            <a:endParaRPr lang="en-GB" dirty="0" smtClean="0">
              <a:latin typeface="Arial" pitchFamily="34" charset="0"/>
              <a:ea typeface="ヒラギノ角ゴ Pro W3" charset="-128"/>
            </a:endParaRPr>
          </a:p>
          <a:p>
            <a:pPr>
              <a:buFontTx/>
              <a:buChar char="•"/>
            </a:pPr>
            <a:r>
              <a:rPr lang="en-GB" dirty="0" smtClean="0">
                <a:latin typeface="Arial" pitchFamily="34" charset="0"/>
                <a:ea typeface="ヒラギノ角ゴ Pro W3" charset="-128"/>
              </a:rPr>
              <a:t>2&gt;&amp;1</a:t>
            </a:r>
          </a:p>
          <a:p>
            <a:pPr lvl="1">
              <a:buFontTx/>
              <a:buChar char="•"/>
            </a:pPr>
            <a:r>
              <a:rPr lang="en-GB" dirty="0" smtClean="0">
                <a:latin typeface="Arial" pitchFamily="34" charset="0"/>
                <a:ea typeface="ヒラギノ角ゴ Pro W3" charset="-128"/>
              </a:rPr>
              <a:t>2&gt;&amp;1 means take the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stream and send it to the location where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goes.</a:t>
            </a:r>
          </a:p>
          <a:p>
            <a:pPr lvl="1">
              <a:buFontTx/>
              <a:buChar char="•"/>
            </a:pPr>
            <a:endParaRPr lang="en-US" dirty="0" smtClean="0">
              <a:latin typeface="Arial" pitchFamily="34" charset="0"/>
              <a:ea typeface="ヒラギノ角ゴ Pro W3" charset="-128"/>
            </a:endParaRPr>
          </a:p>
          <a:p>
            <a:pPr>
              <a:buFontTx/>
              <a:buChar char="•"/>
            </a:pPr>
            <a:r>
              <a:rPr lang="en-US" dirty="0" smtClean="0">
                <a:latin typeface="Arial" pitchFamily="34" charset="0"/>
                <a:ea typeface="ヒラギノ角ゴ Pro W3" charset="-128"/>
              </a:rPr>
              <a:t>&amp;&gt;</a:t>
            </a:r>
            <a:endParaRPr lang="en-GB" dirty="0" smtClean="0">
              <a:latin typeface="Arial" pitchFamily="34" charset="0"/>
              <a:ea typeface="ヒラギノ角ゴ Pro W3" charset="-128"/>
            </a:endParaRPr>
          </a:p>
          <a:p>
            <a:pPr lvl="1">
              <a:buFontTx/>
              <a:buChar char="•"/>
            </a:pPr>
            <a:r>
              <a:rPr lang="en-GB" dirty="0" smtClean="0">
                <a:latin typeface="Arial" pitchFamily="34" charset="0"/>
                <a:ea typeface="ヒラギノ角ゴ Pro W3" charset="-128"/>
              </a:rPr>
              <a:t>&amp;&gt; means take</a:t>
            </a:r>
            <a:r>
              <a:rPr lang="en-GB" baseline="0" dirty="0" smtClean="0">
                <a:latin typeface="Arial" pitchFamily="34" charset="0"/>
                <a:ea typeface="ヒラギノ角ゴ Pro W3" charset="-128"/>
              </a:rPr>
              <a:t> both </a:t>
            </a:r>
            <a:r>
              <a:rPr lang="en-GB" baseline="0" dirty="0" err="1" smtClean="0">
                <a:latin typeface="Arial" pitchFamily="34" charset="0"/>
                <a:ea typeface="ヒラギノ角ゴ Pro W3" charset="-128"/>
              </a:rPr>
              <a:t>stdout</a:t>
            </a:r>
            <a:r>
              <a:rPr lang="en-GB" baseline="0" dirty="0" smtClean="0">
                <a:latin typeface="Arial" pitchFamily="34" charset="0"/>
                <a:ea typeface="ヒラギノ角ゴ Pro W3" charset="-128"/>
              </a:rPr>
              <a:t> and </a:t>
            </a:r>
            <a:r>
              <a:rPr lang="en-GB" baseline="0" dirty="0" err="1" smtClean="0">
                <a:latin typeface="Arial" pitchFamily="34" charset="0"/>
                <a:ea typeface="ヒラギノ角ゴ Pro W3" charset="-128"/>
              </a:rPr>
              <a:t>stderr</a:t>
            </a:r>
            <a:r>
              <a:rPr lang="en-GB" baseline="0" dirty="0" smtClean="0">
                <a:latin typeface="Arial" pitchFamily="34" charset="0"/>
                <a:ea typeface="ヒラギノ角ゴ Pro W3" charset="-128"/>
              </a:rPr>
              <a:t> and redirect to same place</a:t>
            </a:r>
          </a:p>
          <a:p>
            <a:pPr lvl="1">
              <a:buFontTx/>
              <a:buChar char="•"/>
            </a:pPr>
            <a:r>
              <a:rPr lang="en-US" baseline="0" dirty="0" smtClean="0">
                <a:latin typeface="Arial" pitchFamily="34" charset="0"/>
                <a:ea typeface="ヒラギノ角ゴ Pro W3" charset="-128"/>
              </a:rPr>
              <a:t>Ex </a:t>
            </a:r>
            <a:r>
              <a:rPr lang="en-US" baseline="0" dirty="0" err="1" smtClean="0">
                <a:latin typeface="Arial" pitchFamily="34" charset="0"/>
                <a:ea typeface="ヒラギノ角ゴ Pro W3" charset="-128"/>
              </a:rPr>
              <a:t>bogus_command</a:t>
            </a:r>
            <a:r>
              <a:rPr lang="en-US" baseline="0" dirty="0" smtClean="0">
                <a:latin typeface="Arial" pitchFamily="34" charset="0"/>
                <a:ea typeface="ヒラギノ角ゴ Pro W3" charset="-128"/>
              </a:rPr>
              <a:t> &amp;&gt;/dev/null</a:t>
            </a:r>
          </a:p>
          <a:p>
            <a:pPr lvl="1">
              <a:buFontTx/>
              <a:buChar char="•"/>
            </a:pPr>
            <a:r>
              <a:rPr lang="en-US" baseline="0" dirty="0" smtClean="0">
                <a:latin typeface="Arial" pitchFamily="34" charset="0"/>
                <a:ea typeface="ヒラギノ角ゴ Pro W3" charset="-128"/>
              </a:rPr>
              <a:t>Ex </a:t>
            </a:r>
            <a:r>
              <a:rPr lang="en-US" baseline="0" dirty="0" err="1" smtClean="0">
                <a:latin typeface="Arial" pitchFamily="34" charset="0"/>
                <a:ea typeface="ヒラギノ角ゴ Pro W3" charset="-128"/>
              </a:rPr>
              <a:t>bogus_command</a:t>
            </a:r>
            <a:r>
              <a:rPr lang="en-US" baseline="0" dirty="0" smtClean="0">
                <a:latin typeface="Arial" pitchFamily="34" charset="0"/>
                <a:ea typeface="ヒラギノ角ゴ Pro W3" charset="-128"/>
              </a:rPr>
              <a:t> &amp;&gt; </a:t>
            </a:r>
            <a:r>
              <a:rPr lang="en-US" baseline="0" dirty="0" err="1" smtClean="0">
                <a:latin typeface="Arial" pitchFamily="34" charset="0"/>
                <a:ea typeface="ヒラギノ角ゴ Pro W3" charset="-128"/>
              </a:rPr>
              <a:t>tempfile</a:t>
            </a:r>
            <a:r>
              <a:rPr lang="en-US" baseline="0" dirty="0" smtClean="0">
                <a:latin typeface="Arial" pitchFamily="34" charset="0"/>
                <a:ea typeface="ヒラギノ角ゴ Pro W3" charset="-128"/>
              </a:rPr>
              <a:t> </a:t>
            </a:r>
            <a:endParaRPr lang="en-GB" dirty="0" smtClean="0">
              <a:latin typeface="Arial" pitchFamily="34" charset="0"/>
              <a:ea typeface="ヒラギノ角ゴ Pro W3" charset="-128"/>
            </a:endParaRPr>
          </a:p>
          <a:p>
            <a:pPr lvl="1">
              <a:buFontTx/>
              <a:buNone/>
            </a:pPr>
            <a:endParaRPr lang="en-GB" dirty="0" smtClean="0">
              <a:latin typeface="Arial" pitchFamily="34" charset="0"/>
              <a:ea typeface="ヒラギノ角ゴ Pro W3" charset="-128"/>
            </a:endParaRPr>
          </a:p>
          <a:p>
            <a:pPr lvl="1">
              <a:buFontTx/>
              <a:buChar char="•"/>
            </a:pPr>
            <a:endParaRPr lang="en-GB" dirty="0" smtClean="0">
              <a:latin typeface="Arial" pitchFamily="34" charset="0"/>
              <a:ea typeface="ヒラギノ角ゴ Pro W3" charset="-128"/>
            </a:endParaRPr>
          </a:p>
        </p:txBody>
      </p:sp>
      <p:sp>
        <p:nvSpPr>
          <p:cNvPr id="37892" name="Slide Number Placeholder 3"/>
          <p:cNvSpPr>
            <a:spLocks noGrp="1"/>
          </p:cNvSpPr>
          <p:nvPr>
            <p:ph type="sldNum" sz="quarter" idx="5"/>
          </p:nvPr>
        </p:nvSpPr>
        <p:spPr>
          <a:noFill/>
        </p:spPr>
        <p:txBody>
          <a:bodyPr/>
          <a:lstStyle/>
          <a:p>
            <a:fld id="{D2012631-D597-4F0E-ABE9-A6662CB81049}" type="slidenum">
              <a:rPr lang="en-US"/>
              <a:pPr/>
              <a:t>86</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891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8916" name="Slide Number Placeholder 3"/>
          <p:cNvSpPr>
            <a:spLocks noGrp="1"/>
          </p:cNvSpPr>
          <p:nvPr>
            <p:ph type="sldNum" sz="quarter" idx="5"/>
          </p:nvPr>
        </p:nvSpPr>
        <p:spPr>
          <a:noFill/>
        </p:spPr>
        <p:txBody>
          <a:bodyPr/>
          <a:lstStyle/>
          <a:p>
            <a:fld id="{B331672E-EC13-40A5-8D0D-555ED20CEB42}" type="slidenum">
              <a:rPr lang="en-US"/>
              <a:pPr/>
              <a:t>87</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marL="173422" indent="-173422" eaLnBrk="1" hangingPunct="1">
              <a:buFont typeface="Arial" pitchFamily="34" charset="0"/>
              <a:buChar char="•"/>
              <a:defRPr/>
            </a:pPr>
            <a:r>
              <a:rPr lang="en-GB" dirty="0" smtClean="0">
                <a:solidFill>
                  <a:srgbClr val="333399"/>
                </a:solidFill>
                <a:latin typeface="Lucida Console" pitchFamily="49" charset="0"/>
                <a:ea typeface="ヒラギノ角ゴ Pro W3" pitchFamily="-112" charset="-128"/>
                <a:cs typeface="+mn-cs"/>
              </a:rPr>
              <a:t>The stdout of the command on the left of the ‘|’  becomes the stdin of the command on the right of the ‘|’.</a:t>
            </a:r>
            <a:endParaRPr lang="en-GB" dirty="0" smtClean="0">
              <a:solidFill>
                <a:srgbClr val="333399"/>
              </a:solidFill>
              <a:latin typeface="Arial" charset="0"/>
              <a:ea typeface="ヒラギノ角ゴ Pro W3" pitchFamily="-112" charset="-128"/>
              <a:cs typeface="+mn-cs"/>
            </a:endParaRPr>
          </a:p>
          <a:p>
            <a:pPr>
              <a:defRPr/>
            </a:pPr>
            <a:endParaRPr lang="en-GB" dirty="0" smtClean="0"/>
          </a:p>
          <a:p>
            <a:pPr marL="173422" indent="-173422">
              <a:buFont typeface="Arial" pitchFamily="34" charset="0"/>
              <a:buChar char="•"/>
              <a:defRPr/>
            </a:pPr>
            <a:r>
              <a:rPr lang="en-GB" dirty="0" smtClean="0"/>
              <a:t>Commands can be chained together like this as many times as you like.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Each time you add a new command to the chain, the most recent output from the last command on the left is fed into the right command.</a:t>
            </a:r>
            <a:endParaRPr lang="en-GB" dirty="0"/>
          </a:p>
        </p:txBody>
      </p:sp>
      <p:sp>
        <p:nvSpPr>
          <p:cNvPr id="39940" name="Slide Number Placeholder 3"/>
          <p:cNvSpPr>
            <a:spLocks noGrp="1"/>
          </p:cNvSpPr>
          <p:nvPr>
            <p:ph type="sldNum" sz="quarter" idx="5"/>
          </p:nvPr>
        </p:nvSpPr>
        <p:spPr>
          <a:noFill/>
        </p:spPr>
        <p:txBody>
          <a:bodyPr/>
          <a:lstStyle/>
          <a:p>
            <a:fld id="{FA47F35E-D992-434B-9D32-D6C6C133B996}" type="slidenum">
              <a:rPr lang="en-US"/>
              <a:pPr/>
              <a:t>88</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eaLnBrk="1" hangingPunct="1">
              <a:defRPr/>
            </a:pPr>
            <a:r>
              <a:rPr lang="en-GB" b="1" u="sng" dirty="0" smtClean="0"/>
              <a:t>Example pipes 1</a:t>
            </a:r>
          </a:p>
          <a:p>
            <a:pPr>
              <a:defRPr/>
            </a:pPr>
            <a:endParaRPr lang="en-GB" dirty="0" smtClean="0"/>
          </a:p>
          <a:p>
            <a:pPr eaLnBrk="1" hangingPunct="1">
              <a:defRPr/>
            </a:pPr>
            <a:r>
              <a:rPr lang="en-GB" dirty="0" smtClean="0"/>
              <a:t>[user@unix demo]$ </a:t>
            </a:r>
            <a:r>
              <a:rPr lang="en-GB" dirty="0" smtClean="0">
                <a:solidFill>
                  <a:srgbClr val="333399"/>
                </a:solidFill>
              </a:rPr>
              <a:t>echo "hello world" | </a:t>
            </a:r>
            <a:r>
              <a:rPr lang="en-GB" dirty="0" err="1" smtClean="0">
                <a:solidFill>
                  <a:srgbClr val="333399"/>
                </a:solidFill>
              </a:rPr>
              <a:t>wc</a:t>
            </a:r>
            <a:r>
              <a:rPr lang="en-GB" dirty="0" smtClean="0">
                <a:solidFill>
                  <a:srgbClr val="333399"/>
                </a:solidFill>
              </a:rPr>
              <a:t> –c</a:t>
            </a:r>
          </a:p>
          <a:p>
            <a:pPr>
              <a:defRPr/>
            </a:pPr>
            <a:r>
              <a:rPr lang="en-GB" dirty="0" smtClean="0"/>
              <a:t>12</a:t>
            </a:r>
          </a:p>
          <a:p>
            <a:pPr>
              <a:defRPr/>
            </a:pPr>
            <a:r>
              <a:rPr lang="en-GB" dirty="0" smtClean="0"/>
              <a:t>[user@unix demo]$</a:t>
            </a:r>
          </a:p>
          <a:p>
            <a:pPr>
              <a:defRPr/>
            </a:pPr>
            <a:endParaRPr lang="en-GB" dirty="0" smtClean="0"/>
          </a:p>
          <a:p>
            <a:pPr eaLnBrk="1" hangingPunct="1">
              <a:defRPr/>
            </a:pPr>
            <a:r>
              <a:rPr lang="en-GB" b="1" u="sng" dirty="0" smtClean="0"/>
              <a:t>Example pipes 2</a:t>
            </a:r>
          </a:p>
          <a:p>
            <a:pPr eaLnBrk="1" hangingPunct="1">
              <a:defRPr/>
            </a:pPr>
            <a:endParaRPr lang="en-GB" dirty="0" smtClean="0"/>
          </a:p>
          <a:p>
            <a:pPr eaLnBrk="1" hangingPunct="1">
              <a:defRPr/>
            </a:pPr>
            <a:r>
              <a:rPr lang="en-GB" dirty="0" smtClean="0"/>
              <a:t>[</a:t>
            </a:r>
            <a:r>
              <a:rPr lang="en-GB" dirty="0" err="1" smtClean="0"/>
              <a:t>user@unix</a:t>
            </a:r>
            <a:r>
              <a:rPr lang="en-GB" dirty="0" smtClean="0"/>
              <a:t> demo]$ </a:t>
            </a:r>
            <a:r>
              <a:rPr lang="en-GB" dirty="0" smtClean="0">
                <a:latin typeface="Arial" charset="0"/>
                <a:ea typeface="ヒラギノ角ゴ Pro W3" pitchFamily="-112" charset="-128"/>
                <a:cs typeface="+mn-cs"/>
              </a:rPr>
              <a:t>ls –l | grep “^d” | </a:t>
            </a:r>
            <a:r>
              <a:rPr lang="en-GB" dirty="0" err="1" smtClean="0">
                <a:latin typeface="Arial" charset="0"/>
                <a:ea typeface="ヒラギノ角ゴ Pro W3" pitchFamily="-112" charset="-128"/>
                <a:cs typeface="+mn-cs"/>
              </a:rPr>
              <a:t>wc</a:t>
            </a:r>
            <a:r>
              <a:rPr lang="en-GB" dirty="0" smtClean="0">
                <a:latin typeface="Arial" charset="0"/>
                <a:ea typeface="ヒラギノ角ゴ Pro W3" pitchFamily="-112" charset="-128"/>
                <a:cs typeface="+mn-cs"/>
              </a:rPr>
              <a:t> –l</a:t>
            </a:r>
          </a:p>
          <a:p>
            <a:pPr>
              <a:defRPr/>
            </a:pPr>
            <a:r>
              <a:rPr lang="en-GB" dirty="0" smtClean="0"/>
              <a:t>5</a:t>
            </a:r>
          </a:p>
          <a:p>
            <a:pPr>
              <a:defRPr/>
            </a:pPr>
            <a:r>
              <a:rPr lang="en-GB" dirty="0" smtClean="0"/>
              <a:t>[</a:t>
            </a:r>
            <a:r>
              <a:rPr lang="en-GB" dirty="0" err="1" smtClean="0"/>
              <a:t>user@unix</a:t>
            </a:r>
            <a:r>
              <a:rPr lang="en-GB" dirty="0" smtClean="0"/>
              <a:t> demo]$</a:t>
            </a:r>
          </a:p>
          <a:p>
            <a:pPr>
              <a:defRPr/>
            </a:pPr>
            <a:endParaRPr lang="en-GB" dirty="0" smtClean="0"/>
          </a:p>
          <a:p>
            <a:pPr>
              <a:defRPr/>
            </a:pPr>
            <a:endParaRPr lang="en-GB" dirty="0"/>
          </a:p>
        </p:txBody>
      </p:sp>
      <p:sp>
        <p:nvSpPr>
          <p:cNvPr id="40964" name="Slide Number Placeholder 3"/>
          <p:cNvSpPr>
            <a:spLocks noGrp="1"/>
          </p:cNvSpPr>
          <p:nvPr>
            <p:ph type="sldNum" sz="quarter" idx="5"/>
          </p:nvPr>
        </p:nvSpPr>
        <p:spPr>
          <a:noFill/>
        </p:spPr>
        <p:txBody>
          <a:bodyPr/>
          <a:lstStyle/>
          <a:p>
            <a:fld id="{091966B1-CF5A-4BBA-AF72-A8CAB62182E0}" type="slidenum">
              <a:rPr lang="en-US"/>
              <a:pPr/>
              <a:t>89</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a:t>echo </a:t>
            </a:r>
            <a:r>
              <a:rPr lang="en-GB" dirty="0" err="1"/>
              <a:t>James:Taylor</a:t>
            </a:r>
            <a:r>
              <a:rPr lang="en-GB" dirty="0"/>
              <a:t> | </a:t>
            </a:r>
            <a:r>
              <a:rPr lang="en-GB" dirty="0" err="1"/>
              <a:t>tr</a:t>
            </a:r>
            <a:r>
              <a:rPr lang="en-GB" dirty="0"/>
              <a:t> ":" " "		replaces ":" with a space character</a:t>
            </a:r>
          </a:p>
          <a:p>
            <a:r>
              <a:rPr lang="en-GB" dirty="0"/>
              <a:t>echo </a:t>
            </a:r>
            <a:r>
              <a:rPr lang="en-GB" dirty="0" err="1"/>
              <a:t>chris</a:t>
            </a:r>
            <a:r>
              <a:rPr lang="en-GB" dirty="0"/>
              <a:t> | </a:t>
            </a:r>
            <a:r>
              <a:rPr lang="en-GB" dirty="0" err="1"/>
              <a:t>tr</a:t>
            </a:r>
            <a:r>
              <a:rPr lang="en-GB" dirty="0"/>
              <a:t> </a:t>
            </a:r>
            <a:r>
              <a:rPr lang="en-GB" dirty="0" err="1"/>
              <a:t>crh</a:t>
            </a:r>
            <a:r>
              <a:rPr lang="en-GB" dirty="0"/>
              <a:t> </a:t>
            </a:r>
            <a:r>
              <a:rPr lang="en-GB" dirty="0" err="1"/>
              <a:t>Evl</a:t>
            </a:r>
            <a:r>
              <a:rPr lang="en-GB" dirty="0"/>
              <a:t>			turns </a:t>
            </a:r>
            <a:r>
              <a:rPr lang="en-GB" dirty="0" err="1"/>
              <a:t>chris</a:t>
            </a:r>
            <a:r>
              <a:rPr lang="en-GB" dirty="0"/>
              <a:t> into Elvis</a:t>
            </a:r>
          </a:p>
          <a:p>
            <a:r>
              <a:rPr lang="en-GB" dirty="0"/>
              <a:t>echo -n abcde123 | </a:t>
            </a:r>
            <a:r>
              <a:rPr lang="en-GB" dirty="0" err="1"/>
              <a:t>tr</a:t>
            </a:r>
            <a:r>
              <a:rPr lang="en-GB" dirty="0"/>
              <a:t> -c </a:t>
            </a:r>
            <a:r>
              <a:rPr lang="en-GB" dirty="0" err="1"/>
              <a:t>aeiou</a:t>
            </a:r>
            <a:r>
              <a:rPr lang="en-GB" dirty="0"/>
              <a:t> - 	outputs a---e---   -c means compliment set.  This example turns any character not in </a:t>
            </a:r>
            <a:r>
              <a:rPr lang="en-GB" dirty="0" err="1"/>
              <a:t>aeiou</a:t>
            </a:r>
            <a:r>
              <a:rPr lang="en-GB" dirty="0"/>
              <a:t> to hyphens.</a:t>
            </a:r>
          </a:p>
          <a:p>
            <a:r>
              <a:rPr lang="en-GB" dirty="0"/>
              <a:t> </a:t>
            </a:r>
          </a:p>
          <a:p>
            <a:r>
              <a:rPr lang="en-GB" dirty="0"/>
              <a:t>cat </a:t>
            </a:r>
            <a:r>
              <a:rPr lang="en-GB" dirty="0" err="1"/>
              <a:t>myFile</a:t>
            </a:r>
            <a:r>
              <a:rPr lang="en-GB" dirty="0"/>
              <a:t> | </a:t>
            </a:r>
            <a:r>
              <a:rPr lang="en-GB" dirty="0" err="1"/>
              <a:t>tr</a:t>
            </a:r>
            <a:r>
              <a:rPr lang="en-GB" dirty="0"/>
              <a:t> [:lower:] [:upper:]   	turn lowercase characters into uppercase</a:t>
            </a:r>
          </a:p>
          <a:p>
            <a:r>
              <a:rPr lang="en-GB" dirty="0"/>
              <a:t>echo hello | </a:t>
            </a:r>
            <a:r>
              <a:rPr lang="en-GB" dirty="0" err="1"/>
              <a:t>tr</a:t>
            </a:r>
            <a:r>
              <a:rPr lang="en-GB" dirty="0"/>
              <a:t> -d h			deletes all the 'h' character (</a:t>
            </a:r>
            <a:r>
              <a:rPr lang="en-GB" dirty="0" err="1"/>
              <a:t>ello</a:t>
            </a:r>
            <a:r>
              <a:rPr lang="en-GB" dirty="0"/>
              <a:t>)</a:t>
            </a:r>
          </a:p>
          <a:p>
            <a:r>
              <a:rPr lang="en-GB" dirty="0"/>
              <a:t>echo hello | </a:t>
            </a:r>
            <a:r>
              <a:rPr lang="en-GB" dirty="0" err="1"/>
              <a:t>tr</a:t>
            </a:r>
            <a:r>
              <a:rPr lang="en-GB" dirty="0"/>
              <a:t> -d </a:t>
            </a:r>
            <a:r>
              <a:rPr lang="en-GB" dirty="0" err="1"/>
              <a:t>ho</a:t>
            </a:r>
            <a:r>
              <a:rPr lang="en-GB" dirty="0"/>
              <a:t>			deletes all instances of the 'h' and 'o' (ell)</a:t>
            </a:r>
          </a:p>
          <a:p>
            <a:r>
              <a:rPr lang="en-GB" dirty="0"/>
              <a:t>cat </a:t>
            </a:r>
            <a:r>
              <a:rPr lang="en-GB" dirty="0" err="1"/>
              <a:t>myFile</a:t>
            </a:r>
            <a:r>
              <a:rPr lang="en-GB" dirty="0"/>
              <a:t> | </a:t>
            </a:r>
            <a:r>
              <a:rPr lang="en-GB" dirty="0" err="1"/>
              <a:t>tr</a:t>
            </a:r>
            <a:r>
              <a:rPr lang="en-GB" dirty="0"/>
              <a:t> -d a-h	deletes all lower case chars between a and h (inclusive)</a:t>
            </a:r>
          </a:p>
          <a:p>
            <a:r>
              <a:rPr lang="en-GB" dirty="0"/>
              <a:t>cat </a:t>
            </a:r>
            <a:r>
              <a:rPr lang="en-GB" dirty="0" err="1"/>
              <a:t>myFile</a:t>
            </a:r>
            <a:r>
              <a:rPr lang="en-GB" dirty="0"/>
              <a:t> | </a:t>
            </a:r>
            <a:r>
              <a:rPr lang="en-GB" dirty="0" err="1"/>
              <a:t>tr</a:t>
            </a:r>
            <a:r>
              <a:rPr lang="en-GB" dirty="0"/>
              <a:t> -d [:upper:]		deletes all capital letters from the output</a:t>
            </a:r>
          </a:p>
          <a:p>
            <a:r>
              <a:rPr lang="en-GB" dirty="0"/>
              <a:t>echo NA1234567D | </a:t>
            </a:r>
            <a:r>
              <a:rPr lang="en-GB" dirty="0" err="1"/>
              <a:t>tr</a:t>
            </a:r>
            <a:r>
              <a:rPr lang="en-GB" dirty="0"/>
              <a:t> -d [:alpha:] 	deletes all letters (1234567)</a:t>
            </a:r>
          </a:p>
          <a:p>
            <a:r>
              <a:rPr lang="en-GB" dirty="0"/>
              <a:t>echo NA1234567D | </a:t>
            </a:r>
            <a:r>
              <a:rPr lang="en-GB" dirty="0" err="1"/>
              <a:t>tr</a:t>
            </a:r>
            <a:r>
              <a:rPr lang="en-GB" dirty="0"/>
              <a:t> -d [:digit:]	deletes all numbers</a:t>
            </a:r>
          </a:p>
          <a:p>
            <a:r>
              <a:rPr lang="en-US" dirty="0"/>
              <a:t>echo ABBBBBBD | </a:t>
            </a:r>
            <a:r>
              <a:rPr lang="en-US" dirty="0" err="1"/>
              <a:t>tr</a:t>
            </a:r>
            <a:r>
              <a:rPr lang="en-US" dirty="0"/>
              <a:t> –s “B”			Squeeze </a:t>
            </a:r>
            <a:r>
              <a:rPr lang="en-US" dirty="0" err="1"/>
              <a:t>Bs</a:t>
            </a:r>
            <a:r>
              <a:rPr lang="en-US" dirty="0"/>
              <a:t> down to one B.</a:t>
            </a:r>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90</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165225" y="692150"/>
            <a:ext cx="4619625" cy="3463925"/>
          </a:xfrm>
          <a:ln/>
        </p:spPr>
      </p:sp>
      <p:sp>
        <p:nvSpPr>
          <p:cNvPr id="41987"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41988" name="Slide Number Placeholder 3"/>
          <p:cNvSpPr>
            <a:spLocks noGrp="1"/>
          </p:cNvSpPr>
          <p:nvPr>
            <p:ph type="sldNum" sz="quarter" idx="5"/>
          </p:nvPr>
        </p:nvSpPr>
        <p:spPr>
          <a:noFill/>
        </p:spPr>
        <p:txBody>
          <a:bodyPr/>
          <a:lstStyle/>
          <a:p>
            <a:fld id="{F64251AD-AF45-4F1A-B77F-2281A4017A80}" type="slidenum">
              <a:rPr lang="en-US"/>
              <a:pPr/>
              <a:t>91</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65225" y="692150"/>
            <a:ext cx="4619625" cy="3463925"/>
          </a:xfrm>
          <a:ln/>
        </p:spPr>
      </p:sp>
      <p:sp>
        <p:nvSpPr>
          <p:cNvPr id="43011" name="Notes Placeholder 2"/>
          <p:cNvSpPr>
            <a:spLocks noGrp="1"/>
          </p:cNvSpPr>
          <p:nvPr>
            <p:ph type="body" idx="1"/>
          </p:nvPr>
        </p:nvSpPr>
        <p:spPr>
          <a:noFill/>
          <a:ln/>
        </p:spPr>
        <p:txBody>
          <a:bodyPr/>
          <a:lstStyle/>
          <a:p>
            <a:pPr eaLnBrk="1" hangingPunct="1"/>
            <a:r>
              <a:rPr lang="en-GB" dirty="0" smtClean="0">
                <a:latin typeface="Arial" pitchFamily="34" charset="0"/>
                <a:ea typeface="ヒラギノ角ゴ Pro W3" charset="-128"/>
              </a:rPr>
              <a:t>The tee command writes the output of a command to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and simultaneously sends the output to the specified files or files</a:t>
            </a:r>
          </a:p>
          <a:p>
            <a:endParaRPr lang="en-GB" dirty="0" smtClean="0">
              <a:latin typeface="Arial" pitchFamily="34" charset="0"/>
              <a:ea typeface="ヒラギノ角ゴ Pro W3" charset="-128"/>
            </a:endParaRPr>
          </a:p>
          <a:p>
            <a:pPr eaLnBrk="1" hangingPunct="1">
              <a:buFontTx/>
              <a:buChar char="•"/>
            </a:pPr>
            <a:r>
              <a:rPr lang="en-GB" dirty="0" smtClean="0">
                <a:latin typeface="Arial" pitchFamily="34" charset="0"/>
                <a:ea typeface="ヒラギノ角ゴ Pro W3" charset="-128"/>
              </a:rPr>
              <a:t>Example advanced tee example 1 and 2 show the use of the tee command with pipes.</a:t>
            </a:r>
          </a:p>
          <a:p>
            <a:pPr eaLnBrk="1" hangingPunct="1">
              <a:buFontTx/>
              <a:buChar char="•"/>
            </a:pPr>
            <a:endParaRPr lang="en-GB" dirty="0" smtClean="0">
              <a:latin typeface="Arial" pitchFamily="34" charset="0"/>
              <a:ea typeface="ヒラギノ角ゴ Pro W3" charset="-128"/>
            </a:endParaRPr>
          </a:p>
          <a:p>
            <a:pPr eaLnBrk="1" hangingPunct="1">
              <a:buFontTx/>
              <a:buChar char="•"/>
            </a:pPr>
            <a:r>
              <a:rPr lang="en-GB" dirty="0" smtClean="0">
                <a:latin typeface="Arial" pitchFamily="34" charset="0"/>
                <a:ea typeface="ヒラギノ角ゴ Pro W3" charset="-128"/>
              </a:rPr>
              <a:t>Example advanced tee example 2 is using the tee commands ability to append to a file.</a:t>
            </a:r>
          </a:p>
          <a:p>
            <a:endParaRPr lang="en-GB" dirty="0" smtClean="0">
              <a:latin typeface="Arial" pitchFamily="34" charset="0"/>
              <a:ea typeface="ヒラギノ角ゴ Pro W3" charset="-128"/>
            </a:endParaRPr>
          </a:p>
          <a:p>
            <a:endParaRPr lang="en-GB"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basic tee example</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r>
              <a:rPr lang="en-GB" dirty="0" smtClean="0">
                <a:latin typeface="Lucida Console" pitchFamily="49" charset="0"/>
                <a:ea typeface="ヒラギノ角ゴ Pro W3" charset="-128"/>
              </a:rPr>
              <a:t>date | tee tee-file</a:t>
            </a:r>
          </a:p>
          <a:p>
            <a:r>
              <a:rPr lang="en-GB" dirty="0" smtClean="0">
                <a:latin typeface="Lucida Console" pitchFamily="49" charset="0"/>
                <a:ea typeface="ヒラギノ角ゴ Pro W3" charset="-128"/>
              </a:rPr>
              <a:t>Sun Jan  8 15:35:54 GMT 2012</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r>
              <a:rPr lang="fr-FR" dirty="0" smtClean="0">
                <a:latin typeface="Lucida Console" pitchFamily="49" charset="0"/>
                <a:ea typeface="ヒラギノ角ゴ Pro W3" charset="-128"/>
              </a:rPr>
              <a:t>cat tee-file</a:t>
            </a:r>
          </a:p>
          <a:p>
            <a:r>
              <a:rPr lang="en-GB" dirty="0" smtClean="0">
                <a:latin typeface="Lucida Console" pitchFamily="49" charset="0"/>
                <a:ea typeface="ヒラギノ角ゴ Pro W3" charset="-128"/>
              </a:rPr>
              <a:t>Sun Jan  8 15:35:54 GMT 2012</a:t>
            </a:r>
          </a:p>
          <a:p>
            <a:endParaRPr lang="fr-FR"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advanced tee example 1</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date | tee file | </a:t>
            </a:r>
            <a:r>
              <a:rPr lang="en-GB" dirty="0" err="1" smtClean="0">
                <a:latin typeface="Arial" pitchFamily="34" charset="0"/>
                <a:ea typeface="ヒラギノ角ゴ Pro W3" charset="-128"/>
              </a:rPr>
              <a:t>wc</a:t>
            </a:r>
            <a:r>
              <a:rPr lang="en-GB" dirty="0" smtClean="0">
                <a:latin typeface="Arial" pitchFamily="34" charset="0"/>
                <a:ea typeface="ヒラギノ角ゴ Pro W3" charset="-128"/>
              </a:rPr>
              <a:t> -w</a:t>
            </a:r>
          </a:p>
          <a:p>
            <a:r>
              <a:rPr lang="en-GB" dirty="0" smtClean="0">
                <a:latin typeface="Arial" pitchFamily="34" charset="0"/>
                <a:ea typeface="ヒラギノ角ゴ Pro W3" charset="-128"/>
              </a:rPr>
              <a:t>6</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cat file</a:t>
            </a:r>
          </a:p>
          <a:p>
            <a:r>
              <a:rPr lang="en-GB" dirty="0" smtClean="0">
                <a:latin typeface="Arial" pitchFamily="34" charset="0"/>
                <a:ea typeface="ヒラギノ角ゴ Pro W3" charset="-128"/>
              </a:rPr>
              <a:t>Mon Dec 10 16:29:57 GMT 2012</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p>
          <a:p>
            <a:endParaRPr lang="en-GB" dirty="0" smtClean="0">
              <a:latin typeface="Arial" pitchFamily="34" charset="0"/>
              <a:ea typeface="ヒラギノ角ゴ Pro W3" charset="-128"/>
            </a:endParaRPr>
          </a:p>
          <a:p>
            <a:endParaRPr lang="en-GB"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advanced tee example 2</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date | tee -a file | </a:t>
            </a:r>
            <a:r>
              <a:rPr lang="en-GB" dirty="0" err="1" smtClean="0">
                <a:latin typeface="Arial" pitchFamily="34" charset="0"/>
                <a:ea typeface="ヒラギノ角ゴ Pro W3" charset="-128"/>
              </a:rPr>
              <a:t>wc</a:t>
            </a:r>
            <a:r>
              <a:rPr lang="en-GB" dirty="0" smtClean="0">
                <a:latin typeface="Arial" pitchFamily="34" charset="0"/>
                <a:ea typeface="ヒラギノ角ゴ Pro W3" charset="-128"/>
              </a:rPr>
              <a:t> -w</a:t>
            </a:r>
          </a:p>
          <a:p>
            <a:r>
              <a:rPr lang="en-GB" dirty="0" smtClean="0">
                <a:latin typeface="Arial" pitchFamily="34" charset="0"/>
                <a:ea typeface="ヒラギノ角ゴ Pro W3" charset="-128"/>
              </a:rPr>
              <a:t>6</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cat file</a:t>
            </a:r>
          </a:p>
          <a:p>
            <a:r>
              <a:rPr lang="en-GB" dirty="0" smtClean="0">
                <a:latin typeface="Arial" pitchFamily="34" charset="0"/>
                <a:ea typeface="ヒラギノ角ゴ Pro W3" charset="-128"/>
              </a:rPr>
              <a:t>Mon Dec 10 16:29:57 GMT 2012</a:t>
            </a:r>
          </a:p>
          <a:p>
            <a:r>
              <a:rPr lang="en-GB" dirty="0" smtClean="0">
                <a:latin typeface="Arial" pitchFamily="34" charset="0"/>
                <a:ea typeface="ヒラギノ角ゴ Pro W3" charset="-128"/>
              </a:rPr>
              <a:t>Mon Dec 10 16:31:34 GMT 2012</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p>
          <a:p>
            <a:endParaRPr lang="en-GB" dirty="0" smtClean="0">
              <a:latin typeface="Arial" pitchFamily="34" charset="0"/>
              <a:ea typeface="ヒラギノ角ゴ Pro W3" charset="-128"/>
            </a:endParaRPr>
          </a:p>
        </p:txBody>
      </p:sp>
      <p:sp>
        <p:nvSpPr>
          <p:cNvPr id="43012" name="Slide Number Placeholder 3"/>
          <p:cNvSpPr>
            <a:spLocks noGrp="1"/>
          </p:cNvSpPr>
          <p:nvPr>
            <p:ph type="sldNum" sz="quarter" idx="5"/>
          </p:nvPr>
        </p:nvSpPr>
        <p:spPr>
          <a:noFill/>
        </p:spPr>
        <p:txBody>
          <a:bodyPr/>
          <a:lstStyle/>
          <a:p>
            <a:fld id="{2C1E4BBA-36C2-41DE-8770-EC8E0DEB29B4}" type="slidenum">
              <a:rPr lang="en-US"/>
              <a:pPr/>
              <a:t>92</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65225" y="692150"/>
            <a:ext cx="4619625" cy="3463925"/>
          </a:xfrm>
          <a:ln/>
        </p:spPr>
      </p:sp>
      <p:sp>
        <p:nvSpPr>
          <p:cNvPr id="4403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44036" name="Slide Number Placeholder 3"/>
          <p:cNvSpPr>
            <a:spLocks noGrp="1"/>
          </p:cNvSpPr>
          <p:nvPr>
            <p:ph type="sldNum" sz="quarter" idx="5"/>
          </p:nvPr>
        </p:nvSpPr>
        <p:spPr>
          <a:noFill/>
        </p:spPr>
        <p:txBody>
          <a:bodyPr/>
          <a:lstStyle/>
          <a:p>
            <a:fld id="{B8229DCB-A478-4A8A-BADC-149067D9B694}" type="slidenum">
              <a:rPr lang="en-US"/>
              <a:pPr/>
              <a:t>93</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65225" y="692150"/>
            <a:ext cx="4619625" cy="3463925"/>
          </a:xfrm>
          <a:ln/>
        </p:spPr>
      </p:sp>
      <p:sp>
        <p:nvSpPr>
          <p:cNvPr id="4505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45060" name="Slide Number Placeholder 3"/>
          <p:cNvSpPr>
            <a:spLocks noGrp="1"/>
          </p:cNvSpPr>
          <p:nvPr>
            <p:ph type="sldNum" sz="quarter" idx="5"/>
          </p:nvPr>
        </p:nvSpPr>
        <p:spPr>
          <a:noFill/>
        </p:spPr>
        <p:txBody>
          <a:bodyPr/>
          <a:lstStyle/>
          <a:p>
            <a:fld id="{5100D3F0-9B68-47D4-9173-73344962396B}" type="slidenum">
              <a:rPr lang="en-US"/>
              <a:pPr/>
              <a:t>95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65225" y="692150"/>
            <a:ext cx="4619625" cy="3463925"/>
          </a:xfrm>
          <a:ln/>
        </p:spPr>
      </p:sp>
      <p:sp>
        <p:nvSpPr>
          <p:cNvPr id="28675" name="Notes Placeholder 2"/>
          <p:cNvSpPr>
            <a:spLocks noGrp="1"/>
          </p:cNvSpPr>
          <p:nvPr>
            <p:ph type="body" idx="1"/>
          </p:nvPr>
        </p:nvSpPr>
        <p:spPr>
          <a:noFill/>
          <a:ln/>
        </p:spPr>
        <p:txBody>
          <a:bodyPr/>
          <a:lstStyle/>
          <a:p>
            <a:endParaRPr lang="en-GB" dirty="0" smtClean="0">
              <a:latin typeface="Arial" pitchFamily="34" charset="0"/>
              <a:ea typeface="ヒラギノ角ゴ Pro W3" charset="-128"/>
            </a:endParaRPr>
          </a:p>
        </p:txBody>
      </p:sp>
      <p:sp>
        <p:nvSpPr>
          <p:cNvPr id="28676" name="Slide Number Placeholder 3"/>
          <p:cNvSpPr>
            <a:spLocks noGrp="1"/>
          </p:cNvSpPr>
          <p:nvPr>
            <p:ph type="sldNum" sz="quarter" idx="5"/>
          </p:nvPr>
        </p:nvSpPr>
        <p:spPr>
          <a:noFill/>
        </p:spPr>
        <p:txBody>
          <a:bodyPr/>
          <a:lstStyle/>
          <a:p>
            <a:fld id="{B47F1655-48EC-412A-86D3-17BD147F614C}" type="slidenum">
              <a:rPr lang="en-US"/>
              <a:pPr/>
              <a:t>9</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165225" y="692150"/>
            <a:ext cx="4619625" cy="3463925"/>
          </a:xfrm>
          <a:ln/>
        </p:spPr>
      </p:sp>
      <p:sp>
        <p:nvSpPr>
          <p:cNvPr id="46083" name="Notes Placeholder 2"/>
          <p:cNvSpPr>
            <a:spLocks noGrp="1"/>
          </p:cNvSpPr>
          <p:nvPr>
            <p:ph type="body" idx="1"/>
          </p:nvPr>
        </p:nvSpPr>
        <p:spPr>
          <a:noFill/>
          <a:ln/>
        </p:spPr>
        <p:txBody>
          <a:bodyPr/>
          <a:lstStyle/>
          <a:p>
            <a:pPr>
              <a:buFontTx/>
              <a:buChar char="•"/>
            </a:pPr>
            <a:r>
              <a:rPr lang="en-GB" dirty="0" smtClean="0">
                <a:latin typeface="Arial" pitchFamily="34" charset="0"/>
                <a:ea typeface="ヒラギノ角ゴ Pro W3" charset="-128"/>
              </a:rPr>
              <a:t>&lt;</a:t>
            </a:r>
          </a:p>
          <a:p>
            <a:pPr lvl="1">
              <a:buFontTx/>
              <a:buChar char="•"/>
            </a:pPr>
            <a:r>
              <a:rPr lang="en-GB" dirty="0" smtClean="0">
                <a:latin typeface="Arial" pitchFamily="34" charset="0"/>
                <a:ea typeface="ヒラギノ角ゴ Pro W3" charset="-128"/>
              </a:rPr>
              <a:t>&lt; is short hand for &lt; 0.</a:t>
            </a:r>
          </a:p>
          <a:p>
            <a:pPr lvl="1">
              <a:buFontTx/>
              <a:buChar char="•"/>
            </a:pPr>
            <a:r>
              <a:rPr lang="en-GB" dirty="0" smtClean="0">
                <a:latin typeface="Arial" pitchFamily="34" charset="0"/>
                <a:ea typeface="ヒラギノ角ゴ Pro W3" charset="-128"/>
              </a:rPr>
              <a:t>&gt; means take the stdin stream and send it somewhere else.</a:t>
            </a:r>
          </a:p>
          <a:p>
            <a:pPr lvl="1">
              <a:buFontTx/>
              <a:buChar char="•"/>
            </a:pPr>
            <a:endParaRPr lang="en-GB" dirty="0" smtClean="0">
              <a:latin typeface="Arial" pitchFamily="34" charset="0"/>
              <a:ea typeface="ヒラギノ角ゴ Pro W3" charset="-128"/>
            </a:endParaRPr>
          </a:p>
          <a:p>
            <a:pPr lvl="1">
              <a:buFontTx/>
              <a:buChar char="•"/>
            </a:pPr>
            <a:endParaRPr lang="en-GB" dirty="0" smtClean="0">
              <a:latin typeface="Arial" pitchFamily="34" charset="0"/>
              <a:ea typeface="ヒラギノ角ゴ Pro W3" charset="-128"/>
            </a:endParaRPr>
          </a:p>
        </p:txBody>
      </p:sp>
      <p:sp>
        <p:nvSpPr>
          <p:cNvPr id="46084" name="Slide Number Placeholder 3"/>
          <p:cNvSpPr>
            <a:spLocks noGrp="1"/>
          </p:cNvSpPr>
          <p:nvPr>
            <p:ph type="sldNum" sz="quarter" idx="5"/>
          </p:nvPr>
        </p:nvSpPr>
        <p:spPr>
          <a:noFill/>
        </p:spPr>
        <p:txBody>
          <a:bodyPr/>
          <a:lstStyle/>
          <a:p>
            <a:fld id="{19D3C98C-90E5-4CE7-B2A0-4170E7DDFBCC}" type="slidenum">
              <a:rPr lang="en-US"/>
              <a:pPr/>
              <a:t>96</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165225" y="692150"/>
            <a:ext cx="4619625" cy="3463925"/>
          </a:xfrm>
          <a:ln/>
        </p:spPr>
      </p:sp>
      <p:sp>
        <p:nvSpPr>
          <p:cNvPr id="47107"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stdin redirection is mainly used in situations where you want to automate a command, such as testing or configuration.</a:t>
            </a:r>
          </a:p>
          <a:p>
            <a:endParaRPr lang="en-GB"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without stdin redirection</a:t>
            </a:r>
          </a:p>
          <a:p>
            <a:endParaRPr lang="en-GB" dirty="0" smtClean="0">
              <a:latin typeface="Arial" pitchFamily="34" charset="0"/>
              <a:ea typeface="ヒラギノ角ゴ Pro W3" charset="-128"/>
            </a:endParaRPr>
          </a:p>
          <a:p>
            <a:pPr eaLnBrk="1" hangingPunct="1"/>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cd /</a:t>
            </a:r>
            <a:r>
              <a:rPr lang="en-GB" dirty="0" err="1" smtClean="0">
                <a:latin typeface="Arial" pitchFamily="34" charset="0"/>
                <a:ea typeface="ヒラギノ角ゴ Pro W3" charset="-128"/>
              </a:rPr>
              <a:t>student_files</a:t>
            </a:r>
            <a:r>
              <a:rPr lang="en-GB" dirty="0" smtClean="0">
                <a:latin typeface="Arial" pitchFamily="34" charset="0"/>
                <a:ea typeface="ヒラギノ角ゴ Pro W3" charset="-128"/>
              </a:rPr>
              <a:t>/day1</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a:t>
            </a:r>
            <a:r>
              <a:rPr lang="en-GB" dirty="0" err="1" smtClean="0">
                <a:latin typeface="Arial" pitchFamily="34" charset="0"/>
                <a:ea typeface="ヒラギノ角ゴ Pro W3" charset="-128"/>
              </a:rPr>
              <a:t>sh</a:t>
            </a:r>
            <a:r>
              <a:rPr lang="en-GB" dirty="0" smtClean="0">
                <a:latin typeface="Arial" pitchFamily="34" charset="0"/>
                <a:ea typeface="ヒラギノ角ゴ Pro W3" charset="-128"/>
              </a:rPr>
              <a:t> stdin-example</a:t>
            </a:r>
          </a:p>
          <a:p>
            <a:r>
              <a:rPr lang="en-GB" dirty="0" smtClean="0">
                <a:latin typeface="Arial" pitchFamily="34" charset="0"/>
                <a:ea typeface="ヒラギノ角ゴ Pro W3" charset="-128"/>
              </a:rPr>
              <a:t>Please enter your first name: bob</a:t>
            </a:r>
          </a:p>
          <a:p>
            <a:r>
              <a:rPr lang="en-GB" dirty="0" smtClean="0">
                <a:latin typeface="Arial" pitchFamily="34" charset="0"/>
                <a:ea typeface="ヒラギノ角ゴ Pro W3" charset="-128"/>
              </a:rPr>
              <a:t>Please enter your surname: smith</a:t>
            </a:r>
          </a:p>
          <a:p>
            <a:r>
              <a:rPr lang="en-GB" dirty="0" smtClean="0">
                <a:latin typeface="Arial" pitchFamily="34" charset="0"/>
                <a:ea typeface="ヒラギノ角ゴ Pro W3" charset="-128"/>
              </a:rPr>
              <a:t>Your full name is bob smith</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r>
              <a:rPr lang="en-GB" dirty="0" err="1" smtClean="0">
                <a:latin typeface="Arial" pitchFamily="34" charset="0"/>
                <a:ea typeface="ヒラギノ角ゴ Pro W3" charset="-128"/>
              </a:rPr>
              <a:t>sh</a:t>
            </a:r>
            <a:r>
              <a:rPr lang="en-GB" dirty="0" smtClean="0">
                <a:latin typeface="Arial" pitchFamily="34" charset="0"/>
                <a:ea typeface="ヒラギノ角ゴ Pro W3" charset="-128"/>
              </a:rPr>
              <a:t> stdin-example &lt; names</a:t>
            </a:r>
          </a:p>
          <a:p>
            <a:endParaRPr lang="en-GB"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with stdin redirection</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a:t>
            </a:r>
            <a:r>
              <a:rPr lang="en-GB" dirty="0" err="1" smtClean="0">
                <a:latin typeface="Arial" pitchFamily="34" charset="0"/>
                <a:ea typeface="ヒラギノ角ゴ Pro W3" charset="-128"/>
              </a:rPr>
              <a:t>sh</a:t>
            </a: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student_files</a:t>
            </a:r>
            <a:r>
              <a:rPr lang="en-GB" dirty="0" smtClean="0">
                <a:latin typeface="Arial" pitchFamily="34" charset="0"/>
                <a:ea typeface="ヒラギノ角ゴ Pro W3" charset="-128"/>
              </a:rPr>
              <a:t>/day1/stdin-example &lt; /</a:t>
            </a:r>
            <a:r>
              <a:rPr lang="en-GB" dirty="0" err="1" smtClean="0">
                <a:latin typeface="Arial" pitchFamily="34" charset="0"/>
                <a:ea typeface="ヒラギノ角ゴ Pro W3" charset="-128"/>
              </a:rPr>
              <a:t>student_files</a:t>
            </a:r>
            <a:r>
              <a:rPr lang="en-GB" dirty="0" smtClean="0">
                <a:latin typeface="Arial" pitchFamily="34" charset="0"/>
                <a:ea typeface="ヒラギノ角ゴ Pro W3" charset="-128"/>
              </a:rPr>
              <a:t>/day1/names</a:t>
            </a:r>
          </a:p>
          <a:p>
            <a:r>
              <a:rPr lang="en-GB" dirty="0" smtClean="0">
                <a:latin typeface="Arial" pitchFamily="34" charset="0"/>
                <a:ea typeface="ヒラギノ角ゴ Pro W3" charset="-128"/>
              </a:rPr>
              <a:t>Your full name is bob smith</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p>
          <a:p>
            <a:endParaRPr lang="en-GB" dirty="0" smtClean="0">
              <a:latin typeface="Arial" pitchFamily="34" charset="0"/>
              <a:ea typeface="ヒラギノ角ゴ Pro W3" charset="-128"/>
            </a:endParaRPr>
          </a:p>
          <a:p>
            <a:endParaRPr lang="en-GB" dirty="0" smtClean="0">
              <a:latin typeface="Arial" pitchFamily="34" charset="0"/>
              <a:ea typeface="ヒラギノ角ゴ Pro W3" charset="-128"/>
            </a:endParaRPr>
          </a:p>
        </p:txBody>
      </p:sp>
      <p:sp>
        <p:nvSpPr>
          <p:cNvPr id="47108" name="Slide Number Placeholder 3"/>
          <p:cNvSpPr>
            <a:spLocks noGrp="1"/>
          </p:cNvSpPr>
          <p:nvPr>
            <p:ph type="sldNum" sz="quarter" idx="5"/>
          </p:nvPr>
        </p:nvSpPr>
        <p:spPr>
          <a:noFill/>
        </p:spPr>
        <p:txBody>
          <a:bodyPr/>
          <a:lstStyle/>
          <a:p>
            <a:fld id="{C5A4A97A-224A-4A96-8C8D-FFA225503B7F}" type="slidenum">
              <a:rPr lang="en-US"/>
              <a:pPr/>
              <a:t>97</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9CFD97-EB02-41FB-B591-FBBE869502E4}" type="slidenum">
              <a:rPr lang="en-US" altLang="zh-TW" smtClean="0"/>
              <a:pPr/>
              <a:t>98</a:t>
            </a:fld>
            <a:endParaRPr lang="en-US" altLang="zh-TW"/>
          </a:p>
        </p:txBody>
      </p:sp>
    </p:spTree>
    <p:extLst>
      <p:ext uri="{BB962C8B-B14F-4D97-AF65-F5344CB8AC3E}">
        <p14:creationId xmlns:p14="http://schemas.microsoft.com/office/powerpoint/2010/main" val="10487176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99</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65225" y="692150"/>
            <a:ext cx="4619625" cy="3463925"/>
          </a:xfrm>
          <a:ln/>
        </p:spPr>
      </p:sp>
      <p:sp>
        <p:nvSpPr>
          <p:cNvPr id="2969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9700" name="Slide Number Placeholder 3"/>
          <p:cNvSpPr>
            <a:spLocks noGrp="1"/>
          </p:cNvSpPr>
          <p:nvPr>
            <p:ph type="sldNum" sz="quarter" idx="5"/>
          </p:nvPr>
        </p:nvSpPr>
        <p:spPr>
          <a:noFill/>
        </p:spPr>
        <p:txBody>
          <a:bodyPr/>
          <a:lstStyle/>
          <a:p>
            <a:fld id="{8216BEBD-DE02-4E06-AEF7-C7CC8E229E2B}" type="slidenum">
              <a:rPr lang="en-US"/>
              <a:pPr/>
              <a:t>101</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65225" y="692150"/>
            <a:ext cx="4619625" cy="3463925"/>
          </a:xfrm>
          <a:ln/>
        </p:spPr>
      </p:sp>
      <p:sp>
        <p:nvSpPr>
          <p:cNvPr id="2355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3556" name="Slide Number Placeholder 3"/>
          <p:cNvSpPr>
            <a:spLocks noGrp="1"/>
          </p:cNvSpPr>
          <p:nvPr>
            <p:ph type="sldNum" sz="quarter" idx="5"/>
          </p:nvPr>
        </p:nvSpPr>
        <p:spPr>
          <a:noFill/>
        </p:spPr>
        <p:txBody>
          <a:bodyPr/>
          <a:lstStyle/>
          <a:p>
            <a:fld id="{ED88D699-C142-4B8B-B4CA-A3D6527E7A16}" type="slidenum">
              <a:rPr lang="en-US"/>
              <a:pPr/>
              <a:t>103</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65225" y="692150"/>
            <a:ext cx="4619625" cy="3463925"/>
          </a:xfrm>
          <a:ln/>
        </p:spPr>
      </p:sp>
      <p:sp>
        <p:nvSpPr>
          <p:cNvPr id="2457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4580" name="Slide Number Placeholder 3"/>
          <p:cNvSpPr>
            <a:spLocks noGrp="1"/>
          </p:cNvSpPr>
          <p:nvPr>
            <p:ph type="sldNum" sz="quarter" idx="5"/>
          </p:nvPr>
        </p:nvSpPr>
        <p:spPr>
          <a:noFill/>
        </p:spPr>
        <p:txBody>
          <a:bodyPr/>
          <a:lstStyle/>
          <a:p>
            <a:fld id="{842E8F5C-DAF9-4255-A977-015207FA8699}" type="slidenum">
              <a:rPr lang="en-US"/>
              <a:pPr/>
              <a:t>104</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1165225" y="692150"/>
            <a:ext cx="4619625" cy="3463925"/>
          </a:xfrm>
          <a:ln/>
        </p:spPr>
      </p:sp>
      <p:sp>
        <p:nvSpPr>
          <p:cNvPr id="25603"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Options:</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i</a:t>
            </a:r>
            <a:r>
              <a:rPr lang="en-GB" dirty="0" smtClean="0">
                <a:latin typeface="Arial" pitchFamily="34" charset="0"/>
                <a:ea typeface="ヒラギノ角ゴ Pro W3" charset="-128"/>
              </a:rPr>
              <a:t>: ignore case</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–n: gives you  the line number </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–v: returns everything but what the matcher</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–w: match the whole word</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–c: count the number of lines matching</a:t>
            </a:r>
          </a:p>
        </p:txBody>
      </p:sp>
      <p:sp>
        <p:nvSpPr>
          <p:cNvPr id="25604" name="Slide Number Placeholder 3"/>
          <p:cNvSpPr>
            <a:spLocks noGrp="1"/>
          </p:cNvSpPr>
          <p:nvPr>
            <p:ph type="sldNum" sz="quarter" idx="5"/>
          </p:nvPr>
        </p:nvSpPr>
        <p:spPr>
          <a:noFill/>
        </p:spPr>
        <p:txBody>
          <a:bodyPr/>
          <a:lstStyle/>
          <a:p>
            <a:fld id="{B2953FE5-F809-4D6E-845E-8C0EACC1AF01}" type="slidenum">
              <a:rPr lang="en-US"/>
              <a:pPr/>
              <a:t>105</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165225" y="692150"/>
            <a:ext cx="4619625" cy="3463925"/>
          </a:xfrm>
          <a:ln/>
        </p:spPr>
      </p:sp>
      <p:sp>
        <p:nvSpPr>
          <p:cNvPr id="26627" name="Notes Placeholder 2"/>
          <p:cNvSpPr>
            <a:spLocks noGrp="1"/>
          </p:cNvSpPr>
          <p:nvPr>
            <p:ph type="body" idx="1"/>
          </p:nvPr>
        </p:nvSpPr>
        <p:spPr>
          <a:noFill/>
          <a:ln/>
        </p:spPr>
        <p:txBody>
          <a:bodyPr/>
          <a:lstStyle/>
          <a:p>
            <a:r>
              <a:rPr lang="en-GB" dirty="0" err="1"/>
              <a:t>grep</a:t>
            </a:r>
            <a:r>
              <a:rPr lang="en-GB" dirty="0"/>
              <a:t> the filename		Retrieves lines that contain "the"</a:t>
            </a:r>
          </a:p>
          <a:p>
            <a:r>
              <a:rPr lang="en-GB" dirty="0" err="1"/>
              <a:t>grep</a:t>
            </a:r>
            <a:r>
              <a:rPr lang="en-GB" dirty="0"/>
              <a:t> -v the filename		inverse: returns lines that do not contain "the"</a:t>
            </a:r>
          </a:p>
          <a:p>
            <a:r>
              <a:rPr lang="en-GB" dirty="0"/>
              <a:t>grep -</a:t>
            </a:r>
            <a:r>
              <a:rPr lang="en-GB" dirty="0" err="1"/>
              <a:t>i</a:t>
            </a:r>
            <a:r>
              <a:rPr lang="en-GB" dirty="0"/>
              <a:t> the filename		case </a:t>
            </a:r>
            <a:r>
              <a:rPr lang="en-GB" dirty="0" smtClean="0"/>
              <a:t>insensitive</a:t>
            </a:r>
          </a:p>
          <a:p>
            <a:pPr marL="0" marR="0" indent="0" algn="l" defTabSz="457200" rtl="0" eaLnBrk="0" fontAlgn="base" latinLnBrk="0" hangingPunct="0">
              <a:lnSpc>
                <a:spcPct val="100000"/>
              </a:lnSpc>
              <a:spcBef>
                <a:spcPct val="30000"/>
              </a:spcBef>
              <a:spcAft>
                <a:spcPct val="0"/>
              </a:spcAft>
              <a:buClrTx/>
              <a:buSzTx/>
              <a:buFontTx/>
              <a:buNone/>
              <a:tabLst/>
              <a:defRPr/>
            </a:pPr>
            <a:r>
              <a:rPr lang="en-GB" dirty="0" smtClean="0"/>
              <a:t>grep -n the filename		line</a:t>
            </a:r>
            <a:r>
              <a:rPr lang="en-GB" baseline="0" dirty="0" smtClean="0"/>
              <a:t> number</a:t>
            </a:r>
            <a:endParaRPr lang="en-GB" dirty="0"/>
          </a:p>
          <a:p>
            <a:r>
              <a:rPr lang="en-GB" dirty="0" err="1"/>
              <a:t>grep</a:t>
            </a:r>
            <a:r>
              <a:rPr lang="en-GB" dirty="0"/>
              <a:t> -w the filename	match whole word</a:t>
            </a:r>
          </a:p>
          <a:p>
            <a:r>
              <a:rPr lang="en-GB" dirty="0" err="1"/>
              <a:t>grep</a:t>
            </a:r>
            <a:r>
              <a:rPr lang="en-GB" dirty="0"/>
              <a:t> -c the filename		count the number of lines containing "the"</a:t>
            </a:r>
          </a:p>
          <a:p>
            <a:pPr eaLnBrk="1" hangingPunct="1"/>
            <a:endParaRPr lang="en-GB" b="1" dirty="0" smtClean="0">
              <a:solidFill>
                <a:srgbClr val="333399"/>
              </a:solidFill>
              <a:latin typeface="Arial" pitchFamily="34" charset="0"/>
              <a:ea typeface="ヒラギノ角ゴ Pro W3" charset="-128"/>
            </a:endParaRPr>
          </a:p>
        </p:txBody>
      </p:sp>
      <p:sp>
        <p:nvSpPr>
          <p:cNvPr id="26628" name="Slide Number Placeholder 3"/>
          <p:cNvSpPr>
            <a:spLocks noGrp="1"/>
          </p:cNvSpPr>
          <p:nvPr>
            <p:ph type="sldNum" sz="quarter" idx="5"/>
          </p:nvPr>
        </p:nvSpPr>
        <p:spPr>
          <a:noFill/>
        </p:spPr>
        <p:txBody>
          <a:bodyPr/>
          <a:lstStyle/>
          <a:p>
            <a:fld id="{27EED484-7CF4-407B-B289-2BC8D05F4340}" type="slidenum">
              <a:rPr lang="en-US"/>
              <a:pPr/>
              <a:t>106</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65225" y="692150"/>
            <a:ext cx="4619625" cy="3463925"/>
          </a:xfrm>
          <a:ln/>
        </p:spPr>
      </p:sp>
      <p:sp>
        <p:nvSpPr>
          <p:cNvPr id="2867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8676" name="Slide Number Placeholder 3"/>
          <p:cNvSpPr>
            <a:spLocks noGrp="1"/>
          </p:cNvSpPr>
          <p:nvPr>
            <p:ph type="sldNum" sz="quarter" idx="5"/>
          </p:nvPr>
        </p:nvSpPr>
        <p:spPr>
          <a:noFill/>
        </p:spPr>
        <p:txBody>
          <a:bodyPr/>
          <a:lstStyle/>
          <a:p>
            <a:fld id="{739BAEA3-7F01-4AB6-975E-89A5D10DBAB5}" type="slidenum">
              <a:rPr lang="en-US"/>
              <a:pPr/>
              <a:t>108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65225" y="692150"/>
            <a:ext cx="4619625" cy="3463925"/>
          </a:xfrm>
          <a:ln/>
        </p:spPr>
      </p:sp>
      <p:sp>
        <p:nvSpPr>
          <p:cNvPr id="29699"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A windows-like graphical user interface and a command line shell offer different ways to interact with a </a:t>
            </a:r>
            <a:r>
              <a:rPr lang="en-GB" dirty="0" err="1" smtClean="0">
                <a:latin typeface="Arial" pitchFamily="34" charset="0"/>
                <a:ea typeface="ヒラギノ角ゴ Pro W3" charset="-128"/>
              </a:rPr>
              <a:t>unix</a:t>
            </a:r>
            <a:r>
              <a:rPr lang="en-GB" dirty="0" smtClean="0">
                <a:latin typeface="Arial" pitchFamily="34" charset="0"/>
                <a:ea typeface="ヒラギノ角ゴ Pro W3" charset="-128"/>
              </a:rPr>
              <a:t> OS.</a:t>
            </a:r>
          </a:p>
          <a:p>
            <a:r>
              <a:rPr lang="en-GB" dirty="0" smtClean="0">
                <a:latin typeface="Arial" pitchFamily="34" charset="0"/>
                <a:ea typeface="ヒラギノ角ゴ Pro W3" charset="-128"/>
              </a:rPr>
              <a:t>The table list several different GUI’s and Shells</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FDM’s Unix course is designed to interact with the Bourne – Again Shell, commonly referred to as the bash Shell</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UNIX shells </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There are 3 prominent and supported shells on most UNIX systems, the Bourne shell, </a:t>
            </a:r>
            <a:r>
              <a:rPr lang="en-GB" dirty="0" err="1" smtClean="0">
                <a:latin typeface="Arial" pitchFamily="34" charset="0"/>
                <a:ea typeface="ヒラギノ角ゴ Pro W3" charset="-128"/>
              </a:rPr>
              <a:t>Korn</a:t>
            </a:r>
            <a:r>
              <a:rPr lang="en-GB" dirty="0" smtClean="0">
                <a:latin typeface="Arial" pitchFamily="34" charset="0"/>
                <a:ea typeface="ヒラギノ角ゴ Pro W3" charset="-128"/>
              </a:rPr>
              <a:t> shell and the C shell. All of these behave in much the same way when running interactively, but have some difference in syntax and efficiency when used as scripting languages. </a:t>
            </a:r>
          </a:p>
          <a:p>
            <a:r>
              <a:rPr lang="en-GB" dirty="0" smtClean="0">
                <a:latin typeface="Arial" pitchFamily="34" charset="0"/>
                <a:ea typeface="ヒラギノ角ゴ Pro W3" charset="-128"/>
              </a:rPr>
              <a:t>Linux shells </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With a Linux installation you have access to the GNU shells and tools, the GNU Bourne again shell (Bash), the Linux default, is an enhanced Bourne shell. This is one of the most popular shells used. </a:t>
            </a:r>
          </a:p>
          <a:p>
            <a:endParaRPr lang="en-GB" dirty="0" smtClean="0">
              <a:latin typeface="Arial" pitchFamily="34" charset="0"/>
              <a:ea typeface="ヒラギノ角ゴ Pro W3" charset="-128"/>
            </a:endParaRPr>
          </a:p>
        </p:txBody>
      </p:sp>
      <p:sp>
        <p:nvSpPr>
          <p:cNvPr id="29700" name="Slide Number Placeholder 3"/>
          <p:cNvSpPr>
            <a:spLocks noGrp="1"/>
          </p:cNvSpPr>
          <p:nvPr>
            <p:ph type="sldNum" sz="quarter" idx="5"/>
          </p:nvPr>
        </p:nvSpPr>
        <p:spPr>
          <a:noFill/>
        </p:spPr>
        <p:txBody>
          <a:bodyPr/>
          <a:lstStyle/>
          <a:p>
            <a:fld id="{CDB0D413-5753-4C72-B099-A11AF29A7338}" type="slidenum">
              <a:rPr lang="en-US"/>
              <a:pPr/>
              <a:t>10</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65225" y="692150"/>
            <a:ext cx="4619625" cy="3463925"/>
          </a:xfrm>
          <a:ln/>
        </p:spPr>
      </p:sp>
      <p:sp>
        <p:nvSpPr>
          <p:cNvPr id="29699" name="Notes Placeholder 2"/>
          <p:cNvSpPr>
            <a:spLocks noGrp="1"/>
          </p:cNvSpPr>
          <p:nvPr>
            <p:ph type="body" idx="1"/>
          </p:nvPr>
        </p:nvSpPr>
        <p:spPr>
          <a:noFill/>
          <a:ln/>
        </p:spPr>
        <p:txBody>
          <a:bodyPr/>
          <a:lstStyle/>
          <a:p>
            <a:r>
              <a:rPr lang="en-GB" b="1" smtClean="0">
                <a:latin typeface="Arial" pitchFamily="34" charset="0"/>
                <a:ea typeface="ヒラギノ角ゴ Pro W3" charset="-128"/>
              </a:rPr>
              <a:t>Used with grep</a:t>
            </a:r>
          </a:p>
        </p:txBody>
      </p:sp>
      <p:sp>
        <p:nvSpPr>
          <p:cNvPr id="29700" name="Slide Number Placeholder 3"/>
          <p:cNvSpPr>
            <a:spLocks noGrp="1"/>
          </p:cNvSpPr>
          <p:nvPr>
            <p:ph type="sldNum" sz="quarter" idx="5"/>
          </p:nvPr>
        </p:nvSpPr>
        <p:spPr>
          <a:noFill/>
        </p:spPr>
        <p:txBody>
          <a:bodyPr/>
          <a:lstStyle/>
          <a:p>
            <a:fld id="{C2BEF0D7-2F7A-452E-8FFC-AFC20C0C7CAA}" type="slidenum">
              <a:rPr lang="en-US"/>
              <a:pPr/>
              <a:t>109</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65225" y="692150"/>
            <a:ext cx="4619625" cy="3463925"/>
          </a:xfrm>
          <a:ln/>
        </p:spPr>
      </p:sp>
      <p:sp>
        <p:nvSpPr>
          <p:cNvPr id="30723"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30724" name="Slide Number Placeholder 3"/>
          <p:cNvSpPr>
            <a:spLocks noGrp="1"/>
          </p:cNvSpPr>
          <p:nvPr>
            <p:ph type="sldNum" sz="quarter" idx="5"/>
          </p:nvPr>
        </p:nvSpPr>
        <p:spPr>
          <a:noFill/>
        </p:spPr>
        <p:txBody>
          <a:bodyPr/>
          <a:lstStyle/>
          <a:p>
            <a:fld id="{3DA16B18-5B54-4755-9DCD-C3309BF3626F}" type="slidenum">
              <a:rPr lang="en-US"/>
              <a:pPr/>
              <a:t>110</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165225" y="692150"/>
            <a:ext cx="4619625" cy="3463925"/>
          </a:xfrm>
          <a:ln/>
        </p:spPr>
      </p:sp>
      <p:sp>
        <p:nvSpPr>
          <p:cNvPr id="31747" name="Notes Placeholder 2"/>
          <p:cNvSpPr>
            <a:spLocks noGrp="1"/>
          </p:cNvSpPr>
          <p:nvPr>
            <p:ph type="body" idx="1"/>
          </p:nvPr>
        </p:nvSpPr>
        <p:spPr>
          <a:noFill/>
          <a:ln/>
        </p:spPr>
        <p:txBody>
          <a:bodyPr/>
          <a:lstStyle/>
          <a:p>
            <a:r>
              <a:rPr lang="en-GB" b="1" smtClean="0">
                <a:latin typeface="Arial" pitchFamily="34" charset="0"/>
                <a:ea typeface="ヒラギノ角ゴ Pro W3" charset="-128"/>
              </a:rPr>
              <a:t>Used with egrep</a:t>
            </a:r>
          </a:p>
        </p:txBody>
      </p:sp>
      <p:sp>
        <p:nvSpPr>
          <p:cNvPr id="31748" name="Slide Number Placeholder 3"/>
          <p:cNvSpPr>
            <a:spLocks noGrp="1"/>
          </p:cNvSpPr>
          <p:nvPr>
            <p:ph type="sldNum" sz="quarter" idx="5"/>
          </p:nvPr>
        </p:nvSpPr>
        <p:spPr>
          <a:noFill/>
        </p:spPr>
        <p:txBody>
          <a:bodyPr/>
          <a:lstStyle/>
          <a:p>
            <a:fld id="{9C23798A-7F4F-47BF-9F25-53D4869A21C8}" type="slidenum">
              <a:rPr lang="en-US"/>
              <a:pPr/>
              <a:t>111</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112</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65225" y="692150"/>
            <a:ext cx="4619625" cy="3463925"/>
          </a:xfrm>
          <a:ln/>
        </p:spPr>
      </p:sp>
      <p:sp>
        <p:nvSpPr>
          <p:cNvPr id="2355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3556" name="Slide Number Placeholder 3"/>
          <p:cNvSpPr>
            <a:spLocks noGrp="1"/>
          </p:cNvSpPr>
          <p:nvPr>
            <p:ph type="sldNum" sz="quarter" idx="5"/>
          </p:nvPr>
        </p:nvSpPr>
        <p:spPr>
          <a:noFill/>
        </p:spPr>
        <p:txBody>
          <a:bodyPr/>
          <a:lstStyle/>
          <a:p>
            <a:fld id="{ED88D699-C142-4B8B-B4CA-A3D6527E7A16}" type="slidenum">
              <a:rPr lang="en-US"/>
              <a:pPr/>
              <a:t>114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116</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117</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118</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119</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120</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65225" y="692150"/>
            <a:ext cx="4619625" cy="3463925"/>
          </a:xfrm>
          <a:ln/>
        </p:spPr>
      </p:sp>
      <p:sp>
        <p:nvSpPr>
          <p:cNvPr id="30723"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In its simplest form everything in </a:t>
            </a:r>
            <a:r>
              <a:rPr lang="en-GB" dirty="0" err="1" smtClean="0">
                <a:latin typeface="Arial" pitchFamily="34" charset="0"/>
                <a:ea typeface="ヒラギノ角ゴ Pro W3" charset="-128"/>
              </a:rPr>
              <a:t>unix</a:t>
            </a:r>
            <a:r>
              <a:rPr lang="en-GB" dirty="0" smtClean="0">
                <a:latin typeface="Arial" pitchFamily="34" charset="0"/>
                <a:ea typeface="ヒラギノ角ゴ Pro W3" charset="-128"/>
              </a:rPr>
              <a:t> is either a file or a process.</a:t>
            </a:r>
          </a:p>
          <a:p>
            <a:r>
              <a:rPr lang="en-GB" b="1" dirty="0" smtClean="0"/>
              <a:t>Daemon:</a:t>
            </a:r>
            <a:r>
              <a:rPr lang="en-GB" dirty="0" smtClean="0"/>
              <a:t> is a </a:t>
            </a:r>
            <a:r>
              <a:rPr lang="en-GB" dirty="0" smtClean="0">
                <a:hlinkClick r:id="rId3" action="ppaction://hlinkfile" tooltip="Computer program"/>
              </a:rPr>
              <a:t>computer program</a:t>
            </a:r>
            <a:r>
              <a:rPr lang="en-GB" dirty="0" smtClean="0"/>
              <a:t> that runs as a </a:t>
            </a:r>
            <a:r>
              <a:rPr lang="en-GB" dirty="0" smtClean="0">
                <a:hlinkClick r:id="rId4" action="ppaction://hlinkfile" tooltip="Background (computer software)"/>
              </a:rPr>
              <a:t>background</a:t>
            </a:r>
            <a:r>
              <a:rPr lang="en-GB" dirty="0" smtClean="0"/>
              <a:t> </a:t>
            </a:r>
            <a:r>
              <a:rPr lang="en-GB" dirty="0" smtClean="0">
                <a:hlinkClick r:id="rId5" action="ppaction://hlinkfile" tooltip="Process (computing)"/>
              </a:rPr>
              <a:t>process</a:t>
            </a:r>
            <a:r>
              <a:rPr lang="en-GB" dirty="0" smtClean="0"/>
              <a:t>, rather than being under the direct control of an interactive user. Traditionally daemon names end with the letter </a:t>
            </a:r>
            <a:r>
              <a:rPr lang="en-GB" i="1" dirty="0" smtClean="0"/>
              <a:t>d</a:t>
            </a:r>
            <a:r>
              <a:rPr lang="en-GB" dirty="0" smtClean="0"/>
              <a:t>: for example, </a:t>
            </a:r>
            <a:r>
              <a:rPr lang="en-GB" dirty="0" err="1" smtClean="0">
                <a:hlinkClick r:id="rId6" action="ppaction://hlinkfile" tooltip="Syslogd"/>
              </a:rPr>
              <a:t>syslogd</a:t>
            </a:r>
            <a:r>
              <a:rPr lang="en-GB" dirty="0" smtClean="0"/>
              <a:t> is the daemon that implements the system logging facility and </a:t>
            </a:r>
            <a:r>
              <a:rPr lang="en-GB" dirty="0" err="1" smtClean="0">
                <a:hlinkClick r:id="rId7" action="ppaction://hlinkfile" tooltip="Secure Shell"/>
              </a:rPr>
              <a:t>sshd</a:t>
            </a:r>
            <a:r>
              <a:rPr lang="en-GB" dirty="0" smtClean="0"/>
              <a:t> is a daemon that services incoming </a:t>
            </a:r>
            <a:r>
              <a:rPr lang="en-GB" dirty="0" smtClean="0">
                <a:hlinkClick r:id="rId7" action="ppaction://hlinkfile" tooltip="Secure Shell"/>
              </a:rPr>
              <a:t>SSH</a:t>
            </a:r>
            <a:r>
              <a:rPr lang="en-GB" dirty="0" smtClean="0"/>
              <a:t> connections.</a:t>
            </a:r>
          </a:p>
          <a:p>
            <a:pPr defTabSz="462458">
              <a:defRPr/>
            </a:pPr>
            <a:r>
              <a:rPr lang="en-GB" b="1" dirty="0"/>
              <a:t>Automatic</a:t>
            </a:r>
            <a:r>
              <a:rPr lang="en-GB" b="1" dirty="0">
                <a:latin typeface="Arial" pitchFamily="34" charset="0"/>
                <a:ea typeface="ヒラギノ角ゴ Pro W3" charset="-128"/>
              </a:rPr>
              <a:t>: </a:t>
            </a:r>
            <a:r>
              <a:rPr lang="en-GB" dirty="0">
                <a:latin typeface="Arial" pitchFamily="34" charset="0"/>
                <a:ea typeface="ヒラギノ角ゴ Pro W3" charset="-128"/>
              </a:rPr>
              <a:t>the process that starts automatically after the restart or reboot.</a:t>
            </a:r>
          </a:p>
          <a:p>
            <a:pPr defTabSz="462458">
              <a:defRPr/>
            </a:pPr>
            <a:r>
              <a:rPr lang="en-US" b="1" dirty="0">
                <a:latin typeface="Arial" pitchFamily="34" charset="0"/>
                <a:ea typeface="ヒラギノ角ゴ Pro W3" charset="-128"/>
              </a:rPr>
              <a:t>Interactive: </a:t>
            </a:r>
            <a:r>
              <a:rPr lang="en-US" dirty="0">
                <a:latin typeface="Arial" pitchFamily="34" charset="0"/>
                <a:ea typeface="ヒラギノ角ゴ Pro W3" charset="-128"/>
              </a:rPr>
              <a:t>the Process that needs user interaction.</a:t>
            </a:r>
            <a:endParaRPr lang="en-GB" dirty="0"/>
          </a:p>
        </p:txBody>
      </p:sp>
      <p:sp>
        <p:nvSpPr>
          <p:cNvPr id="30724" name="Slide Number Placeholder 3"/>
          <p:cNvSpPr>
            <a:spLocks noGrp="1"/>
          </p:cNvSpPr>
          <p:nvPr>
            <p:ph type="sldNum" sz="quarter" idx="5"/>
          </p:nvPr>
        </p:nvSpPr>
        <p:spPr>
          <a:noFill/>
        </p:spPr>
        <p:txBody>
          <a:bodyPr/>
          <a:lstStyle/>
          <a:p>
            <a:fld id="{AB24C4B8-A2C6-4C2F-8CF4-95E133BF0706}" type="slidenum">
              <a:rPr lang="en-US"/>
              <a:pPr/>
              <a:t>11</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121</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122</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US" dirty="0"/>
              <a:t>scale to set how many decimal places we want</a:t>
            </a:r>
            <a:endParaRPr lang="en-GB" dirty="0"/>
          </a:p>
          <a:p>
            <a:r>
              <a:rPr lang="en-US" dirty="0" err="1"/>
              <a:t>bc</a:t>
            </a:r>
            <a:r>
              <a:rPr lang="en-US" dirty="0"/>
              <a:t>: bench </a:t>
            </a:r>
            <a:r>
              <a:rPr lang="en-US" dirty="0" err="1"/>
              <a:t>calaculator</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123</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124</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S PGothic" pitchFamily="34" charset="-128"/>
                <a:cs typeface="ＭＳ Ｐゴシック" charset="0"/>
              </a:rPr>
              <a:t>To run a shell command and store its output to a variable or display back using </a:t>
            </a:r>
            <a:r>
              <a:rPr lang="en-GB" sz="1200" b="0" i="0" u="none" strike="noStrike" kern="1200" dirty="0" smtClean="0">
                <a:solidFill>
                  <a:schemeClr val="tx1"/>
                </a:solidFill>
                <a:effectLst/>
                <a:latin typeface="+mn-lt"/>
                <a:ea typeface="MS PGothic" pitchFamily="34" charset="-128"/>
                <a:cs typeface="ＭＳ Ｐゴシック" charset="0"/>
              </a:rPr>
              <a:t>echo</a:t>
            </a:r>
            <a:r>
              <a:rPr lang="en-GB" sz="1200" b="0" i="0" u="none" strike="noStrike" kern="1200" baseline="0" dirty="0" smtClean="0">
                <a:solidFill>
                  <a:schemeClr val="tx1"/>
                </a:solidFill>
                <a:effectLst/>
                <a:latin typeface="+mn-lt"/>
                <a:ea typeface="MS PGothic" pitchFamily="34" charset="-128"/>
                <a:cs typeface="ＭＳ Ｐゴシック" charset="0"/>
              </a:rPr>
              <a:t> command.</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125</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US" dirty="0"/>
              <a:t>Currency file contains:</a:t>
            </a:r>
          </a:p>
          <a:p>
            <a:r>
              <a:rPr lang="en-GB" dirty="0"/>
              <a:t>1:Dollar:$US:2</a:t>
            </a:r>
          </a:p>
          <a:p>
            <a:r>
              <a:rPr lang="en-GB" dirty="0"/>
              <a:t>2:Euro:EUR:4</a:t>
            </a:r>
          </a:p>
          <a:p>
            <a:r>
              <a:rPr lang="en-GB" dirty="0"/>
              <a:t>3:British Pound:GBP:6</a:t>
            </a:r>
          </a:p>
          <a:p>
            <a:r>
              <a:rPr lang="en-GB" dirty="0"/>
              <a:t>4:British Pence:P:1</a:t>
            </a:r>
          </a:p>
          <a:p>
            <a:r>
              <a:rPr lang="en-GB" dirty="0"/>
              <a:t>5:Yen:JPY:3</a:t>
            </a:r>
          </a:p>
        </p:txBody>
      </p:sp>
      <p:sp>
        <p:nvSpPr>
          <p:cNvPr id="4" name="Slide Number Placeholder 3"/>
          <p:cNvSpPr>
            <a:spLocks noGrp="1"/>
          </p:cNvSpPr>
          <p:nvPr>
            <p:ph type="sldNum" sz="quarter" idx="10"/>
          </p:nvPr>
        </p:nvSpPr>
        <p:spPr/>
        <p:txBody>
          <a:bodyPr/>
          <a:lstStyle/>
          <a:p>
            <a:fld id="{DE6C85E1-D451-48DF-864D-F69891B91C11}" type="slidenum">
              <a:rPr lang="en-US" smtClean="0"/>
              <a:pPr/>
              <a:t>126</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US" dirty="0" err="1" smtClean="0"/>
              <a:t>myfile</a:t>
            </a:r>
            <a:r>
              <a:rPr lang="en-US" dirty="0" smtClean="0"/>
              <a:t> file contains:</a:t>
            </a:r>
          </a:p>
          <a:p>
            <a:r>
              <a:rPr lang="en-GB" sz="1200" dirty="0" smtClean="0"/>
              <a:t>$SHELL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127</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128</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129</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1165225" y="692150"/>
            <a:ext cx="4619625" cy="3463925"/>
          </a:xfrm>
          <a:ln/>
        </p:spPr>
      </p:sp>
      <p:sp>
        <p:nvSpPr>
          <p:cNvPr id="1945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19460" name="Slide Number Placeholder 3"/>
          <p:cNvSpPr>
            <a:spLocks noGrp="1"/>
          </p:cNvSpPr>
          <p:nvPr>
            <p:ph type="sldNum" sz="quarter" idx="5"/>
          </p:nvPr>
        </p:nvSpPr>
        <p:spPr>
          <a:noFill/>
        </p:spPr>
        <p:txBody>
          <a:bodyPr/>
          <a:lstStyle/>
          <a:p>
            <a:fld id="{8D996AD6-B2CA-49F0-B527-2AAA957A8363}" type="slidenum">
              <a:rPr lang="en-US"/>
              <a:pPr/>
              <a:t>131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3FF626A8-2DCD-4F38-AF68-94391A09A5F9}" type="slidenum">
              <a:rPr lang="zh-TW" altLang="en-US"/>
              <a:pPr/>
              <a:t>‹#›</a:t>
            </a:fld>
            <a:endParaRPr lang="zh-TW" altLang="en-US"/>
          </a:p>
        </p:txBody>
      </p:sp>
    </p:spTree>
    <p:extLst>
      <p:ext uri="{BB962C8B-B14F-4D97-AF65-F5344CB8AC3E}">
        <p14:creationId xmlns:p14="http://schemas.microsoft.com/office/powerpoint/2010/main" val="71927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0535A672-DB4C-4046-9BED-550F38073D77}" type="slidenum">
              <a:rPr lang="zh-TW" altLang="en-US"/>
              <a:pPr/>
              <a:t>‹#›</a:t>
            </a:fld>
            <a:endParaRPr lang="zh-TW" altLang="en-US"/>
          </a:p>
        </p:txBody>
      </p:sp>
    </p:spTree>
    <p:extLst>
      <p:ext uri="{BB962C8B-B14F-4D97-AF65-F5344CB8AC3E}">
        <p14:creationId xmlns:p14="http://schemas.microsoft.com/office/powerpoint/2010/main" val="362842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11" name="Text Placeholder 10"/>
          <p:cNvSpPr>
            <a:spLocks noGrp="1"/>
          </p:cNvSpPr>
          <p:nvPr>
            <p:ph type="body" sz="quarter" idx="13"/>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94592" y="34480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8" name="Text Placeholder 7"/>
          <p:cNvSpPr>
            <a:spLocks noGrp="1"/>
          </p:cNvSpPr>
          <p:nvPr>
            <p:ph type="body" sz="quarter" idx="13"/>
          </p:nvPr>
        </p:nvSpPr>
        <p:spPr>
          <a:xfrm>
            <a:off x="694592" y="2438400"/>
            <a:ext cx="7772677" cy="1813941"/>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591066-8B5F-4162-ABDA-2B7204B1FD4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126172E8-8C56-4720-887B-4DE7879372B2}"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9" r:id="rId3"/>
    <p:sldLayoutId id="2147484130" r:id="rId4"/>
    <p:sldLayoutId id="2147484131" r:id="rId5"/>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Introduction (Day 01)</a:t>
            </a:r>
            <a:endParaRPr lang="en-US" altLang="zh-TW"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641350"/>
            <a:ext cx="8229600" cy="323165"/>
          </a:xfrm>
        </p:spPr>
        <p:txBody>
          <a:bodyPr/>
          <a:lstStyle/>
          <a:p>
            <a:r>
              <a:rPr lang="en-GB" sz="1800" smtClean="0"/>
              <a:t>Unix Architecture</a:t>
            </a:r>
          </a:p>
        </p:txBody>
      </p:sp>
      <p:graphicFrame>
        <p:nvGraphicFramePr>
          <p:cNvPr id="4" name="Diagram 3"/>
          <p:cNvGraphicFramePr/>
          <p:nvPr>
            <p:extLst>
              <p:ext uri="{D42A27DB-BD31-4B8C-83A1-F6EECF244321}">
                <p14:modId xmlns:p14="http://schemas.microsoft.com/office/powerpoint/2010/main" val="1808026191"/>
              </p:ext>
            </p:extLst>
          </p:nvPr>
        </p:nvGraphicFramePr>
        <p:xfrm>
          <a:off x="1440873" y="1816608"/>
          <a:ext cx="6096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469513"/>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a:xfrm>
            <a:off x="685800" y="1303020"/>
            <a:ext cx="7772400" cy="4687888"/>
          </a:xfrm>
        </p:spPr>
        <p:txBody>
          <a:bodyPr anchor="ctr"/>
          <a:lstStyle/>
          <a:p>
            <a:pPr>
              <a:spcBef>
                <a:spcPts val="1200"/>
              </a:spcBef>
              <a:spcAft>
                <a:spcPts val="1800"/>
              </a:spcAft>
              <a:buFontTx/>
              <a:buNone/>
            </a:pPr>
            <a:endParaRPr lang="en-GB" sz="2400" b="1" u="sng" dirty="0" smtClean="0"/>
          </a:p>
          <a:p>
            <a:pPr>
              <a:spcBef>
                <a:spcPts val="1200"/>
              </a:spcBef>
              <a:spcAft>
                <a:spcPts val="1800"/>
              </a:spcAft>
              <a:buFontTx/>
              <a:buNone/>
            </a:pPr>
            <a:endParaRPr lang="en-GB" sz="2400" b="1" u="sng" dirty="0"/>
          </a:p>
          <a:p>
            <a:pPr>
              <a:spcBef>
                <a:spcPts val="1200"/>
              </a:spcBef>
              <a:spcAft>
                <a:spcPts val="1800"/>
              </a:spcAft>
              <a:buFontTx/>
              <a:buNone/>
            </a:pPr>
            <a:endParaRPr lang="en-GB" sz="2400" b="1" u="sng" dirty="0" smtClean="0"/>
          </a:p>
          <a:p>
            <a:pPr>
              <a:spcBef>
                <a:spcPts val="1200"/>
              </a:spcBef>
              <a:spcAft>
                <a:spcPts val="1800"/>
              </a:spcAft>
              <a:buFontTx/>
              <a:buNone/>
            </a:pPr>
            <a:endParaRPr lang="en-GB" sz="2400" b="1" u="sng" dirty="0"/>
          </a:p>
          <a:p>
            <a:pPr>
              <a:spcBef>
                <a:spcPts val="1200"/>
              </a:spcBef>
              <a:spcAft>
                <a:spcPts val="1800"/>
              </a:spcAft>
              <a:buFontTx/>
              <a:buNone/>
            </a:pPr>
            <a:r>
              <a:rPr lang="en-GB" sz="2400" b="1" u="sng" dirty="0" smtClean="0"/>
              <a:t>Now that you have completed </a:t>
            </a:r>
            <a:r>
              <a:rPr lang="en-GB" sz="2400" b="1" u="sng" dirty="0"/>
              <a:t>this module you </a:t>
            </a:r>
            <a:r>
              <a:rPr lang="en-GB" sz="2400" b="1" u="sng" dirty="0" smtClean="0"/>
              <a:t>should be </a:t>
            </a:r>
            <a:r>
              <a:rPr lang="en-GB" sz="2400" b="1" u="sng" dirty="0"/>
              <a:t>able to:</a:t>
            </a:r>
          </a:p>
          <a:p>
            <a:pPr>
              <a:spcBef>
                <a:spcPts val="600"/>
              </a:spcBef>
              <a:spcAft>
                <a:spcPts val="600"/>
              </a:spcAft>
              <a:buFont typeface="Arial" panose="020B0604020202020204" pitchFamily="34" charset="0"/>
              <a:buChar char="•"/>
            </a:pPr>
            <a:r>
              <a:rPr lang="en-GB" sz="2400" dirty="0"/>
              <a:t>Describe the purpose of redirection and piping</a:t>
            </a:r>
          </a:p>
          <a:p>
            <a:pPr>
              <a:spcBef>
                <a:spcPts val="600"/>
              </a:spcBef>
              <a:spcAft>
                <a:spcPts val="600"/>
              </a:spcAft>
              <a:buFont typeface="Arial" panose="020B0604020202020204" pitchFamily="34" charset="0"/>
              <a:buChar char="•"/>
            </a:pPr>
            <a:r>
              <a:rPr lang="en-GB" sz="2400" dirty="0"/>
              <a:t>Use output redirection to save the results of a </a:t>
            </a:r>
            <a:r>
              <a:rPr lang="en-GB" sz="2400" dirty="0" smtClean="0"/>
              <a:t>command and piping </a:t>
            </a:r>
            <a:r>
              <a:rPr lang="en-GB" sz="2400" dirty="0"/>
              <a:t>to build complex </a:t>
            </a:r>
            <a:r>
              <a:rPr lang="en-GB" sz="2400" dirty="0" smtClean="0"/>
              <a:t>commands</a:t>
            </a:r>
          </a:p>
          <a:p>
            <a:pPr>
              <a:spcBef>
                <a:spcPts val="600"/>
              </a:spcBef>
              <a:spcAft>
                <a:spcPts val="600"/>
              </a:spcAft>
              <a:buFont typeface="Arial" panose="020B0604020202020204" pitchFamily="34" charset="0"/>
              <a:buChar char="•"/>
            </a:pPr>
            <a:r>
              <a:rPr lang="en-US" sz="2400" dirty="0" smtClean="0"/>
              <a:t>Understand the translate command</a:t>
            </a:r>
            <a:endParaRPr lang="en-GB" sz="2400" dirty="0"/>
          </a:p>
          <a:p>
            <a:pPr>
              <a:spcBef>
                <a:spcPts val="600"/>
              </a:spcBef>
              <a:spcAft>
                <a:spcPts val="600"/>
              </a:spcAft>
              <a:buFont typeface="Arial" panose="020B0604020202020204" pitchFamily="34" charset="0"/>
              <a:buChar char="•"/>
            </a:pPr>
            <a:r>
              <a:rPr lang="en-GB" sz="2400" dirty="0" smtClean="0"/>
              <a:t>Read </a:t>
            </a:r>
            <a:r>
              <a:rPr lang="en-GB" sz="2400" dirty="0"/>
              <a:t>in files using i</a:t>
            </a:r>
            <a:r>
              <a:rPr lang="en-GB" sz="2400" dirty="0" smtClean="0"/>
              <a:t>nput </a:t>
            </a:r>
            <a:r>
              <a:rPr lang="en-GB" sz="2400" dirty="0"/>
              <a:t>redirection </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65342653"/>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673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Pattern Matching and Searching (Day 02)</a:t>
            </a:r>
            <a:endParaRPr lang="en-US" altLang="zh-TW" sz="1800" dirty="0">
              <a:latin typeface="Arial" pitchFamily="34" charset="0"/>
              <a:cs typeface="Arial" pitchFamily="34" charset="0"/>
            </a:endParaRPr>
          </a:p>
        </p:txBody>
      </p:sp>
    </p:spTree>
    <p:extLst>
      <p:ext uri="{BB962C8B-B14F-4D97-AF65-F5344CB8AC3E}">
        <p14:creationId xmlns:p14="http://schemas.microsoft.com/office/powerpoint/2010/main" val="210870483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p:txBody>
          <a:bodyPr anchor="ctr"/>
          <a:lstStyle/>
          <a:p>
            <a:pPr>
              <a:spcAft>
                <a:spcPts val="1800"/>
              </a:spcAft>
              <a:buFontTx/>
              <a:buNone/>
            </a:pPr>
            <a:r>
              <a:rPr lang="en-GB" sz="2400" b="1" u="sng" dirty="0"/>
              <a:t>After completing this module you will be able to:</a:t>
            </a:r>
          </a:p>
          <a:p>
            <a:pPr>
              <a:spcBef>
                <a:spcPts val="600"/>
              </a:spcBef>
              <a:spcAft>
                <a:spcPts val="600"/>
              </a:spcAft>
              <a:buFont typeface="Arial" panose="020B0604020202020204" pitchFamily="34" charset="0"/>
              <a:buChar char="•"/>
            </a:pPr>
            <a:r>
              <a:rPr lang="en-GB" sz="2400" dirty="0"/>
              <a:t>Use the </a:t>
            </a:r>
            <a:r>
              <a:rPr lang="en-GB" sz="2400" dirty="0" err="1"/>
              <a:t>grep</a:t>
            </a:r>
            <a:r>
              <a:rPr lang="en-GB" sz="2400" dirty="0"/>
              <a:t> command to search file content</a:t>
            </a:r>
          </a:p>
          <a:p>
            <a:pPr>
              <a:spcBef>
                <a:spcPts val="600"/>
              </a:spcBef>
              <a:spcAft>
                <a:spcPts val="600"/>
              </a:spcAft>
              <a:buFont typeface="Arial" panose="020B0604020202020204" pitchFamily="34" charset="0"/>
              <a:buChar char="•"/>
            </a:pPr>
            <a:r>
              <a:rPr lang="en-GB" sz="2400" dirty="0"/>
              <a:t>Apply knowledge of Regular Expressions to specify search patterns</a:t>
            </a:r>
          </a:p>
          <a:p>
            <a:endParaRPr lang="en-GB" dirty="0" smtClean="0"/>
          </a:p>
          <a:p>
            <a:endParaRPr lang="en-GB" dirty="0" smtClean="0"/>
          </a:p>
          <a:p>
            <a:endParaRPr lang="en-GB" dirty="0" smtClean="0"/>
          </a:p>
        </p:txBody>
      </p:sp>
    </p:spTree>
    <p:extLst>
      <p:ext uri="{BB962C8B-B14F-4D97-AF65-F5344CB8AC3E}">
        <p14:creationId xmlns:p14="http://schemas.microsoft.com/office/powerpoint/2010/main" val="362929647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smtClean="0"/>
              <a:t>Pattern Matching and Searching</a:t>
            </a:r>
          </a:p>
        </p:txBody>
      </p:sp>
      <p:sp>
        <p:nvSpPr>
          <p:cNvPr id="21" name="Text Placeholder 20"/>
          <p:cNvSpPr>
            <a:spLocks noGrp="1"/>
          </p:cNvSpPr>
          <p:nvPr>
            <p:ph type="body" sz="quarter" idx="13"/>
          </p:nvPr>
        </p:nvSpPr>
        <p:spPr>
          <a:xfrm>
            <a:off x="694592" y="1838325"/>
            <a:ext cx="7772400" cy="476726"/>
          </a:xfrm>
        </p:spPr>
        <p:txBody>
          <a:bodyPr/>
          <a:lstStyle/>
          <a:p>
            <a:pPr>
              <a:defRPr/>
            </a:pPr>
            <a:r>
              <a:rPr/>
              <a:t>g</a:t>
            </a:r>
            <a:r>
              <a:t>rep</a:t>
            </a:r>
            <a:endParaRP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dirty="0"/>
              <a:t>Regular Expressions</a:t>
            </a:r>
          </a:p>
        </p:txBody>
      </p:sp>
    </p:spTree>
    <p:extLst>
      <p:ext uri="{BB962C8B-B14F-4D97-AF65-F5344CB8AC3E}">
        <p14:creationId xmlns:p14="http://schemas.microsoft.com/office/powerpoint/2010/main" val="2730687498"/>
      </p:ext>
    </p:extLst>
  </p:cSld>
  <p:clrMapOvr>
    <a:masterClrMapping/>
  </p:clrMapOvr>
  <p:transition spd="slow">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smtClean="0"/>
              <a:t>grep</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a:t>What is the grep command?</a:t>
            </a:r>
          </a:p>
        </p:txBody>
      </p:sp>
      <p:sp>
        <p:nvSpPr>
          <p:cNvPr id="6" name="Rounded Rectangle 5"/>
          <p:cNvSpPr/>
          <p:nvPr/>
        </p:nvSpPr>
        <p:spPr bwMode="auto">
          <a:xfrm>
            <a:off x="1191358" y="2090739"/>
            <a:ext cx="6811108" cy="350734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2000" dirty="0">
              <a:solidFill>
                <a:srgbClr val="333399"/>
              </a:solidFill>
            </a:endParaRPr>
          </a:p>
          <a:p>
            <a:pPr>
              <a:defRPr/>
            </a:pPr>
            <a:r>
              <a:rPr lang="en-GB" sz="2000" dirty="0">
                <a:solidFill>
                  <a:srgbClr val="333399"/>
                </a:solidFill>
              </a:rPr>
              <a:t>A command that enables users to search for strings or patterns within the content of a file</a:t>
            </a:r>
          </a:p>
          <a:p>
            <a:pPr>
              <a:defRPr/>
            </a:pPr>
            <a:endParaRPr lang="en-GB" sz="2000" dirty="0">
              <a:solidFill>
                <a:srgbClr val="333399"/>
              </a:solidFill>
            </a:endParaRPr>
          </a:p>
          <a:p>
            <a:pPr>
              <a:defRPr/>
            </a:pPr>
            <a:r>
              <a:rPr lang="en-GB" sz="2000" b="1" dirty="0" err="1">
                <a:solidFill>
                  <a:srgbClr val="333399"/>
                </a:solidFill>
              </a:rPr>
              <a:t>grep</a:t>
            </a:r>
            <a:r>
              <a:rPr lang="en-GB" sz="2000" b="1" dirty="0">
                <a:solidFill>
                  <a:srgbClr val="333399"/>
                </a:solidFill>
              </a:rPr>
              <a:t> –   </a:t>
            </a:r>
            <a:r>
              <a:rPr lang="en-GB" sz="2000" dirty="0">
                <a:solidFill>
                  <a:srgbClr val="333399"/>
                </a:solidFill>
              </a:rPr>
              <a:t>search for string or pattern (based on regular expressions)</a:t>
            </a:r>
          </a:p>
          <a:p>
            <a:pPr>
              <a:defRPr/>
            </a:pPr>
            <a:r>
              <a:rPr lang="en-GB" sz="2000" b="1" dirty="0" err="1">
                <a:solidFill>
                  <a:srgbClr val="333399"/>
                </a:solidFill>
              </a:rPr>
              <a:t>egrep</a:t>
            </a:r>
            <a:r>
              <a:rPr lang="en-GB" sz="2000" b="1" dirty="0">
                <a:solidFill>
                  <a:srgbClr val="333399"/>
                </a:solidFill>
              </a:rPr>
              <a:t> – </a:t>
            </a:r>
            <a:r>
              <a:rPr lang="en-GB" sz="2000" dirty="0">
                <a:solidFill>
                  <a:srgbClr val="333399"/>
                </a:solidFill>
              </a:rPr>
              <a:t>search for string or pattern (based on extended regular expressions)</a:t>
            </a:r>
            <a:endParaRPr lang="en-GB" sz="2000" b="1" dirty="0">
              <a:solidFill>
                <a:srgbClr val="333399"/>
              </a:solidFill>
            </a:endParaRPr>
          </a:p>
          <a:p>
            <a:pPr>
              <a:defRPr/>
            </a:pPr>
            <a:r>
              <a:rPr lang="en-GB" sz="2000" b="1" dirty="0">
                <a:solidFill>
                  <a:srgbClr val="333399"/>
                </a:solidFill>
              </a:rPr>
              <a:t>fgrep – </a:t>
            </a:r>
            <a:r>
              <a:rPr lang="en-GB" sz="2000" dirty="0">
                <a:solidFill>
                  <a:srgbClr val="333399"/>
                </a:solidFill>
              </a:rPr>
              <a:t>search for a string only (no special characters)</a:t>
            </a:r>
          </a:p>
          <a:p>
            <a:pPr>
              <a:defRPr/>
            </a:pPr>
            <a:endParaRPr lang="en-GB" sz="2000" dirty="0">
              <a:solidFill>
                <a:srgbClr val="333399"/>
              </a:solidFill>
            </a:endParaRPr>
          </a:p>
        </p:txBody>
      </p:sp>
      <p:sp>
        <p:nvSpPr>
          <p:cNvPr id="9" name="Text Placeholder 2"/>
          <p:cNvSpPr txBox="1">
            <a:spLocks/>
          </p:cNvSpPr>
          <p:nvPr/>
        </p:nvSpPr>
        <p:spPr bwMode="auto">
          <a:xfrm>
            <a:off x="1248508" y="5788026"/>
            <a:ext cx="6753958" cy="493713"/>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grep</a:t>
            </a:r>
            <a:r>
              <a:rPr dirty="0" smtClean="0">
                <a:solidFill>
                  <a:schemeClr val="tx1"/>
                </a:solidFill>
                <a:latin typeface="Lucida Console" pitchFamily="49" charset="0"/>
              </a:rPr>
              <a:t> [-options] pattern </a:t>
            </a:r>
            <a:r>
              <a:rPr i="1" dirty="0" smtClean="0">
                <a:solidFill>
                  <a:schemeClr val="tx1"/>
                </a:solidFill>
                <a:latin typeface="Lucida Console" pitchFamily="49" charset="0"/>
              </a:rPr>
              <a:t>filename</a:t>
            </a:r>
            <a:endParaRPr i="1" dirty="0" smtClean="0"/>
          </a:p>
        </p:txBody>
      </p:sp>
    </p:spTree>
    <p:extLst>
      <p:ext uri="{BB962C8B-B14F-4D97-AF65-F5344CB8AC3E}">
        <p14:creationId xmlns:p14="http://schemas.microsoft.com/office/powerpoint/2010/main" val="1884458759"/>
      </p:ext>
    </p:extLst>
  </p:cSld>
  <p:clrMapOvr>
    <a:masterClrMapping/>
  </p:clrMapOvr>
  <p:transition spd="slow">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7"/>
          <p:cNvSpPr>
            <a:spLocks noGrp="1"/>
          </p:cNvSpPr>
          <p:nvPr>
            <p:ph type="title"/>
          </p:nvPr>
        </p:nvSpPr>
        <p:spPr>
          <a:xfrm>
            <a:off x="457200" y="641350"/>
            <a:ext cx="8229600" cy="323165"/>
          </a:xfrm>
        </p:spPr>
        <p:txBody>
          <a:bodyPr/>
          <a:lstStyle/>
          <a:p>
            <a:r>
              <a:rPr lang="en-GB" sz="1800" smtClean="0"/>
              <a:t>grep</a:t>
            </a:r>
          </a:p>
        </p:txBody>
      </p:sp>
      <p:sp>
        <p:nvSpPr>
          <p:cNvPr id="4" name="Content Placeholder 2"/>
          <p:cNvSpPr txBox="1">
            <a:spLocks/>
          </p:cNvSpPr>
          <p:nvPr/>
        </p:nvSpPr>
        <p:spPr>
          <a:xfrm>
            <a:off x="690197" y="1307165"/>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264303"/>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Examples</a:t>
            </a:r>
          </a:p>
        </p:txBody>
      </p:sp>
      <p:sp>
        <p:nvSpPr>
          <p:cNvPr id="9" name="Text Placeholder 2"/>
          <p:cNvSpPr txBox="1">
            <a:spLocks/>
          </p:cNvSpPr>
          <p:nvPr/>
        </p:nvSpPr>
        <p:spPr bwMode="auto">
          <a:xfrm>
            <a:off x="1276351" y="1915147"/>
            <a:ext cx="6692411" cy="4286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hall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
        <p:nvSpPr>
          <p:cNvPr id="10" name="Text Placeholder 2"/>
          <p:cNvSpPr txBox="1">
            <a:spLocks/>
          </p:cNvSpPr>
          <p:nvPr/>
        </p:nvSpPr>
        <p:spPr bwMode="auto">
          <a:xfrm>
            <a:off x="1276351" y="2634284"/>
            <a:ext cx="6692411" cy="4286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-w hall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
        <p:nvSpPr>
          <p:cNvPr id="13" name="Text Placeholder 2"/>
          <p:cNvSpPr txBox="1">
            <a:spLocks/>
          </p:cNvSpPr>
          <p:nvPr/>
        </p:nvSpPr>
        <p:spPr bwMode="auto">
          <a:xfrm>
            <a:off x="1276351" y="3355008"/>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–n hall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
        <p:nvSpPr>
          <p:cNvPr id="11" name="Text Placeholder 2"/>
          <p:cNvSpPr txBox="1">
            <a:spLocks/>
          </p:cNvSpPr>
          <p:nvPr/>
        </p:nvSpPr>
        <p:spPr bwMode="auto">
          <a:xfrm>
            <a:off x="1276351" y="4075733"/>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smtClean="0">
                <a:solidFill>
                  <a:schemeClr val="tx1"/>
                </a:solidFill>
                <a:latin typeface="Lucida Console" pitchFamily="49" charset="0"/>
              </a:rPr>
              <a:t>grep –v hall /student_files/day1/grepFile</a:t>
            </a:r>
            <a:endParaRPr sz="2000" smtClean="0"/>
          </a:p>
        </p:txBody>
      </p:sp>
      <p:sp>
        <p:nvSpPr>
          <p:cNvPr id="12" name="Text Placeholder 2"/>
          <p:cNvSpPr txBox="1">
            <a:spLocks/>
          </p:cNvSpPr>
          <p:nvPr/>
        </p:nvSpPr>
        <p:spPr bwMode="auto">
          <a:xfrm>
            <a:off x="1276351" y="4863133"/>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smtClean="0">
                <a:solidFill>
                  <a:schemeClr val="tx1"/>
                </a:solidFill>
                <a:latin typeface="Lucida Console" pitchFamily="49" charset="0"/>
              </a:rPr>
              <a:t>grep –c hall /student_files/day1/grepFile</a:t>
            </a:r>
            <a:endParaRPr sz="2000" smtClean="0"/>
          </a:p>
        </p:txBody>
      </p:sp>
      <p:sp>
        <p:nvSpPr>
          <p:cNvPr id="14" name="Text Placeholder 2"/>
          <p:cNvSpPr txBox="1">
            <a:spLocks/>
          </p:cNvSpPr>
          <p:nvPr/>
        </p:nvSpPr>
        <p:spPr bwMode="auto">
          <a:xfrm>
            <a:off x="1298124" y="5631346"/>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a:t>
            </a:r>
            <a:r>
              <a:rPr sz="2000" dirty="0" err="1" smtClean="0">
                <a:solidFill>
                  <a:schemeClr val="tx1"/>
                </a:solidFill>
                <a:latin typeface="Lucida Console" pitchFamily="49" charset="0"/>
              </a:rPr>
              <a:t>i</a:t>
            </a:r>
            <a:r>
              <a:rPr sz="2000" dirty="0" smtClean="0">
                <a:solidFill>
                  <a:schemeClr val="tx1"/>
                </a:solidFill>
                <a:latin typeface="Lucida Console" pitchFamily="49" charset="0"/>
              </a:rPr>
              <a:t> hall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Tree>
    <p:extLst>
      <p:ext uri="{BB962C8B-B14F-4D97-AF65-F5344CB8AC3E}">
        <p14:creationId xmlns:p14="http://schemas.microsoft.com/office/powerpoint/2010/main" val="1518344514"/>
      </p:ext>
    </p:extLst>
  </p:cSld>
  <p:clrMapOvr>
    <a:masterClrMapping/>
  </p:clrMapOvr>
  <p:transition spd="slow">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9"/>
          <p:cNvSpPr>
            <a:spLocks noGrp="1"/>
          </p:cNvSpPr>
          <p:nvPr>
            <p:ph type="title"/>
          </p:nvPr>
        </p:nvSpPr>
        <p:spPr>
          <a:xfrm>
            <a:off x="457200" y="641350"/>
            <a:ext cx="8229600" cy="323165"/>
          </a:xfrm>
        </p:spPr>
        <p:txBody>
          <a:bodyPr/>
          <a:lstStyle/>
          <a:p>
            <a:r>
              <a:rPr lang="en-GB" sz="1800" smtClean="0"/>
              <a:t>Pattern Matching and Searching</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grep</a:t>
            </a:r>
          </a:p>
        </p:txBody>
      </p:sp>
      <p:sp>
        <p:nvSpPr>
          <p:cNvPr id="6" name="Text Placeholder 20"/>
          <p:cNvSpPr>
            <a:spLocks noGrp="1"/>
          </p:cNvSpPr>
          <p:nvPr>
            <p:ph type="body" sz="quarter" idx="13"/>
          </p:nvPr>
        </p:nvSpPr>
        <p:spPr>
          <a:xfrm>
            <a:off x="694592" y="2668212"/>
            <a:ext cx="7772400" cy="476726"/>
          </a:xfrm>
        </p:spPr>
        <p:txBody>
          <a:bodyPr/>
          <a:lstStyle/>
          <a:p>
            <a:pPr>
              <a:defRPr/>
            </a:pPr>
            <a:r>
              <a:rPr lang="en-GB" dirty="0"/>
              <a:t>Regular </a:t>
            </a:r>
            <a:r>
              <a:rPr lang="en-GB" dirty="0" smtClean="0"/>
              <a:t>Expressions</a:t>
            </a:r>
            <a:endParaRPr lang="en-GB" dirty="0"/>
          </a:p>
        </p:txBody>
      </p:sp>
    </p:spTree>
    <p:extLst>
      <p:ext uri="{BB962C8B-B14F-4D97-AF65-F5344CB8AC3E}">
        <p14:creationId xmlns:p14="http://schemas.microsoft.com/office/powerpoint/2010/main" val="1553557362"/>
      </p:ext>
    </p:extLst>
  </p:cSld>
  <p:clrMapOvr>
    <a:masterClrMapping/>
  </p:clrMapOvr>
  <p:transition spd="slow">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a:spLocks noGrp="1"/>
          </p:cNvSpPr>
          <p:nvPr>
            <p:ph type="title"/>
          </p:nvPr>
        </p:nvSpPr>
        <p:spPr>
          <a:xfrm>
            <a:off x="457200" y="641350"/>
            <a:ext cx="8229600" cy="323165"/>
          </a:xfrm>
        </p:spPr>
        <p:txBody>
          <a:bodyPr/>
          <a:lstStyle/>
          <a:p>
            <a:r>
              <a:rPr lang="en-GB" sz="1800" smtClean="0"/>
              <a:t>Regular expressions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What are regular expressions?</a:t>
            </a:r>
          </a:p>
        </p:txBody>
      </p:sp>
      <p:sp>
        <p:nvSpPr>
          <p:cNvPr id="6" name="Rounded Rectangle 5"/>
          <p:cNvSpPr/>
          <p:nvPr/>
        </p:nvSpPr>
        <p:spPr bwMode="auto">
          <a:xfrm>
            <a:off x="1439008" y="2487614"/>
            <a:ext cx="6529754" cy="275820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dirty="0">
              <a:solidFill>
                <a:srgbClr val="333399"/>
              </a:solidFill>
            </a:endParaRPr>
          </a:p>
          <a:p>
            <a:pPr>
              <a:defRPr/>
            </a:pPr>
            <a:r>
              <a:rPr lang="en-GB" sz="2000" dirty="0">
                <a:solidFill>
                  <a:srgbClr val="333399"/>
                </a:solidFill>
              </a:rPr>
              <a:t>Regular expressions (regex) are a way of defining a pattern instead of a string</a:t>
            </a:r>
          </a:p>
          <a:p>
            <a:pPr>
              <a:defRPr/>
            </a:pPr>
            <a:endParaRPr lang="en-GB" sz="2000" dirty="0">
              <a:solidFill>
                <a:srgbClr val="333399"/>
              </a:solidFill>
            </a:endParaRPr>
          </a:p>
          <a:p>
            <a:pPr>
              <a:defRPr/>
            </a:pPr>
            <a:r>
              <a:rPr lang="en-GB" sz="2000" dirty="0">
                <a:solidFill>
                  <a:srgbClr val="333399"/>
                </a:solidFill>
              </a:rPr>
              <a:t>There are two versions:-</a:t>
            </a:r>
          </a:p>
          <a:p>
            <a:pPr>
              <a:defRPr/>
            </a:pPr>
            <a:r>
              <a:rPr lang="en-GB" sz="2000" dirty="0">
                <a:solidFill>
                  <a:srgbClr val="333399"/>
                </a:solidFill>
              </a:rPr>
              <a:t>Basic – used with </a:t>
            </a:r>
            <a:r>
              <a:rPr lang="en-GB" sz="2000" dirty="0" err="1">
                <a:solidFill>
                  <a:srgbClr val="333399"/>
                </a:solidFill>
              </a:rPr>
              <a:t>grep</a:t>
            </a:r>
            <a:r>
              <a:rPr lang="en-GB" sz="2000" dirty="0">
                <a:solidFill>
                  <a:srgbClr val="333399"/>
                </a:solidFill>
              </a:rPr>
              <a:t> </a:t>
            </a:r>
          </a:p>
          <a:p>
            <a:pPr>
              <a:defRPr/>
            </a:pPr>
            <a:r>
              <a:rPr lang="en-GB" sz="2000" dirty="0">
                <a:solidFill>
                  <a:srgbClr val="333399"/>
                </a:solidFill>
              </a:rPr>
              <a:t>Extended – used with </a:t>
            </a:r>
            <a:r>
              <a:rPr lang="en-GB" sz="2000" dirty="0" err="1">
                <a:solidFill>
                  <a:srgbClr val="333399"/>
                </a:solidFill>
              </a:rPr>
              <a:t>egrep</a:t>
            </a:r>
            <a:endParaRPr lang="en-GB" sz="2000" dirty="0">
              <a:solidFill>
                <a:srgbClr val="333399"/>
              </a:solidFill>
            </a:endParaRPr>
          </a:p>
          <a:p>
            <a:pPr>
              <a:defRPr/>
            </a:pPr>
            <a:endParaRPr lang="en-GB" sz="1800" dirty="0">
              <a:solidFill>
                <a:srgbClr val="333399"/>
              </a:solidFill>
            </a:endParaRPr>
          </a:p>
        </p:txBody>
      </p:sp>
    </p:spTree>
    <p:extLst>
      <p:ext uri="{BB962C8B-B14F-4D97-AF65-F5344CB8AC3E}">
        <p14:creationId xmlns:p14="http://schemas.microsoft.com/office/powerpoint/2010/main" val="5995727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smtClean="0"/>
              <a:t>Regular Expressions</a:t>
            </a:r>
          </a:p>
        </p:txBody>
      </p:sp>
      <p:sp>
        <p:nvSpPr>
          <p:cNvPr id="5" name="TextBox 4"/>
          <p:cNvSpPr txBox="1"/>
          <p:nvPr/>
        </p:nvSpPr>
        <p:spPr>
          <a:xfrm>
            <a:off x="844062" y="1076526"/>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err="1"/>
              <a:t>Metacharacters</a:t>
            </a:r>
            <a:r>
              <a:rPr lang="en-GB" kern="0" dirty="0"/>
              <a:t> – Basic Regular Expressions</a:t>
            </a:r>
          </a:p>
        </p:txBody>
      </p:sp>
      <p:graphicFrame>
        <p:nvGraphicFramePr>
          <p:cNvPr id="7" name="Table 6"/>
          <p:cNvGraphicFramePr>
            <a:graphicFrameLocks noGrp="1"/>
          </p:cNvGraphicFramePr>
          <p:nvPr>
            <p:extLst>
              <p:ext uri="{D42A27DB-BD31-4B8C-83A1-F6EECF244321}">
                <p14:modId xmlns:p14="http://schemas.microsoft.com/office/powerpoint/2010/main" val="3693067211"/>
              </p:ext>
            </p:extLst>
          </p:nvPr>
        </p:nvGraphicFramePr>
        <p:xfrm>
          <a:off x="1276351" y="1671838"/>
          <a:ext cx="6938623" cy="4576830"/>
        </p:xfrm>
        <a:graphic>
          <a:graphicData uri="http://schemas.openxmlformats.org/drawingml/2006/table">
            <a:tbl>
              <a:tblPr firstRow="1" bandRow="1">
                <a:tableStyleId>{0505E3EF-67EA-436B-97B2-0124C06EBD24}</a:tableStyleId>
              </a:tblPr>
              <a:tblGrid>
                <a:gridCol w="1197235"/>
                <a:gridCol w="5741388"/>
              </a:tblGrid>
              <a:tr h="444190">
                <a:tc>
                  <a:txBody>
                    <a:bodyPr/>
                    <a:lstStyle/>
                    <a:p>
                      <a:pPr algn="ctr"/>
                      <a:r>
                        <a:rPr lang="en-GB" b="0" dirty="0" smtClean="0"/>
                        <a:t>^</a:t>
                      </a:r>
                      <a:endParaRPr lang="en-GB" b="0" dirty="0">
                        <a:solidFill>
                          <a:schemeClr val="tx1"/>
                        </a:solidFill>
                      </a:endParaRPr>
                    </a:p>
                  </a:txBody>
                  <a:tcPr marL="84406" marR="84406"/>
                </a:tc>
                <a:tc>
                  <a:txBody>
                    <a:bodyPr/>
                    <a:lstStyle/>
                    <a:p>
                      <a:r>
                        <a:rPr lang="en-GB" sz="1600" b="0" dirty="0" smtClean="0"/>
                        <a:t>Match</a:t>
                      </a:r>
                      <a:r>
                        <a:rPr lang="en-GB" sz="1600" b="0" baseline="0" dirty="0" smtClean="0"/>
                        <a:t> at start of line</a:t>
                      </a:r>
                      <a:endParaRPr lang="en-GB" sz="1600" b="0" dirty="0">
                        <a:solidFill>
                          <a:schemeClr val="tx1"/>
                        </a:solidFill>
                      </a:endParaRPr>
                    </a:p>
                  </a:txBody>
                  <a:tcPr marL="84406" marR="84406"/>
                </a:tc>
              </a:tr>
              <a:tr h="444190">
                <a:tc>
                  <a:txBody>
                    <a:bodyPr/>
                    <a:lstStyle/>
                    <a:p>
                      <a:pPr algn="ctr"/>
                      <a:r>
                        <a:rPr lang="en-GB" dirty="0" smtClean="0"/>
                        <a:t>$</a:t>
                      </a:r>
                      <a:endParaRPr lang="en-GB" dirty="0"/>
                    </a:p>
                  </a:txBody>
                  <a:tcPr marL="84406" marR="84406"/>
                </a:tc>
                <a:tc>
                  <a:txBody>
                    <a:bodyPr/>
                    <a:lstStyle/>
                    <a:p>
                      <a:r>
                        <a:rPr lang="en-GB" sz="1600" smtClean="0"/>
                        <a:t>Match at the end of line</a:t>
                      </a:r>
                      <a:endParaRPr lang="en-GB" sz="1600" dirty="0"/>
                    </a:p>
                  </a:txBody>
                  <a:tcPr marL="84406" marR="84406"/>
                </a:tc>
              </a:tr>
              <a:tr h="444190">
                <a:tc>
                  <a:txBody>
                    <a:bodyPr/>
                    <a:lstStyle/>
                    <a:p>
                      <a:pPr algn="ctr"/>
                      <a:r>
                        <a:rPr lang="en-GB" dirty="0" smtClean="0"/>
                        <a:t>[ ]</a:t>
                      </a:r>
                      <a:endParaRPr lang="en-GB" dirty="0"/>
                    </a:p>
                  </a:txBody>
                  <a:tcPr marL="84406" marR="84406"/>
                </a:tc>
                <a:tc>
                  <a:txBody>
                    <a:bodyPr/>
                    <a:lstStyle/>
                    <a:p>
                      <a:r>
                        <a:rPr lang="en-GB" sz="1600" dirty="0" smtClean="0"/>
                        <a:t>Match anything in the [ ] for 1 character position</a:t>
                      </a:r>
                      <a:endParaRPr lang="en-GB" sz="1600" dirty="0"/>
                    </a:p>
                  </a:txBody>
                  <a:tcPr marL="84406" marR="84406"/>
                </a:tc>
              </a:tr>
              <a:tr h="444190">
                <a:tc>
                  <a:txBody>
                    <a:bodyPr/>
                    <a:lstStyle/>
                    <a:p>
                      <a:pPr algn="ctr"/>
                      <a:r>
                        <a:rPr lang="en-US" dirty="0" smtClean="0"/>
                        <a:t>[a-z]</a:t>
                      </a:r>
                      <a:endParaRPr lang="en-GB" dirty="0"/>
                    </a:p>
                  </a:txBody>
                  <a:tcPr marL="84406" marR="84406"/>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smtClean="0"/>
                        <a:t>Match anything in the mentioned</a:t>
                      </a:r>
                      <a:r>
                        <a:rPr lang="en-GB" sz="1600" baseline="0" dirty="0" smtClean="0"/>
                        <a:t> range</a:t>
                      </a:r>
                      <a:r>
                        <a:rPr lang="en-GB" sz="1600" dirty="0" smtClean="0"/>
                        <a:t> for 1 character position</a:t>
                      </a:r>
                    </a:p>
                  </a:txBody>
                  <a:tcPr marL="84406" marR="84406"/>
                </a:tc>
              </a:tr>
              <a:tr h="444190">
                <a:tc>
                  <a:txBody>
                    <a:bodyPr/>
                    <a:lstStyle/>
                    <a:p>
                      <a:pPr algn="ctr"/>
                      <a:r>
                        <a:rPr lang="en-GB" dirty="0" smtClean="0"/>
                        <a:t>. </a:t>
                      </a:r>
                      <a:endParaRPr lang="en-GB" dirty="0"/>
                    </a:p>
                  </a:txBody>
                  <a:tcPr marL="84406" marR="84406"/>
                </a:tc>
                <a:tc>
                  <a:txBody>
                    <a:bodyPr/>
                    <a:lstStyle/>
                    <a:p>
                      <a:r>
                        <a:rPr lang="en-GB" sz="1600" smtClean="0"/>
                        <a:t>Match a single character</a:t>
                      </a:r>
                      <a:endParaRPr lang="en-GB" sz="1600"/>
                    </a:p>
                  </a:txBody>
                  <a:tcPr marL="84406" marR="84406"/>
                </a:tc>
              </a:tr>
              <a:tr h="444190">
                <a:tc>
                  <a:txBody>
                    <a:bodyPr/>
                    <a:lstStyle/>
                    <a:p>
                      <a:pPr algn="ctr"/>
                      <a:r>
                        <a:rPr lang="en-GB" dirty="0" smtClean="0"/>
                        <a:t>[^]</a:t>
                      </a:r>
                      <a:endParaRPr lang="en-GB" dirty="0">
                        <a:solidFill>
                          <a:schemeClr val="tx1"/>
                        </a:solidFill>
                      </a:endParaRPr>
                    </a:p>
                  </a:txBody>
                  <a:tcPr marL="84406" marR="84406"/>
                </a:tc>
                <a:tc>
                  <a:txBody>
                    <a:bodyPr/>
                    <a:lstStyle/>
                    <a:p>
                      <a:r>
                        <a:rPr lang="en-GB" sz="1600" smtClean="0"/>
                        <a:t>Match a</a:t>
                      </a:r>
                      <a:r>
                        <a:rPr lang="en-GB" sz="1600" baseline="0" smtClean="0"/>
                        <a:t> single character with any character not in range</a:t>
                      </a:r>
                      <a:endParaRPr lang="en-GB" sz="1600" b="0" dirty="0">
                        <a:solidFill>
                          <a:schemeClr val="tx1"/>
                        </a:solidFill>
                      </a:endParaRPr>
                    </a:p>
                  </a:txBody>
                  <a:tcPr marL="84406" marR="84406"/>
                </a:tc>
              </a:tr>
              <a:tr h="444190">
                <a:tc>
                  <a:txBody>
                    <a:bodyPr/>
                    <a:lstStyle/>
                    <a:p>
                      <a:pPr algn="ctr"/>
                      <a:r>
                        <a:rPr lang="en-GB" dirty="0" smtClean="0"/>
                        <a:t>*</a:t>
                      </a:r>
                      <a:endParaRPr lang="en-GB" dirty="0">
                        <a:solidFill>
                          <a:schemeClr val="tx1"/>
                        </a:solidFill>
                      </a:endParaRPr>
                    </a:p>
                  </a:txBody>
                  <a:tcPr marL="84406" marR="84406"/>
                </a:tc>
                <a:tc>
                  <a:txBody>
                    <a:bodyPr/>
                    <a:lstStyle/>
                    <a:p>
                      <a:r>
                        <a:rPr lang="en-GB" sz="1600" dirty="0" smtClean="0"/>
                        <a:t>Match zero or more occurrences of the preceding character </a:t>
                      </a:r>
                      <a:endParaRPr lang="en-GB" sz="1600" b="0" dirty="0">
                        <a:solidFill>
                          <a:schemeClr val="tx1"/>
                        </a:solidFill>
                      </a:endParaRPr>
                    </a:p>
                  </a:txBody>
                  <a:tcPr marL="84406" marR="84406"/>
                </a:tc>
              </a:tr>
              <a:tr h="444190">
                <a:tc>
                  <a:txBody>
                    <a:bodyPr/>
                    <a:lstStyle/>
                    <a:p>
                      <a:pPr algn="ctr"/>
                      <a:r>
                        <a:rPr lang="en-GB" dirty="0" smtClean="0"/>
                        <a:t>.*</a:t>
                      </a:r>
                      <a:endParaRPr lang="en-GB" dirty="0">
                        <a:solidFill>
                          <a:schemeClr val="tx1"/>
                        </a:solidFill>
                      </a:endParaRPr>
                    </a:p>
                  </a:txBody>
                  <a:tcPr marL="84406" marR="84406"/>
                </a:tc>
                <a:tc>
                  <a:txBody>
                    <a:bodyPr/>
                    <a:lstStyle/>
                    <a:p>
                      <a:r>
                        <a:rPr lang="en-GB" sz="1600" dirty="0" smtClean="0"/>
                        <a:t>Match with any number</a:t>
                      </a:r>
                      <a:r>
                        <a:rPr lang="en-GB" sz="1600" baseline="0" dirty="0" smtClean="0"/>
                        <a:t> of characters</a:t>
                      </a:r>
                      <a:endParaRPr lang="en-GB" sz="1600" b="0" dirty="0">
                        <a:solidFill>
                          <a:schemeClr val="tx1"/>
                        </a:solidFill>
                      </a:endParaRPr>
                    </a:p>
                  </a:txBody>
                  <a:tcPr marL="84406" marR="84406"/>
                </a:tc>
              </a:tr>
              <a:tr h="444190">
                <a:tc>
                  <a:txBody>
                    <a:bodyPr/>
                    <a:lstStyle/>
                    <a:p>
                      <a:pPr algn="ctr"/>
                      <a:r>
                        <a:rPr lang="en-GB" dirty="0" smtClean="0"/>
                        <a:t>\</a:t>
                      </a:r>
                      <a:endParaRPr lang="en-GB" dirty="0"/>
                    </a:p>
                  </a:txBody>
                  <a:tcPr marL="84406" marR="84406"/>
                </a:tc>
                <a:tc>
                  <a:txBody>
                    <a:bodyPr/>
                    <a:lstStyle/>
                    <a:p>
                      <a:r>
                        <a:rPr lang="en-GB" sz="1600" dirty="0" smtClean="0"/>
                        <a:t>Escape the metacharacter and treat them as a literal</a:t>
                      </a:r>
                    </a:p>
                  </a:txBody>
                  <a:tcPr marL="84406" marR="84406"/>
                </a:tc>
              </a:tr>
              <a:tr h="444190">
                <a:tc gridSpan="2">
                  <a:txBody>
                    <a:bodyPr/>
                    <a:lstStyle/>
                    <a:p>
                      <a:pPr algn="ctr"/>
                      <a:r>
                        <a:rPr lang="en-US" dirty="0" smtClean="0"/>
                        <a:t>[[:lower:]]   </a:t>
                      </a:r>
                      <a:r>
                        <a:rPr lang="en-US" sz="1600" dirty="0" smtClean="0"/>
                        <a:t>[[:upper:]]     [[:digit:]]    </a:t>
                      </a:r>
                      <a:r>
                        <a:rPr lang="en-US" sz="1600" baseline="0" dirty="0" smtClean="0"/>
                        <a:t> </a:t>
                      </a:r>
                      <a:r>
                        <a:rPr lang="en-US" sz="1600" dirty="0" smtClean="0"/>
                        <a:t>[[:alpha:]]     [[:</a:t>
                      </a:r>
                      <a:r>
                        <a:rPr lang="en-US" sz="1600" dirty="0" err="1" smtClean="0"/>
                        <a:t>alnum</a:t>
                      </a:r>
                      <a:r>
                        <a:rPr lang="en-US" sz="1600" dirty="0" smtClean="0"/>
                        <a:t>:]]</a:t>
                      </a:r>
                      <a:endParaRPr lang="en-GB" sz="1600" dirty="0" smtClean="0"/>
                    </a:p>
                  </a:txBody>
                  <a:tcPr marL="84406" marR="84406"/>
                </a:tc>
                <a:tc hMerge="1">
                  <a:txBody>
                    <a:bodyPr/>
                    <a:lstStyle/>
                    <a:p>
                      <a:endParaRPr lang="en-GB" sz="1600" dirty="0" smtClean="0"/>
                    </a:p>
                  </a:txBody>
                  <a:tcPr marL="84406" marR="84406"/>
                </a:tc>
              </a:tr>
            </a:tbl>
          </a:graphicData>
        </a:graphic>
      </p:graphicFrame>
    </p:spTree>
    <p:extLst>
      <p:ext uri="{BB962C8B-B14F-4D97-AF65-F5344CB8AC3E}">
        <p14:creationId xmlns:p14="http://schemas.microsoft.com/office/powerpoint/2010/main" val="223387253"/>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p:cNvSpPr>
            <a:spLocks noGrp="1"/>
          </p:cNvSpPr>
          <p:nvPr>
            <p:ph type="title"/>
          </p:nvPr>
        </p:nvSpPr>
        <p:spPr>
          <a:xfrm>
            <a:off x="457200" y="641350"/>
            <a:ext cx="8229600" cy="323165"/>
          </a:xfrm>
        </p:spPr>
        <p:txBody>
          <a:bodyPr/>
          <a:lstStyle/>
          <a:p>
            <a:r>
              <a:rPr lang="en-GB" sz="1800" smtClean="0"/>
              <a:t>Processes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25601"/>
            <a:ext cx="7406054" cy="1231106"/>
          </a:xfrm>
          <a:prstGeom prst="rect">
            <a:avLst/>
          </a:prstGeom>
          <a:noFill/>
        </p:spPr>
        <p:txBody>
          <a:bodyPr>
            <a:spAutoFit/>
          </a:bodyPr>
          <a:lstStyle/>
          <a:p>
            <a:pPr marL="342900" indent="-342900">
              <a:spcBef>
                <a:spcPts val="0"/>
              </a:spcBef>
              <a:spcAft>
                <a:spcPts val="1200"/>
              </a:spcAft>
              <a:buClr>
                <a:srgbClr val="333399"/>
              </a:buClr>
              <a:buFont typeface="Wingdings 3" pitchFamily="18" charset="2"/>
              <a:buChar char="}"/>
              <a:defRPr/>
            </a:pPr>
            <a:r>
              <a:rPr lang="en-GB" kern="0" dirty="0"/>
              <a:t>How does Unix work?</a:t>
            </a:r>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graphicFrame>
        <p:nvGraphicFramePr>
          <p:cNvPr id="12" name="Diagram 11"/>
          <p:cNvGraphicFramePr/>
          <p:nvPr>
            <p:extLst>
              <p:ext uri="{D42A27DB-BD31-4B8C-83A1-F6EECF244321}">
                <p14:modId xmlns:p14="http://schemas.microsoft.com/office/powerpoint/2010/main" val="551448758"/>
              </p:ext>
            </p:extLst>
          </p:nvPr>
        </p:nvGraphicFramePr>
        <p:xfrm>
          <a:off x="2124221" y="2284308"/>
          <a:ext cx="5097194" cy="3791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7"/>
          <p:cNvSpPr>
            <a:spLocks noGrp="1"/>
          </p:cNvSpPr>
          <p:nvPr>
            <p:ph type="title"/>
          </p:nvPr>
        </p:nvSpPr>
        <p:spPr>
          <a:xfrm>
            <a:off x="457200" y="641350"/>
            <a:ext cx="8229600" cy="323165"/>
          </a:xfrm>
        </p:spPr>
        <p:txBody>
          <a:bodyPr/>
          <a:lstStyle/>
          <a:p>
            <a:r>
              <a:rPr lang="en-GB" sz="1800" dirty="0" smtClean="0"/>
              <a:t>Regular Expressions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Examples </a:t>
            </a:r>
          </a:p>
        </p:txBody>
      </p:sp>
      <p:sp>
        <p:nvSpPr>
          <p:cNvPr id="9" name="Text Placeholder 2"/>
          <p:cNvSpPr txBox="1">
            <a:spLocks/>
          </p:cNvSpPr>
          <p:nvPr/>
        </p:nvSpPr>
        <p:spPr bwMode="auto">
          <a:xfrm>
            <a:off x="1276351" y="2325689"/>
            <a:ext cx="6692411" cy="4286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smtClean="0">
                <a:solidFill>
                  <a:schemeClr val="tx1"/>
                </a:solidFill>
                <a:latin typeface="Lucida Console" pitchFamily="49" charset="0"/>
              </a:rPr>
              <a:t>grep '^[0-9]'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r>
              <a:rPr sz="2000" dirty="0" smtClean="0">
                <a:solidFill>
                  <a:schemeClr val="tx1"/>
                </a:solidFill>
                <a:latin typeface="Lucida Console" pitchFamily="49" charset="0"/>
              </a:rPr>
              <a:t> </a:t>
            </a:r>
            <a:endParaRPr sz="2000" dirty="0" smtClean="0"/>
          </a:p>
        </p:txBody>
      </p:sp>
      <p:sp>
        <p:nvSpPr>
          <p:cNvPr id="10" name="Text Placeholder 2"/>
          <p:cNvSpPr txBox="1">
            <a:spLocks/>
          </p:cNvSpPr>
          <p:nvPr/>
        </p:nvSpPr>
        <p:spPr bwMode="auto">
          <a:xfrm>
            <a:off x="1276351" y="3044826"/>
            <a:ext cx="6692411" cy="4286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'6.'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r>
              <a:rPr sz="2000" dirty="0" smtClean="0">
                <a:solidFill>
                  <a:schemeClr val="tx1"/>
                </a:solidFill>
                <a:latin typeface="Lucida Console" pitchFamily="49" charset="0"/>
              </a:rPr>
              <a:t> </a:t>
            </a:r>
            <a:endParaRPr sz="2000" dirty="0" smtClean="0"/>
          </a:p>
        </p:txBody>
      </p:sp>
      <p:sp>
        <p:nvSpPr>
          <p:cNvPr id="13" name="Text Placeholder 2"/>
          <p:cNvSpPr txBox="1">
            <a:spLocks/>
          </p:cNvSpPr>
          <p:nvPr/>
        </p:nvSpPr>
        <p:spPr bwMode="auto">
          <a:xfrm>
            <a:off x="1276351" y="3765550"/>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smtClean="0">
                <a:solidFill>
                  <a:schemeClr val="tx1"/>
                </a:solidFill>
                <a:latin typeface="Lucida Console" pitchFamily="49" charset="0"/>
              </a:rPr>
              <a:t>grep '6\.' /student_files/day1/grepFile </a:t>
            </a:r>
            <a:endParaRPr sz="2000" smtClean="0"/>
          </a:p>
        </p:txBody>
      </p:sp>
      <p:sp>
        <p:nvSpPr>
          <p:cNvPr id="11" name="Text Placeholder 2"/>
          <p:cNvSpPr txBox="1">
            <a:spLocks/>
          </p:cNvSpPr>
          <p:nvPr/>
        </p:nvSpPr>
        <p:spPr bwMode="auto">
          <a:xfrm>
            <a:off x="1276351" y="4486275"/>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smtClean="0">
                <a:solidFill>
                  <a:schemeClr val="tx1"/>
                </a:solidFill>
                <a:latin typeface="Lucida Console" pitchFamily="49" charset="0"/>
              </a:rPr>
              <a:t>grep '192.*0'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
        <p:nvSpPr>
          <p:cNvPr id="12" name="Text Placeholder 2"/>
          <p:cNvSpPr txBox="1">
            <a:spLocks/>
          </p:cNvSpPr>
          <p:nvPr/>
        </p:nvSpPr>
        <p:spPr bwMode="auto">
          <a:xfrm>
            <a:off x="1276351" y="5273675"/>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'192*0'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r>
              <a:rPr sz="2000" dirty="0" smtClean="0">
                <a:solidFill>
                  <a:schemeClr val="tx1"/>
                </a:solidFill>
                <a:latin typeface="Lucida Console" pitchFamily="49" charset="0"/>
              </a:rPr>
              <a:t> </a:t>
            </a:r>
            <a:endParaRPr sz="2000" dirty="0" smtClean="0"/>
          </a:p>
        </p:txBody>
      </p:sp>
    </p:spTree>
    <p:extLst>
      <p:ext uri="{BB962C8B-B14F-4D97-AF65-F5344CB8AC3E}">
        <p14:creationId xmlns:p14="http://schemas.microsoft.com/office/powerpoint/2010/main" val="3120386201"/>
      </p:ext>
    </p:extLst>
  </p:cSld>
  <p:clrMapOvr>
    <a:masterClrMapping/>
  </p:clrMapOvr>
  <p:transition spd="slow">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p:cNvSpPr>
            <a:spLocks noGrp="1"/>
          </p:cNvSpPr>
          <p:nvPr>
            <p:ph type="title"/>
          </p:nvPr>
        </p:nvSpPr>
        <p:spPr>
          <a:xfrm>
            <a:off x="457200" y="641350"/>
            <a:ext cx="8229600" cy="323165"/>
          </a:xfrm>
        </p:spPr>
        <p:txBody>
          <a:bodyPr/>
          <a:lstStyle/>
          <a:p>
            <a:r>
              <a:rPr lang="en-GB" sz="1800" smtClean="0"/>
              <a:t>Regular Expressions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a:t>Metacharacters– </a:t>
            </a:r>
            <a:r>
              <a:rPr lang="en-GB" kern="0" dirty="0"/>
              <a:t>Extended </a:t>
            </a:r>
            <a:r>
              <a:rPr lang="en-GB" kern="0"/>
              <a:t>Regular Expressions</a:t>
            </a:r>
            <a:endParaRPr lang="en-GB" kern="0" dirty="0"/>
          </a:p>
        </p:txBody>
      </p:sp>
      <p:graphicFrame>
        <p:nvGraphicFramePr>
          <p:cNvPr id="7" name="Table 6"/>
          <p:cNvGraphicFramePr>
            <a:graphicFrameLocks noGrp="1"/>
          </p:cNvGraphicFramePr>
          <p:nvPr>
            <p:extLst>
              <p:ext uri="{D42A27DB-BD31-4B8C-83A1-F6EECF244321}">
                <p14:modId xmlns:p14="http://schemas.microsoft.com/office/powerpoint/2010/main" val="1109072319"/>
              </p:ext>
            </p:extLst>
          </p:nvPr>
        </p:nvGraphicFramePr>
        <p:xfrm>
          <a:off x="1276351" y="2424114"/>
          <a:ext cx="6938624" cy="2212695"/>
        </p:xfrm>
        <a:graphic>
          <a:graphicData uri="http://schemas.openxmlformats.org/drawingml/2006/table">
            <a:tbl>
              <a:tblPr firstRow="1" bandRow="1">
                <a:tableStyleId>{0505E3EF-67EA-436B-97B2-0124C06EBD24}</a:tableStyleId>
              </a:tblPr>
              <a:tblGrid>
                <a:gridCol w="1295382"/>
                <a:gridCol w="5643242"/>
              </a:tblGrid>
              <a:tr h="435935">
                <a:tc>
                  <a:txBody>
                    <a:bodyPr/>
                    <a:lstStyle/>
                    <a:p>
                      <a:pPr algn="ctr"/>
                      <a:r>
                        <a:rPr lang="en-GB" b="0" dirty="0" smtClean="0"/>
                        <a:t>+</a:t>
                      </a:r>
                      <a:endParaRPr lang="en-GB" b="0" dirty="0">
                        <a:solidFill>
                          <a:schemeClr val="tx1"/>
                        </a:solidFill>
                      </a:endParaRPr>
                    </a:p>
                  </a:txBody>
                  <a:tcPr marL="84406" marR="844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t>Match one or more occurrences of the preceding character</a:t>
                      </a:r>
                      <a:endParaRPr lang="en-GB" sz="1600" b="0" dirty="0" smtClean="0">
                        <a:solidFill>
                          <a:schemeClr val="tx1"/>
                        </a:solidFill>
                      </a:endParaRPr>
                    </a:p>
                  </a:txBody>
                  <a:tcPr marL="84406" marR="84406"/>
                </a:tc>
              </a:tr>
              <a:tr h="444190">
                <a:tc>
                  <a:txBody>
                    <a:bodyPr/>
                    <a:lstStyle/>
                    <a:p>
                      <a:pPr algn="ctr"/>
                      <a:r>
                        <a:rPr lang="en-GB" dirty="0" smtClean="0"/>
                        <a:t>?</a:t>
                      </a:r>
                      <a:endParaRPr lang="en-GB" dirty="0"/>
                    </a:p>
                  </a:txBody>
                  <a:tcPr marL="84406" marR="84406"/>
                </a:tc>
                <a:tc>
                  <a:txBody>
                    <a:bodyPr/>
                    <a:lstStyle/>
                    <a:p>
                      <a:r>
                        <a:rPr lang="en-GB" sz="1600" dirty="0" smtClean="0"/>
                        <a:t>Match zero or one occurrence of the preceding</a:t>
                      </a:r>
                      <a:r>
                        <a:rPr lang="en-GB" sz="1600" baseline="0" dirty="0" smtClean="0"/>
                        <a:t> character</a:t>
                      </a:r>
                      <a:endParaRPr lang="en-GB" sz="1600" dirty="0"/>
                    </a:p>
                  </a:txBody>
                  <a:tcPr marL="84406" marR="84406"/>
                </a:tc>
              </a:tr>
              <a:tr h="444190">
                <a:tc>
                  <a:txBody>
                    <a:bodyPr/>
                    <a:lstStyle/>
                    <a:p>
                      <a:pPr algn="ctr"/>
                      <a:r>
                        <a:rPr lang="en-GB" smtClean="0"/>
                        <a:t>(a | b)</a:t>
                      </a:r>
                      <a:endParaRPr lang="en-GB" dirty="0"/>
                    </a:p>
                  </a:txBody>
                  <a:tcPr marL="84406" marR="84406"/>
                </a:tc>
                <a:tc>
                  <a:txBody>
                    <a:bodyPr/>
                    <a:lstStyle/>
                    <a:p>
                      <a:r>
                        <a:rPr lang="en-GB" sz="1600" baseline="0" dirty="0" smtClean="0"/>
                        <a:t>This will match a or b  </a:t>
                      </a:r>
                      <a:endParaRPr lang="en-GB" sz="1600" dirty="0" smtClean="0"/>
                    </a:p>
                  </a:txBody>
                  <a:tcPr marL="84406" marR="84406"/>
                </a:tc>
              </a:tr>
              <a:tr h="444190">
                <a:tc>
                  <a:txBody>
                    <a:bodyPr/>
                    <a:lstStyle/>
                    <a:p>
                      <a:pPr algn="ctr"/>
                      <a:r>
                        <a:rPr lang="en-US" sz="1800" kern="1200" dirty="0" smtClean="0">
                          <a:solidFill>
                            <a:schemeClr val="dk1"/>
                          </a:solidFill>
                          <a:effectLst/>
                          <a:latin typeface="+mn-lt"/>
                          <a:ea typeface="+mn-ea"/>
                          <a:cs typeface="+mn-cs"/>
                        </a:rPr>
                        <a:t>{n}</a:t>
                      </a:r>
                      <a:endParaRPr lang="en-GB" dirty="0"/>
                    </a:p>
                  </a:txBody>
                  <a:tcPr marL="84406" marR="84406"/>
                </a:tc>
                <a:tc>
                  <a:txBody>
                    <a:bodyPr/>
                    <a:lstStyle/>
                    <a:p>
                      <a:r>
                        <a:rPr lang="en-US" sz="1800" kern="1200" dirty="0" smtClean="0">
                          <a:solidFill>
                            <a:schemeClr val="dk1"/>
                          </a:solidFill>
                          <a:effectLst/>
                          <a:latin typeface="+mn-lt"/>
                          <a:ea typeface="+mn-ea"/>
                          <a:cs typeface="+mn-cs"/>
                        </a:rPr>
                        <a:t>A fixed number of the thing to my left</a:t>
                      </a:r>
                      <a:endParaRPr lang="en-GB" sz="1600" dirty="0" smtClean="0"/>
                    </a:p>
                  </a:txBody>
                  <a:tcPr marL="84406" marR="84406"/>
                </a:tc>
              </a:tr>
              <a:tr h="444190">
                <a:tc>
                  <a:txBody>
                    <a:bodyPr/>
                    <a:lstStyle/>
                    <a:p>
                      <a:pPr algn="ct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n,m</a:t>
                      </a:r>
                      <a:r>
                        <a:rPr lang="en-US" sz="1800" kern="1200" dirty="0" smtClean="0">
                          <a:solidFill>
                            <a:schemeClr val="dk1"/>
                          </a:solidFill>
                          <a:effectLst/>
                          <a:latin typeface="+mn-lt"/>
                          <a:ea typeface="+mn-ea"/>
                          <a:cs typeface="+mn-cs"/>
                        </a:rPr>
                        <a:t>} </a:t>
                      </a:r>
                      <a:endParaRPr lang="en-GB" dirty="0"/>
                    </a:p>
                  </a:txBody>
                  <a:tcPr marL="84406" marR="84406"/>
                </a:tc>
                <a:tc>
                  <a:txBody>
                    <a:bodyPr/>
                    <a:lstStyle/>
                    <a:p>
                      <a:r>
                        <a:rPr lang="en-US" sz="1800" kern="1200" dirty="0" smtClean="0">
                          <a:solidFill>
                            <a:schemeClr val="dk1"/>
                          </a:solidFill>
                          <a:effectLst/>
                          <a:latin typeface="+mn-lt"/>
                          <a:ea typeface="+mn-ea"/>
                          <a:cs typeface="+mn-cs"/>
                        </a:rPr>
                        <a:t>Between n and m inclusive of the thing to my left</a:t>
                      </a:r>
                      <a:endParaRPr lang="en-GB" sz="1600" dirty="0" smtClean="0"/>
                    </a:p>
                  </a:txBody>
                  <a:tcPr marL="84406" marR="84406"/>
                </a:tc>
              </a:tr>
            </a:tbl>
          </a:graphicData>
        </a:graphic>
      </p:graphicFrame>
      <p:sp>
        <p:nvSpPr>
          <p:cNvPr id="6" name="Text Placeholder 2"/>
          <p:cNvSpPr txBox="1">
            <a:spLocks/>
          </p:cNvSpPr>
          <p:nvPr/>
        </p:nvSpPr>
        <p:spPr bwMode="auto">
          <a:xfrm>
            <a:off x="251791" y="5366439"/>
            <a:ext cx="8680174" cy="427196"/>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marL="0" indent="0" eaLnBrk="0" hangingPunct="0">
              <a:buClr>
                <a:srgbClr val="333399"/>
              </a:buClr>
              <a:buFont typeface="Wingdings 3" pitchFamily="18" charset="2"/>
              <a:buNone/>
              <a:defRPr sz="2000" b="1" baseline="0">
                <a:solidFill>
                  <a:schemeClr val="tx1"/>
                </a:solidFill>
                <a:effectLst/>
                <a:latin typeface="Lucida Console" pitchFamily="49" charset="0"/>
                <a:ea typeface="ヒラギノ角ゴ Pro W3" pitchFamily="-112" charset="-128"/>
              </a:defRPr>
            </a:lvl1pPr>
            <a:lvl2pPr marL="720000" indent="-288000" eaLnBrk="1" hangingPunct="1">
              <a:spcBef>
                <a:spcPts val="0"/>
              </a:spcBef>
              <a:spcAft>
                <a:spcPts val="900"/>
              </a:spcAft>
              <a:buClr>
                <a:srgbClr val="333399"/>
              </a:buClr>
              <a:buFont typeface="Arial" pitchFamily="34" charset="0"/>
              <a:buChar char="–"/>
              <a:defRPr sz="1800"/>
            </a:lvl2pPr>
            <a:lvl3pPr marL="990000" indent="-216000" eaLnBrk="1" hangingPunct="1">
              <a:spcBef>
                <a:spcPts val="0"/>
              </a:spcBef>
              <a:spcAft>
                <a:spcPts val="600"/>
              </a:spcAft>
              <a:buClr>
                <a:srgbClr val="333399"/>
              </a:buClr>
              <a:buChar char="•"/>
              <a:defRPr sz="1600"/>
            </a:lvl3pPr>
            <a:lvl4pPr marL="1600200" indent="-228600" eaLnBrk="1" hangingPunct="1">
              <a:spcBef>
                <a:spcPct val="20000"/>
              </a:spcBef>
              <a:buNone/>
              <a:defRPr sz="1400"/>
            </a:lvl4pPr>
            <a:lvl5pPr marL="2057400" indent="-228600" eaLnBrk="1" hangingPunct="1">
              <a:spcBef>
                <a:spcPct val="20000"/>
              </a:spcBef>
              <a:buNone/>
              <a:defRPr sz="1200"/>
            </a:lvl5pPr>
            <a:lvl6pPr marL="2514600" indent="-228600" fontAlgn="base">
              <a:spcBef>
                <a:spcPct val="20000"/>
              </a:spcBef>
              <a:spcAft>
                <a:spcPct val="0"/>
              </a:spcAft>
              <a:buChar char="»"/>
              <a:defRPr sz="1200"/>
            </a:lvl6pPr>
            <a:lvl7pPr marL="2971800" indent="-228600" fontAlgn="base">
              <a:spcBef>
                <a:spcPct val="20000"/>
              </a:spcBef>
              <a:spcAft>
                <a:spcPct val="0"/>
              </a:spcAft>
              <a:buChar char="»"/>
              <a:defRPr sz="1200"/>
            </a:lvl7pPr>
            <a:lvl8pPr marL="3429000" indent="-228600" fontAlgn="base">
              <a:spcBef>
                <a:spcPct val="20000"/>
              </a:spcBef>
              <a:spcAft>
                <a:spcPct val="0"/>
              </a:spcAft>
              <a:buChar char="»"/>
              <a:defRPr sz="1200"/>
            </a:lvl8pPr>
            <a:lvl9pPr marL="3886200" indent="-228600" fontAlgn="base">
              <a:spcBef>
                <a:spcPct val="20000"/>
              </a:spcBef>
              <a:spcAft>
                <a:spcPct val="0"/>
              </a:spcAft>
              <a:buChar char="»"/>
              <a:defRPr sz="1200"/>
            </a:lvl9pPr>
          </a:lstStyle>
          <a:p>
            <a:r>
              <a:rPr lang="en-US" dirty="0" err="1"/>
              <a:t>egrep</a:t>
            </a:r>
            <a:r>
              <a:rPr lang="en-US" dirty="0"/>
              <a:t> </a:t>
            </a:r>
            <a:r>
              <a:rPr lang="en-US" dirty="0" smtClean="0"/>
              <a:t>"^19[[:</a:t>
            </a:r>
            <a:r>
              <a:rPr lang="en-US" dirty="0"/>
              <a:t>digit</a:t>
            </a:r>
            <a:r>
              <a:rPr lang="en-US" dirty="0" smtClean="0"/>
              <a:t>:]]{2}$" </a:t>
            </a:r>
            <a:r>
              <a:rPr lang="en-GB" dirty="0"/>
              <a:t>/</a:t>
            </a:r>
            <a:r>
              <a:rPr lang="en-GB" dirty="0" err="1"/>
              <a:t>student_files</a:t>
            </a:r>
            <a:r>
              <a:rPr lang="en-GB" dirty="0"/>
              <a:t>/day1/</a:t>
            </a:r>
            <a:r>
              <a:rPr lang="en-GB" dirty="0" err="1"/>
              <a:t>grepFile</a:t>
            </a:r>
            <a:r>
              <a:rPr lang="en-GB" dirty="0"/>
              <a:t> </a:t>
            </a:r>
            <a:endParaRPr dirty="0"/>
          </a:p>
        </p:txBody>
      </p:sp>
    </p:spTree>
    <p:extLst>
      <p:ext uri="{BB962C8B-B14F-4D97-AF65-F5344CB8AC3E}">
        <p14:creationId xmlns:p14="http://schemas.microsoft.com/office/powerpoint/2010/main" val="3607795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a:t>Regular Expressions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120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2878020"/>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7 </a:t>
            </a:r>
            <a:r>
              <a:rPr lang="en-US" sz="2800" i="1" dirty="0"/>
              <a:t>– </a:t>
            </a:r>
            <a:r>
              <a:rPr lang="en-US" sz="2800" dirty="0" smtClean="0"/>
              <a:t>Regular Expressions</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4054054976"/>
      </p:ext>
    </p:extLst>
  </p:cSld>
  <p:clrMapOvr>
    <a:masterClrMapping/>
  </p:clrMapOvr>
  <p:transition spd="slow">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41350"/>
            <a:ext cx="8229600" cy="323165"/>
          </a:xfrm>
        </p:spPr>
        <p:txBody>
          <a:bodyPr/>
          <a:lstStyle/>
          <a:p>
            <a:r>
              <a:rPr lang="en-GB" sz="1800" smtClean="0"/>
              <a:t>Questions?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793750"/>
            <a:ext cx="5286375"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39081"/>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p:txBody>
          <a:bodyPr anchor="ctr"/>
          <a:lstStyle/>
          <a:p>
            <a:pPr>
              <a:spcAft>
                <a:spcPts val="1800"/>
              </a:spcAft>
              <a:buFontTx/>
              <a:buNone/>
            </a:pPr>
            <a:r>
              <a:rPr lang="en-GB" sz="2400" b="1" u="sng" dirty="0" smtClean="0"/>
              <a:t>Now that you have completed </a:t>
            </a:r>
            <a:r>
              <a:rPr lang="en-GB" sz="2400" b="1" u="sng" dirty="0"/>
              <a:t>this module you </a:t>
            </a:r>
            <a:r>
              <a:rPr lang="en-GB" sz="2400" b="1" u="sng" dirty="0" smtClean="0"/>
              <a:t>should </a:t>
            </a:r>
            <a:r>
              <a:rPr lang="en-GB" sz="2400" b="1" u="sng" dirty="0"/>
              <a:t>be able to:</a:t>
            </a:r>
          </a:p>
          <a:p>
            <a:pPr>
              <a:spcBef>
                <a:spcPts val="600"/>
              </a:spcBef>
              <a:spcAft>
                <a:spcPts val="600"/>
              </a:spcAft>
              <a:buFont typeface="Arial" panose="020B0604020202020204" pitchFamily="34" charset="0"/>
              <a:buChar char="•"/>
            </a:pPr>
            <a:r>
              <a:rPr lang="en-GB" sz="2400" dirty="0"/>
              <a:t>Use the </a:t>
            </a:r>
            <a:r>
              <a:rPr lang="en-GB" sz="2400" dirty="0" err="1"/>
              <a:t>grep</a:t>
            </a:r>
            <a:r>
              <a:rPr lang="en-GB" sz="2400" dirty="0"/>
              <a:t> command to search file content</a:t>
            </a:r>
          </a:p>
          <a:p>
            <a:pPr>
              <a:spcBef>
                <a:spcPts val="600"/>
              </a:spcBef>
              <a:spcAft>
                <a:spcPts val="600"/>
              </a:spcAft>
              <a:buFont typeface="Arial" panose="020B0604020202020204" pitchFamily="34" charset="0"/>
              <a:buChar char="•"/>
            </a:pPr>
            <a:r>
              <a:rPr lang="en-GB" sz="2400" dirty="0"/>
              <a:t>Apply knowledge of Regular Expressions to specify search patterns</a:t>
            </a:r>
          </a:p>
          <a:p>
            <a:endParaRPr lang="en-GB" dirty="0" smtClean="0"/>
          </a:p>
          <a:p>
            <a:endParaRPr lang="en-GB" dirty="0" smtClean="0"/>
          </a:p>
          <a:p>
            <a:endParaRPr lang="en-GB" dirty="0" smtClean="0"/>
          </a:p>
        </p:txBody>
      </p:sp>
    </p:spTree>
    <p:extLst>
      <p:ext uri="{BB962C8B-B14F-4D97-AF65-F5344CB8AC3E}">
        <p14:creationId xmlns:p14="http://schemas.microsoft.com/office/powerpoint/2010/main" val="1180755854"/>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2486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b="1" dirty="0" smtClean="0"/>
              <a:t>Variables (Day 02)</a:t>
            </a:r>
            <a:endParaRPr lang="en-US" altLang="zh-TW" b="1" dirty="0" smtClean="0">
              <a:latin typeface="Arial" pitchFamily="34" charset="0"/>
              <a:cs typeface="Arial" pitchFamily="34" charset="0"/>
            </a:endParaRPr>
          </a:p>
        </p:txBody>
      </p:sp>
    </p:spTree>
    <p:extLst>
      <p:ext uri="{BB962C8B-B14F-4D97-AF65-F5344CB8AC3E}">
        <p14:creationId xmlns:p14="http://schemas.microsoft.com/office/powerpoint/2010/main" val="96998905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p:txBody>
          <a:bodyPr anchor="ctr"/>
          <a:lstStyle/>
          <a:p>
            <a:pPr>
              <a:buNone/>
            </a:pPr>
            <a:endParaRPr lang="en-GB" sz="2400" b="1" u="sng" dirty="0" smtClean="0"/>
          </a:p>
          <a:p>
            <a:pPr>
              <a:buNone/>
            </a:pPr>
            <a:endParaRPr lang="en-GB" sz="2400" b="1" u="sng" dirty="0"/>
          </a:p>
          <a:p>
            <a:pPr>
              <a:buNone/>
            </a:pPr>
            <a:endParaRPr lang="en-GB" sz="2400" b="1" u="sng" dirty="0" smtClean="0"/>
          </a:p>
          <a:p>
            <a:pPr>
              <a:spcBef>
                <a:spcPts val="600"/>
              </a:spcBef>
              <a:spcAft>
                <a:spcPts val="1800"/>
              </a:spcAft>
              <a:buNone/>
            </a:pPr>
            <a:endParaRPr lang="en-GB" sz="2400" b="1" u="sng" dirty="0" smtClean="0"/>
          </a:p>
          <a:p>
            <a:pPr>
              <a:spcBef>
                <a:spcPts val="600"/>
              </a:spcBef>
              <a:spcAft>
                <a:spcPts val="1800"/>
              </a:spcAft>
              <a:buNone/>
            </a:pPr>
            <a:endParaRPr lang="en-GB" sz="2400" b="1" u="sng" dirty="0"/>
          </a:p>
          <a:p>
            <a:pPr>
              <a:spcBef>
                <a:spcPts val="600"/>
              </a:spcBef>
              <a:spcAft>
                <a:spcPts val="1800"/>
              </a:spcAft>
              <a:buNone/>
            </a:pPr>
            <a:r>
              <a:rPr lang="en-GB" sz="2400" b="1" u="sng" dirty="0" smtClean="0"/>
              <a:t>After </a:t>
            </a:r>
            <a:r>
              <a:rPr lang="en-GB" sz="2400" b="1" u="sng" dirty="0"/>
              <a:t>completing this module you will be able to:</a:t>
            </a:r>
          </a:p>
          <a:p>
            <a:pPr>
              <a:spcBef>
                <a:spcPts val="600"/>
              </a:spcBef>
              <a:spcAft>
                <a:spcPts val="600"/>
              </a:spcAft>
              <a:buFont typeface="Arial" panose="020B0604020202020204" pitchFamily="34" charset="0"/>
              <a:buChar char="•"/>
            </a:pPr>
            <a:r>
              <a:rPr lang="en-GB" sz="2400" dirty="0" smtClean="0"/>
              <a:t>Use shell variables.</a:t>
            </a:r>
          </a:p>
          <a:p>
            <a:pPr marL="342900" lvl="2" indent="-342900">
              <a:spcBef>
                <a:spcPts val="600"/>
              </a:spcBef>
              <a:spcAft>
                <a:spcPts val="600"/>
              </a:spcAft>
              <a:buClrTx/>
            </a:pPr>
            <a:r>
              <a:rPr lang="en-US" sz="2400" dirty="0" smtClean="0"/>
              <a:t>Implement </a:t>
            </a:r>
            <a:r>
              <a:rPr lang="en-GB" sz="2400" dirty="0" smtClean="0">
                <a:ea typeface="MS PGothic" pitchFamily="34" charset="-128"/>
                <a:cs typeface="MS PGothic" pitchFamily="34" charset="-128"/>
              </a:rPr>
              <a:t>arithmetic expansion</a:t>
            </a:r>
          </a:p>
          <a:p>
            <a:pPr marL="342900" lvl="2" indent="-342900">
              <a:spcBef>
                <a:spcPts val="600"/>
              </a:spcBef>
              <a:spcAft>
                <a:spcPts val="600"/>
              </a:spcAft>
              <a:buClrTx/>
            </a:pPr>
            <a:r>
              <a:rPr lang="en-US" sz="2400" dirty="0"/>
              <a:t>Apply command </a:t>
            </a:r>
            <a:r>
              <a:rPr lang="en-US" sz="2400" dirty="0" smtClean="0"/>
              <a:t>substitution</a:t>
            </a:r>
            <a:endParaRPr lang="en-GB" sz="2400" dirty="0">
              <a:ea typeface="MS PGothic" pitchFamily="34" charset="-128"/>
              <a:cs typeface="MS PGothic" pitchFamily="34" charset="-128"/>
            </a:endParaRPr>
          </a:p>
          <a:p>
            <a:endParaRPr lang="en-GB" dirty="0" smtClean="0"/>
          </a:p>
          <a:p>
            <a:endParaRPr lang="en-GB" dirty="0" smtClean="0"/>
          </a:p>
          <a:p>
            <a:pPr>
              <a:buNone/>
            </a:pP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176697104"/>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15498"/>
          </a:xfrm>
        </p:spPr>
        <p:txBody>
          <a:bodyPr/>
          <a:lstStyle/>
          <a:p>
            <a:r>
              <a:rPr lang="en-US" dirty="0" smtClean="0"/>
              <a:t>Variables</a:t>
            </a:r>
            <a:endParaRPr lang="en-GB" b="1" dirty="0"/>
          </a:p>
        </p:txBody>
      </p:sp>
      <p:sp>
        <p:nvSpPr>
          <p:cNvPr id="21" name="Text Placeholder 20"/>
          <p:cNvSpPr>
            <a:spLocks noGrp="1"/>
          </p:cNvSpPr>
          <p:nvPr>
            <p:ph type="body" sz="quarter" idx="13"/>
          </p:nvPr>
        </p:nvSpPr>
        <p:spPr>
          <a:xfrm>
            <a:off x="669015" y="2272229"/>
            <a:ext cx="7772677" cy="476726"/>
          </a:xfrm>
          <a:effectLst>
            <a:outerShdw blurRad="63500" dist="63500" dir="2700000" algn="tl" rotWithShape="0">
              <a:prstClr val="black">
                <a:alpha val="40000"/>
              </a:prstClr>
            </a:outerShdw>
          </a:effectLst>
        </p:spPr>
        <p:txBody>
          <a:bodyPr/>
          <a:lstStyle/>
          <a:p>
            <a:r>
              <a:rPr lang="en-GB" dirty="0" smtClean="0"/>
              <a:t>Shell Variables</a:t>
            </a:r>
            <a:endParaRPr lang="en-GB" dirty="0"/>
          </a:p>
        </p:txBody>
      </p:sp>
      <p:sp>
        <p:nvSpPr>
          <p:cNvPr id="3" name="Text Placeholder 2"/>
          <p:cNvSpPr>
            <a:spLocks noGrp="1"/>
          </p:cNvSpPr>
          <p:nvPr>
            <p:ph type="body" sz="quarter" idx="15"/>
          </p:nvPr>
        </p:nvSpPr>
        <p:spPr>
          <a:xfrm>
            <a:off x="694592" y="3059649"/>
            <a:ext cx="7772677" cy="578882"/>
          </a:xfrm>
        </p:spPr>
        <p:txBody>
          <a:bodyPr/>
          <a:lstStyle/>
          <a:p>
            <a:r>
              <a:rPr lang="en-GB" dirty="0" smtClean="0">
                <a:ea typeface="MS PGothic" pitchFamily="34" charset="-128"/>
                <a:cs typeface="MS PGothic" pitchFamily="34" charset="-128"/>
              </a:rPr>
              <a:t>Arithmetic Expansion</a:t>
            </a:r>
            <a:endParaRPr lang="en-GB" dirty="0"/>
          </a:p>
        </p:txBody>
      </p:sp>
      <p:sp>
        <p:nvSpPr>
          <p:cNvPr id="5" name="Text Placeholder 4"/>
          <p:cNvSpPr>
            <a:spLocks noGrp="1"/>
          </p:cNvSpPr>
          <p:nvPr>
            <p:ph type="body" sz="quarter" idx="14"/>
          </p:nvPr>
        </p:nvSpPr>
        <p:spPr>
          <a:xfrm>
            <a:off x="694592" y="3964849"/>
            <a:ext cx="7772677" cy="476726"/>
          </a:xfrm>
        </p:spPr>
        <p:txBody>
          <a:bodyPr/>
          <a:lstStyle/>
          <a:p>
            <a:r>
              <a:rPr lang="en-US" dirty="0" smtClean="0"/>
              <a:t>Command Substitution</a:t>
            </a:r>
            <a:endParaRPr lang="en-GB" dirty="0"/>
          </a:p>
        </p:txBody>
      </p:sp>
    </p:spTree>
    <p:extLst>
      <p:ext uri="{BB962C8B-B14F-4D97-AF65-F5344CB8AC3E}">
        <p14:creationId xmlns:p14="http://schemas.microsoft.com/office/powerpoint/2010/main" val="2875450598"/>
      </p:ext>
    </p:extLst>
  </p:cSld>
  <p:clrMapOvr>
    <a:masterClrMapping/>
  </p:clrMapOvr>
  <p:transition spd="slow">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Variables</a:t>
            </a:r>
            <a:endParaRPr lang="en-GB" dirty="0"/>
          </a:p>
        </p:txBody>
      </p:sp>
      <p:sp>
        <p:nvSpPr>
          <p:cNvPr id="3" name="Text Placeholder 2"/>
          <p:cNvSpPr>
            <a:spLocks noGrp="1"/>
          </p:cNvSpPr>
          <p:nvPr>
            <p:ph type="body" sz="quarter" idx="13"/>
          </p:nvPr>
        </p:nvSpPr>
        <p:spPr>
          <a:xfrm>
            <a:off x="658927" y="1717183"/>
            <a:ext cx="7772677" cy="394335"/>
          </a:xfrm>
        </p:spPr>
        <p:style>
          <a:lnRef idx="1">
            <a:schemeClr val="accent4"/>
          </a:lnRef>
          <a:fillRef idx="2">
            <a:schemeClr val="accent4"/>
          </a:fillRef>
          <a:effectRef idx="1">
            <a:schemeClr val="accent4"/>
          </a:effectRef>
          <a:fontRef idx="minor">
            <a:schemeClr val="dk1"/>
          </a:fontRef>
        </p:style>
        <p:txBody>
          <a:bodyPr/>
          <a:lstStyle/>
          <a:p>
            <a:r>
              <a:rPr dirty="0" smtClean="0"/>
              <a:t>  Shell Variables</a:t>
            </a:r>
            <a:endParaRPr lang="en-GB" dirty="0" smtClean="0"/>
          </a:p>
        </p:txBody>
      </p:sp>
      <p:sp>
        <p:nvSpPr>
          <p:cNvPr id="5" name="Text Placeholder 2"/>
          <p:cNvSpPr txBox="1">
            <a:spLocks/>
          </p:cNvSpPr>
          <p:nvPr/>
        </p:nvSpPr>
        <p:spPr bwMode="auto">
          <a:xfrm>
            <a:off x="676825" y="3013022"/>
            <a:ext cx="7819139" cy="2004536"/>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smtClean="0">
                <a:solidFill>
                  <a:schemeClr val="tx1"/>
                </a:solidFill>
              </a:rPr>
              <a:t>You </a:t>
            </a:r>
            <a:r>
              <a:rPr lang="en-US" dirty="0">
                <a:solidFill>
                  <a:schemeClr val="tx1"/>
                </a:solidFill>
              </a:rPr>
              <a:t>can name shell variables anything you want.</a:t>
            </a:r>
            <a:endParaRPr lang="en-GB" dirty="0">
              <a:solidFill>
                <a:schemeClr val="tx1"/>
              </a:solidFill>
            </a:endParaRPr>
          </a:p>
          <a:p>
            <a:pPr marL="342900" indent="-342900">
              <a:spcBef>
                <a:spcPts val="600"/>
              </a:spcBef>
              <a:spcAft>
                <a:spcPts val="600"/>
              </a:spcAft>
              <a:buFont typeface="Arial" panose="020B0604020202020204" pitchFamily="34" charset="0"/>
              <a:buChar char="•"/>
            </a:pPr>
            <a:r>
              <a:rPr lang="en-US" dirty="0">
                <a:solidFill>
                  <a:schemeClr val="tx1"/>
                </a:solidFill>
              </a:rPr>
              <a:t>If a variable has not been initialized, it will show up as blank.</a:t>
            </a:r>
            <a:endParaRPr lang="en-GB" dirty="0">
              <a:solidFill>
                <a:schemeClr val="tx1"/>
              </a:solidFill>
            </a:endParaRPr>
          </a:p>
          <a:p>
            <a:pPr marL="342900" indent="-342900">
              <a:spcBef>
                <a:spcPts val="600"/>
              </a:spcBef>
              <a:spcAft>
                <a:spcPts val="600"/>
              </a:spcAft>
              <a:buFont typeface="Arial" panose="020B0604020202020204" pitchFamily="34" charset="0"/>
              <a:buChar char="•"/>
            </a:pPr>
            <a:r>
              <a:rPr lang="en-US" dirty="0">
                <a:solidFill>
                  <a:schemeClr val="tx1"/>
                </a:solidFill>
              </a:rPr>
              <a:t>name=John</a:t>
            </a:r>
            <a:endParaRPr lang="en-GB" dirty="0">
              <a:solidFill>
                <a:schemeClr val="tx1"/>
              </a:solidFill>
            </a:endParaRPr>
          </a:p>
        </p:txBody>
      </p:sp>
    </p:spTree>
    <p:extLst>
      <p:ext uri="{BB962C8B-B14F-4D97-AF65-F5344CB8AC3E}">
        <p14:creationId xmlns:p14="http://schemas.microsoft.com/office/powerpoint/2010/main" val="2785105308"/>
      </p:ext>
    </p:extLst>
  </p:cSld>
  <p:clrMapOvr>
    <a:masterClrMapping/>
  </p:clrMapOvr>
  <p:transition spd="slow">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6880"/>
            <a:ext cx="8229600" cy="415925"/>
          </a:xfrm>
        </p:spPr>
        <p:txBody>
          <a:bodyPr/>
          <a:lstStyle/>
          <a:p>
            <a:r>
              <a:rPr lang="en-GB" dirty="0" smtClean="0"/>
              <a:t>Dealing with shell variables</a:t>
            </a:r>
            <a:endParaRPr lang="en-GB" dirty="0"/>
          </a:p>
        </p:txBody>
      </p:sp>
      <p:sp>
        <p:nvSpPr>
          <p:cNvPr id="6" name="Text Placeholder 5"/>
          <p:cNvSpPr>
            <a:spLocks noGrp="1"/>
          </p:cNvSpPr>
          <p:nvPr>
            <p:ph type="body" sz="quarter" idx="13"/>
          </p:nvPr>
        </p:nvSpPr>
        <p:spPr>
          <a:xfrm>
            <a:off x="670817" y="1025137"/>
            <a:ext cx="7772677" cy="394335"/>
          </a:xfrm>
        </p:spPr>
        <p:style>
          <a:lnRef idx="1">
            <a:schemeClr val="accent5"/>
          </a:lnRef>
          <a:fillRef idx="2">
            <a:schemeClr val="accent5"/>
          </a:fillRef>
          <a:effectRef idx="1">
            <a:schemeClr val="accent5"/>
          </a:effectRef>
          <a:fontRef idx="minor">
            <a:schemeClr val="dk1"/>
          </a:fontRef>
        </p:style>
        <p:txBody>
          <a:bodyPr/>
          <a:lstStyle/>
          <a:p>
            <a:r>
              <a:rPr lang="en-GB" dirty="0">
                <a:solidFill>
                  <a:schemeClr val="tx1"/>
                </a:solidFill>
              </a:rPr>
              <a:t>[</a:t>
            </a:r>
            <a:r>
              <a:rPr lang="en-GB" dirty="0">
                <a:solidFill>
                  <a:schemeClr val="tx1"/>
                </a:solidFill>
                <a:latin typeface="Lucida Console" pitchFamily="49" charset="0"/>
              </a:rPr>
              <a:t>trainee@unix </a:t>
            </a:r>
            <a:r>
              <a:rPr lang="en-GB" dirty="0" smtClean="0">
                <a:solidFill>
                  <a:schemeClr val="tx1"/>
                </a:solidFill>
                <a:latin typeface="Lucida Console" pitchFamily="49" charset="0"/>
              </a:rPr>
              <a:t>~]$ </a:t>
            </a:r>
            <a:r>
              <a:rPr lang="en-US" dirty="0">
                <a:solidFill>
                  <a:schemeClr val="tx1"/>
                </a:solidFill>
                <a:latin typeface="Lucida Console" pitchFamily="49" charset="0"/>
              </a:rPr>
              <a:t>name=John</a:t>
            </a:r>
            <a:endParaRPr lang="en-GB" dirty="0">
              <a:solidFill>
                <a:schemeClr val="tx1"/>
              </a:solidFill>
              <a:latin typeface="Lucida Console" pitchFamily="49" charset="0"/>
            </a:endParaRPr>
          </a:p>
        </p:txBody>
      </p:sp>
      <p:sp>
        <p:nvSpPr>
          <p:cNvPr id="7" name="Text Placeholder 5"/>
          <p:cNvSpPr txBox="1">
            <a:spLocks/>
          </p:cNvSpPr>
          <p:nvPr/>
        </p:nvSpPr>
        <p:spPr bwMode="auto">
          <a:xfrm>
            <a:off x="665717" y="1592489"/>
            <a:ext cx="7772677"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$name</a:t>
            </a:r>
            <a:endParaRPr lang="en-GB" dirty="0">
              <a:solidFill>
                <a:schemeClr val="tx1"/>
              </a:solidFill>
              <a:latin typeface="Lucida Console" pitchFamily="49" charset="0"/>
            </a:endParaRPr>
          </a:p>
        </p:txBody>
      </p:sp>
      <p:sp>
        <p:nvSpPr>
          <p:cNvPr id="9" name="Text Placeholder 5"/>
          <p:cNvSpPr txBox="1">
            <a:spLocks/>
          </p:cNvSpPr>
          <p:nvPr/>
        </p:nvSpPr>
        <p:spPr bwMode="auto">
          <a:xfrm>
            <a:off x="683647" y="2255875"/>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The variable $name is $name</a:t>
            </a:r>
            <a:endParaRPr lang="en-GB" dirty="0">
              <a:solidFill>
                <a:schemeClr val="tx1"/>
              </a:solidFill>
              <a:latin typeface="Lucida Console" pitchFamily="49" charset="0"/>
            </a:endParaRPr>
          </a:p>
        </p:txBody>
      </p:sp>
      <p:sp>
        <p:nvSpPr>
          <p:cNvPr id="10" name="Text Placeholder 5"/>
          <p:cNvSpPr txBox="1">
            <a:spLocks/>
          </p:cNvSpPr>
          <p:nvPr/>
        </p:nvSpPr>
        <p:spPr bwMode="auto">
          <a:xfrm>
            <a:off x="701577" y="3295777"/>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The variable \$name is $name</a:t>
            </a:r>
            <a:endParaRPr lang="en-GB" dirty="0">
              <a:solidFill>
                <a:schemeClr val="tx1"/>
              </a:solidFill>
              <a:latin typeface="Lucida Console" pitchFamily="49" charset="0"/>
            </a:endParaRPr>
          </a:p>
        </p:txBody>
      </p:sp>
      <p:sp>
        <p:nvSpPr>
          <p:cNvPr id="11" name="Text Placeholder 5"/>
          <p:cNvSpPr txBox="1">
            <a:spLocks/>
          </p:cNvSpPr>
          <p:nvPr/>
        </p:nvSpPr>
        <p:spPr bwMode="auto">
          <a:xfrm>
            <a:off x="692211" y="4362573"/>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“The variable name is $name”</a:t>
            </a:r>
            <a:endParaRPr lang="en-GB" dirty="0">
              <a:solidFill>
                <a:schemeClr val="tx1"/>
              </a:solidFill>
              <a:latin typeface="Lucida Console" pitchFamily="49" charset="0"/>
            </a:endParaRPr>
          </a:p>
        </p:txBody>
      </p:sp>
      <p:sp>
        <p:nvSpPr>
          <p:cNvPr id="12" name="Text Placeholder 5"/>
          <p:cNvSpPr txBox="1">
            <a:spLocks/>
          </p:cNvSpPr>
          <p:nvPr/>
        </p:nvSpPr>
        <p:spPr bwMode="auto">
          <a:xfrm>
            <a:off x="682443" y="5402475"/>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‘The variable $name is ’$name</a:t>
            </a:r>
            <a:endParaRPr lang="en-GB" dirty="0">
              <a:solidFill>
                <a:schemeClr val="tx1"/>
              </a:solidFill>
              <a:latin typeface="Lucida Console" pitchFamily="49" charset="0"/>
            </a:endParaRPr>
          </a:p>
        </p:txBody>
      </p:sp>
    </p:spTree>
    <p:extLst>
      <p:ext uri="{BB962C8B-B14F-4D97-AF65-F5344CB8AC3E}">
        <p14:creationId xmlns:p14="http://schemas.microsoft.com/office/powerpoint/2010/main" val="287199473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Operating</a:t>
            </a:r>
            <a:r>
              <a:t> </a:t>
            </a:r>
            <a:r>
              <a:rPr>
                <a:solidFill>
                  <a:srgbClr val="7F7F7F"/>
                </a:solidFill>
              </a:rPr>
              <a:t>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Versions of UNIX</a:t>
            </a:r>
          </a:p>
        </p:txBody>
      </p:sp>
      <p:sp>
        <p:nvSpPr>
          <p:cNvPr id="23" name="Text Placeholder 22"/>
          <p:cNvSpPr>
            <a:spLocks noGrp="1"/>
          </p:cNvSpPr>
          <p:nvPr>
            <p:ph type="body" sz="quarter" idx="15"/>
          </p:nvPr>
        </p:nvSpPr>
        <p:spPr>
          <a:xfrm>
            <a:off x="694592" y="3452815"/>
            <a:ext cx="7772400" cy="604836"/>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a:solidFill>
            <a:srgbClr val="2EABE2"/>
          </a:solidFill>
          <a:ln>
            <a:solidFill>
              <a:srgbClr val="333399"/>
            </a:solidFill>
          </a:ln>
        </p:spPr>
        <p:txBody>
          <a:bodyPr/>
          <a:lstStyle/>
          <a:p>
            <a:pPr>
              <a:defRPr/>
            </a:pPr>
            <a:r>
              <a:rPr>
                <a:solidFill>
                  <a:srgbClr val="333399"/>
                </a:solidFill>
              </a:rP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rPr/>
              <a:t>Commands &amp; Getting help</a:t>
            </a:r>
          </a:p>
        </p:txBody>
      </p:sp>
    </p:spTree>
  </p:cSld>
  <p:clrMapOvr>
    <a:masterClrMapping/>
  </p:clrMapOvr>
  <p:transition spd="slow">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Dealing with shell variables</a:t>
            </a:r>
            <a:endParaRPr lang="en-GB" dirty="0"/>
          </a:p>
        </p:txBody>
      </p:sp>
      <p:sp>
        <p:nvSpPr>
          <p:cNvPr id="6" name="Text Placeholder 5"/>
          <p:cNvSpPr>
            <a:spLocks noGrp="1"/>
          </p:cNvSpPr>
          <p:nvPr>
            <p:ph type="body" sz="quarter" idx="13"/>
          </p:nvPr>
        </p:nvSpPr>
        <p:spPr>
          <a:xfrm>
            <a:off x="670817" y="1347865"/>
            <a:ext cx="7772677" cy="394335"/>
          </a:xfrm>
        </p:spPr>
        <p:style>
          <a:lnRef idx="1">
            <a:schemeClr val="accent5"/>
          </a:lnRef>
          <a:fillRef idx="2">
            <a:schemeClr val="accent5"/>
          </a:fillRef>
          <a:effectRef idx="1">
            <a:schemeClr val="accent5"/>
          </a:effectRef>
          <a:fontRef idx="minor">
            <a:schemeClr val="dk1"/>
          </a:fontRef>
        </p:style>
        <p:txBody>
          <a:bodyPr/>
          <a:lstStyle/>
          <a:p>
            <a:r>
              <a:rPr lang="en-US" dirty="0" smtClean="0">
                <a:solidFill>
                  <a:schemeClr val="tx1"/>
                </a:solidFill>
                <a:latin typeface="Lucida Console" pitchFamily="49" charset="0"/>
              </a:rPr>
              <a:t> echo </a:t>
            </a:r>
            <a:r>
              <a:rPr lang="en-US" dirty="0">
                <a:solidFill>
                  <a:schemeClr val="tx1"/>
                </a:solidFill>
                <a:latin typeface="Lucida Console" pitchFamily="49" charset="0"/>
              </a:rPr>
              <a:t>$</a:t>
            </a:r>
            <a:r>
              <a:rPr lang="en-US" dirty="0" smtClean="0">
                <a:solidFill>
                  <a:schemeClr val="tx1"/>
                </a:solidFill>
                <a:latin typeface="Lucida Console" pitchFamily="49" charset="0"/>
              </a:rPr>
              <a:t>name </a:t>
            </a:r>
            <a:r>
              <a:rPr lang="en-US" dirty="0">
                <a:solidFill>
                  <a:schemeClr val="tx1"/>
                </a:solidFill>
                <a:latin typeface="Lucida Console" pitchFamily="49" charset="0"/>
              </a:rPr>
              <a:t>or ${</a:t>
            </a:r>
            <a:r>
              <a:rPr lang="en-US" dirty="0" smtClean="0">
                <a:solidFill>
                  <a:schemeClr val="tx1"/>
                </a:solidFill>
                <a:latin typeface="Lucida Console" pitchFamily="49" charset="0"/>
              </a:rPr>
              <a:t>name}</a:t>
            </a:r>
            <a:endParaRPr lang="en-GB" dirty="0">
              <a:solidFill>
                <a:schemeClr val="tx1"/>
              </a:solidFill>
              <a:latin typeface="Lucida Console" pitchFamily="49" charset="0"/>
            </a:endParaRPr>
          </a:p>
        </p:txBody>
      </p:sp>
      <p:sp>
        <p:nvSpPr>
          <p:cNvPr id="7" name="Text Placeholder 5"/>
          <p:cNvSpPr txBox="1">
            <a:spLocks/>
          </p:cNvSpPr>
          <p:nvPr/>
        </p:nvSpPr>
        <p:spPr bwMode="auto">
          <a:xfrm>
            <a:off x="665717" y="2130369"/>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US" dirty="0">
                <a:solidFill>
                  <a:schemeClr val="tx1"/>
                </a:solidFill>
                <a:latin typeface="Lucida Console" pitchFamily="49" charset="0"/>
              </a:rPr>
              <a:t>echo 'The number of characters in $name is' ${#name}</a:t>
            </a:r>
            <a:endParaRPr lang="en-GB" dirty="0">
              <a:solidFill>
                <a:schemeClr val="tx1"/>
              </a:solidFill>
              <a:latin typeface="Lucida Console" pitchFamily="49" charset="0"/>
            </a:endParaRPr>
          </a:p>
        </p:txBody>
      </p:sp>
      <p:sp>
        <p:nvSpPr>
          <p:cNvPr id="10" name="Text Placeholder 5"/>
          <p:cNvSpPr txBox="1">
            <a:spLocks/>
          </p:cNvSpPr>
          <p:nvPr/>
        </p:nvSpPr>
        <p:spPr bwMode="auto">
          <a:xfrm>
            <a:off x="701577" y="3376459"/>
            <a:ext cx="7772677" cy="128158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US" dirty="0">
                <a:solidFill>
                  <a:schemeClr val="tx1"/>
                </a:solidFill>
                <a:latin typeface="Lucida Console" pitchFamily="49" charset="0"/>
              </a:rPr>
              <a:t>set  - You can list all the variables on your system using the command “set”, but the list is very long.</a:t>
            </a:r>
            <a:endParaRPr lang="en-GB" dirty="0">
              <a:solidFill>
                <a:schemeClr val="tx1"/>
              </a:solidFill>
              <a:latin typeface="Lucida Console" pitchFamily="49" charset="0"/>
            </a:endParaRPr>
          </a:p>
        </p:txBody>
      </p:sp>
      <p:sp>
        <p:nvSpPr>
          <p:cNvPr id="11" name="Text Placeholder 5"/>
          <p:cNvSpPr txBox="1">
            <a:spLocks/>
          </p:cNvSpPr>
          <p:nvPr/>
        </p:nvSpPr>
        <p:spPr bwMode="auto">
          <a:xfrm>
            <a:off x="719507" y="5061817"/>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US" dirty="0">
                <a:solidFill>
                  <a:schemeClr val="tx1"/>
                </a:solidFill>
                <a:latin typeface="Lucida Console" pitchFamily="49" charset="0"/>
              </a:rPr>
              <a:t>unset: get rid of the value of this variable </a:t>
            </a:r>
            <a:endParaRPr lang="en-GB" dirty="0">
              <a:solidFill>
                <a:schemeClr val="tx1"/>
              </a:solidFill>
              <a:latin typeface="Lucida Console" pitchFamily="49" charset="0"/>
            </a:endParaRPr>
          </a:p>
        </p:txBody>
      </p:sp>
    </p:spTree>
    <p:extLst>
      <p:ext uri="{BB962C8B-B14F-4D97-AF65-F5344CB8AC3E}">
        <p14:creationId xmlns:p14="http://schemas.microsoft.com/office/powerpoint/2010/main" val="3653811040"/>
      </p:ext>
    </p:extLst>
  </p:cSld>
  <p:clrMapOvr>
    <a:masterClrMapping/>
  </p:clrMapOvr>
  <p:transition spd="slow">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15498"/>
          </a:xfrm>
        </p:spPr>
        <p:txBody>
          <a:bodyPr/>
          <a:lstStyle/>
          <a:p>
            <a:r>
              <a:rPr lang="en-US" dirty="0" smtClean="0"/>
              <a:t>Variables</a:t>
            </a:r>
            <a:endParaRPr lang="en-GB" b="1" dirty="0"/>
          </a:p>
        </p:txBody>
      </p:sp>
      <p:sp>
        <p:nvSpPr>
          <p:cNvPr id="21" name="Text Placeholder 20"/>
          <p:cNvSpPr>
            <a:spLocks noGrp="1"/>
          </p:cNvSpPr>
          <p:nvPr>
            <p:ph type="body" sz="quarter" idx="13"/>
          </p:nvPr>
        </p:nvSpPr>
        <p:spPr>
          <a:xfrm>
            <a:off x="669015" y="2174954"/>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solidFill>
                  <a:schemeClr val="tx1">
                    <a:lumMod val="50000"/>
                    <a:lumOff val="50000"/>
                  </a:schemeClr>
                </a:solidFill>
                <a:ea typeface="MS PGothic" pitchFamily="34" charset="-128"/>
                <a:cs typeface="MS PGothic" pitchFamily="34" charset="-128"/>
              </a:rPr>
              <a:t>Shell Variables</a:t>
            </a:r>
          </a:p>
        </p:txBody>
      </p:sp>
      <p:sp>
        <p:nvSpPr>
          <p:cNvPr id="3" name="Text Placeholder 2"/>
          <p:cNvSpPr>
            <a:spLocks noGrp="1"/>
          </p:cNvSpPr>
          <p:nvPr>
            <p:ph type="body" sz="quarter" idx="15"/>
          </p:nvPr>
        </p:nvSpPr>
        <p:spPr>
          <a:xfrm>
            <a:off x="694592" y="3080819"/>
            <a:ext cx="7772677" cy="476726"/>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GB" dirty="0">
                <a:solidFill>
                  <a:srgbClr val="333399"/>
                </a:solidFill>
              </a:rPr>
              <a:t>Arithmetic Expansion</a:t>
            </a:r>
          </a:p>
        </p:txBody>
      </p:sp>
      <p:sp>
        <p:nvSpPr>
          <p:cNvPr id="5" name="Text Placeholder 4"/>
          <p:cNvSpPr>
            <a:spLocks noGrp="1"/>
          </p:cNvSpPr>
          <p:nvPr>
            <p:ph type="body" sz="quarter" idx="14"/>
          </p:nvPr>
        </p:nvSpPr>
        <p:spPr>
          <a:xfrm>
            <a:off x="694592" y="3911061"/>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US" dirty="0">
                <a:ea typeface="MS PGothic" pitchFamily="34" charset="-128"/>
                <a:cs typeface="MS PGothic" pitchFamily="34" charset="-128"/>
              </a:rPr>
              <a:t>Command Substitution</a:t>
            </a:r>
            <a:endParaRPr lang="en-GB" dirty="0">
              <a:ea typeface="MS PGothic" pitchFamily="34" charset="-128"/>
              <a:cs typeface="MS PGothic" pitchFamily="34" charset="-128"/>
            </a:endParaRPr>
          </a:p>
        </p:txBody>
      </p:sp>
    </p:spTree>
    <p:extLst>
      <p:ext uri="{BB962C8B-B14F-4D97-AF65-F5344CB8AC3E}">
        <p14:creationId xmlns:p14="http://schemas.microsoft.com/office/powerpoint/2010/main" val="1354434965"/>
      </p:ext>
    </p:extLst>
  </p:cSld>
  <p:clrMapOvr>
    <a:masterClrMapping/>
  </p:clrMapOvr>
  <p:transition spd="slow">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Arithmetic Expansion</a:t>
            </a:r>
          </a:p>
        </p:txBody>
      </p:sp>
      <p:sp>
        <p:nvSpPr>
          <p:cNvPr id="3" name="Text Placeholder 2"/>
          <p:cNvSpPr>
            <a:spLocks noGrp="1"/>
          </p:cNvSpPr>
          <p:nvPr>
            <p:ph type="body" sz="quarter" idx="13"/>
          </p:nvPr>
        </p:nvSpPr>
        <p:spPr>
          <a:xfrm>
            <a:off x="658927" y="1717183"/>
            <a:ext cx="7772677" cy="394335"/>
          </a:xfrm>
        </p:spPr>
        <p:style>
          <a:lnRef idx="1">
            <a:schemeClr val="accent4"/>
          </a:lnRef>
          <a:fillRef idx="2">
            <a:schemeClr val="accent4"/>
          </a:fillRef>
          <a:effectRef idx="1">
            <a:schemeClr val="accent4"/>
          </a:effectRef>
          <a:fontRef idx="minor">
            <a:schemeClr val="dk1"/>
          </a:fontRef>
        </p:style>
        <p:txBody>
          <a:bodyPr/>
          <a:lstStyle/>
          <a:p>
            <a:r>
              <a:rPr dirty="0" smtClean="0"/>
              <a:t>  </a:t>
            </a:r>
            <a:r>
              <a:rPr lang="en-US" dirty="0"/>
              <a:t>Mathematical operators</a:t>
            </a:r>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777274297"/>
              </p:ext>
            </p:extLst>
          </p:nvPr>
        </p:nvGraphicFramePr>
        <p:xfrm>
          <a:off x="702863" y="2740539"/>
          <a:ext cx="7701445" cy="2977872"/>
        </p:xfrm>
        <a:graphic>
          <a:graphicData uri="http://schemas.openxmlformats.org/drawingml/2006/table">
            <a:tbl>
              <a:tblPr firstRow="1" firstCol="1" lastRow="1" lastCol="1" bandRow="1" bandCol="1">
                <a:tableStyleId>{1FECB4D8-DB02-4DC6-A0A2-4F2EBAE1DC90}</a:tableStyleId>
              </a:tblPr>
              <a:tblGrid>
                <a:gridCol w="924173"/>
                <a:gridCol w="6777272"/>
              </a:tblGrid>
              <a:tr h="482276">
                <a:tc>
                  <a:txBody>
                    <a:bodyPr/>
                    <a:lstStyle/>
                    <a:p>
                      <a:pPr algn="ctr">
                        <a:spcAft>
                          <a:spcPts val="0"/>
                        </a:spcAft>
                      </a:pPr>
                      <a:r>
                        <a:rPr lang="en-GB" sz="1400" dirty="0">
                          <a:effectLst/>
                        </a:rPr>
                        <a:t>Symbol</a:t>
                      </a:r>
                      <a:endParaRPr lang="en-GB" sz="1050" dirty="0">
                        <a:effectLst/>
                        <a:latin typeface="Courier New"/>
                        <a:ea typeface="Times New Roman"/>
                      </a:endParaRPr>
                    </a:p>
                  </a:txBody>
                  <a:tcPr marL="68580" marR="68580" marT="0" marB="0" anchor="ctr"/>
                </a:tc>
                <a:tc>
                  <a:txBody>
                    <a:bodyPr/>
                    <a:lstStyle/>
                    <a:p>
                      <a:pPr>
                        <a:spcAft>
                          <a:spcPts val="0"/>
                        </a:spcAft>
                      </a:pPr>
                      <a:r>
                        <a:rPr lang="en-GB" sz="1400" dirty="0">
                          <a:effectLst/>
                        </a:rPr>
                        <a:t>Meaning</a:t>
                      </a:r>
                      <a:endParaRPr lang="en-GB" sz="1050" dirty="0">
                        <a:effectLst/>
                        <a:latin typeface="Courier New"/>
                        <a:ea typeface="Times New Roman"/>
                      </a:endParaRPr>
                    </a:p>
                  </a:txBody>
                  <a:tcPr marL="68580" marR="68580" marT="0" marB="0" anchor="ctr"/>
                </a:tc>
              </a:tr>
              <a:tr h="356514">
                <a:tc>
                  <a:txBody>
                    <a:bodyPr/>
                    <a:lstStyle/>
                    <a:p>
                      <a:pPr algn="ctr">
                        <a:spcAft>
                          <a:spcPts val="0"/>
                        </a:spcAft>
                      </a:pPr>
                      <a:r>
                        <a:rPr lang="en-GB" sz="1400" dirty="0">
                          <a:effectLst/>
                        </a:rPr>
                        <a:t>+</a:t>
                      </a:r>
                      <a:endParaRPr lang="en-GB" sz="1050" dirty="0">
                        <a:effectLst/>
                        <a:latin typeface="Courier New"/>
                        <a:ea typeface="Times New Roman"/>
                      </a:endParaRPr>
                    </a:p>
                  </a:txBody>
                  <a:tcPr marL="68580" marR="68580" marT="0" marB="0" anchor="ctr"/>
                </a:tc>
                <a:tc>
                  <a:txBody>
                    <a:bodyPr/>
                    <a:lstStyle/>
                    <a:p>
                      <a:pPr>
                        <a:spcAft>
                          <a:spcPts val="0"/>
                        </a:spcAft>
                      </a:pPr>
                      <a:r>
                        <a:rPr lang="en-GB" sz="1400">
                          <a:effectLst/>
                        </a:rPr>
                        <a:t>Addition</a:t>
                      </a:r>
                      <a:endParaRPr lang="en-GB" sz="1050">
                        <a:effectLst/>
                        <a:latin typeface="Courier New"/>
                        <a:ea typeface="Times New Roman"/>
                      </a:endParaRPr>
                    </a:p>
                  </a:txBody>
                  <a:tcPr marL="68580" marR="68580" marT="0" marB="0" anchor="ctr"/>
                </a:tc>
              </a:tr>
              <a:tr h="356514">
                <a:tc>
                  <a:txBody>
                    <a:bodyPr/>
                    <a:lstStyle/>
                    <a:p>
                      <a:pPr algn="ctr">
                        <a:spcAft>
                          <a:spcPts val="0"/>
                        </a:spcAft>
                      </a:pPr>
                      <a:r>
                        <a:rPr lang="en-GB" sz="1400">
                          <a:effectLst/>
                        </a:rPr>
                        <a:t>-</a:t>
                      </a:r>
                      <a:endParaRPr lang="en-GB" sz="1050">
                        <a:effectLst/>
                        <a:latin typeface="Courier New"/>
                        <a:ea typeface="Times New Roman"/>
                      </a:endParaRPr>
                    </a:p>
                  </a:txBody>
                  <a:tcPr marL="68580" marR="68580" marT="0" marB="0" anchor="ctr"/>
                </a:tc>
                <a:tc>
                  <a:txBody>
                    <a:bodyPr/>
                    <a:lstStyle/>
                    <a:p>
                      <a:pPr>
                        <a:spcAft>
                          <a:spcPts val="0"/>
                        </a:spcAft>
                      </a:pPr>
                      <a:r>
                        <a:rPr lang="en-GB" sz="1400">
                          <a:effectLst/>
                        </a:rPr>
                        <a:t>Subtraction</a:t>
                      </a:r>
                      <a:endParaRPr lang="en-GB" sz="1050">
                        <a:effectLst/>
                        <a:latin typeface="Courier New"/>
                        <a:ea typeface="Times New Roman"/>
                      </a:endParaRPr>
                    </a:p>
                  </a:txBody>
                  <a:tcPr marL="68580" marR="68580" marT="0" marB="0" anchor="ctr"/>
                </a:tc>
              </a:tr>
              <a:tr h="356514">
                <a:tc>
                  <a:txBody>
                    <a:bodyPr/>
                    <a:lstStyle/>
                    <a:p>
                      <a:pPr algn="ctr">
                        <a:spcAft>
                          <a:spcPts val="0"/>
                        </a:spcAft>
                      </a:pPr>
                      <a:r>
                        <a:rPr lang="en-GB" sz="1400">
                          <a:effectLst/>
                        </a:rPr>
                        <a:t>*</a:t>
                      </a:r>
                      <a:endParaRPr lang="en-GB" sz="1050">
                        <a:effectLst/>
                        <a:latin typeface="Courier New"/>
                        <a:ea typeface="Times New Roman"/>
                      </a:endParaRPr>
                    </a:p>
                  </a:txBody>
                  <a:tcPr marL="68580" marR="68580" marT="0" marB="0" anchor="ctr"/>
                </a:tc>
                <a:tc>
                  <a:txBody>
                    <a:bodyPr/>
                    <a:lstStyle/>
                    <a:p>
                      <a:pPr>
                        <a:spcAft>
                          <a:spcPts val="0"/>
                        </a:spcAft>
                      </a:pPr>
                      <a:r>
                        <a:rPr lang="en-GB" sz="1400">
                          <a:effectLst/>
                        </a:rPr>
                        <a:t>Multiplication</a:t>
                      </a:r>
                      <a:endParaRPr lang="en-GB" sz="1050">
                        <a:effectLst/>
                        <a:latin typeface="Courier New"/>
                        <a:ea typeface="Times New Roman"/>
                      </a:endParaRPr>
                    </a:p>
                  </a:txBody>
                  <a:tcPr marL="68580" marR="68580" marT="0" marB="0" anchor="ctr"/>
                </a:tc>
              </a:tr>
              <a:tr h="356514">
                <a:tc>
                  <a:txBody>
                    <a:bodyPr/>
                    <a:lstStyle/>
                    <a:p>
                      <a:pPr algn="ctr">
                        <a:spcAft>
                          <a:spcPts val="0"/>
                        </a:spcAft>
                      </a:pPr>
                      <a:r>
                        <a:rPr lang="en-GB" sz="1400">
                          <a:effectLst/>
                        </a:rPr>
                        <a:t>/</a:t>
                      </a:r>
                      <a:endParaRPr lang="en-GB" sz="1050">
                        <a:effectLst/>
                        <a:latin typeface="Courier New"/>
                        <a:ea typeface="Times New Roman"/>
                      </a:endParaRPr>
                    </a:p>
                  </a:txBody>
                  <a:tcPr marL="68580" marR="68580" marT="0" marB="0" anchor="ctr"/>
                </a:tc>
                <a:tc>
                  <a:txBody>
                    <a:bodyPr/>
                    <a:lstStyle/>
                    <a:p>
                      <a:pPr>
                        <a:spcAft>
                          <a:spcPts val="0"/>
                        </a:spcAft>
                      </a:pPr>
                      <a:r>
                        <a:rPr lang="en-GB" sz="1400" dirty="0" smtClean="0">
                          <a:effectLst/>
                        </a:rPr>
                        <a:t>Division (</a:t>
                      </a:r>
                      <a:r>
                        <a:rPr lang="en-GB" sz="1400" dirty="0">
                          <a:effectLst/>
                        </a:rPr>
                        <a:t>Integer division)</a:t>
                      </a:r>
                      <a:endParaRPr lang="en-GB" sz="1050" dirty="0">
                        <a:effectLst/>
                        <a:latin typeface="Courier New"/>
                        <a:ea typeface="Times New Roman"/>
                      </a:endParaRPr>
                    </a:p>
                  </a:txBody>
                  <a:tcPr marL="68580" marR="68580" marT="0" marB="0" anchor="ctr"/>
                </a:tc>
              </a:tr>
              <a:tr h="356514">
                <a:tc>
                  <a:txBody>
                    <a:bodyPr/>
                    <a:lstStyle/>
                    <a:p>
                      <a:pPr algn="ctr">
                        <a:spcAft>
                          <a:spcPts val="0"/>
                        </a:spcAft>
                      </a:pPr>
                      <a:r>
                        <a:rPr lang="en-GB" sz="1400">
                          <a:effectLst/>
                        </a:rPr>
                        <a:t>%</a:t>
                      </a:r>
                      <a:endParaRPr lang="en-GB" sz="1050">
                        <a:effectLst/>
                        <a:latin typeface="Courier New"/>
                        <a:ea typeface="Times New Roman"/>
                      </a:endParaRPr>
                    </a:p>
                  </a:txBody>
                  <a:tcPr marL="68580" marR="68580" marT="0" marB="0" anchor="ctr"/>
                </a:tc>
                <a:tc>
                  <a:txBody>
                    <a:bodyPr/>
                    <a:lstStyle/>
                    <a:p>
                      <a:pPr>
                        <a:spcAft>
                          <a:spcPts val="0"/>
                        </a:spcAft>
                      </a:pPr>
                      <a:r>
                        <a:rPr lang="en-GB" sz="1400" dirty="0" smtClean="0">
                          <a:effectLst/>
                        </a:rPr>
                        <a:t>Modulus (</a:t>
                      </a:r>
                      <a:r>
                        <a:rPr lang="en-GB" sz="1400" dirty="0">
                          <a:effectLst/>
                        </a:rPr>
                        <a:t>calculates the remainder when dividing the numbers)</a:t>
                      </a:r>
                      <a:endParaRPr lang="en-GB" sz="1050" dirty="0">
                        <a:effectLst/>
                        <a:latin typeface="Courier New"/>
                        <a:ea typeface="Times New Roman"/>
                      </a:endParaRPr>
                    </a:p>
                  </a:txBody>
                  <a:tcPr marL="68580" marR="68580" marT="0" marB="0" anchor="ctr"/>
                </a:tc>
              </a:tr>
              <a:tr h="713026">
                <a:tc>
                  <a:txBody>
                    <a:bodyPr/>
                    <a:lstStyle/>
                    <a:p>
                      <a:pPr algn="ctr">
                        <a:spcAft>
                          <a:spcPts val="0"/>
                        </a:spcAft>
                      </a:pPr>
                      <a:r>
                        <a:rPr lang="en-GB" sz="1400" dirty="0">
                          <a:effectLst/>
                        </a:rPr>
                        <a:t>**</a:t>
                      </a:r>
                      <a:endParaRPr lang="en-GB" sz="1050" dirty="0">
                        <a:effectLst/>
                        <a:latin typeface="Courier New"/>
                        <a:ea typeface="Times New Roman"/>
                      </a:endParaRPr>
                    </a:p>
                  </a:txBody>
                  <a:tcPr marL="68580" marR="68580" marT="0" marB="0" anchor="ctr"/>
                </a:tc>
                <a:tc>
                  <a:txBody>
                    <a:bodyPr/>
                    <a:lstStyle/>
                    <a:p>
                      <a:pPr>
                        <a:spcAft>
                          <a:spcPts val="0"/>
                        </a:spcAft>
                      </a:pPr>
                      <a:r>
                        <a:rPr lang="en-GB" sz="1400" dirty="0" smtClean="0">
                          <a:effectLst/>
                        </a:rPr>
                        <a:t>Exponentiation (</a:t>
                      </a:r>
                      <a:r>
                        <a:rPr lang="en-GB" sz="1400" dirty="0">
                          <a:effectLst/>
                        </a:rPr>
                        <a:t>Power of)</a:t>
                      </a:r>
                      <a:endParaRPr lang="en-GB" sz="1050" dirty="0">
                        <a:effectLst/>
                      </a:endParaRPr>
                    </a:p>
                    <a:p>
                      <a:pPr>
                        <a:spcAft>
                          <a:spcPts val="0"/>
                        </a:spcAft>
                      </a:pPr>
                      <a:r>
                        <a:rPr lang="en-GB" sz="1400" dirty="0">
                          <a:effectLst/>
                        </a:rPr>
                        <a:t>Raise the first number to the power of the second number</a:t>
                      </a:r>
                      <a:endParaRPr lang="en-GB" sz="1050" dirty="0">
                        <a:effectLst/>
                        <a:latin typeface="Courier New"/>
                        <a:ea typeface="Times New Roman"/>
                      </a:endParaRPr>
                    </a:p>
                  </a:txBody>
                  <a:tcPr marL="68580" marR="68580" marT="0" marB="0" anchor="ctr"/>
                </a:tc>
              </a:tr>
            </a:tbl>
          </a:graphicData>
        </a:graphic>
      </p:graphicFrame>
    </p:spTree>
    <p:extLst>
      <p:ext uri="{BB962C8B-B14F-4D97-AF65-F5344CB8AC3E}">
        <p14:creationId xmlns:p14="http://schemas.microsoft.com/office/powerpoint/2010/main" val="83093"/>
      </p:ext>
    </p:extLst>
  </p:cSld>
  <p:clrMapOvr>
    <a:masterClrMapping/>
  </p:clrMapOvr>
  <p:transition spd="slow">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6880"/>
            <a:ext cx="8229600" cy="415925"/>
          </a:xfrm>
        </p:spPr>
        <p:txBody>
          <a:bodyPr/>
          <a:lstStyle/>
          <a:p>
            <a:r>
              <a:rPr lang="en-GB" dirty="0"/>
              <a:t>Arithmetic Expansion</a:t>
            </a:r>
          </a:p>
        </p:txBody>
      </p:sp>
      <p:sp>
        <p:nvSpPr>
          <p:cNvPr id="6" name="Text Placeholder 5"/>
          <p:cNvSpPr>
            <a:spLocks noGrp="1"/>
          </p:cNvSpPr>
          <p:nvPr>
            <p:ph type="body" sz="quarter" idx="13"/>
          </p:nvPr>
        </p:nvSpPr>
        <p:spPr>
          <a:xfrm>
            <a:off x="555731" y="1543707"/>
            <a:ext cx="7980941" cy="394335"/>
          </a:xfrm>
        </p:spPr>
        <p:style>
          <a:lnRef idx="1">
            <a:schemeClr val="accent5"/>
          </a:lnRef>
          <a:fillRef idx="2">
            <a:schemeClr val="accent5"/>
          </a:fillRef>
          <a:effectRef idx="1">
            <a:schemeClr val="accent5"/>
          </a:effectRef>
          <a:fontRef idx="minor">
            <a:schemeClr val="dk1"/>
          </a:fontRef>
        </p:style>
        <p:txBody>
          <a:bodyPr anchor="ctr"/>
          <a:lstStyle/>
          <a:p>
            <a:r>
              <a:rPr lang="en-GB" dirty="0">
                <a:solidFill>
                  <a:schemeClr val="tx1"/>
                </a:solidFill>
              </a:rPr>
              <a:t>[</a:t>
            </a:r>
            <a:r>
              <a:rPr lang="en-GB" dirty="0">
                <a:solidFill>
                  <a:schemeClr val="tx1"/>
                </a:solidFill>
                <a:latin typeface="Lucida Console" pitchFamily="49" charset="0"/>
              </a:rPr>
              <a:t>trainee@unix </a:t>
            </a:r>
            <a:r>
              <a:rPr lang="en-GB" dirty="0" smtClean="0">
                <a:solidFill>
                  <a:schemeClr val="tx1"/>
                </a:solidFill>
                <a:latin typeface="Lucida Console" pitchFamily="49" charset="0"/>
              </a:rPr>
              <a:t>~]$ </a:t>
            </a:r>
            <a:r>
              <a:rPr lang="en-US" dirty="0">
                <a:solidFill>
                  <a:schemeClr val="tx1"/>
                </a:solidFill>
                <a:latin typeface="Lucida Console" pitchFamily="49" charset="0"/>
              </a:rPr>
              <a:t>echo $((5+2))</a:t>
            </a:r>
            <a:endParaRPr lang="en-GB" dirty="0">
              <a:solidFill>
                <a:schemeClr val="tx1"/>
              </a:solidFill>
              <a:latin typeface="Lucida Console" pitchFamily="49" charset="0"/>
            </a:endParaRPr>
          </a:p>
        </p:txBody>
      </p:sp>
      <p:sp>
        <p:nvSpPr>
          <p:cNvPr id="7" name="Text Placeholder 5"/>
          <p:cNvSpPr txBox="1">
            <a:spLocks/>
          </p:cNvSpPr>
          <p:nvPr/>
        </p:nvSpPr>
        <p:spPr bwMode="auto">
          <a:xfrm>
            <a:off x="555731" y="2340717"/>
            <a:ext cx="798094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$[5+2]</a:t>
            </a:r>
            <a:endParaRPr lang="en-GB" dirty="0">
              <a:solidFill>
                <a:schemeClr val="tx1"/>
              </a:solidFill>
              <a:latin typeface="Lucida Console" pitchFamily="49" charset="0"/>
            </a:endParaRPr>
          </a:p>
        </p:txBody>
      </p:sp>
      <p:sp>
        <p:nvSpPr>
          <p:cNvPr id="10" name="Text Placeholder 5"/>
          <p:cNvSpPr txBox="1">
            <a:spLocks/>
          </p:cNvSpPr>
          <p:nvPr/>
        </p:nvSpPr>
        <p:spPr bwMode="auto">
          <a:xfrm>
            <a:off x="555731" y="3236763"/>
            <a:ext cx="798094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$[4+3*2]</a:t>
            </a:r>
            <a:endParaRPr lang="en-GB" dirty="0">
              <a:solidFill>
                <a:schemeClr val="tx1"/>
              </a:solidFill>
              <a:latin typeface="Lucida Console" pitchFamily="49" charset="0"/>
            </a:endParaRPr>
          </a:p>
        </p:txBody>
      </p:sp>
      <p:sp>
        <p:nvSpPr>
          <p:cNvPr id="11" name="Text Placeholder 5"/>
          <p:cNvSpPr txBox="1">
            <a:spLocks/>
          </p:cNvSpPr>
          <p:nvPr/>
        </p:nvSpPr>
        <p:spPr bwMode="auto">
          <a:xfrm>
            <a:off x="555731" y="4130557"/>
            <a:ext cx="798094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“scale=3; 5/3” | </a:t>
            </a:r>
            <a:r>
              <a:rPr lang="en-US" dirty="0" err="1" smtClean="0">
                <a:solidFill>
                  <a:schemeClr val="tx1"/>
                </a:solidFill>
                <a:latin typeface="Lucida Console" pitchFamily="49" charset="0"/>
              </a:rPr>
              <a:t>bc</a:t>
            </a:r>
            <a:endParaRPr lang="en-GB" dirty="0">
              <a:solidFill>
                <a:schemeClr val="tx1"/>
              </a:solidFill>
              <a:latin typeface="Lucida Console" pitchFamily="49" charset="0"/>
            </a:endParaRPr>
          </a:p>
        </p:txBody>
      </p:sp>
      <p:sp>
        <p:nvSpPr>
          <p:cNvPr id="13" name="Text Placeholder 5"/>
          <p:cNvSpPr txBox="1">
            <a:spLocks/>
          </p:cNvSpPr>
          <p:nvPr/>
        </p:nvSpPr>
        <p:spPr bwMode="auto">
          <a:xfrm>
            <a:off x="555731" y="5074541"/>
            <a:ext cx="798094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err="1" smtClean="0">
                <a:solidFill>
                  <a:schemeClr val="tx1"/>
                </a:solidFill>
                <a:latin typeface="Lucida Console" pitchFamily="49" charset="0"/>
              </a:rPr>
              <a:t>bc</a:t>
            </a:r>
            <a:r>
              <a:rPr lang="en-US" dirty="0" smtClean="0">
                <a:solidFill>
                  <a:schemeClr val="tx1"/>
                </a:solidFill>
                <a:latin typeface="Lucida Console" pitchFamily="49" charset="0"/>
              </a:rPr>
              <a:t> </a:t>
            </a:r>
            <a:r>
              <a:rPr lang="en-US" dirty="0">
                <a:solidFill>
                  <a:schemeClr val="tx1"/>
                </a:solidFill>
                <a:latin typeface="Lucida Console" pitchFamily="49" charset="0"/>
              </a:rPr>
              <a:t>&lt;&lt;&lt; “scale=3; 5/3”</a:t>
            </a:r>
            <a:endParaRPr lang="en-GB" dirty="0">
              <a:solidFill>
                <a:schemeClr val="tx1"/>
              </a:solidFill>
              <a:latin typeface="Lucida Console" pitchFamily="49" charset="0"/>
            </a:endParaRPr>
          </a:p>
        </p:txBody>
      </p:sp>
    </p:spTree>
    <p:extLst>
      <p:ext uri="{BB962C8B-B14F-4D97-AF65-F5344CB8AC3E}">
        <p14:creationId xmlns:p14="http://schemas.microsoft.com/office/powerpoint/2010/main" val="891550812"/>
      </p:ext>
    </p:extLst>
  </p:cSld>
  <p:clrMapOvr>
    <a:masterClrMapping/>
  </p:clrMapOvr>
  <p:transition spd="slow">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b="1" dirty="0" smtClean="0"/>
              <a:t>Variables</a:t>
            </a:r>
            <a:endParaRPr lang="en-GB" b="1" dirty="0"/>
          </a:p>
        </p:txBody>
      </p:sp>
      <p:sp>
        <p:nvSpPr>
          <p:cNvPr id="21" name="Text Placeholder 20"/>
          <p:cNvSpPr>
            <a:spLocks noGrp="1"/>
          </p:cNvSpPr>
          <p:nvPr>
            <p:ph type="body" sz="quarter" idx="13"/>
          </p:nvPr>
        </p:nvSpPr>
        <p:spPr>
          <a:xfrm>
            <a:off x="669015" y="2174954"/>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solidFill>
                  <a:schemeClr val="tx1">
                    <a:lumMod val="50000"/>
                    <a:lumOff val="50000"/>
                  </a:schemeClr>
                </a:solidFill>
                <a:ea typeface="MS PGothic" pitchFamily="34" charset="-128"/>
                <a:cs typeface="MS PGothic" pitchFamily="34" charset="-128"/>
              </a:rPr>
              <a:t>Shell Variables</a:t>
            </a:r>
          </a:p>
        </p:txBody>
      </p:sp>
      <p:sp>
        <p:nvSpPr>
          <p:cNvPr id="3" name="Text Placeholder 2"/>
          <p:cNvSpPr>
            <a:spLocks noGrp="1"/>
          </p:cNvSpPr>
          <p:nvPr>
            <p:ph type="body" sz="quarter" idx="15"/>
          </p:nvPr>
        </p:nvSpPr>
        <p:spPr>
          <a:xfrm>
            <a:off x="694592" y="3059649"/>
            <a:ext cx="7772677" cy="578882"/>
          </a:xfrm>
        </p:spPr>
        <p:txBody>
          <a:bodyPr/>
          <a:lstStyle/>
          <a:p>
            <a:r>
              <a:rPr lang="en-GB" dirty="0" smtClean="0">
                <a:ea typeface="MS PGothic" pitchFamily="34" charset="-128"/>
                <a:cs typeface="MS PGothic" pitchFamily="34" charset="-128"/>
              </a:rPr>
              <a:t>Arithmetic Expansion</a:t>
            </a:r>
            <a:endParaRPr lang="en-GB" dirty="0"/>
          </a:p>
        </p:txBody>
      </p:sp>
      <p:sp>
        <p:nvSpPr>
          <p:cNvPr id="5" name="Text Placeholder 4"/>
          <p:cNvSpPr>
            <a:spLocks noGrp="1"/>
          </p:cNvSpPr>
          <p:nvPr>
            <p:ph type="body" sz="quarter" idx="14"/>
          </p:nvPr>
        </p:nvSpPr>
        <p:spPr>
          <a:xfrm>
            <a:off x="694592" y="3911061"/>
            <a:ext cx="7772677" cy="476726"/>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rgbClr val="333399"/>
                </a:solidFill>
              </a:rPr>
              <a:t>Command Substitution</a:t>
            </a:r>
            <a:endParaRPr lang="en-GB" dirty="0">
              <a:solidFill>
                <a:srgbClr val="333399"/>
              </a:solidFill>
            </a:endParaRPr>
          </a:p>
        </p:txBody>
      </p:sp>
    </p:spTree>
    <p:extLst>
      <p:ext uri="{BB962C8B-B14F-4D97-AF65-F5344CB8AC3E}">
        <p14:creationId xmlns:p14="http://schemas.microsoft.com/office/powerpoint/2010/main" val="410727499"/>
      </p:ext>
    </p:extLst>
  </p:cSld>
  <p:clrMapOvr>
    <a:masterClrMapping/>
  </p:clrMapOvr>
  <p:transition spd="slow">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Substitution</a:t>
            </a:r>
            <a:endParaRPr lang="en-GB" dirty="0"/>
          </a:p>
        </p:txBody>
      </p:sp>
      <p:sp>
        <p:nvSpPr>
          <p:cNvPr id="3" name="Text Placeholder 2"/>
          <p:cNvSpPr>
            <a:spLocks noGrp="1"/>
          </p:cNvSpPr>
          <p:nvPr>
            <p:ph type="body" sz="quarter" idx="13"/>
          </p:nvPr>
        </p:nvSpPr>
        <p:spPr>
          <a:xfrm>
            <a:off x="658927" y="1773716"/>
            <a:ext cx="7772677" cy="394335"/>
          </a:xfrm>
        </p:spPr>
        <p:style>
          <a:lnRef idx="1">
            <a:schemeClr val="accent4"/>
          </a:lnRef>
          <a:fillRef idx="2">
            <a:schemeClr val="accent4"/>
          </a:fillRef>
          <a:effectRef idx="1">
            <a:schemeClr val="accent4"/>
          </a:effectRef>
          <a:fontRef idx="minor">
            <a:schemeClr val="dk1"/>
          </a:fontRef>
        </p:style>
        <p:txBody>
          <a:bodyPr anchor="ctr"/>
          <a:lstStyle/>
          <a:p>
            <a:r>
              <a:rPr dirty="0" smtClean="0"/>
              <a:t>  </a:t>
            </a:r>
            <a:r>
              <a:rPr lang="en-US" dirty="0"/>
              <a:t>Command </a:t>
            </a:r>
            <a:r>
              <a:rPr lang="en-US" dirty="0" smtClean="0"/>
              <a:t>Substitution: </a:t>
            </a:r>
            <a:r>
              <a:rPr lang="en-US" dirty="0"/>
              <a:t>$(command)</a:t>
            </a:r>
            <a:endParaRPr lang="en-GB" dirty="0"/>
          </a:p>
        </p:txBody>
      </p:sp>
      <p:sp>
        <p:nvSpPr>
          <p:cNvPr id="5" name="Text Placeholder 2"/>
          <p:cNvSpPr txBox="1">
            <a:spLocks/>
          </p:cNvSpPr>
          <p:nvPr/>
        </p:nvSpPr>
        <p:spPr bwMode="auto">
          <a:xfrm>
            <a:off x="649529" y="2821950"/>
            <a:ext cx="7819139" cy="302323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smtClean="0"/>
              <a:t>Means enclosing the command inside </a:t>
            </a:r>
            <a:r>
              <a:rPr lang="en-US" dirty="0"/>
              <a:t>parentheses preceded by a dollar </a:t>
            </a:r>
            <a:r>
              <a:rPr lang="en-US" dirty="0" smtClean="0"/>
              <a:t>which will send its value to </a:t>
            </a:r>
            <a:r>
              <a:rPr lang="en-US" dirty="0"/>
              <a:t>the standard </a:t>
            </a:r>
            <a:r>
              <a:rPr lang="en-US" dirty="0" smtClean="0"/>
              <a:t>output.  </a:t>
            </a:r>
          </a:p>
          <a:p>
            <a:pPr marL="342900" indent="-342900">
              <a:spcBef>
                <a:spcPts val="600"/>
              </a:spcBef>
              <a:spcAft>
                <a:spcPts val="600"/>
              </a:spcAft>
              <a:buFont typeface="Arial" panose="020B0604020202020204" pitchFamily="34" charset="0"/>
              <a:buChar char="•"/>
            </a:pPr>
            <a:r>
              <a:rPr lang="en-US" dirty="0" smtClean="0"/>
              <a:t>To </a:t>
            </a:r>
            <a:r>
              <a:rPr lang="en-US" dirty="0"/>
              <a:t>perform a command substitution, the command within the substitution must itself be parsed, scanned and executed successfully before the value of its STDOUT is substituted.</a:t>
            </a:r>
            <a:endParaRPr lang="en-GB" dirty="0">
              <a:solidFill>
                <a:schemeClr val="tx1"/>
              </a:solidFill>
            </a:endParaRPr>
          </a:p>
        </p:txBody>
      </p:sp>
    </p:spTree>
    <p:extLst>
      <p:ext uri="{BB962C8B-B14F-4D97-AF65-F5344CB8AC3E}">
        <p14:creationId xmlns:p14="http://schemas.microsoft.com/office/powerpoint/2010/main" val="1631222203"/>
      </p:ext>
    </p:extLst>
  </p:cSld>
  <p:clrMapOvr>
    <a:masterClrMapping/>
  </p:clrMapOvr>
  <p:transition spd="slow">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6880"/>
            <a:ext cx="8229600" cy="415925"/>
          </a:xfrm>
        </p:spPr>
        <p:txBody>
          <a:bodyPr/>
          <a:lstStyle/>
          <a:p>
            <a:r>
              <a:rPr lang="en-US" dirty="0"/>
              <a:t>Command Substitution</a:t>
            </a:r>
            <a:endParaRPr lang="en-GB" dirty="0"/>
          </a:p>
        </p:txBody>
      </p:sp>
      <p:sp>
        <p:nvSpPr>
          <p:cNvPr id="6" name="Text Placeholder 5"/>
          <p:cNvSpPr>
            <a:spLocks noGrp="1"/>
          </p:cNvSpPr>
          <p:nvPr>
            <p:ph type="body" sz="quarter" idx="13"/>
          </p:nvPr>
        </p:nvSpPr>
        <p:spPr>
          <a:xfrm>
            <a:off x="555731" y="2132029"/>
            <a:ext cx="7980941" cy="1183005"/>
          </a:xfrm>
        </p:spPr>
        <p:style>
          <a:lnRef idx="1">
            <a:schemeClr val="accent5"/>
          </a:lnRef>
          <a:fillRef idx="2">
            <a:schemeClr val="accent5"/>
          </a:fillRef>
          <a:effectRef idx="1">
            <a:schemeClr val="accent5"/>
          </a:effectRef>
          <a:fontRef idx="minor">
            <a:schemeClr val="dk1"/>
          </a:fontRef>
        </p:style>
        <p:txBody>
          <a:bodyPr anchor="ctr"/>
          <a:lstStyle/>
          <a:p>
            <a:r>
              <a:rPr lang="en-GB" dirty="0">
                <a:solidFill>
                  <a:schemeClr val="tx1"/>
                </a:solidFill>
              </a:rPr>
              <a:t>[</a:t>
            </a:r>
            <a:r>
              <a:rPr lang="en-GB" dirty="0">
                <a:solidFill>
                  <a:schemeClr val="tx1"/>
                </a:solidFill>
                <a:latin typeface="Lucida Console" pitchFamily="49" charset="0"/>
              </a:rPr>
              <a:t>trainee@unix </a:t>
            </a:r>
            <a:r>
              <a:rPr lang="en-GB" dirty="0" smtClean="0">
                <a:solidFill>
                  <a:schemeClr val="tx1"/>
                </a:solidFill>
                <a:latin typeface="Lucida Console" pitchFamily="49" charset="0"/>
              </a:rPr>
              <a:t>~]$ </a:t>
            </a:r>
            <a:r>
              <a:rPr lang="en-GB" b="0" dirty="0">
                <a:solidFill>
                  <a:schemeClr val="tx1"/>
                </a:solidFill>
                <a:latin typeface="Lucida Console" pitchFamily="49" charset="0"/>
              </a:rPr>
              <a:t>echo "The CAD today is $(</a:t>
            </a:r>
            <a:r>
              <a:rPr lang="en-GB" b="0" dirty="0" err="1">
                <a:solidFill>
                  <a:schemeClr val="tx1"/>
                </a:solidFill>
                <a:latin typeface="Lucida Console" pitchFamily="49" charset="0"/>
              </a:rPr>
              <a:t>bc</a:t>
            </a:r>
            <a:r>
              <a:rPr lang="en-GB" b="0" dirty="0">
                <a:solidFill>
                  <a:schemeClr val="tx1"/>
                </a:solidFill>
                <a:latin typeface="Lucida Console" pitchFamily="49" charset="0"/>
              </a:rPr>
              <a:t>&lt;&lt;&lt;"</a:t>
            </a:r>
            <a:r>
              <a:rPr lang="en-GB" b="0" dirty="0" smtClean="0">
                <a:solidFill>
                  <a:schemeClr val="tx1"/>
                </a:solidFill>
                <a:latin typeface="Lucida Console" pitchFamily="49" charset="0"/>
              </a:rPr>
              <a:t>scale=2; </a:t>
            </a:r>
            <a:r>
              <a:rPr lang="en-GB" b="0" dirty="0">
                <a:solidFill>
                  <a:schemeClr val="tx1"/>
                </a:solidFill>
                <a:latin typeface="Lucida Console" pitchFamily="49" charset="0"/>
              </a:rPr>
              <a:t>1/$(</a:t>
            </a:r>
            <a:r>
              <a:rPr lang="en-GB" b="0" dirty="0" err="1">
                <a:solidFill>
                  <a:schemeClr val="tx1"/>
                </a:solidFill>
                <a:latin typeface="Lucida Console" pitchFamily="49" charset="0"/>
              </a:rPr>
              <a:t>fgrep</a:t>
            </a:r>
            <a:r>
              <a:rPr lang="en-GB" b="0" dirty="0">
                <a:solidFill>
                  <a:schemeClr val="tx1"/>
                </a:solidFill>
                <a:latin typeface="Lucida Console" pitchFamily="49" charset="0"/>
              </a:rPr>
              <a:t> "Euro" currency | cut -d ":" -f4)") EUR"</a:t>
            </a:r>
          </a:p>
        </p:txBody>
      </p:sp>
    </p:spTree>
    <p:extLst>
      <p:ext uri="{BB962C8B-B14F-4D97-AF65-F5344CB8AC3E}">
        <p14:creationId xmlns:p14="http://schemas.microsoft.com/office/powerpoint/2010/main" val="1758728382"/>
      </p:ext>
    </p:extLst>
  </p:cSld>
  <p:clrMapOvr>
    <a:masterClrMapping/>
  </p:clrMapOvr>
  <p:transition spd="slow">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6880"/>
            <a:ext cx="8229600" cy="415925"/>
          </a:xfrm>
        </p:spPr>
        <p:txBody>
          <a:bodyPr/>
          <a:lstStyle/>
          <a:p>
            <a:r>
              <a:rPr lang="en-US" dirty="0"/>
              <a:t>Command </a:t>
            </a:r>
            <a:r>
              <a:rPr lang="en-US" dirty="0" smtClean="0"/>
              <a:t>Substitution</a:t>
            </a:r>
            <a:endParaRPr lang="en-GB" dirty="0"/>
          </a:p>
        </p:txBody>
      </p:sp>
      <p:sp>
        <p:nvSpPr>
          <p:cNvPr id="6" name="Text Placeholder 5"/>
          <p:cNvSpPr>
            <a:spLocks noGrp="1"/>
          </p:cNvSpPr>
          <p:nvPr>
            <p:ph type="body" sz="quarter" idx="13"/>
          </p:nvPr>
        </p:nvSpPr>
        <p:spPr>
          <a:xfrm>
            <a:off x="661748" y="1821299"/>
            <a:ext cx="7766634" cy="788670"/>
          </a:xfrm>
        </p:spPr>
        <p:style>
          <a:lnRef idx="1">
            <a:schemeClr val="accent5"/>
          </a:lnRef>
          <a:fillRef idx="2">
            <a:schemeClr val="accent5"/>
          </a:fillRef>
          <a:effectRef idx="1">
            <a:schemeClr val="accent5"/>
          </a:effectRef>
          <a:fontRef idx="minor">
            <a:schemeClr val="dk1"/>
          </a:fontRef>
        </p:style>
        <p:txBody>
          <a:bodyPr anchor="ctr"/>
          <a:lstStyle/>
          <a:p>
            <a:pPr marL="342900" indent="-342900">
              <a:buFont typeface="Arial" panose="020B0604020202020204" pitchFamily="34" charset="0"/>
              <a:buChar char="•"/>
            </a:pPr>
            <a:r>
              <a:rPr lang="en-US" dirty="0" smtClean="0"/>
              <a:t>Using </a:t>
            </a:r>
            <a:r>
              <a:rPr lang="en-US" dirty="0" err="1"/>
              <a:t>eval</a:t>
            </a:r>
            <a:r>
              <a:rPr lang="en-US" dirty="0"/>
              <a:t> forces an extra pass for variable </a:t>
            </a:r>
            <a:r>
              <a:rPr lang="en-US" dirty="0" smtClean="0"/>
              <a:t>substitution.</a:t>
            </a:r>
          </a:p>
        </p:txBody>
      </p:sp>
      <p:sp>
        <p:nvSpPr>
          <p:cNvPr id="5" name="Text Placeholder 2"/>
          <p:cNvSpPr txBox="1">
            <a:spLocks/>
          </p:cNvSpPr>
          <p:nvPr/>
        </p:nvSpPr>
        <p:spPr bwMode="auto">
          <a:xfrm>
            <a:off x="658927" y="1148771"/>
            <a:ext cx="7772677" cy="394335"/>
          </a:xfrm>
          <a:prstGeom prst="roundRect">
            <a:avLst>
              <a:gd name="adj" fmla="val 10982"/>
            </a:avLst>
          </a:prstGeom>
          <a:ln w="9525" cap="flat" cmpd="sng" algn="ctr">
            <a:solidFill>
              <a:schemeClr val="accent4">
                <a:shade val="95000"/>
                <a:satMod val="105000"/>
              </a:schemeClr>
            </a:solidFill>
            <a:prstDash val="solid"/>
            <a:round/>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0" tIns="0" rIns="0" bIns="0" numCol="1" anchor="ctr"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GB" dirty="0" smtClean="0"/>
              <a:t>  Command Substitution using </a:t>
            </a:r>
            <a:r>
              <a:rPr lang="en-GB" dirty="0" err="1" smtClean="0"/>
              <a:t>eval</a:t>
            </a:r>
            <a:r>
              <a:rPr lang="en-GB" dirty="0" smtClean="0"/>
              <a:t> command:</a:t>
            </a:r>
            <a:endParaRPr lang="en-GB" dirty="0"/>
          </a:p>
        </p:txBody>
      </p:sp>
      <p:sp>
        <p:nvSpPr>
          <p:cNvPr id="7" name="Text Placeholder 5"/>
          <p:cNvSpPr txBox="1">
            <a:spLocks/>
          </p:cNvSpPr>
          <p:nvPr/>
        </p:nvSpPr>
        <p:spPr bwMode="auto">
          <a:xfrm>
            <a:off x="672630" y="2823582"/>
            <a:ext cx="7766634" cy="3482400"/>
          </a:xfrm>
          <a:prstGeom prst="roundRect">
            <a:avLst>
              <a:gd name="adj" fmla="val 4075"/>
            </a:avLst>
          </a:prstGeom>
          <a:ln w="9525" cap="flat" cmpd="sng" algn="ctr">
            <a:solidFill>
              <a:schemeClr val="accent5">
                <a:shade val="95000"/>
                <a:satMod val="105000"/>
              </a:schemeClr>
            </a:solidFill>
            <a:prstDash val="solid"/>
            <a:round/>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US" dirty="0"/>
              <a:t>Example:</a:t>
            </a:r>
            <a:endParaRPr lang="en-GB" dirty="0"/>
          </a:p>
          <a:p>
            <a:pPr marL="342900" indent="-254000">
              <a:buFont typeface="Arial" panose="020B0604020202020204" pitchFamily="34" charset="0"/>
              <a:buChar char="•"/>
            </a:pPr>
            <a:r>
              <a:rPr lang="en-GB" dirty="0"/>
              <a:t> </a:t>
            </a:r>
            <a:r>
              <a:rPr lang="en-GB" sz="2000" dirty="0"/>
              <a:t>if </a:t>
            </a:r>
            <a:r>
              <a:rPr lang="en-GB" sz="2000" dirty="0" err="1"/>
              <a:t>myfile</a:t>
            </a:r>
            <a:r>
              <a:rPr lang="en-GB" sz="2000" dirty="0"/>
              <a:t> just contains $SHELL  </a:t>
            </a:r>
            <a:endParaRPr lang="en-GB" dirty="0"/>
          </a:p>
          <a:p>
            <a:pPr marL="441325" lvl="3" indent="0">
              <a:buNone/>
            </a:pPr>
            <a:r>
              <a:rPr lang="en-GB" dirty="0" err="1"/>
              <a:t>myshell</a:t>
            </a:r>
            <a:r>
              <a:rPr lang="en-GB" dirty="0"/>
              <a:t>=$(cat </a:t>
            </a:r>
            <a:r>
              <a:rPr lang="en-GB" dirty="0" err="1"/>
              <a:t>myfile</a:t>
            </a:r>
            <a:r>
              <a:rPr lang="en-GB" dirty="0"/>
              <a:t>)</a:t>
            </a:r>
          </a:p>
          <a:p>
            <a:pPr marL="441325" lvl="3" indent="0">
              <a:buNone/>
            </a:pPr>
            <a:r>
              <a:rPr lang="en-GB" dirty="0"/>
              <a:t>echo $</a:t>
            </a:r>
            <a:r>
              <a:rPr lang="en-GB" dirty="0" err="1"/>
              <a:t>myshell</a:t>
            </a:r>
            <a:endParaRPr lang="en-GB" dirty="0"/>
          </a:p>
          <a:p>
            <a:pPr marL="441325" lvl="3" indent="0">
              <a:spcAft>
                <a:spcPts val="1200"/>
              </a:spcAft>
              <a:buNone/>
            </a:pPr>
            <a:r>
              <a:rPr lang="en-US" dirty="0"/>
              <a:t>The output will be: $SHELL</a:t>
            </a:r>
            <a:endParaRPr lang="en-GB" dirty="0"/>
          </a:p>
          <a:p>
            <a:pPr marL="342900" indent="-254000">
              <a:buFont typeface="Arial" panose="020B0604020202020204" pitchFamily="34" charset="0"/>
              <a:buChar char="•"/>
            </a:pPr>
            <a:r>
              <a:rPr lang="en-GB" sz="2000" dirty="0"/>
              <a:t>if </a:t>
            </a:r>
            <a:r>
              <a:rPr lang="en-GB" sz="2000" dirty="0" err="1"/>
              <a:t>myfile</a:t>
            </a:r>
            <a:r>
              <a:rPr lang="en-GB" sz="2000" dirty="0"/>
              <a:t> just contains $SHELL  </a:t>
            </a:r>
          </a:p>
          <a:p>
            <a:pPr marL="442913" lvl="1" indent="0">
              <a:buNone/>
            </a:pPr>
            <a:r>
              <a:rPr lang="en-GB" sz="2000" dirty="0" err="1"/>
              <a:t>e</a:t>
            </a:r>
            <a:r>
              <a:rPr lang="en-GB" sz="2000" dirty="0" err="1" smtClean="0"/>
              <a:t>val</a:t>
            </a:r>
            <a:r>
              <a:rPr lang="en-GB" sz="2000" dirty="0" smtClean="0"/>
              <a:t> </a:t>
            </a:r>
            <a:r>
              <a:rPr lang="en-GB" sz="2000" dirty="0" err="1" smtClean="0"/>
              <a:t>myshell</a:t>
            </a:r>
            <a:r>
              <a:rPr lang="en-GB" sz="2000" dirty="0"/>
              <a:t>=$(cat </a:t>
            </a:r>
            <a:r>
              <a:rPr lang="en-GB" sz="2000" dirty="0" err="1"/>
              <a:t>myfile</a:t>
            </a:r>
            <a:r>
              <a:rPr lang="en-GB" sz="2000" dirty="0"/>
              <a:t>)</a:t>
            </a:r>
          </a:p>
          <a:p>
            <a:pPr marL="442913" lvl="1" indent="0">
              <a:buNone/>
            </a:pPr>
            <a:r>
              <a:rPr lang="en-GB" sz="2000" dirty="0"/>
              <a:t>echo $</a:t>
            </a:r>
            <a:r>
              <a:rPr lang="en-GB" sz="2000" dirty="0" err="1"/>
              <a:t>myshell</a:t>
            </a:r>
            <a:endParaRPr lang="en-GB" sz="2000" dirty="0"/>
          </a:p>
          <a:p>
            <a:pPr marL="442913" lvl="1" indent="0">
              <a:buNone/>
            </a:pPr>
            <a:r>
              <a:rPr lang="en-US" sz="2000" dirty="0"/>
              <a:t>The output will be: /bin/bash</a:t>
            </a:r>
            <a:endParaRPr lang="en-GB" sz="2000" dirty="0"/>
          </a:p>
        </p:txBody>
      </p:sp>
    </p:spTree>
    <p:extLst>
      <p:ext uri="{BB962C8B-B14F-4D97-AF65-F5344CB8AC3E}">
        <p14:creationId xmlns:p14="http://schemas.microsoft.com/office/powerpoint/2010/main" val="2375133978"/>
      </p:ext>
    </p:extLst>
  </p:cSld>
  <p:clrMapOvr>
    <a:masterClrMapping/>
  </p:clrMapOvr>
  <p:transition spd="slow">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a:t>Variables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8 </a:t>
            </a:r>
            <a:r>
              <a:rPr lang="en-US" sz="2800" i="1" dirty="0"/>
              <a:t>– </a:t>
            </a:r>
            <a:r>
              <a:rPr lang="en-US" sz="2800" dirty="0" smtClean="0"/>
              <a:t>$, $(( … )), $[ … ], $( … )</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2955426052"/>
      </p:ext>
    </p:extLst>
  </p:cSld>
  <p:clrMapOvr>
    <a:masterClrMapping/>
  </p:clrMapOvr>
  <p:transition spd="slow">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p:txBody>
          <a:bodyPr anchor="ctr"/>
          <a:lstStyle/>
          <a:p>
            <a:pPr>
              <a:buNone/>
            </a:pPr>
            <a:endParaRPr lang="en-GB" sz="2400" b="1" u="sng" dirty="0" smtClean="0"/>
          </a:p>
          <a:p>
            <a:pPr>
              <a:buNone/>
            </a:pPr>
            <a:endParaRPr lang="en-GB" sz="2400" b="1" u="sng" dirty="0"/>
          </a:p>
          <a:p>
            <a:pPr>
              <a:buNone/>
            </a:pPr>
            <a:endParaRPr lang="en-GB" sz="2400" b="1" u="sng" dirty="0" smtClean="0"/>
          </a:p>
          <a:p>
            <a:pPr>
              <a:spcBef>
                <a:spcPts val="600"/>
              </a:spcBef>
              <a:spcAft>
                <a:spcPts val="1800"/>
              </a:spcAft>
              <a:buNone/>
            </a:pPr>
            <a:endParaRPr lang="en-GB" sz="2400" b="1" u="sng" dirty="0" smtClean="0"/>
          </a:p>
          <a:p>
            <a:pPr>
              <a:spcBef>
                <a:spcPts val="600"/>
              </a:spcBef>
              <a:spcAft>
                <a:spcPts val="1800"/>
              </a:spcAft>
              <a:buNone/>
            </a:pPr>
            <a:endParaRPr lang="en-GB" sz="2400" b="1" u="sng" dirty="0"/>
          </a:p>
          <a:p>
            <a:pPr>
              <a:spcBef>
                <a:spcPts val="600"/>
              </a:spcBef>
              <a:spcAft>
                <a:spcPts val="1800"/>
              </a:spcAft>
              <a:buNone/>
            </a:pPr>
            <a:r>
              <a:rPr lang="en-GB" sz="2400" b="1" u="sng" dirty="0" smtClean="0"/>
              <a:t>Now that you have completed </a:t>
            </a:r>
            <a:r>
              <a:rPr lang="en-GB" sz="2400" b="1" u="sng" dirty="0"/>
              <a:t>this module you </a:t>
            </a:r>
            <a:r>
              <a:rPr lang="en-GB" sz="2400" b="1" u="sng" dirty="0" smtClean="0"/>
              <a:t>should </a:t>
            </a:r>
            <a:r>
              <a:rPr lang="en-GB" sz="2400" b="1" u="sng" dirty="0"/>
              <a:t>be able to:</a:t>
            </a:r>
          </a:p>
          <a:p>
            <a:pPr>
              <a:spcBef>
                <a:spcPts val="600"/>
              </a:spcBef>
              <a:spcAft>
                <a:spcPts val="600"/>
              </a:spcAft>
              <a:buFont typeface="Arial" panose="020B0604020202020204" pitchFamily="34" charset="0"/>
              <a:buChar char="•"/>
            </a:pPr>
            <a:r>
              <a:rPr lang="en-GB" sz="2400" dirty="0" smtClean="0"/>
              <a:t>Use shell variables.</a:t>
            </a:r>
          </a:p>
          <a:p>
            <a:pPr marL="342900" lvl="2" indent="-342900">
              <a:spcBef>
                <a:spcPts val="600"/>
              </a:spcBef>
              <a:spcAft>
                <a:spcPts val="600"/>
              </a:spcAft>
              <a:buClrTx/>
            </a:pPr>
            <a:r>
              <a:rPr lang="en-US" sz="2400" dirty="0" smtClean="0"/>
              <a:t>Implement </a:t>
            </a:r>
            <a:r>
              <a:rPr lang="en-GB" sz="2400" dirty="0" smtClean="0">
                <a:ea typeface="MS PGothic" pitchFamily="34" charset="-128"/>
                <a:cs typeface="MS PGothic" pitchFamily="34" charset="-128"/>
              </a:rPr>
              <a:t>arithmetic expansion</a:t>
            </a:r>
          </a:p>
          <a:p>
            <a:pPr marL="342900" lvl="2" indent="-342900">
              <a:spcBef>
                <a:spcPts val="600"/>
              </a:spcBef>
              <a:spcAft>
                <a:spcPts val="600"/>
              </a:spcAft>
              <a:buClrTx/>
            </a:pPr>
            <a:r>
              <a:rPr lang="en-US" sz="2400" dirty="0"/>
              <a:t>Apply command </a:t>
            </a:r>
            <a:r>
              <a:rPr lang="en-US" sz="2400" dirty="0" smtClean="0"/>
              <a:t>substitution</a:t>
            </a:r>
            <a:endParaRPr lang="en-GB" sz="2400" dirty="0">
              <a:ea typeface="MS PGothic" pitchFamily="34" charset="-128"/>
              <a:cs typeface="MS PGothic" pitchFamily="34" charset="-128"/>
            </a:endParaRPr>
          </a:p>
          <a:p>
            <a:endParaRPr lang="en-GB" dirty="0" smtClean="0"/>
          </a:p>
          <a:p>
            <a:endParaRPr lang="en-GB" dirty="0" smtClean="0"/>
          </a:p>
          <a:p>
            <a:pPr>
              <a:buNone/>
            </a:pP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183311687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641350"/>
            <a:ext cx="8229600" cy="323165"/>
          </a:xfrm>
        </p:spPr>
        <p:txBody>
          <a:bodyPr/>
          <a:lstStyle/>
          <a:p>
            <a:r>
              <a:rPr lang="en-GB" sz="1800" smtClean="0"/>
              <a:t>Logging In </a:t>
            </a:r>
            <a:r>
              <a:rPr lang="en-US" sz="1800" smtClean="0"/>
              <a:t>[using putty]</a:t>
            </a:r>
            <a:endParaRPr lang="en-GB" sz="1800" smtClean="0"/>
          </a:p>
        </p:txBody>
      </p:sp>
      <p:pic>
        <p:nvPicPr>
          <p:cNvPr id="3" name="Picture 19"/>
          <p:cNvPicPr>
            <a:picLocks noChangeAspect="1" noChangeArrowheads="1"/>
          </p:cNvPicPr>
          <p:nvPr/>
        </p:nvPicPr>
        <p:blipFill>
          <a:blip r:embed="rId3"/>
          <a:srcRect/>
          <a:stretch>
            <a:fillRect/>
          </a:stretch>
        </p:blipFill>
        <p:spPr bwMode="auto">
          <a:xfrm>
            <a:off x="1669074" y="1600200"/>
            <a:ext cx="4508988" cy="4387850"/>
          </a:xfrm>
          <a:prstGeom prst="rect">
            <a:avLst/>
          </a:prstGeom>
          <a:ln>
            <a:noFill/>
          </a:ln>
          <a:effectLst>
            <a:outerShdw blurRad="292100" dist="139700" dir="2700000" algn="tl" rotWithShape="0">
              <a:srgbClr val="333333">
                <a:alpha val="65000"/>
              </a:srgbClr>
            </a:outerShdw>
          </a:effectLst>
        </p:spPr>
      </p:pic>
      <p:grpSp>
        <p:nvGrpSpPr>
          <p:cNvPr id="17412" name="Group 16"/>
          <p:cNvGrpSpPr>
            <a:grpSpLocks/>
          </p:cNvGrpSpPr>
          <p:nvPr/>
        </p:nvGrpSpPr>
        <p:grpSpPr bwMode="auto">
          <a:xfrm>
            <a:off x="356089" y="2146301"/>
            <a:ext cx="785446" cy="714375"/>
            <a:chOff x="0" y="0"/>
            <a:chExt cx="495" cy="450"/>
          </a:xfrm>
        </p:grpSpPr>
        <p:sp>
          <p:nvSpPr>
            <p:cNvPr id="5" name="AutoShape 17"/>
            <p:cNvSpPr>
              <a:spLocks/>
            </p:cNvSpPr>
            <p:nvPr/>
          </p:nvSpPr>
          <p:spPr bwMode="auto">
            <a:xfrm>
              <a:off x="0" y="0"/>
              <a:ext cx="495" cy="450"/>
            </a:xfrm>
            <a:custGeom>
              <a:avLst/>
              <a:gdLst>
                <a:gd name="T0" fmla="*/ 6 w 21600"/>
                <a:gd name="T1" fmla="*/ 5 h 21600"/>
                <a:gd name="T2" fmla="*/ 0 60000 65536"/>
                <a:gd name="T3" fmla="*/ 0 w 21600"/>
                <a:gd name="T4" fmla="*/ 0 h 21600"/>
                <a:gd name="T5" fmla="*/ 21600 w 21600"/>
                <a:gd name="T6" fmla="*/ 21600 h 21600"/>
              </a:gdLst>
              <a:ahLst/>
              <a:cxnLst>
                <a:cxn ang="T2">
                  <a:pos x="T0" y="T1"/>
                </a:cxn>
              </a:cxnLst>
              <a:rect l="T3" t="T4" r="T5" b="T6"/>
              <a:pathLst>
                <a:path w="21600" h="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moveTo>
                    <a:pt x="4620" y="16971"/>
                  </a:move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sp>
          <p:nvSpPr>
            <p:cNvPr id="6" name="AutoShape 18"/>
            <p:cNvSpPr>
              <a:spLocks/>
            </p:cNvSpPr>
            <p:nvPr/>
          </p:nvSpPr>
          <p:spPr bwMode="auto">
            <a:xfrm>
              <a:off x="13" y="48"/>
              <a:ext cx="458" cy="379"/>
            </a:xfrm>
            <a:custGeom>
              <a:avLst/>
              <a:gdLst>
                <a:gd name="T0" fmla="*/ 5 w 21600"/>
                <a:gd name="T1" fmla="*/ 3 h 21600"/>
                <a:gd name="T2" fmla="*/ 0 60000 65536"/>
                <a:gd name="T3" fmla="*/ 0 w 21600"/>
                <a:gd name="T4" fmla="*/ 0 h 21600"/>
                <a:gd name="T5" fmla="*/ 21600 w 21600"/>
                <a:gd name="T6" fmla="*/ 21600 h 21600"/>
              </a:gdLst>
              <a:ahLst/>
              <a:cxnLst>
                <a:cxn ang="T2">
                  <a:pos x="T0" y="T1"/>
                </a:cxn>
              </a:cxnLst>
              <a:rect l="T3" t="T4" r="T5" b="T6"/>
              <a:pathLst>
                <a:path w="21600" h="21600">
                  <a:moveTo>
                    <a:pt x="20351" y="19952"/>
                  </a:moveTo>
                  <a:lnTo>
                    <a:pt x="19602" y="19037"/>
                  </a:lnTo>
                  <a:lnTo>
                    <a:pt x="3995" y="19037"/>
                  </a:lnTo>
                  <a:lnTo>
                    <a:pt x="3246" y="19952"/>
                  </a:lnTo>
                  <a:lnTo>
                    <a:pt x="20351" y="19952"/>
                  </a:lnTo>
                  <a:close/>
                  <a:moveTo>
                    <a:pt x="21600" y="21600"/>
                  </a:moveTo>
                  <a:lnTo>
                    <a:pt x="20851" y="20685"/>
                  </a:lnTo>
                  <a:lnTo>
                    <a:pt x="2747" y="20685"/>
                  </a:lnTo>
                  <a:lnTo>
                    <a:pt x="1998" y="21600"/>
                  </a:lnTo>
                  <a:lnTo>
                    <a:pt x="21600" y="21600"/>
                  </a:lnTo>
                  <a:close/>
                  <a:moveTo>
                    <a:pt x="19103" y="18305"/>
                  </a:moveTo>
                  <a:lnTo>
                    <a:pt x="18354" y="17389"/>
                  </a:lnTo>
                  <a:lnTo>
                    <a:pt x="5244" y="17389"/>
                  </a:lnTo>
                  <a:lnTo>
                    <a:pt x="4495" y="18305"/>
                  </a:lnTo>
                  <a:lnTo>
                    <a:pt x="19103" y="18305"/>
                  </a:lnTo>
                  <a:close/>
                  <a:moveTo>
                    <a:pt x="17105" y="0"/>
                  </a:moveTo>
                  <a:lnTo>
                    <a:pt x="17105" y="11349"/>
                  </a:lnTo>
                  <a:lnTo>
                    <a:pt x="7617" y="11349"/>
                  </a:lnTo>
                  <a:lnTo>
                    <a:pt x="7617" y="0"/>
                  </a:lnTo>
                  <a:close/>
                  <a:moveTo>
                    <a:pt x="3746" y="2013"/>
                  </a:moveTo>
                  <a:lnTo>
                    <a:pt x="3746" y="2380"/>
                  </a:lnTo>
                  <a:lnTo>
                    <a:pt x="0" y="2380"/>
                  </a:lnTo>
                  <a:lnTo>
                    <a:pt x="0" y="2013"/>
                  </a:lnTo>
                  <a:close/>
                  <a:moveTo>
                    <a:pt x="7617" y="14095"/>
                  </a:moveTo>
                  <a:lnTo>
                    <a:pt x="17105" y="14095"/>
                  </a:lnTo>
                  <a:lnTo>
                    <a:pt x="17105" y="16475"/>
                  </a:lnTo>
                  <a:lnTo>
                    <a:pt x="7617" y="16475"/>
                  </a:ln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grpSp>
      <p:grpSp>
        <p:nvGrpSpPr>
          <p:cNvPr id="17413" name="Group 16"/>
          <p:cNvGrpSpPr>
            <a:grpSpLocks/>
          </p:cNvGrpSpPr>
          <p:nvPr/>
        </p:nvGrpSpPr>
        <p:grpSpPr bwMode="auto">
          <a:xfrm>
            <a:off x="397120" y="3586164"/>
            <a:ext cx="785446" cy="714375"/>
            <a:chOff x="0" y="0"/>
            <a:chExt cx="495" cy="450"/>
          </a:xfrm>
        </p:grpSpPr>
        <p:sp>
          <p:nvSpPr>
            <p:cNvPr id="8" name="AutoShape 17"/>
            <p:cNvSpPr>
              <a:spLocks/>
            </p:cNvSpPr>
            <p:nvPr/>
          </p:nvSpPr>
          <p:spPr bwMode="auto">
            <a:xfrm>
              <a:off x="0" y="0"/>
              <a:ext cx="495" cy="450"/>
            </a:xfrm>
            <a:custGeom>
              <a:avLst/>
              <a:gdLst>
                <a:gd name="T0" fmla="*/ 6 w 21600"/>
                <a:gd name="T1" fmla="*/ 5 h 21600"/>
                <a:gd name="T2" fmla="*/ 0 60000 65536"/>
                <a:gd name="T3" fmla="*/ 0 w 21600"/>
                <a:gd name="T4" fmla="*/ 0 h 21600"/>
                <a:gd name="T5" fmla="*/ 21600 w 21600"/>
                <a:gd name="T6" fmla="*/ 21600 h 21600"/>
              </a:gdLst>
              <a:ahLst/>
              <a:cxnLst>
                <a:cxn ang="T2">
                  <a:pos x="T0" y="T1"/>
                </a:cxn>
              </a:cxnLst>
              <a:rect l="T3" t="T4" r="T5" b="T6"/>
              <a:pathLst>
                <a:path w="21600" h="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moveTo>
                    <a:pt x="4620" y="16971"/>
                  </a:move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sp>
          <p:nvSpPr>
            <p:cNvPr id="9" name="AutoShape 18"/>
            <p:cNvSpPr>
              <a:spLocks/>
            </p:cNvSpPr>
            <p:nvPr/>
          </p:nvSpPr>
          <p:spPr bwMode="auto">
            <a:xfrm>
              <a:off x="13" y="48"/>
              <a:ext cx="458" cy="379"/>
            </a:xfrm>
            <a:custGeom>
              <a:avLst/>
              <a:gdLst>
                <a:gd name="T0" fmla="*/ 5 w 21600"/>
                <a:gd name="T1" fmla="*/ 3 h 21600"/>
                <a:gd name="T2" fmla="*/ 0 60000 65536"/>
                <a:gd name="T3" fmla="*/ 0 w 21600"/>
                <a:gd name="T4" fmla="*/ 0 h 21600"/>
                <a:gd name="T5" fmla="*/ 21600 w 21600"/>
                <a:gd name="T6" fmla="*/ 21600 h 21600"/>
              </a:gdLst>
              <a:ahLst/>
              <a:cxnLst>
                <a:cxn ang="T2">
                  <a:pos x="T0" y="T1"/>
                </a:cxn>
              </a:cxnLst>
              <a:rect l="T3" t="T4" r="T5" b="T6"/>
              <a:pathLst>
                <a:path w="21600" h="21600">
                  <a:moveTo>
                    <a:pt x="20351" y="19952"/>
                  </a:moveTo>
                  <a:lnTo>
                    <a:pt x="19602" y="19037"/>
                  </a:lnTo>
                  <a:lnTo>
                    <a:pt x="3995" y="19037"/>
                  </a:lnTo>
                  <a:lnTo>
                    <a:pt x="3246" y="19952"/>
                  </a:lnTo>
                  <a:lnTo>
                    <a:pt x="20351" y="19952"/>
                  </a:lnTo>
                  <a:close/>
                  <a:moveTo>
                    <a:pt x="21600" y="21600"/>
                  </a:moveTo>
                  <a:lnTo>
                    <a:pt x="20851" y="20685"/>
                  </a:lnTo>
                  <a:lnTo>
                    <a:pt x="2747" y="20685"/>
                  </a:lnTo>
                  <a:lnTo>
                    <a:pt x="1998" y="21600"/>
                  </a:lnTo>
                  <a:lnTo>
                    <a:pt x="21600" y="21600"/>
                  </a:lnTo>
                  <a:close/>
                  <a:moveTo>
                    <a:pt x="19103" y="18305"/>
                  </a:moveTo>
                  <a:lnTo>
                    <a:pt x="18354" y="17389"/>
                  </a:lnTo>
                  <a:lnTo>
                    <a:pt x="5244" y="17389"/>
                  </a:lnTo>
                  <a:lnTo>
                    <a:pt x="4495" y="18305"/>
                  </a:lnTo>
                  <a:lnTo>
                    <a:pt x="19103" y="18305"/>
                  </a:lnTo>
                  <a:close/>
                  <a:moveTo>
                    <a:pt x="17105" y="0"/>
                  </a:moveTo>
                  <a:lnTo>
                    <a:pt x="17105" y="11349"/>
                  </a:lnTo>
                  <a:lnTo>
                    <a:pt x="7617" y="11349"/>
                  </a:lnTo>
                  <a:lnTo>
                    <a:pt x="7617" y="0"/>
                  </a:lnTo>
                  <a:close/>
                  <a:moveTo>
                    <a:pt x="3746" y="2013"/>
                  </a:moveTo>
                  <a:lnTo>
                    <a:pt x="3746" y="2380"/>
                  </a:lnTo>
                  <a:lnTo>
                    <a:pt x="0" y="2380"/>
                  </a:lnTo>
                  <a:lnTo>
                    <a:pt x="0" y="2013"/>
                  </a:lnTo>
                  <a:close/>
                  <a:moveTo>
                    <a:pt x="7617" y="14095"/>
                  </a:moveTo>
                  <a:lnTo>
                    <a:pt x="17105" y="14095"/>
                  </a:lnTo>
                  <a:lnTo>
                    <a:pt x="17105" y="16475"/>
                  </a:lnTo>
                  <a:lnTo>
                    <a:pt x="7617" y="16475"/>
                  </a:ln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grpSp>
      <p:grpSp>
        <p:nvGrpSpPr>
          <p:cNvPr id="17414" name="Group 16"/>
          <p:cNvGrpSpPr>
            <a:grpSpLocks/>
          </p:cNvGrpSpPr>
          <p:nvPr/>
        </p:nvGrpSpPr>
        <p:grpSpPr bwMode="auto">
          <a:xfrm>
            <a:off x="356089" y="5035551"/>
            <a:ext cx="785446" cy="714375"/>
            <a:chOff x="0" y="0"/>
            <a:chExt cx="495" cy="450"/>
          </a:xfrm>
        </p:grpSpPr>
        <p:sp>
          <p:nvSpPr>
            <p:cNvPr id="11" name="AutoShape 17"/>
            <p:cNvSpPr>
              <a:spLocks/>
            </p:cNvSpPr>
            <p:nvPr/>
          </p:nvSpPr>
          <p:spPr bwMode="auto">
            <a:xfrm>
              <a:off x="0" y="0"/>
              <a:ext cx="495" cy="450"/>
            </a:xfrm>
            <a:custGeom>
              <a:avLst/>
              <a:gdLst>
                <a:gd name="T0" fmla="*/ 6 w 21600"/>
                <a:gd name="T1" fmla="*/ 5 h 21600"/>
                <a:gd name="T2" fmla="*/ 0 60000 65536"/>
                <a:gd name="T3" fmla="*/ 0 w 21600"/>
                <a:gd name="T4" fmla="*/ 0 h 21600"/>
                <a:gd name="T5" fmla="*/ 21600 w 21600"/>
                <a:gd name="T6" fmla="*/ 21600 h 21600"/>
              </a:gdLst>
              <a:ahLst/>
              <a:cxnLst>
                <a:cxn ang="T2">
                  <a:pos x="T0" y="T1"/>
                </a:cxn>
              </a:cxnLst>
              <a:rect l="T3" t="T4" r="T5" b="T6"/>
              <a:pathLst>
                <a:path w="21600" h="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moveTo>
                    <a:pt x="4620" y="16971"/>
                  </a:move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sp>
          <p:nvSpPr>
            <p:cNvPr id="12" name="AutoShape 18"/>
            <p:cNvSpPr>
              <a:spLocks/>
            </p:cNvSpPr>
            <p:nvPr/>
          </p:nvSpPr>
          <p:spPr bwMode="auto">
            <a:xfrm>
              <a:off x="13" y="48"/>
              <a:ext cx="458" cy="379"/>
            </a:xfrm>
            <a:custGeom>
              <a:avLst/>
              <a:gdLst>
                <a:gd name="T0" fmla="*/ 5 w 21600"/>
                <a:gd name="T1" fmla="*/ 3 h 21600"/>
                <a:gd name="T2" fmla="*/ 0 60000 65536"/>
                <a:gd name="T3" fmla="*/ 0 w 21600"/>
                <a:gd name="T4" fmla="*/ 0 h 21600"/>
                <a:gd name="T5" fmla="*/ 21600 w 21600"/>
                <a:gd name="T6" fmla="*/ 21600 h 21600"/>
              </a:gdLst>
              <a:ahLst/>
              <a:cxnLst>
                <a:cxn ang="T2">
                  <a:pos x="T0" y="T1"/>
                </a:cxn>
              </a:cxnLst>
              <a:rect l="T3" t="T4" r="T5" b="T6"/>
              <a:pathLst>
                <a:path w="21600" h="21600">
                  <a:moveTo>
                    <a:pt x="20351" y="19952"/>
                  </a:moveTo>
                  <a:lnTo>
                    <a:pt x="19602" y="19037"/>
                  </a:lnTo>
                  <a:lnTo>
                    <a:pt x="3995" y="19037"/>
                  </a:lnTo>
                  <a:lnTo>
                    <a:pt x="3246" y="19952"/>
                  </a:lnTo>
                  <a:lnTo>
                    <a:pt x="20351" y="19952"/>
                  </a:lnTo>
                  <a:close/>
                  <a:moveTo>
                    <a:pt x="21600" y="21600"/>
                  </a:moveTo>
                  <a:lnTo>
                    <a:pt x="20851" y="20685"/>
                  </a:lnTo>
                  <a:lnTo>
                    <a:pt x="2747" y="20685"/>
                  </a:lnTo>
                  <a:lnTo>
                    <a:pt x="1998" y="21600"/>
                  </a:lnTo>
                  <a:lnTo>
                    <a:pt x="21600" y="21600"/>
                  </a:lnTo>
                  <a:close/>
                  <a:moveTo>
                    <a:pt x="19103" y="18305"/>
                  </a:moveTo>
                  <a:lnTo>
                    <a:pt x="18354" y="17389"/>
                  </a:lnTo>
                  <a:lnTo>
                    <a:pt x="5244" y="17389"/>
                  </a:lnTo>
                  <a:lnTo>
                    <a:pt x="4495" y="18305"/>
                  </a:lnTo>
                  <a:lnTo>
                    <a:pt x="19103" y="18305"/>
                  </a:lnTo>
                  <a:close/>
                  <a:moveTo>
                    <a:pt x="17105" y="0"/>
                  </a:moveTo>
                  <a:lnTo>
                    <a:pt x="17105" y="11349"/>
                  </a:lnTo>
                  <a:lnTo>
                    <a:pt x="7617" y="11349"/>
                  </a:lnTo>
                  <a:lnTo>
                    <a:pt x="7617" y="0"/>
                  </a:lnTo>
                  <a:close/>
                  <a:moveTo>
                    <a:pt x="3746" y="2013"/>
                  </a:moveTo>
                  <a:lnTo>
                    <a:pt x="3746" y="2380"/>
                  </a:lnTo>
                  <a:lnTo>
                    <a:pt x="0" y="2380"/>
                  </a:lnTo>
                  <a:lnTo>
                    <a:pt x="0" y="2013"/>
                  </a:lnTo>
                  <a:close/>
                  <a:moveTo>
                    <a:pt x="7617" y="14095"/>
                  </a:moveTo>
                  <a:lnTo>
                    <a:pt x="17105" y="14095"/>
                  </a:lnTo>
                  <a:lnTo>
                    <a:pt x="17105" y="16475"/>
                  </a:lnTo>
                  <a:lnTo>
                    <a:pt x="7617" y="16475"/>
                  </a:ln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grpSp>
      <p:pic>
        <p:nvPicPr>
          <p:cNvPr id="17415" name="Picture 3"/>
          <p:cNvPicPr>
            <a:picLocks noChangeAspect="1" noChangeArrowheads="1"/>
          </p:cNvPicPr>
          <p:nvPr/>
        </p:nvPicPr>
        <p:blipFill>
          <a:blip r:embed="rId4"/>
          <a:srcRect/>
          <a:stretch>
            <a:fillRect/>
          </a:stretch>
        </p:blipFill>
        <p:spPr bwMode="auto">
          <a:xfrm>
            <a:off x="6359770" y="1671639"/>
            <a:ext cx="2552700" cy="1914525"/>
          </a:xfrm>
          <a:prstGeom prst="rect">
            <a:avLst/>
          </a:prstGeom>
          <a:noFill/>
          <a:ln w="9525">
            <a:noFill/>
            <a:miter lim="800000"/>
            <a:headEnd/>
            <a:tailEnd/>
          </a:ln>
        </p:spPr>
      </p:pic>
      <p:grpSp>
        <p:nvGrpSpPr>
          <p:cNvPr id="17416" name="Group 7"/>
          <p:cNvGrpSpPr>
            <a:grpSpLocks/>
          </p:cNvGrpSpPr>
          <p:nvPr/>
        </p:nvGrpSpPr>
        <p:grpSpPr bwMode="auto">
          <a:xfrm>
            <a:off x="7340112" y="4487864"/>
            <a:ext cx="715108" cy="1500187"/>
            <a:chOff x="0" y="0"/>
            <a:chExt cx="450" cy="945"/>
          </a:xfrm>
        </p:grpSpPr>
        <p:sp>
          <p:nvSpPr>
            <p:cNvPr id="15" name="Freeform 8"/>
            <p:cNvSpPr>
              <a:spLocks/>
            </p:cNvSpPr>
            <p:nvPr/>
          </p:nvSpPr>
          <p:spPr bwMode="auto">
            <a:xfrm>
              <a:off x="0" y="0"/>
              <a:ext cx="450" cy="945"/>
            </a:xfrm>
            <a:custGeom>
              <a:avLst/>
              <a:gdLst>
                <a:gd name="T0" fmla="*/ 0 w 21600"/>
                <a:gd name="T1" fmla="*/ 96 h 21600"/>
                <a:gd name="T2" fmla="*/ 139 w 21600"/>
                <a:gd name="T3" fmla="*/ 0 h 21600"/>
                <a:gd name="T4" fmla="*/ 225 w 21600"/>
                <a:gd name="T5" fmla="*/ 0 h 21600"/>
                <a:gd name="T6" fmla="*/ 450 w 21600"/>
                <a:gd name="T7" fmla="*/ 0 h 21600"/>
                <a:gd name="T8" fmla="*/ 450 w 21600"/>
                <a:gd name="T9" fmla="*/ 510 h 21600"/>
                <a:gd name="T10" fmla="*/ 450 w 21600"/>
                <a:gd name="T11" fmla="*/ 849 h 21600"/>
                <a:gd name="T12" fmla="*/ 316 w 21600"/>
                <a:gd name="T13" fmla="*/ 945 h 21600"/>
                <a:gd name="T14" fmla="*/ 220 w 21600"/>
                <a:gd name="T15" fmla="*/ 945 h 21600"/>
                <a:gd name="T16" fmla="*/ 0 w 21600"/>
                <a:gd name="T17" fmla="*/ 945 h 21600"/>
                <a:gd name="T18" fmla="*/ 0 w 21600"/>
                <a:gd name="T19" fmla="*/ 504 h 21600"/>
                <a:gd name="T20" fmla="*/ 0 w 21600"/>
                <a:gd name="T21" fmla="*/ 96 h 21600"/>
                <a:gd name="T22" fmla="*/ 0 w 21600"/>
                <a:gd name="T23" fmla="*/ 96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1600"/>
                <a:gd name="T38" fmla="*/ 21600 w 21600"/>
                <a:gd name="T39" fmla="*/ 2160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moveTo>
                    <a:pt x="0" y="2184"/>
                  </a:moveTo>
                </a:path>
              </a:pathLst>
            </a:custGeom>
            <a:ln>
              <a:headEnd/>
              <a:tailEnd/>
            </a:ln>
          </p:spPr>
          <p:style>
            <a:lnRef idx="3">
              <a:schemeClr val="accent2"/>
            </a:lnRef>
            <a:fillRef idx="0">
              <a:schemeClr val="accent2"/>
            </a:fillRef>
            <a:effectRef idx="2">
              <a:schemeClr val="accent2"/>
            </a:effectRef>
            <a:fontRef idx="minor">
              <a:schemeClr val="tx1"/>
            </a:fontRef>
          </p:style>
          <p:txBody>
            <a:bodyPr lIns="0" tIns="0" rIns="0" bIns="0"/>
            <a:lstStyle/>
            <a:p>
              <a:pPr>
                <a:defRPr/>
              </a:pPr>
              <a:endParaRPr lang="en-US" dirty="0"/>
            </a:p>
          </p:txBody>
        </p:sp>
        <p:sp>
          <p:nvSpPr>
            <p:cNvPr id="16" name="AutoShape 9"/>
            <p:cNvSpPr>
              <a:spLocks/>
            </p:cNvSpPr>
            <p:nvPr/>
          </p:nvSpPr>
          <p:spPr bwMode="auto">
            <a:xfrm>
              <a:off x="0" y="0"/>
              <a:ext cx="450" cy="945"/>
            </a:xfrm>
            <a:custGeom>
              <a:avLst/>
              <a:gdLst>
                <a:gd name="T0" fmla="*/ 5 w 21600"/>
                <a:gd name="T1" fmla="*/ 21 h 21600"/>
                <a:gd name="T2" fmla="*/ 0 60000 65536"/>
                <a:gd name="T3" fmla="*/ 0 w 21600"/>
                <a:gd name="T4" fmla="*/ 0 h 21600"/>
                <a:gd name="T5" fmla="*/ 21600 w 21600"/>
                <a:gd name="T6" fmla="*/ 21600 h 21600"/>
              </a:gdLst>
              <a:ahLst/>
              <a:cxnLst>
                <a:cxn ang="T2">
                  <a:pos x="T0" y="T1"/>
                </a:cxn>
              </a:cxnLst>
              <a:rect l="T3" t="T4" r="T5" b="T6"/>
              <a:pathLst>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a:headEnd/>
              <a:tailEnd/>
            </a:ln>
          </p:spPr>
          <p:style>
            <a:lnRef idx="3">
              <a:schemeClr val="accent2"/>
            </a:lnRef>
            <a:fillRef idx="0">
              <a:schemeClr val="accent2"/>
            </a:fillRef>
            <a:effectRef idx="2">
              <a:schemeClr val="accent2"/>
            </a:effectRef>
            <a:fontRef idx="minor">
              <a:schemeClr val="tx1"/>
            </a:fontRef>
          </p:style>
          <p:txBody>
            <a:bodyPr lIns="0" tIns="0" rIns="0" bIns="0"/>
            <a:lstStyle/>
            <a:p>
              <a:pPr>
                <a:defRPr/>
              </a:pPr>
              <a:endParaRPr lang="en-US" dirty="0"/>
            </a:p>
          </p:txBody>
        </p:sp>
      </p:grpSp>
      <p:sp>
        <p:nvSpPr>
          <p:cNvPr id="17417" name="Right Arrow 16"/>
          <p:cNvSpPr>
            <a:spLocks noChangeArrowheads="1"/>
          </p:cNvSpPr>
          <p:nvPr/>
        </p:nvSpPr>
        <p:spPr bwMode="auto">
          <a:xfrm>
            <a:off x="1182566" y="2336800"/>
            <a:ext cx="339969" cy="325438"/>
          </a:xfrm>
          <a:prstGeom prst="rightArrow">
            <a:avLst>
              <a:gd name="adj1" fmla="val 50000"/>
              <a:gd name="adj2" fmla="val 49821"/>
            </a:avLst>
          </a:prstGeom>
          <a:solidFill>
            <a:schemeClr val="accent1"/>
          </a:solidFill>
          <a:ln w="9525" algn="ctr">
            <a:solidFill>
              <a:schemeClr val="tx1"/>
            </a:solidFill>
            <a:round/>
            <a:headEnd/>
            <a:tailEnd/>
          </a:ln>
        </p:spPr>
        <p:txBody>
          <a:bodyPr/>
          <a:lstStyle/>
          <a:p>
            <a:pPr eaLnBrk="0" hangingPunct="0"/>
            <a:endParaRPr lang="en-GB"/>
          </a:p>
        </p:txBody>
      </p:sp>
      <p:sp>
        <p:nvSpPr>
          <p:cNvPr id="17418" name="Right Arrow 17"/>
          <p:cNvSpPr>
            <a:spLocks noChangeArrowheads="1"/>
          </p:cNvSpPr>
          <p:nvPr/>
        </p:nvSpPr>
        <p:spPr bwMode="auto">
          <a:xfrm>
            <a:off x="1182566" y="3662364"/>
            <a:ext cx="339969" cy="325437"/>
          </a:xfrm>
          <a:prstGeom prst="rightArrow">
            <a:avLst>
              <a:gd name="adj1" fmla="val 50000"/>
              <a:gd name="adj2" fmla="val 49821"/>
            </a:avLst>
          </a:prstGeom>
          <a:solidFill>
            <a:schemeClr val="accent1"/>
          </a:solidFill>
          <a:ln w="9525" algn="ctr">
            <a:solidFill>
              <a:schemeClr val="tx1"/>
            </a:solidFill>
            <a:round/>
            <a:headEnd/>
            <a:tailEnd/>
          </a:ln>
        </p:spPr>
        <p:txBody>
          <a:bodyPr/>
          <a:lstStyle/>
          <a:p>
            <a:pPr eaLnBrk="0" hangingPunct="0"/>
            <a:endParaRPr lang="en-GB"/>
          </a:p>
        </p:txBody>
      </p:sp>
      <p:sp>
        <p:nvSpPr>
          <p:cNvPr id="17419" name="Right Arrow 18"/>
          <p:cNvSpPr>
            <a:spLocks noChangeArrowheads="1"/>
          </p:cNvSpPr>
          <p:nvPr/>
        </p:nvSpPr>
        <p:spPr bwMode="auto">
          <a:xfrm>
            <a:off x="1123951" y="5111750"/>
            <a:ext cx="339969" cy="323850"/>
          </a:xfrm>
          <a:prstGeom prst="rightArrow">
            <a:avLst>
              <a:gd name="adj1" fmla="val 50000"/>
              <a:gd name="adj2" fmla="val 50066"/>
            </a:avLst>
          </a:prstGeom>
          <a:solidFill>
            <a:schemeClr val="accent1"/>
          </a:solidFill>
          <a:ln w="9525" algn="ctr">
            <a:solidFill>
              <a:schemeClr val="tx1"/>
            </a:solidFill>
            <a:round/>
            <a:headEnd/>
            <a:tailEnd/>
          </a:ln>
        </p:spPr>
        <p:txBody>
          <a:bodyPr/>
          <a:lstStyle/>
          <a:p>
            <a:pPr eaLnBrk="0" hangingPunct="0"/>
            <a:endParaRPr lang="en-GB"/>
          </a:p>
        </p:txBody>
      </p:sp>
      <p:sp>
        <p:nvSpPr>
          <p:cNvPr id="17420" name="Down Arrow 19"/>
          <p:cNvSpPr>
            <a:spLocks noChangeArrowheads="1"/>
          </p:cNvSpPr>
          <p:nvPr/>
        </p:nvSpPr>
        <p:spPr bwMode="auto">
          <a:xfrm>
            <a:off x="7584831" y="3662364"/>
            <a:ext cx="225669" cy="669925"/>
          </a:xfrm>
          <a:prstGeom prst="downArrow">
            <a:avLst>
              <a:gd name="adj1" fmla="val 50000"/>
              <a:gd name="adj2" fmla="val 49908"/>
            </a:avLst>
          </a:prstGeom>
          <a:solidFill>
            <a:schemeClr val="accent1"/>
          </a:solidFill>
          <a:ln w="9525" algn="ctr">
            <a:solidFill>
              <a:schemeClr val="tx1"/>
            </a:solidFill>
            <a:round/>
            <a:headEnd/>
            <a:tailEnd/>
          </a:ln>
        </p:spPr>
        <p:txBody>
          <a:bodyPr/>
          <a:lstStyle/>
          <a:p>
            <a:pPr eaLnBrk="0" hangingPunct="0"/>
            <a:endParaRPr lang="en-GB"/>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5411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b="1" dirty="0"/>
              <a:t>System and Process </a:t>
            </a:r>
            <a:r>
              <a:rPr lang="en-US" b="1" dirty="0" smtClean="0"/>
              <a:t>Commands (Day 02)</a:t>
            </a:r>
            <a:endParaRPr lang="en-US" altLang="zh-TW" b="1" dirty="0" smtClean="0">
              <a:latin typeface="Arial" pitchFamily="34" charset="0"/>
              <a:cs typeface="Arial" pitchFamily="34" charset="0"/>
            </a:endParaRPr>
          </a:p>
        </p:txBody>
      </p:sp>
    </p:spTree>
    <p:extLst>
      <p:ext uri="{BB962C8B-B14F-4D97-AF65-F5344CB8AC3E}">
        <p14:creationId xmlns:p14="http://schemas.microsoft.com/office/powerpoint/2010/main" val="18322009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838200"/>
            <a:ext cx="77724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a:xfrm>
            <a:off x="685800" y="1600200"/>
            <a:ext cx="7772400" cy="4687888"/>
          </a:xfrm>
        </p:spPr>
        <p:txBody>
          <a:bodyPr/>
          <a:lstStyle/>
          <a:p>
            <a:pPr>
              <a:spcAft>
                <a:spcPts val="1800"/>
              </a:spcAft>
              <a:buFontTx/>
              <a:buNone/>
            </a:pPr>
            <a:r>
              <a:rPr lang="en-GB" sz="2400" b="1" u="sng" dirty="0"/>
              <a:t>After completing this module you will be able to:</a:t>
            </a:r>
          </a:p>
          <a:p>
            <a:pPr>
              <a:spcBef>
                <a:spcPts val="600"/>
              </a:spcBef>
              <a:spcAft>
                <a:spcPts val="600"/>
              </a:spcAft>
              <a:buFont typeface="Arial" panose="020B0604020202020204" pitchFamily="34" charset="0"/>
              <a:buChar char="•"/>
            </a:pPr>
            <a:r>
              <a:rPr lang="en-GB" sz="2400" dirty="0"/>
              <a:t>Explain how UNIX handles processes</a:t>
            </a:r>
          </a:p>
          <a:p>
            <a:pPr>
              <a:spcBef>
                <a:spcPts val="600"/>
              </a:spcBef>
              <a:spcAft>
                <a:spcPts val="600"/>
              </a:spcAft>
              <a:buFont typeface="Arial" panose="020B0604020202020204" pitchFamily="34" charset="0"/>
              <a:buChar char="•"/>
            </a:pPr>
            <a:r>
              <a:rPr lang="en-GB" sz="2400" dirty="0"/>
              <a:t>Describe the differences between foreground and background tasks.</a:t>
            </a:r>
          </a:p>
          <a:p>
            <a:pPr>
              <a:spcBef>
                <a:spcPts val="600"/>
              </a:spcBef>
              <a:spcAft>
                <a:spcPts val="600"/>
              </a:spcAft>
              <a:buFont typeface="Arial" panose="020B0604020202020204" pitchFamily="34" charset="0"/>
              <a:buChar char="•"/>
            </a:pPr>
            <a:r>
              <a:rPr lang="en-GB" sz="2400" dirty="0" smtClean="0"/>
              <a:t>Use </a:t>
            </a:r>
            <a:r>
              <a:rPr lang="en-GB" sz="2400" dirty="0"/>
              <a:t>the </a:t>
            </a:r>
            <a:r>
              <a:rPr lang="en-GB" sz="2400" dirty="0" err="1"/>
              <a:t>ps</a:t>
            </a:r>
            <a:r>
              <a:rPr lang="en-GB" sz="2400" dirty="0"/>
              <a:t> and jobs commands to monitor </a:t>
            </a:r>
            <a:r>
              <a:rPr lang="en-GB" sz="2400" dirty="0" smtClean="0"/>
              <a:t>processes </a:t>
            </a:r>
            <a:r>
              <a:rPr lang="en-GB" sz="2400" dirty="0"/>
              <a:t>and manage your jobs.</a:t>
            </a:r>
          </a:p>
          <a:p>
            <a:pPr>
              <a:spcBef>
                <a:spcPts val="600"/>
              </a:spcBef>
              <a:spcAft>
                <a:spcPts val="600"/>
              </a:spcAft>
              <a:buFont typeface="Arial" panose="020B0604020202020204" pitchFamily="34" charset="0"/>
              <a:buChar char="•"/>
            </a:pPr>
            <a:r>
              <a:rPr lang="en-GB" sz="2400" dirty="0"/>
              <a:t>Explain what are the environment variables and how to deal with them.</a:t>
            </a:r>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1169100399"/>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t>System and Process Commands</a:t>
            </a:r>
            <a:endParaRPr lang="en-US" altLang="zh-TW" dirty="0">
              <a:latin typeface="Arial" pitchFamily="34" charset="0"/>
              <a:cs typeface="Arial" pitchFamily="34" charset="0"/>
            </a:endParaRPr>
          </a:p>
        </p:txBody>
      </p:sp>
      <p:sp>
        <p:nvSpPr>
          <p:cNvPr id="3" name="Text Placeholder 2"/>
          <p:cNvSpPr>
            <a:spLocks noGrp="1"/>
          </p:cNvSpPr>
          <p:nvPr>
            <p:ph type="body" sz="quarter" idx="13"/>
          </p:nvPr>
        </p:nvSpPr>
        <p:spPr>
          <a:xfrm>
            <a:off x="694592" y="2447925"/>
            <a:ext cx="7772677" cy="476726"/>
          </a:xfrm>
        </p:spPr>
        <p:txBody>
          <a:bodyPr/>
          <a:lstStyle/>
          <a:p>
            <a:r>
              <a:rPr lang="en-US" dirty="0"/>
              <a:t>Process and Job Control Commands</a:t>
            </a:r>
            <a:endParaRPr lang="en-GB" dirty="0"/>
          </a:p>
        </p:txBody>
      </p:sp>
      <p:sp>
        <p:nvSpPr>
          <p:cNvPr id="4" name="Text Placeholder 3"/>
          <p:cNvSpPr>
            <a:spLocks noGrp="1"/>
          </p:cNvSpPr>
          <p:nvPr>
            <p:ph type="body" sz="quarter" idx="14"/>
          </p:nvPr>
        </p:nvSpPr>
        <p:spPr>
          <a:xfrm>
            <a:off x="694592" y="3253859"/>
            <a:ext cx="7772677" cy="476726"/>
          </a:xfrm>
        </p:spPr>
        <p:txBody>
          <a:bodyPr/>
          <a:lstStyle/>
          <a:p>
            <a:r>
              <a:rPr lang="en-US" dirty="0"/>
              <a:t>Environment </a:t>
            </a:r>
            <a:r>
              <a:rPr lang="en-US" dirty="0" smtClean="0"/>
              <a:t>Variables</a:t>
            </a:r>
            <a:endParaRPr lang="en-GB" dirty="0"/>
          </a:p>
        </p:txBody>
      </p:sp>
      <p:sp>
        <p:nvSpPr>
          <p:cNvPr id="5" name="Text Placeholder 4"/>
          <p:cNvSpPr>
            <a:spLocks noGrp="1"/>
          </p:cNvSpPr>
          <p:nvPr>
            <p:ph type="body" sz="quarter" idx="15"/>
          </p:nvPr>
        </p:nvSpPr>
        <p:spPr>
          <a:xfrm>
            <a:off x="694592" y="4057650"/>
            <a:ext cx="7772677" cy="476726"/>
          </a:xfrm>
        </p:spPr>
        <p:txBody>
          <a:bodyPr/>
          <a:lstStyle/>
          <a:p>
            <a:r>
              <a:rPr lang="en-US" dirty="0"/>
              <a:t>System Commands</a:t>
            </a:r>
            <a:endParaRPr lang="en-GB" dirty="0"/>
          </a:p>
        </p:txBody>
      </p:sp>
    </p:spTree>
    <p:extLst>
      <p:ext uri="{BB962C8B-B14F-4D97-AF65-F5344CB8AC3E}">
        <p14:creationId xmlns:p14="http://schemas.microsoft.com/office/powerpoint/2010/main" val="1014834376"/>
      </p:ext>
    </p:extLst>
  </p:cSld>
  <p:clrMapOvr>
    <a:masterClrMapping/>
  </p:clrMapOvr>
  <p:transition spd="slow">
    <p:fad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27335" y="2265364"/>
            <a:ext cx="5627077" cy="205898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endParaRPr lang="en-GB" dirty="0">
              <a:solidFill>
                <a:schemeClr val="tx1"/>
              </a:solidFill>
            </a:endParaRPr>
          </a:p>
          <a:p>
            <a:pPr>
              <a:defRPr/>
            </a:pPr>
            <a:r>
              <a:rPr lang="en-GB" dirty="0">
                <a:solidFill>
                  <a:schemeClr val="tx1"/>
                </a:solidFill>
              </a:rPr>
              <a:t>[trainee@unix ~]$ ps</a:t>
            </a:r>
          </a:p>
          <a:p>
            <a:pPr>
              <a:defRPr/>
            </a:pPr>
            <a:r>
              <a:rPr lang="en-GB" dirty="0">
                <a:solidFill>
                  <a:schemeClr val="tx1"/>
                </a:solidFill>
              </a:rPr>
              <a:t>  PID TTY          TIME CMD</a:t>
            </a:r>
          </a:p>
          <a:p>
            <a:pPr>
              <a:defRPr/>
            </a:pPr>
            <a:r>
              <a:rPr lang="en-GB" dirty="0">
                <a:solidFill>
                  <a:schemeClr val="tx1"/>
                </a:solidFill>
              </a:rPr>
              <a:t>11210 pts/27   00:00:00 bash</a:t>
            </a:r>
          </a:p>
          <a:p>
            <a:pPr>
              <a:defRPr/>
            </a:pPr>
            <a:r>
              <a:rPr lang="en-GB" dirty="0">
                <a:solidFill>
                  <a:schemeClr val="tx1"/>
                </a:solidFill>
              </a:rPr>
              <a:t>11238 pts/27   00:00:00 </a:t>
            </a:r>
            <a:r>
              <a:rPr lang="en-GB" dirty="0" err="1">
                <a:solidFill>
                  <a:schemeClr val="tx1"/>
                </a:solidFill>
              </a:rPr>
              <a:t>ps</a:t>
            </a:r>
            <a:endParaRPr lang="en-GB" dirty="0">
              <a:solidFill>
                <a:schemeClr val="tx1"/>
              </a:solidFill>
            </a:endParaRPr>
          </a:p>
        </p:txBody>
      </p:sp>
      <p:sp>
        <p:nvSpPr>
          <p:cNvPr id="8195" name="Title 1"/>
          <p:cNvSpPr>
            <a:spLocks noGrp="1"/>
          </p:cNvSpPr>
          <p:nvPr>
            <p:ph type="title"/>
          </p:nvPr>
        </p:nvSpPr>
        <p:spPr>
          <a:xfrm>
            <a:off x="457200" y="641350"/>
            <a:ext cx="8229600" cy="323165"/>
          </a:xfrm>
        </p:spPr>
        <p:txBody>
          <a:bodyPr/>
          <a:lstStyle/>
          <a:p>
            <a:r>
              <a:rPr lang="en-GB" sz="1800" dirty="0" smtClean="0"/>
              <a:t>Processes</a:t>
            </a: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How do you see which processes are running</a:t>
            </a:r>
            <a:r>
              <a:rPr lang="en-GB" kern="0" dirty="0" smtClean="0"/>
              <a:t>?</a:t>
            </a:r>
            <a:endParaRPr lang="en-GB" kern="0" dirty="0"/>
          </a:p>
        </p:txBody>
      </p:sp>
      <p:sp>
        <p:nvSpPr>
          <p:cNvPr id="8197" name="TextBox 7"/>
          <p:cNvSpPr txBox="1">
            <a:spLocks noChangeArrowheads="1"/>
          </p:cNvSpPr>
          <p:nvPr/>
        </p:nvSpPr>
        <p:spPr bwMode="auto">
          <a:xfrm>
            <a:off x="230066" y="3342897"/>
            <a:ext cx="1220043" cy="369332"/>
          </a:xfrm>
          <a:prstGeom prst="rect">
            <a:avLst/>
          </a:prstGeom>
          <a:noFill/>
          <a:ln w="9525">
            <a:noFill/>
            <a:miter lim="800000"/>
            <a:headEnd/>
            <a:tailEnd/>
          </a:ln>
        </p:spPr>
        <p:txBody>
          <a:bodyPr wrap="square">
            <a:spAutoFit/>
          </a:bodyPr>
          <a:lstStyle/>
          <a:p>
            <a:r>
              <a:rPr lang="en-GB" dirty="0"/>
              <a:t>Unique </a:t>
            </a:r>
            <a:r>
              <a:rPr lang="en-GB" dirty="0" smtClean="0"/>
              <a:t>IDs</a:t>
            </a:r>
            <a:endParaRPr lang="en-GB" dirty="0"/>
          </a:p>
        </p:txBody>
      </p:sp>
      <p:cxnSp>
        <p:nvCxnSpPr>
          <p:cNvPr id="8" name="Straight Arrow Connector 7"/>
          <p:cNvCxnSpPr>
            <a:stCxn id="8197" idx="3"/>
          </p:cNvCxnSpPr>
          <p:nvPr/>
        </p:nvCxnSpPr>
        <p:spPr>
          <a:xfrm>
            <a:off x="1450109" y="3527563"/>
            <a:ext cx="44334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450109" y="3244349"/>
            <a:ext cx="377226" cy="232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5022766"/>
      </p:ext>
    </p:extLst>
  </p:cSld>
  <p:clrMapOvr>
    <a:masterClrMapping/>
  </p:clrMapOvr>
  <p:transition spd="slow">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Processes </a:t>
            </a:r>
            <a:r>
              <a:rPr lang="en-US" sz="1800" dirty="0"/>
              <a:t>and Job Control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381459"/>
            <a:ext cx="8296776" cy="4375666"/>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85750" indent="-285750">
              <a:spcAft>
                <a:spcPts val="600"/>
              </a:spcAft>
              <a:buFont typeface="Arial" panose="020B0604020202020204" pitchFamily="34" charset="0"/>
              <a:buChar char="•"/>
            </a:pPr>
            <a:r>
              <a:rPr lang="en-US" sz="2400" b="1" dirty="0" err="1">
                <a:solidFill>
                  <a:srgbClr val="333399"/>
                </a:solidFill>
              </a:rPr>
              <a:t>ps</a:t>
            </a:r>
            <a:r>
              <a:rPr lang="en-US" sz="2400" dirty="0">
                <a:solidFill>
                  <a:srgbClr val="333399"/>
                </a:solidFill>
              </a:rPr>
              <a:t>     </a:t>
            </a:r>
            <a:r>
              <a:rPr lang="en-US" sz="2400" dirty="0" smtClean="0">
                <a:solidFill>
                  <a:srgbClr val="333399"/>
                </a:solidFill>
              </a:rPr>
              <a:t>			displays </a:t>
            </a:r>
            <a:r>
              <a:rPr lang="en-US" sz="2400" dirty="0">
                <a:solidFill>
                  <a:srgbClr val="333399"/>
                </a:solidFill>
              </a:rPr>
              <a:t>YOUR </a:t>
            </a:r>
            <a:r>
              <a:rPr lang="en-US" sz="2400" dirty="0" smtClean="0">
                <a:solidFill>
                  <a:srgbClr val="333399"/>
                </a:solidFill>
              </a:rPr>
              <a:t>processes</a:t>
            </a:r>
            <a:endParaRPr lang="en-GB" sz="2400" dirty="0">
              <a:solidFill>
                <a:srgbClr val="333399"/>
              </a:solidFill>
            </a:endParaRPr>
          </a:p>
          <a:p>
            <a:pPr marL="285750" indent="-285750">
              <a:spcAft>
                <a:spcPts val="600"/>
              </a:spcAft>
              <a:buFont typeface="Arial" panose="020B0604020202020204" pitchFamily="34" charset="0"/>
              <a:buChar char="•"/>
            </a:pPr>
            <a:r>
              <a:rPr lang="en-US" sz="2400" b="1" dirty="0" err="1">
                <a:solidFill>
                  <a:srgbClr val="333399"/>
                </a:solidFill>
              </a:rPr>
              <a:t>ps</a:t>
            </a:r>
            <a:r>
              <a:rPr lang="en-US" sz="2400" b="1" dirty="0">
                <a:solidFill>
                  <a:srgbClr val="333399"/>
                </a:solidFill>
              </a:rPr>
              <a:t> –f</a:t>
            </a:r>
            <a:r>
              <a:rPr lang="en-US" sz="2400" dirty="0">
                <a:solidFill>
                  <a:srgbClr val="333399"/>
                </a:solidFill>
              </a:rPr>
              <a:t>  </a:t>
            </a:r>
            <a:r>
              <a:rPr lang="en-US" sz="2400" dirty="0" smtClean="0">
                <a:solidFill>
                  <a:srgbClr val="333399"/>
                </a:solidFill>
              </a:rPr>
              <a:t>		displays </a:t>
            </a:r>
            <a:r>
              <a:rPr lang="en-US" sz="2400" dirty="0">
                <a:solidFill>
                  <a:srgbClr val="333399"/>
                </a:solidFill>
              </a:rPr>
              <a:t>more information on YOUR </a:t>
            </a:r>
            <a:r>
              <a:rPr lang="en-US" sz="2400" dirty="0" smtClean="0">
                <a:solidFill>
                  <a:srgbClr val="333399"/>
                </a:solidFill>
              </a:rPr>
              <a:t>processes</a:t>
            </a:r>
            <a:endParaRPr lang="en-GB" sz="2400" dirty="0">
              <a:solidFill>
                <a:srgbClr val="333399"/>
              </a:solidFill>
            </a:endParaRPr>
          </a:p>
          <a:p>
            <a:pPr marL="285750" indent="-285750">
              <a:spcAft>
                <a:spcPts val="600"/>
              </a:spcAft>
              <a:buFont typeface="Arial" panose="020B0604020202020204" pitchFamily="34" charset="0"/>
              <a:buChar char="•"/>
            </a:pPr>
            <a:r>
              <a:rPr lang="en-US" sz="2400" b="1" dirty="0" err="1">
                <a:solidFill>
                  <a:srgbClr val="333399"/>
                </a:solidFill>
              </a:rPr>
              <a:t>ps</a:t>
            </a:r>
            <a:r>
              <a:rPr lang="en-US" sz="2400" b="1" dirty="0">
                <a:solidFill>
                  <a:srgbClr val="333399"/>
                </a:solidFill>
              </a:rPr>
              <a:t>  --forest  </a:t>
            </a:r>
            <a:r>
              <a:rPr lang="en-US" sz="2400" dirty="0" smtClean="0">
                <a:solidFill>
                  <a:srgbClr val="333399"/>
                </a:solidFill>
              </a:rPr>
              <a:t>	displays </a:t>
            </a:r>
            <a:r>
              <a:rPr lang="en-US" sz="2400" dirty="0">
                <a:solidFill>
                  <a:srgbClr val="333399"/>
                </a:solidFill>
              </a:rPr>
              <a:t>processes and shows their </a:t>
            </a:r>
            <a:r>
              <a:rPr lang="en-US" sz="2400" dirty="0" smtClean="0">
                <a:solidFill>
                  <a:srgbClr val="333399"/>
                </a:solidFill>
              </a:rPr>
              <a:t>relationship</a:t>
            </a:r>
            <a:endParaRPr lang="en-GB" sz="2400" dirty="0" smtClean="0">
              <a:solidFill>
                <a:srgbClr val="333399"/>
              </a:solidFill>
            </a:endParaRPr>
          </a:p>
          <a:p>
            <a:pPr marL="285750" indent="-285750">
              <a:spcAft>
                <a:spcPts val="600"/>
              </a:spcAft>
              <a:buFont typeface="Arial" panose="020B0604020202020204" pitchFamily="34" charset="0"/>
              <a:buChar char="•"/>
            </a:pPr>
            <a:r>
              <a:rPr lang="en-US" sz="2400" b="1" dirty="0" err="1" smtClean="0">
                <a:solidFill>
                  <a:srgbClr val="333399"/>
                </a:solidFill>
              </a:rPr>
              <a:t>ps</a:t>
            </a:r>
            <a:r>
              <a:rPr lang="en-US" sz="2400" b="1" dirty="0" smtClean="0">
                <a:solidFill>
                  <a:srgbClr val="333399"/>
                </a:solidFill>
              </a:rPr>
              <a:t> -u username</a:t>
            </a:r>
            <a:endParaRPr lang="en-GB" sz="2400" b="1" dirty="0" smtClean="0">
              <a:solidFill>
                <a:srgbClr val="333399"/>
              </a:solidFill>
            </a:endParaRPr>
          </a:p>
          <a:p>
            <a:pPr marL="285750" indent="-285750">
              <a:spcAft>
                <a:spcPts val="600"/>
              </a:spcAft>
              <a:buFont typeface="Arial" panose="020B0604020202020204" pitchFamily="34" charset="0"/>
              <a:buChar char="•"/>
            </a:pPr>
            <a:r>
              <a:rPr lang="en-US" sz="2400" b="1" dirty="0" err="1" smtClean="0">
                <a:solidFill>
                  <a:srgbClr val="333399"/>
                </a:solidFill>
              </a:rPr>
              <a:t>ps</a:t>
            </a:r>
            <a:r>
              <a:rPr lang="en-US" sz="2400" b="1" dirty="0" smtClean="0">
                <a:solidFill>
                  <a:srgbClr val="333399"/>
                </a:solidFill>
              </a:rPr>
              <a:t> </a:t>
            </a:r>
            <a:r>
              <a:rPr lang="en-US" sz="2400" b="1" dirty="0">
                <a:solidFill>
                  <a:srgbClr val="333399"/>
                </a:solidFill>
              </a:rPr>
              <a:t>–e</a:t>
            </a:r>
            <a:r>
              <a:rPr lang="en-US" sz="2400" dirty="0">
                <a:solidFill>
                  <a:srgbClr val="333399"/>
                </a:solidFill>
              </a:rPr>
              <a:t>  </a:t>
            </a:r>
            <a:r>
              <a:rPr lang="en-US" sz="2400" dirty="0" smtClean="0">
                <a:solidFill>
                  <a:srgbClr val="333399"/>
                </a:solidFill>
              </a:rPr>
              <a:t>		displays </a:t>
            </a:r>
            <a:r>
              <a:rPr lang="en-US" sz="2400" dirty="0">
                <a:solidFill>
                  <a:srgbClr val="333399"/>
                </a:solidFill>
              </a:rPr>
              <a:t>ALL system </a:t>
            </a:r>
            <a:r>
              <a:rPr lang="en-US" sz="2400" dirty="0" smtClean="0">
                <a:solidFill>
                  <a:srgbClr val="333399"/>
                </a:solidFill>
              </a:rPr>
              <a:t>processes</a:t>
            </a:r>
          </a:p>
          <a:p>
            <a:pPr marL="342900" indent="-342900">
              <a:spcAft>
                <a:spcPts val="600"/>
              </a:spcAft>
              <a:buFont typeface="Arial" panose="020B0604020202020204" pitchFamily="34" charset="0"/>
              <a:buChar char="•"/>
            </a:pPr>
            <a:r>
              <a:rPr lang="en-US" sz="2400" b="1" dirty="0">
                <a:solidFill>
                  <a:srgbClr val="333399"/>
                </a:solidFill>
              </a:rPr>
              <a:t>top</a:t>
            </a:r>
            <a:r>
              <a:rPr lang="en-US" sz="2400" dirty="0">
                <a:solidFill>
                  <a:srgbClr val="333399"/>
                </a:solidFill>
              </a:rPr>
              <a:t>     		real time interactive list of SYSTEM 							processes - quit with </a:t>
            </a:r>
            <a:r>
              <a:rPr lang="en-US" sz="2400" dirty="0" smtClean="0">
                <a:solidFill>
                  <a:srgbClr val="333399"/>
                </a:solidFill>
              </a:rPr>
              <a:t>q</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a:solidFill>
                  <a:srgbClr val="333399"/>
                </a:solidFill>
              </a:rPr>
              <a:t>kill </a:t>
            </a:r>
            <a:r>
              <a:rPr lang="en-US" sz="2400" b="1" dirty="0" err="1">
                <a:solidFill>
                  <a:srgbClr val="333399"/>
                </a:solidFill>
              </a:rPr>
              <a:t>processid</a:t>
            </a:r>
            <a:r>
              <a:rPr lang="en-US" sz="2400" b="1" dirty="0">
                <a:solidFill>
                  <a:srgbClr val="333399"/>
                </a:solidFill>
              </a:rPr>
              <a:t>  </a:t>
            </a:r>
            <a:endParaRPr lang="en-GB" sz="2400" b="1" dirty="0">
              <a:solidFill>
                <a:srgbClr val="333399"/>
              </a:solidFill>
            </a:endParaRPr>
          </a:p>
          <a:p>
            <a:pPr marL="342900" indent="-342900">
              <a:spcAft>
                <a:spcPts val="600"/>
              </a:spcAft>
              <a:buFont typeface="Arial" panose="020B0604020202020204" pitchFamily="34" charset="0"/>
              <a:buChar char="•"/>
            </a:pPr>
            <a:r>
              <a:rPr lang="en-US" sz="2400" b="1" dirty="0">
                <a:solidFill>
                  <a:srgbClr val="333399"/>
                </a:solidFill>
              </a:rPr>
              <a:t>kill -9   </a:t>
            </a:r>
            <a:r>
              <a:rPr lang="en-US" sz="2400" b="1" dirty="0" err="1">
                <a:solidFill>
                  <a:srgbClr val="333399"/>
                </a:solidFill>
              </a:rPr>
              <a:t>processid</a:t>
            </a:r>
            <a:r>
              <a:rPr lang="en-US" sz="2400" b="1" dirty="0">
                <a:solidFill>
                  <a:srgbClr val="333399"/>
                </a:solidFill>
              </a:rPr>
              <a:t>    </a:t>
            </a:r>
            <a:r>
              <a:rPr lang="en-US" sz="2400" dirty="0">
                <a:solidFill>
                  <a:srgbClr val="333399"/>
                </a:solidFill>
              </a:rPr>
              <a:t>(I'm really serious!!!)</a:t>
            </a:r>
            <a:endParaRPr lang="en-GB" sz="2400" dirty="0">
              <a:solidFill>
                <a:srgbClr val="333399"/>
              </a:solidFill>
            </a:endParaRPr>
          </a:p>
        </p:txBody>
      </p:sp>
    </p:spTree>
    <p:extLst>
      <p:ext uri="{BB962C8B-B14F-4D97-AF65-F5344CB8AC3E}">
        <p14:creationId xmlns:p14="http://schemas.microsoft.com/office/powerpoint/2010/main" val="1661530591"/>
      </p:ext>
    </p:extLst>
  </p:cSld>
  <p:clrMapOvr>
    <a:masterClrMapping/>
  </p:clrMapOvr>
  <p:transition spd="slow">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Processes </a:t>
            </a:r>
            <a:r>
              <a:rPr lang="en-US" sz="1800" dirty="0"/>
              <a:t>and Job Control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210009"/>
            <a:ext cx="8296776" cy="478428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indent="-342900">
              <a:spcAft>
                <a:spcPts val="600"/>
              </a:spcAft>
              <a:buFont typeface="Arial" panose="020B0604020202020204" pitchFamily="34" charset="0"/>
              <a:buChar char="•"/>
            </a:pPr>
            <a:r>
              <a:rPr lang="en-US" sz="2400" b="1" dirty="0">
                <a:solidFill>
                  <a:srgbClr val="333399"/>
                </a:solidFill>
              </a:rPr>
              <a:t>jobs</a:t>
            </a:r>
            <a:r>
              <a:rPr lang="en-US" sz="2400" dirty="0">
                <a:solidFill>
                  <a:srgbClr val="333399"/>
                </a:solidFill>
              </a:rPr>
              <a:t>   </a:t>
            </a:r>
            <a:r>
              <a:rPr lang="en-US" sz="2400" dirty="0" smtClean="0">
                <a:solidFill>
                  <a:srgbClr val="333399"/>
                </a:solidFill>
              </a:rPr>
              <a:t>			displays </a:t>
            </a:r>
            <a:r>
              <a:rPr lang="en-US" sz="2400" dirty="0">
                <a:solidFill>
                  <a:srgbClr val="333399"/>
                </a:solidFill>
              </a:rPr>
              <a:t>active </a:t>
            </a:r>
            <a:r>
              <a:rPr lang="en-US" sz="2400" dirty="0" smtClean="0">
                <a:solidFill>
                  <a:srgbClr val="333399"/>
                </a:solidFill>
              </a:rPr>
              <a:t>jobs</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err="1">
                <a:solidFill>
                  <a:srgbClr val="333399"/>
                </a:solidFill>
              </a:rPr>
              <a:t>fg</a:t>
            </a:r>
            <a:r>
              <a:rPr lang="en-US" sz="2400" b="1" dirty="0">
                <a:solidFill>
                  <a:srgbClr val="333399"/>
                </a:solidFill>
              </a:rPr>
              <a:t>  </a:t>
            </a:r>
            <a:r>
              <a:rPr lang="en-US" sz="2400" b="1" dirty="0" err="1" smtClean="0">
                <a:solidFill>
                  <a:srgbClr val="333399"/>
                </a:solidFill>
              </a:rPr>
              <a:t>jobnumber</a:t>
            </a:r>
            <a:r>
              <a:rPr lang="en-US" sz="2400" dirty="0">
                <a:solidFill>
                  <a:srgbClr val="333399"/>
                </a:solidFill>
              </a:rPr>
              <a:t>	</a:t>
            </a:r>
            <a:r>
              <a:rPr lang="en-US" sz="2400" dirty="0" smtClean="0">
                <a:solidFill>
                  <a:srgbClr val="333399"/>
                </a:solidFill>
              </a:rPr>
              <a:t>brings </a:t>
            </a:r>
            <a:r>
              <a:rPr lang="en-US" sz="2400" dirty="0">
                <a:solidFill>
                  <a:srgbClr val="333399"/>
                </a:solidFill>
              </a:rPr>
              <a:t>a background process to the </a:t>
            </a:r>
            <a:r>
              <a:rPr lang="en-US" sz="2400" dirty="0" smtClean="0">
                <a:solidFill>
                  <a:srgbClr val="333399"/>
                </a:solidFill>
              </a:rPr>
              <a:t>							foreground</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err="1">
                <a:solidFill>
                  <a:srgbClr val="333399"/>
                </a:solidFill>
              </a:rPr>
              <a:t>bg</a:t>
            </a:r>
            <a:r>
              <a:rPr lang="en-US" sz="2400" b="1" dirty="0">
                <a:solidFill>
                  <a:srgbClr val="333399"/>
                </a:solidFill>
              </a:rPr>
              <a:t> </a:t>
            </a:r>
            <a:r>
              <a:rPr lang="en-US" sz="2400" b="1" dirty="0" err="1" smtClean="0">
                <a:solidFill>
                  <a:srgbClr val="333399"/>
                </a:solidFill>
              </a:rPr>
              <a:t>jobnumber</a:t>
            </a:r>
            <a:r>
              <a:rPr lang="en-US" sz="2400" dirty="0">
                <a:solidFill>
                  <a:srgbClr val="333399"/>
                </a:solidFill>
              </a:rPr>
              <a:t>	</a:t>
            </a:r>
            <a:r>
              <a:rPr lang="en-US" sz="2400" dirty="0" smtClean="0">
                <a:solidFill>
                  <a:srgbClr val="333399"/>
                </a:solidFill>
              </a:rPr>
              <a:t>runs </a:t>
            </a:r>
            <a:r>
              <a:rPr lang="en-US" sz="2400" dirty="0">
                <a:solidFill>
                  <a:srgbClr val="333399"/>
                </a:solidFill>
              </a:rPr>
              <a:t>a process in the </a:t>
            </a:r>
            <a:r>
              <a:rPr lang="en-US" sz="2400" dirty="0" smtClean="0">
                <a:solidFill>
                  <a:srgbClr val="333399"/>
                </a:solidFill>
              </a:rPr>
              <a:t>background</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a:solidFill>
                  <a:srgbClr val="333399"/>
                </a:solidFill>
              </a:rPr>
              <a:t>sleep </a:t>
            </a:r>
            <a:r>
              <a:rPr lang="en-US" sz="2400" b="1" dirty="0" smtClean="0">
                <a:solidFill>
                  <a:srgbClr val="333399"/>
                </a:solidFill>
              </a:rPr>
              <a:t>20</a:t>
            </a:r>
            <a:r>
              <a:rPr lang="en-US" sz="2400" dirty="0" smtClean="0">
                <a:solidFill>
                  <a:srgbClr val="333399"/>
                </a:solidFill>
              </a:rPr>
              <a:t>		pauses </a:t>
            </a:r>
            <a:r>
              <a:rPr lang="en-US" sz="2400" dirty="0">
                <a:solidFill>
                  <a:srgbClr val="333399"/>
                </a:solidFill>
              </a:rPr>
              <a:t>for 20 </a:t>
            </a:r>
            <a:r>
              <a:rPr lang="en-US" sz="2400" dirty="0" smtClean="0">
                <a:solidFill>
                  <a:srgbClr val="333399"/>
                </a:solidFill>
              </a:rPr>
              <a:t>seconds</a:t>
            </a:r>
            <a:endParaRPr lang="en-GB" sz="2400" dirty="0">
              <a:solidFill>
                <a:srgbClr val="333399"/>
              </a:solidFill>
            </a:endParaRPr>
          </a:p>
          <a:p>
            <a:pPr marL="800100" lvl="1" indent="-342900">
              <a:spcAft>
                <a:spcPts val="600"/>
              </a:spcAft>
              <a:buFont typeface="Arial" panose="020B0604020202020204" pitchFamily="34" charset="0"/>
              <a:buChar char="•"/>
            </a:pPr>
            <a:r>
              <a:rPr lang="en-US" sz="2400" b="1" dirty="0">
                <a:solidFill>
                  <a:srgbClr val="333399"/>
                </a:solidFill>
              </a:rPr>
              <a:t>Ctrl-C</a:t>
            </a:r>
            <a:r>
              <a:rPr lang="en-US" sz="2400" dirty="0">
                <a:solidFill>
                  <a:srgbClr val="333399"/>
                </a:solidFill>
              </a:rPr>
              <a:t>   </a:t>
            </a:r>
            <a:r>
              <a:rPr lang="en-US" sz="2400" dirty="0" smtClean="0">
                <a:solidFill>
                  <a:srgbClr val="333399"/>
                </a:solidFill>
              </a:rPr>
              <a:t>		terminates </a:t>
            </a:r>
            <a:r>
              <a:rPr lang="en-US" sz="2400" dirty="0">
                <a:solidFill>
                  <a:srgbClr val="333399"/>
                </a:solidFill>
              </a:rPr>
              <a:t>the current foreground </a:t>
            </a:r>
            <a:r>
              <a:rPr lang="en-US" sz="2400" dirty="0" smtClean="0">
                <a:solidFill>
                  <a:srgbClr val="333399"/>
                </a:solidFill>
              </a:rPr>
              <a:t>process</a:t>
            </a:r>
            <a:endParaRPr lang="en-GB" sz="2400" dirty="0">
              <a:solidFill>
                <a:srgbClr val="333399"/>
              </a:solidFill>
            </a:endParaRPr>
          </a:p>
          <a:p>
            <a:pPr marL="800100" lvl="1" indent="-342900">
              <a:spcAft>
                <a:spcPts val="600"/>
              </a:spcAft>
              <a:buFont typeface="Arial" panose="020B0604020202020204" pitchFamily="34" charset="0"/>
              <a:buChar char="•"/>
            </a:pPr>
            <a:r>
              <a:rPr lang="en-US" sz="2400" b="1" dirty="0">
                <a:solidFill>
                  <a:srgbClr val="333399"/>
                </a:solidFill>
              </a:rPr>
              <a:t>Ctrl-Z </a:t>
            </a:r>
            <a:r>
              <a:rPr lang="en-US" sz="2400" dirty="0" smtClean="0">
                <a:solidFill>
                  <a:srgbClr val="333399"/>
                </a:solidFill>
              </a:rPr>
              <a:t>		stops </a:t>
            </a:r>
            <a:r>
              <a:rPr lang="en-US" sz="2400" dirty="0">
                <a:solidFill>
                  <a:srgbClr val="333399"/>
                </a:solidFill>
              </a:rPr>
              <a:t>the current foreground process and </a:t>
            </a:r>
            <a:r>
              <a:rPr lang="en-US" sz="2400" dirty="0" smtClean="0">
                <a:solidFill>
                  <a:srgbClr val="333399"/>
                </a:solidFill>
              </a:rPr>
              <a:t>				leave </a:t>
            </a:r>
            <a:r>
              <a:rPr lang="en-US" sz="2400" dirty="0">
                <a:solidFill>
                  <a:srgbClr val="333399"/>
                </a:solidFill>
              </a:rPr>
              <a:t>it in the </a:t>
            </a:r>
            <a:r>
              <a:rPr lang="en-US" sz="2400" dirty="0" smtClean="0">
                <a:solidFill>
                  <a:srgbClr val="333399"/>
                </a:solidFill>
              </a:rPr>
              <a:t>background</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smtClean="0">
                <a:solidFill>
                  <a:srgbClr val="333399"/>
                </a:solidFill>
              </a:rPr>
              <a:t>sleep 20 &amp;</a:t>
            </a:r>
            <a:r>
              <a:rPr lang="en-US" sz="2400" dirty="0" smtClean="0">
                <a:solidFill>
                  <a:srgbClr val="333399"/>
                </a:solidFill>
              </a:rPr>
              <a:t>   	runs </a:t>
            </a:r>
            <a:r>
              <a:rPr lang="en-US" sz="2400" dirty="0">
                <a:solidFill>
                  <a:srgbClr val="333399"/>
                </a:solidFill>
              </a:rPr>
              <a:t>in the </a:t>
            </a:r>
            <a:r>
              <a:rPr lang="en-US" sz="2400" dirty="0" smtClean="0">
                <a:solidFill>
                  <a:srgbClr val="333399"/>
                </a:solidFill>
              </a:rPr>
              <a:t>background</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a:solidFill>
                  <a:srgbClr val="333399"/>
                </a:solidFill>
              </a:rPr>
              <a:t>kill %</a:t>
            </a:r>
            <a:r>
              <a:rPr lang="en-US" sz="2400" b="1" dirty="0" err="1">
                <a:solidFill>
                  <a:srgbClr val="333399"/>
                </a:solidFill>
              </a:rPr>
              <a:t>jobnumber</a:t>
            </a:r>
            <a:r>
              <a:rPr lang="en-US" sz="2400" b="1" dirty="0">
                <a:solidFill>
                  <a:srgbClr val="333399"/>
                </a:solidFill>
              </a:rPr>
              <a:t>    </a:t>
            </a:r>
            <a:r>
              <a:rPr lang="en-US" sz="2400" dirty="0" smtClean="0">
                <a:solidFill>
                  <a:srgbClr val="333399"/>
                </a:solidFill>
              </a:rPr>
              <a:t>uses </a:t>
            </a:r>
            <a:r>
              <a:rPr lang="en-US" sz="2400" dirty="0">
                <a:solidFill>
                  <a:srgbClr val="333399"/>
                </a:solidFill>
              </a:rPr>
              <a:t>the job number – “JID</a:t>
            </a:r>
            <a:r>
              <a:rPr lang="en-US" sz="2400" dirty="0" smtClean="0">
                <a:solidFill>
                  <a:srgbClr val="333399"/>
                </a:solidFill>
              </a:rPr>
              <a:t>”</a:t>
            </a:r>
            <a:endParaRPr lang="en-GB" sz="2400" dirty="0">
              <a:solidFill>
                <a:srgbClr val="333399"/>
              </a:solidFill>
            </a:endParaRPr>
          </a:p>
        </p:txBody>
      </p:sp>
    </p:spTree>
    <p:extLst>
      <p:ext uri="{BB962C8B-B14F-4D97-AF65-F5344CB8AC3E}">
        <p14:creationId xmlns:p14="http://schemas.microsoft.com/office/powerpoint/2010/main" val="2534832906"/>
      </p:ext>
    </p:extLst>
  </p:cSld>
  <p:clrMapOvr>
    <a:masterClrMapping/>
  </p:clrMapOvr>
  <p:transition spd="slow">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t>System and Process Commands</a:t>
            </a:r>
            <a:endParaRPr lang="en-US" altLang="zh-TW" dirty="0">
              <a:latin typeface="Arial" pitchFamily="34" charset="0"/>
              <a:cs typeface="Arial" pitchFamily="34" charset="0"/>
            </a:endParaRPr>
          </a:p>
        </p:txBody>
      </p:sp>
      <p:sp>
        <p:nvSpPr>
          <p:cNvPr id="3" name="Text Placeholder 2"/>
          <p:cNvSpPr>
            <a:spLocks noGrp="1"/>
          </p:cNvSpPr>
          <p:nvPr>
            <p:ph type="body" sz="quarter" idx="13"/>
          </p:nvPr>
        </p:nvSpPr>
        <p:spPr>
          <a:xfrm>
            <a:off x="694592" y="2447925"/>
            <a:ext cx="7772677" cy="476726"/>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chemeClr val="tx1">
                    <a:lumMod val="50000"/>
                    <a:lumOff val="50000"/>
                  </a:schemeClr>
                </a:solidFill>
              </a:rPr>
              <a:t>Process and Job Control Commands</a:t>
            </a:r>
            <a:endParaRPr lang="en-GB" dirty="0">
              <a:solidFill>
                <a:schemeClr val="tx1">
                  <a:lumMod val="50000"/>
                  <a:lumOff val="50000"/>
                </a:schemeClr>
              </a:solidFill>
            </a:endParaRPr>
          </a:p>
        </p:txBody>
      </p:sp>
      <p:sp>
        <p:nvSpPr>
          <p:cNvPr id="4" name="Text Placeholder 3"/>
          <p:cNvSpPr>
            <a:spLocks noGrp="1"/>
          </p:cNvSpPr>
          <p:nvPr>
            <p:ph type="body" sz="quarter" idx="14"/>
          </p:nvPr>
        </p:nvSpPr>
        <p:spPr>
          <a:xfrm>
            <a:off x="694592" y="3253859"/>
            <a:ext cx="7772677" cy="476726"/>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rgbClr val="333399"/>
                </a:solidFill>
              </a:rPr>
              <a:t>Environment Variables</a:t>
            </a:r>
            <a:endParaRPr lang="en-GB" dirty="0">
              <a:solidFill>
                <a:srgbClr val="333399"/>
              </a:solidFill>
            </a:endParaRPr>
          </a:p>
        </p:txBody>
      </p:sp>
      <p:sp>
        <p:nvSpPr>
          <p:cNvPr id="5" name="Text Placeholder 4"/>
          <p:cNvSpPr>
            <a:spLocks noGrp="1"/>
          </p:cNvSpPr>
          <p:nvPr>
            <p:ph type="body" sz="quarter" idx="15"/>
          </p:nvPr>
        </p:nvSpPr>
        <p:spPr>
          <a:xfrm>
            <a:off x="694592" y="4057650"/>
            <a:ext cx="7772677" cy="476726"/>
          </a:xfrm>
        </p:spPr>
        <p:txBody>
          <a:bodyPr/>
          <a:lstStyle/>
          <a:p>
            <a:r>
              <a:rPr lang="en-US" dirty="0"/>
              <a:t>System Commands</a:t>
            </a:r>
            <a:endParaRPr lang="en-GB" dirty="0"/>
          </a:p>
        </p:txBody>
      </p:sp>
    </p:spTree>
    <p:extLst>
      <p:ext uri="{BB962C8B-B14F-4D97-AF65-F5344CB8AC3E}">
        <p14:creationId xmlns:p14="http://schemas.microsoft.com/office/powerpoint/2010/main" val="4045387505"/>
      </p:ext>
    </p:extLst>
  </p:cSld>
  <p:clrMapOvr>
    <a:masterClrMapping/>
  </p:clrMapOvr>
  <p:transition spd="slow">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 up Files</a:t>
            </a:r>
            <a:endParaRPr lang="en-GB" dirty="0"/>
          </a:p>
        </p:txBody>
      </p:sp>
      <p:grpSp>
        <p:nvGrpSpPr>
          <p:cNvPr id="3" name="Group 21"/>
          <p:cNvGrpSpPr/>
          <p:nvPr/>
        </p:nvGrpSpPr>
        <p:grpSpPr>
          <a:xfrm>
            <a:off x="944544" y="1624708"/>
            <a:ext cx="7402286" cy="3266607"/>
            <a:chOff x="660400" y="1770743"/>
            <a:chExt cx="7765143" cy="4034972"/>
          </a:xfrm>
        </p:grpSpPr>
        <p:sp>
          <p:nvSpPr>
            <p:cNvPr id="5" name="Rectangle 4"/>
            <p:cNvSpPr/>
            <p:nvPr/>
          </p:nvSpPr>
          <p:spPr bwMode="auto">
            <a:xfrm>
              <a:off x="3664857" y="1770743"/>
              <a:ext cx="182880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/etc/profile</a:t>
              </a:r>
            </a:p>
          </p:txBody>
        </p:sp>
        <p:sp>
          <p:nvSpPr>
            <p:cNvPr id="9" name="Rectangle 8"/>
            <p:cNvSpPr/>
            <p:nvPr/>
          </p:nvSpPr>
          <p:spPr bwMode="auto">
            <a:xfrm>
              <a:off x="6596743" y="3331029"/>
              <a:ext cx="182880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.profile</a:t>
              </a:r>
            </a:p>
          </p:txBody>
        </p:sp>
        <p:sp>
          <p:nvSpPr>
            <p:cNvPr id="10" name="Rectangle 9"/>
            <p:cNvSpPr/>
            <p:nvPr/>
          </p:nvSpPr>
          <p:spPr bwMode="auto">
            <a:xfrm>
              <a:off x="3664857" y="3331028"/>
              <a:ext cx="196523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.bash_login</a:t>
              </a:r>
            </a:p>
          </p:txBody>
        </p:sp>
        <p:sp>
          <p:nvSpPr>
            <p:cNvPr id="11" name="Rectangle 10"/>
            <p:cNvSpPr/>
            <p:nvPr/>
          </p:nvSpPr>
          <p:spPr bwMode="auto">
            <a:xfrm>
              <a:off x="660400" y="3360057"/>
              <a:ext cx="2111829"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.bash_profile</a:t>
              </a:r>
            </a:p>
          </p:txBody>
        </p:sp>
        <p:sp>
          <p:nvSpPr>
            <p:cNvPr id="12" name="Rectangle 11"/>
            <p:cNvSpPr/>
            <p:nvPr/>
          </p:nvSpPr>
          <p:spPr bwMode="auto">
            <a:xfrm>
              <a:off x="3664857" y="4891315"/>
              <a:ext cx="182880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.bashrc</a:t>
              </a:r>
            </a:p>
          </p:txBody>
        </p:sp>
        <p:sp>
          <p:nvSpPr>
            <p:cNvPr id="16" name="Down Arrow 15"/>
            <p:cNvSpPr/>
            <p:nvPr/>
          </p:nvSpPr>
          <p:spPr bwMode="auto">
            <a:xfrm>
              <a:off x="4396413" y="2664388"/>
              <a:ext cx="365688" cy="67491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7" name="Down Arrow 16"/>
            <p:cNvSpPr/>
            <p:nvPr/>
          </p:nvSpPr>
          <p:spPr bwMode="auto">
            <a:xfrm>
              <a:off x="4396413" y="4274457"/>
              <a:ext cx="365688" cy="67491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9" name="TextBox 18"/>
            <p:cNvSpPr txBox="1"/>
            <p:nvPr/>
          </p:nvSpPr>
          <p:spPr>
            <a:xfrm>
              <a:off x="2772229" y="3586424"/>
              <a:ext cx="791028" cy="461665"/>
            </a:xfrm>
            <a:prstGeom prst="rect">
              <a:avLst/>
            </a:prstGeom>
            <a:noFill/>
          </p:spPr>
          <p:txBody>
            <a:bodyPr wrap="square" rtlCol="0">
              <a:spAutoFit/>
            </a:bodyPr>
            <a:lstStyle/>
            <a:p>
              <a:r>
                <a:rPr lang="en-GB" dirty="0" smtClean="0"/>
                <a:t>   OR</a:t>
              </a:r>
              <a:endParaRPr lang="en-GB" dirty="0"/>
            </a:p>
          </p:txBody>
        </p:sp>
        <p:sp>
          <p:nvSpPr>
            <p:cNvPr id="20" name="TextBox 19"/>
            <p:cNvSpPr txBox="1"/>
            <p:nvPr/>
          </p:nvSpPr>
          <p:spPr>
            <a:xfrm>
              <a:off x="5609772" y="3586424"/>
              <a:ext cx="791028" cy="461665"/>
            </a:xfrm>
            <a:prstGeom prst="rect">
              <a:avLst/>
            </a:prstGeom>
            <a:noFill/>
          </p:spPr>
          <p:txBody>
            <a:bodyPr wrap="square" rtlCol="0">
              <a:spAutoFit/>
            </a:bodyPr>
            <a:lstStyle/>
            <a:p>
              <a:r>
                <a:rPr lang="en-GB" dirty="0" smtClean="0"/>
                <a:t>   OR</a:t>
              </a:r>
              <a:endParaRPr lang="en-GB" dirty="0"/>
            </a:p>
          </p:txBody>
        </p:sp>
      </p:grpSp>
      <p:sp>
        <p:nvSpPr>
          <p:cNvPr id="24" name="Text Placeholder 5"/>
          <p:cNvSpPr txBox="1">
            <a:spLocks/>
          </p:cNvSpPr>
          <p:nvPr/>
        </p:nvSpPr>
        <p:spPr bwMode="auto">
          <a:xfrm>
            <a:off x="692611" y="5238431"/>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ls –a</a:t>
            </a:r>
          </a:p>
          <a:p>
            <a:r>
              <a:rPr lang="en-GB" smtClean="0">
                <a:solidFill>
                  <a:schemeClr val="tx1"/>
                </a:solidFill>
                <a:latin typeface="Lucida Console" pitchFamily="49" charset="0"/>
              </a:rPr>
              <a:t>. .. .</a:t>
            </a:r>
            <a:r>
              <a:rPr lang="en-GB" dirty="0" smtClean="0">
                <a:solidFill>
                  <a:schemeClr val="tx1"/>
                </a:solidFill>
                <a:latin typeface="Lucida Console" pitchFamily="49" charset="0"/>
              </a:rPr>
              <a:t>bash_history .bash_profile </a:t>
            </a:r>
            <a:r>
              <a:rPr lang="en-GB" smtClean="0">
                <a:solidFill>
                  <a:schemeClr val="tx1"/>
                </a:solidFill>
                <a:latin typeface="Lucida Console" pitchFamily="49" charset="0"/>
              </a:rPr>
              <a:t>.bashrc </a:t>
            </a:r>
            <a:endParaRPr lang="en-GB" dirty="0" smtClean="0">
              <a:solidFill>
                <a:schemeClr val="tx1"/>
              </a:solidFill>
              <a:latin typeface="Lucida Console" pitchFamily="49" charset="0"/>
            </a:endParaRPr>
          </a:p>
        </p:txBody>
      </p:sp>
    </p:spTree>
    <p:extLst>
      <p:ext uri="{BB962C8B-B14F-4D97-AF65-F5344CB8AC3E}">
        <p14:creationId xmlns:p14="http://schemas.microsoft.com/office/powerpoint/2010/main" val="2415675117"/>
      </p:ext>
    </p:extLst>
  </p:cSld>
  <p:clrMapOvr>
    <a:masterClrMapping/>
  </p:clrMapOvr>
  <p:transition spd="slow">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Variables</a:t>
            </a:r>
            <a:endParaRPr lang="en-GB" dirty="0"/>
          </a:p>
        </p:txBody>
      </p:sp>
      <p:sp>
        <p:nvSpPr>
          <p:cNvPr id="3" name="Text Placeholder 2"/>
          <p:cNvSpPr>
            <a:spLocks noGrp="1"/>
          </p:cNvSpPr>
          <p:nvPr>
            <p:ph type="body" sz="quarter" idx="13"/>
          </p:nvPr>
        </p:nvSpPr>
        <p:spPr>
          <a:xfrm>
            <a:off x="658927" y="1336182"/>
            <a:ext cx="7772677" cy="394335"/>
          </a:xfrm>
        </p:spPr>
        <p:style>
          <a:lnRef idx="1">
            <a:schemeClr val="accent4"/>
          </a:lnRef>
          <a:fillRef idx="2">
            <a:schemeClr val="accent4"/>
          </a:fillRef>
          <a:effectRef idx="1">
            <a:schemeClr val="accent4"/>
          </a:effectRef>
          <a:fontRef idx="minor">
            <a:schemeClr val="dk1"/>
          </a:fontRef>
        </p:style>
        <p:txBody>
          <a:bodyPr/>
          <a:lstStyle/>
          <a:p>
            <a:r>
              <a:rPr dirty="0" smtClean="0"/>
              <a:t>  Shell Variables</a:t>
            </a:r>
            <a:endParaRPr lang="en-GB" dirty="0" smtClean="0"/>
          </a:p>
        </p:txBody>
      </p:sp>
      <p:sp>
        <p:nvSpPr>
          <p:cNvPr id="5" name="Text Placeholder 2"/>
          <p:cNvSpPr txBox="1">
            <a:spLocks/>
          </p:cNvSpPr>
          <p:nvPr/>
        </p:nvSpPr>
        <p:spPr bwMode="auto">
          <a:xfrm>
            <a:off x="676825" y="2022422"/>
            <a:ext cx="7819139" cy="167592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solidFill>
                  <a:schemeClr val="tx1"/>
                </a:solidFill>
              </a:rPr>
              <a:t>[</a:t>
            </a:r>
            <a:r>
              <a:rPr dirty="0" err="1" smtClean="0">
                <a:solidFill>
                  <a:schemeClr val="tx1"/>
                </a:solidFill>
                <a:latin typeface="Lucida Console" pitchFamily="49" charset="0"/>
              </a:rPr>
              <a:t>trainee@unix</a:t>
            </a:r>
            <a:r>
              <a:rPr dirty="0" smtClean="0">
                <a:solidFill>
                  <a:schemeClr val="tx1"/>
                </a:solidFill>
                <a:latin typeface="Lucida Console" pitchFamily="49" charset="0"/>
              </a:rPr>
              <a:t> ~]$ directory=/home</a:t>
            </a:r>
          </a:p>
          <a:p>
            <a:endParaRPr dirty="0" smtClean="0">
              <a:solidFill>
                <a:schemeClr val="tx1"/>
              </a:solidFill>
              <a:latin typeface="Lucida Console" pitchFamily="49" charset="0"/>
            </a:endParaRPr>
          </a:p>
          <a:p>
            <a:r>
              <a:rPr dirty="0" smtClean="0">
                <a:solidFill>
                  <a:schemeClr val="tx1"/>
                </a:solidFill>
                <a:latin typeface="Lucida Console" pitchFamily="49" charset="0"/>
              </a:rPr>
              <a:t>[</a:t>
            </a:r>
            <a:r>
              <a:rPr dirty="0" err="1" smtClean="0">
                <a:solidFill>
                  <a:schemeClr val="tx1"/>
                </a:solidFill>
                <a:latin typeface="Lucida Console" pitchFamily="49" charset="0"/>
              </a:rPr>
              <a:t>trainee@unix</a:t>
            </a:r>
            <a:r>
              <a:rPr dirty="0" smtClean="0">
                <a:solidFill>
                  <a:schemeClr val="tx1"/>
                </a:solidFill>
                <a:latin typeface="Lucida Console" pitchFamily="49" charset="0"/>
              </a:rPr>
              <a:t> ~] echo $directory</a:t>
            </a:r>
          </a:p>
          <a:p>
            <a:r>
              <a:rPr dirty="0" smtClean="0">
                <a:solidFill>
                  <a:schemeClr val="tx1"/>
                </a:solidFill>
                <a:latin typeface="Lucida Console" pitchFamily="49" charset="0"/>
              </a:rPr>
              <a:t>/home</a:t>
            </a:r>
          </a:p>
        </p:txBody>
      </p:sp>
      <p:sp>
        <p:nvSpPr>
          <p:cNvPr id="6" name="Text Placeholder 2"/>
          <p:cNvSpPr txBox="1">
            <a:spLocks/>
          </p:cNvSpPr>
          <p:nvPr/>
        </p:nvSpPr>
        <p:spPr bwMode="auto">
          <a:xfrm>
            <a:off x="677977" y="3888882"/>
            <a:ext cx="7772677" cy="394335"/>
          </a:xfrm>
          <a:prstGeom prst="roundRect">
            <a:avLst>
              <a:gd name="adj" fmla="val 10982"/>
            </a:avLst>
          </a:prstGeom>
          <a:ln w="9525" cap="flat" cmpd="sng" algn="ctr">
            <a:solidFill>
              <a:schemeClr val="accent4">
                <a:shade val="95000"/>
                <a:satMod val="105000"/>
              </a:schemeClr>
            </a:solidFill>
            <a:prstDash val="solid"/>
            <a:round/>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0" tIns="0" rIns="0" bIns="0" numCol="1" anchor="t"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GB" dirty="0" smtClean="0"/>
              <a:t>  Environment Variables</a:t>
            </a:r>
          </a:p>
        </p:txBody>
      </p:sp>
      <p:sp>
        <p:nvSpPr>
          <p:cNvPr id="7" name="Text Placeholder 2"/>
          <p:cNvSpPr txBox="1">
            <a:spLocks/>
          </p:cNvSpPr>
          <p:nvPr/>
        </p:nvSpPr>
        <p:spPr bwMode="auto">
          <a:xfrm>
            <a:off x="695875" y="4575122"/>
            <a:ext cx="7819139" cy="128158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solidFill>
                  <a:schemeClr val="tx1"/>
                </a:solidFill>
              </a:rPr>
              <a:t>[</a:t>
            </a:r>
            <a:r>
              <a:rPr dirty="0" err="1" smtClean="0">
                <a:solidFill>
                  <a:schemeClr val="tx1"/>
                </a:solidFill>
                <a:latin typeface="Lucida Console" pitchFamily="49" charset="0"/>
              </a:rPr>
              <a:t>trainee@unix</a:t>
            </a:r>
            <a:r>
              <a:rPr dirty="0" smtClean="0">
                <a:solidFill>
                  <a:schemeClr val="tx1"/>
                </a:solidFill>
                <a:latin typeface="Lucida Console" pitchFamily="49" charset="0"/>
              </a:rPr>
              <a:t> ~]$ </a:t>
            </a:r>
            <a:r>
              <a:rPr smtClean="0">
                <a:solidFill>
                  <a:schemeClr val="tx1"/>
                </a:solidFill>
                <a:latin typeface="Lucida Console" pitchFamily="49" charset="0"/>
              </a:rPr>
              <a:t>echo $HOME</a:t>
            </a:r>
            <a:endParaRPr dirty="0" smtClean="0">
              <a:solidFill>
                <a:schemeClr val="tx1"/>
              </a:solidFill>
              <a:latin typeface="Lucida Console" pitchFamily="49" charset="0"/>
            </a:endParaRPr>
          </a:p>
          <a:p>
            <a:endParaRPr dirty="0" smtClean="0">
              <a:solidFill>
                <a:schemeClr val="tx1"/>
              </a:solidFill>
              <a:latin typeface="Lucida Console" pitchFamily="49" charset="0"/>
            </a:endParaRPr>
          </a:p>
          <a:p>
            <a:r>
              <a:rPr dirty="0" smtClean="0">
                <a:solidFill>
                  <a:schemeClr val="tx1"/>
                </a:solidFill>
                <a:latin typeface="Lucida Console" pitchFamily="49" charset="0"/>
              </a:rPr>
              <a:t>[</a:t>
            </a:r>
            <a:r>
              <a:rPr dirty="0" err="1" smtClean="0">
                <a:solidFill>
                  <a:schemeClr val="tx1"/>
                </a:solidFill>
                <a:latin typeface="Lucida Console" pitchFamily="49" charset="0"/>
              </a:rPr>
              <a:t>trainee@unix</a:t>
            </a:r>
            <a:r>
              <a:rPr dirty="0" smtClean="0">
                <a:solidFill>
                  <a:schemeClr val="tx1"/>
                </a:solidFill>
                <a:latin typeface="Lucida Console" pitchFamily="49" charset="0"/>
              </a:rPr>
              <a:t> ~] </a:t>
            </a:r>
            <a:r>
              <a:rPr lang="en-GB" dirty="0">
                <a:solidFill>
                  <a:schemeClr val="tx1"/>
                </a:solidFill>
                <a:latin typeface="Lucida Console" pitchFamily="49" charset="0"/>
              </a:rPr>
              <a:t>/</a:t>
            </a:r>
            <a:r>
              <a:rPr lang="en-GB" dirty="0" smtClean="0">
                <a:solidFill>
                  <a:schemeClr val="tx1"/>
                </a:solidFill>
                <a:latin typeface="Lucida Console" pitchFamily="49" charset="0"/>
              </a:rPr>
              <a:t>home/trainee</a:t>
            </a:r>
            <a:endParaRPr dirty="0" smtClean="0">
              <a:solidFill>
                <a:schemeClr val="tx1"/>
              </a:solidFill>
              <a:latin typeface="Lucida Console" pitchFamily="49" charset="0"/>
            </a:endParaRPr>
          </a:p>
        </p:txBody>
      </p:sp>
    </p:spTree>
    <p:extLst>
      <p:ext uri="{BB962C8B-B14F-4D97-AF65-F5344CB8AC3E}">
        <p14:creationId xmlns:p14="http://schemas.microsoft.com/office/powerpoint/2010/main" val="976988442"/>
      </p:ext>
    </p:extLst>
  </p:cSld>
  <p:clrMapOvr>
    <a:masterClrMapping/>
  </p:clrMapOvr>
  <p:transition spd="slow">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Variables</a:t>
            </a:r>
            <a:endParaRPr lang="en-GB" dirty="0"/>
          </a:p>
        </p:txBody>
      </p:sp>
      <p:sp>
        <p:nvSpPr>
          <p:cNvPr id="6" name="Text Placeholder 2"/>
          <p:cNvSpPr txBox="1">
            <a:spLocks/>
          </p:cNvSpPr>
          <p:nvPr/>
        </p:nvSpPr>
        <p:spPr bwMode="auto">
          <a:xfrm>
            <a:off x="677977" y="1679082"/>
            <a:ext cx="7772677" cy="394335"/>
          </a:xfrm>
          <a:prstGeom prst="roundRect">
            <a:avLst>
              <a:gd name="adj" fmla="val 10982"/>
            </a:avLst>
          </a:prstGeom>
          <a:ln w="9525" cap="flat" cmpd="sng" algn="ctr">
            <a:solidFill>
              <a:schemeClr val="accent4">
                <a:shade val="95000"/>
                <a:satMod val="105000"/>
              </a:schemeClr>
            </a:solidFill>
            <a:prstDash val="solid"/>
            <a:round/>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0" tIns="0" rIns="0" bIns="0" numCol="1" anchor="t"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GB" dirty="0" smtClean="0"/>
              <a:t>Environment Variables Examples</a:t>
            </a:r>
          </a:p>
        </p:txBody>
      </p:sp>
      <p:sp>
        <p:nvSpPr>
          <p:cNvPr id="7" name="Text Placeholder 2"/>
          <p:cNvSpPr txBox="1">
            <a:spLocks/>
          </p:cNvSpPr>
          <p:nvPr/>
        </p:nvSpPr>
        <p:spPr bwMode="auto">
          <a:xfrm>
            <a:off x="695875" y="2498672"/>
            <a:ext cx="7819139" cy="272748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GB" dirty="0" smtClean="0">
                <a:solidFill>
                  <a:schemeClr val="tx1"/>
                </a:solidFill>
              </a:rPr>
              <a:t>$HOME</a:t>
            </a:r>
          </a:p>
          <a:p>
            <a:pPr marL="342900" indent="-342900">
              <a:spcBef>
                <a:spcPts val="600"/>
              </a:spcBef>
              <a:spcAft>
                <a:spcPts val="600"/>
              </a:spcAft>
              <a:buFont typeface="Arial" panose="020B0604020202020204" pitchFamily="34" charset="0"/>
              <a:buChar char="•"/>
            </a:pPr>
            <a:r>
              <a:rPr lang="en-US" dirty="0">
                <a:solidFill>
                  <a:schemeClr val="tx1"/>
                </a:solidFill>
              </a:rPr>
              <a:t>$USER</a:t>
            </a:r>
          </a:p>
          <a:p>
            <a:pPr marL="342900" indent="-342900">
              <a:spcBef>
                <a:spcPts val="600"/>
              </a:spcBef>
              <a:spcAft>
                <a:spcPts val="600"/>
              </a:spcAft>
              <a:buFont typeface="Arial" panose="020B0604020202020204" pitchFamily="34" charset="0"/>
              <a:buChar char="•"/>
            </a:pPr>
            <a:r>
              <a:rPr lang="en-US" dirty="0">
                <a:solidFill>
                  <a:schemeClr val="tx1"/>
                </a:solidFill>
              </a:rPr>
              <a:t>$PATH</a:t>
            </a:r>
          </a:p>
          <a:p>
            <a:pPr marL="342900" indent="-342900">
              <a:spcBef>
                <a:spcPts val="600"/>
              </a:spcBef>
              <a:spcAft>
                <a:spcPts val="600"/>
              </a:spcAft>
              <a:buFont typeface="Arial" panose="020B0604020202020204" pitchFamily="34" charset="0"/>
              <a:buChar char="•"/>
            </a:pPr>
            <a:r>
              <a:rPr lang="en-US" dirty="0">
                <a:solidFill>
                  <a:schemeClr val="tx1"/>
                </a:solidFill>
              </a:rPr>
              <a:t>$SHELL</a:t>
            </a:r>
          </a:p>
          <a:p>
            <a:pPr marL="342900" indent="-342900">
              <a:spcBef>
                <a:spcPts val="600"/>
              </a:spcBef>
              <a:spcAft>
                <a:spcPts val="600"/>
              </a:spcAft>
              <a:buFont typeface="Arial" panose="020B0604020202020204" pitchFamily="34" charset="0"/>
              <a:buChar char="•"/>
            </a:pPr>
            <a:r>
              <a:rPr lang="en-US" dirty="0">
                <a:solidFill>
                  <a:schemeClr val="tx1"/>
                </a:solidFill>
              </a:rPr>
              <a:t>$</a:t>
            </a:r>
            <a:r>
              <a:rPr lang="en-US" dirty="0" smtClean="0">
                <a:solidFill>
                  <a:schemeClr val="tx1"/>
                </a:solidFill>
              </a:rPr>
              <a:t>LOGNAME</a:t>
            </a:r>
            <a:endParaRPr lang="en-GB" dirty="0">
              <a:solidFill>
                <a:schemeClr val="tx1"/>
              </a:solidFill>
            </a:endParaRPr>
          </a:p>
        </p:txBody>
      </p:sp>
      <p:sp>
        <p:nvSpPr>
          <p:cNvPr id="9" name="Text Placeholder 2"/>
          <p:cNvSpPr txBox="1">
            <a:spLocks/>
          </p:cNvSpPr>
          <p:nvPr/>
        </p:nvSpPr>
        <p:spPr bwMode="auto">
          <a:xfrm>
            <a:off x="658927" y="5641482"/>
            <a:ext cx="7772677" cy="394335"/>
          </a:xfrm>
          <a:prstGeom prst="roundRect">
            <a:avLst>
              <a:gd name="adj" fmla="val 10982"/>
            </a:avLst>
          </a:prstGeom>
          <a:ln w="9525" cap="flat" cmpd="sng" algn="ctr">
            <a:solidFill>
              <a:schemeClr val="accent4">
                <a:shade val="95000"/>
                <a:satMod val="105000"/>
              </a:schemeClr>
            </a:solidFill>
            <a:prstDash val="solid"/>
            <a:round/>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0" tIns="0" rIns="0" bIns="0" numCol="1" anchor="t"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533400" indent="-342900">
              <a:buFont typeface="Arial" panose="020B0604020202020204" pitchFamily="34" charset="0"/>
              <a:buChar char="•"/>
            </a:pPr>
            <a:r>
              <a:rPr lang="en-US" dirty="0"/>
              <a:t>env   :   </a:t>
            </a:r>
            <a:r>
              <a:rPr lang="en-US" dirty="0" smtClean="0"/>
              <a:t>displays </a:t>
            </a:r>
            <a:r>
              <a:rPr lang="en-US" dirty="0"/>
              <a:t>all environment variables</a:t>
            </a:r>
            <a:endParaRPr lang="en-GB" dirty="0" smtClean="0"/>
          </a:p>
        </p:txBody>
      </p:sp>
    </p:spTree>
    <p:extLst>
      <p:ext uri="{BB962C8B-B14F-4D97-AF65-F5344CB8AC3E}">
        <p14:creationId xmlns:p14="http://schemas.microsoft.com/office/powerpoint/2010/main" val="276825687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Operating</a:t>
            </a:r>
            <a:r>
              <a:t> </a:t>
            </a:r>
            <a:r>
              <a:rPr>
                <a:solidFill>
                  <a:srgbClr val="7F7F7F"/>
                </a:solidFill>
              </a:rPr>
              <a:t>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Versions of UNIX</a:t>
            </a:r>
          </a:p>
        </p:txBody>
      </p:sp>
      <p:sp>
        <p:nvSpPr>
          <p:cNvPr id="23" name="Text Placeholder 22"/>
          <p:cNvSpPr>
            <a:spLocks noGrp="1"/>
          </p:cNvSpPr>
          <p:nvPr>
            <p:ph type="body" sz="quarter" idx="15"/>
          </p:nvPr>
        </p:nvSpPr>
        <p:spPr>
          <a:xfrm>
            <a:off x="694592" y="3452815"/>
            <a:ext cx="7772400" cy="593406"/>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p:spPr>
        <p:txBody>
          <a:bodyPr/>
          <a:lstStyle/>
          <a:p>
            <a:pPr>
              <a:defRPr/>
            </a:pPr>
            <a:r>
              <a:rPr>
                <a:solidFill>
                  <a:srgbClr val="7F7F7F"/>
                </a:solidFill>
              </a:rPr>
              <a:t>Logging In &amp; Out</a:t>
            </a:r>
          </a:p>
        </p:txBody>
      </p:sp>
      <p:sp>
        <p:nvSpPr>
          <p:cNvPr id="7" name="Text Placeholder 23"/>
          <p:cNvSpPr>
            <a:spLocks noGrp="1"/>
          </p:cNvSpPr>
          <p:nvPr>
            <p:ph type="body" sz="quarter" idx="16"/>
          </p:nvPr>
        </p:nvSpPr>
        <p:spPr>
          <a:xfrm>
            <a:off x="694592" y="5065713"/>
            <a:ext cx="7772400" cy="476726"/>
          </a:xfrm>
          <a:solidFill>
            <a:srgbClr val="2EABE2"/>
          </a:solidFill>
          <a:ln>
            <a:solidFill>
              <a:srgbClr val="333399"/>
            </a:solidFill>
          </a:ln>
        </p:spPr>
        <p:txBody>
          <a:bodyPr/>
          <a:lstStyle/>
          <a:p>
            <a:pPr>
              <a:defRPr/>
            </a:pPr>
            <a:r>
              <a:rPr>
                <a:solidFill>
                  <a:srgbClr val="333399"/>
                </a:solidFill>
              </a:rPr>
              <a:t>Commands &amp; Getting help</a:t>
            </a:r>
          </a:p>
        </p:txBody>
      </p:sp>
    </p:spTree>
  </p:cSld>
  <p:clrMapOvr>
    <a:masterClrMapping/>
  </p:clrMapOvr>
  <p:transition spd="slow">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 Environment variable</a:t>
            </a:r>
            <a:endParaRPr lang="en-GB" dirty="0"/>
          </a:p>
        </p:txBody>
      </p:sp>
      <p:sp>
        <p:nvSpPr>
          <p:cNvPr id="6" name="Text Placeholder 5"/>
          <p:cNvSpPr>
            <a:spLocks noGrp="1"/>
          </p:cNvSpPr>
          <p:nvPr>
            <p:ph type="body" sz="quarter" idx="13"/>
          </p:nvPr>
        </p:nvSpPr>
        <p:spPr>
          <a:xfrm>
            <a:off x="670817" y="1687401"/>
            <a:ext cx="7772677" cy="394335"/>
          </a:xfrm>
        </p:spPr>
        <p:style>
          <a:lnRef idx="1">
            <a:schemeClr val="accent5"/>
          </a:lnRef>
          <a:fillRef idx="2">
            <a:schemeClr val="accent5"/>
          </a:fillRef>
          <a:effectRef idx="1">
            <a:schemeClr val="accent5"/>
          </a:effectRef>
          <a:fontRef idx="minor">
            <a:schemeClr val="dk1"/>
          </a:fontRef>
        </p:style>
        <p:txBody>
          <a:bodyPr/>
          <a:lstStyle/>
          <a:p>
            <a:r>
              <a:rPr lang="en-GB" dirty="0">
                <a:solidFill>
                  <a:schemeClr val="tx1"/>
                </a:solidFill>
              </a:rPr>
              <a:t>[</a:t>
            </a:r>
            <a:r>
              <a:rPr lang="en-GB" dirty="0">
                <a:solidFill>
                  <a:schemeClr val="tx1"/>
                </a:solidFill>
                <a:latin typeface="Lucida Console" pitchFamily="49" charset="0"/>
              </a:rPr>
              <a:t>trainee@unix </a:t>
            </a:r>
            <a:r>
              <a:rPr lang="en-GB" dirty="0" smtClean="0">
                <a:solidFill>
                  <a:schemeClr val="tx1"/>
                </a:solidFill>
                <a:latin typeface="Lucida Console" pitchFamily="49" charset="0"/>
              </a:rPr>
              <a:t>~]$ COMPANYNAME=“FDM Group”</a:t>
            </a:r>
            <a:endParaRPr lang="en-GB" dirty="0"/>
          </a:p>
        </p:txBody>
      </p:sp>
      <p:sp>
        <p:nvSpPr>
          <p:cNvPr id="7" name="Text Placeholder 5"/>
          <p:cNvSpPr txBox="1">
            <a:spLocks/>
          </p:cNvSpPr>
          <p:nvPr/>
        </p:nvSpPr>
        <p:spPr bwMode="auto">
          <a:xfrm>
            <a:off x="692611" y="2468783"/>
            <a:ext cx="7772677"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export COMPANYNAME</a:t>
            </a:r>
            <a:endParaRPr lang="en-GB" dirty="0"/>
          </a:p>
        </p:txBody>
      </p:sp>
      <p:sp>
        <p:nvSpPr>
          <p:cNvPr id="8" name="Text Placeholder 5"/>
          <p:cNvSpPr txBox="1">
            <a:spLocks/>
          </p:cNvSpPr>
          <p:nvPr/>
        </p:nvSpPr>
        <p:spPr bwMode="auto">
          <a:xfrm>
            <a:off x="692611" y="3359738"/>
            <a:ext cx="7772677" cy="167592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env</a:t>
            </a:r>
          </a:p>
          <a:p>
            <a:r>
              <a:rPr lang="en-GB" dirty="0">
                <a:solidFill>
                  <a:schemeClr val="tx1"/>
                </a:solidFill>
                <a:latin typeface="Lucida Console" pitchFamily="49" charset="0"/>
              </a:rPr>
              <a:t>HOME=/home/trainee</a:t>
            </a:r>
          </a:p>
          <a:p>
            <a:r>
              <a:rPr lang="en-GB" dirty="0" smtClean="0">
                <a:solidFill>
                  <a:schemeClr val="tx1"/>
                </a:solidFill>
                <a:latin typeface="Lucida Console" pitchFamily="49" charset="0"/>
              </a:rPr>
              <a:t>LOGNAME=trainee</a:t>
            </a:r>
          </a:p>
          <a:p>
            <a:r>
              <a:rPr lang="en-GB" dirty="0" smtClean="0">
                <a:solidFill>
                  <a:schemeClr val="tx1"/>
                </a:solidFill>
                <a:latin typeface="Lucida Console" pitchFamily="49" charset="0"/>
              </a:rPr>
              <a:t>COMPANYNAME=FDM Group</a:t>
            </a:r>
            <a:endParaRPr lang="en-GB" dirty="0"/>
          </a:p>
        </p:txBody>
      </p:sp>
      <p:sp>
        <p:nvSpPr>
          <p:cNvPr id="9" name="Text Placeholder 5"/>
          <p:cNvSpPr txBox="1">
            <a:spLocks/>
          </p:cNvSpPr>
          <p:nvPr/>
        </p:nvSpPr>
        <p:spPr bwMode="auto">
          <a:xfrm>
            <a:off x="711661" y="5421533"/>
            <a:ext cx="7772677"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unset COMPANYNAME</a:t>
            </a:r>
            <a:endParaRPr lang="en-GB" dirty="0"/>
          </a:p>
        </p:txBody>
      </p:sp>
    </p:spTree>
    <p:extLst>
      <p:ext uri="{BB962C8B-B14F-4D97-AF65-F5344CB8AC3E}">
        <p14:creationId xmlns:p14="http://schemas.microsoft.com/office/powerpoint/2010/main" val="2122937717"/>
      </p:ext>
    </p:extLst>
  </p:cSld>
  <p:clrMapOvr>
    <a:masterClrMapping/>
  </p:clrMapOvr>
  <p:transition spd="slow">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t>System and Process Commands</a:t>
            </a:r>
            <a:endParaRPr lang="en-US" altLang="zh-TW" dirty="0">
              <a:latin typeface="Arial" pitchFamily="34" charset="0"/>
              <a:cs typeface="Arial" pitchFamily="34" charset="0"/>
            </a:endParaRPr>
          </a:p>
        </p:txBody>
      </p:sp>
      <p:sp>
        <p:nvSpPr>
          <p:cNvPr id="3" name="Text Placeholder 2"/>
          <p:cNvSpPr>
            <a:spLocks noGrp="1"/>
          </p:cNvSpPr>
          <p:nvPr>
            <p:ph type="body" sz="quarter" idx="13"/>
          </p:nvPr>
        </p:nvSpPr>
        <p:spPr>
          <a:xfrm>
            <a:off x="694592" y="2447925"/>
            <a:ext cx="7772677" cy="476726"/>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chemeClr val="tx1">
                    <a:lumMod val="50000"/>
                    <a:lumOff val="50000"/>
                  </a:schemeClr>
                </a:solidFill>
              </a:rPr>
              <a:t>Process and Job Control Commands</a:t>
            </a:r>
            <a:endParaRPr lang="en-GB" dirty="0">
              <a:solidFill>
                <a:schemeClr val="tx1">
                  <a:lumMod val="50000"/>
                  <a:lumOff val="50000"/>
                </a:schemeClr>
              </a:solidFill>
            </a:endParaRPr>
          </a:p>
        </p:txBody>
      </p:sp>
      <p:sp>
        <p:nvSpPr>
          <p:cNvPr id="4" name="Text Placeholder 3"/>
          <p:cNvSpPr>
            <a:spLocks noGrp="1"/>
          </p:cNvSpPr>
          <p:nvPr>
            <p:ph type="body" sz="quarter" idx="14"/>
          </p:nvPr>
        </p:nvSpPr>
        <p:spPr>
          <a:xfrm>
            <a:off x="694592" y="3253859"/>
            <a:ext cx="7772677" cy="476726"/>
          </a:xfrm>
        </p:spPr>
        <p:txBody>
          <a:bodyPr/>
          <a:lstStyle/>
          <a:p>
            <a:r>
              <a:rPr lang="en-US" dirty="0"/>
              <a:t>Environment </a:t>
            </a:r>
            <a:r>
              <a:rPr lang="en-US" dirty="0" smtClean="0"/>
              <a:t>Variables</a:t>
            </a:r>
            <a:endParaRPr lang="en-GB" dirty="0"/>
          </a:p>
        </p:txBody>
      </p:sp>
      <p:sp>
        <p:nvSpPr>
          <p:cNvPr id="5" name="Text Placeholder 4"/>
          <p:cNvSpPr>
            <a:spLocks noGrp="1"/>
          </p:cNvSpPr>
          <p:nvPr>
            <p:ph type="body" sz="quarter" idx="15"/>
          </p:nvPr>
        </p:nvSpPr>
        <p:spPr>
          <a:xfrm>
            <a:off x="694592" y="4057650"/>
            <a:ext cx="7772677" cy="476726"/>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rgbClr val="333399"/>
                </a:solidFill>
              </a:rPr>
              <a:t>System Commands</a:t>
            </a:r>
            <a:endParaRPr lang="en-GB" dirty="0">
              <a:solidFill>
                <a:srgbClr val="333399"/>
              </a:solidFill>
            </a:endParaRPr>
          </a:p>
        </p:txBody>
      </p:sp>
    </p:spTree>
    <p:extLst>
      <p:ext uri="{BB962C8B-B14F-4D97-AF65-F5344CB8AC3E}">
        <p14:creationId xmlns:p14="http://schemas.microsoft.com/office/powerpoint/2010/main" val="1645678595"/>
      </p:ext>
    </p:extLst>
  </p:cSld>
  <p:clrMapOvr>
    <a:masterClrMapping/>
  </p:clrMapOvr>
  <p:transition spd="slow">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83568" y="838200"/>
            <a:ext cx="7772400" cy="415498"/>
          </a:xfrm>
        </p:spPr>
        <p:txBody>
          <a:bodyPr/>
          <a:lstStyle/>
          <a:p>
            <a:r>
              <a:rPr lang="en-GB" smtClean="0"/>
              <a:t>System </a:t>
            </a:r>
            <a:r>
              <a:rPr lang="en-GB" dirty="0" smtClean="0"/>
              <a:t>Commands</a:t>
            </a:r>
            <a:endParaRPr lang="en-GB" dirty="0"/>
          </a:p>
        </p:txBody>
      </p:sp>
      <p:sp>
        <p:nvSpPr>
          <p:cNvPr id="9" name="Text Placeholder 8"/>
          <p:cNvSpPr>
            <a:spLocks noGrp="1"/>
          </p:cNvSpPr>
          <p:nvPr>
            <p:ph type="body" sz="quarter" idx="13"/>
          </p:nvPr>
        </p:nvSpPr>
        <p:spPr>
          <a:xfrm>
            <a:off x="699070" y="1400200"/>
            <a:ext cx="7772677" cy="788670"/>
          </a:xfrm>
        </p:spPr>
        <p:style>
          <a:lnRef idx="1">
            <a:schemeClr val="accent3"/>
          </a:lnRef>
          <a:fillRef idx="2">
            <a:schemeClr val="accent3"/>
          </a:fillRef>
          <a:effectRef idx="1">
            <a:schemeClr val="accent3"/>
          </a:effectRef>
          <a:fontRef idx="minor">
            <a:schemeClr val="dk1"/>
          </a:fontRef>
        </p:style>
        <p:txBody>
          <a:bodyPr/>
          <a:lstStyle/>
          <a:p>
            <a:r>
              <a:rPr lang="en-GB" dirty="0" smtClean="0"/>
              <a:t>The following commands give information about users and the system</a:t>
            </a:r>
            <a:endParaRPr lang="en-GB" dirty="0"/>
          </a:p>
        </p:txBody>
      </p:sp>
      <p:sp>
        <p:nvSpPr>
          <p:cNvPr id="11" name="Text Placeholder 8"/>
          <p:cNvSpPr txBox="1">
            <a:spLocks/>
          </p:cNvSpPr>
          <p:nvPr/>
        </p:nvSpPr>
        <p:spPr bwMode="auto">
          <a:xfrm>
            <a:off x="699070" y="3529407"/>
            <a:ext cx="2093922" cy="167592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smtClean="0"/>
              <a:t>who</a:t>
            </a:r>
            <a:endParaRPr lang="en-GB" dirty="0" smtClean="0"/>
          </a:p>
          <a:p>
            <a:r>
              <a:rPr lang="en-GB" smtClean="0"/>
              <a:t>finger</a:t>
            </a:r>
            <a:endParaRPr lang="en-GB" dirty="0" smtClean="0"/>
          </a:p>
          <a:p>
            <a:r>
              <a:rPr smtClean="0"/>
              <a:t>u</a:t>
            </a:r>
            <a:r>
              <a:rPr lang="en-GB" smtClean="0"/>
              <a:t>sers</a:t>
            </a:r>
          </a:p>
          <a:p>
            <a:r>
              <a:rPr smtClean="0"/>
              <a:t>id</a:t>
            </a:r>
            <a:endParaRPr lang="en-GB" smtClean="0"/>
          </a:p>
        </p:txBody>
      </p:sp>
      <p:sp>
        <p:nvSpPr>
          <p:cNvPr id="7" name="Text Placeholder 8"/>
          <p:cNvSpPr txBox="1">
            <a:spLocks/>
          </p:cNvSpPr>
          <p:nvPr/>
        </p:nvSpPr>
        <p:spPr bwMode="auto">
          <a:xfrm>
            <a:off x="699070" y="2487328"/>
            <a:ext cx="2078420" cy="88725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User</a:t>
            </a:r>
          </a:p>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Commands</a:t>
            </a:r>
            <a:endParaRPr kumimoji="0" lang="en-GB" sz="2400" b="1" i="0" u="none" strike="noStrike" kern="1200" cap="none" spc="0" normalizeH="0" baseline="0" noProof="0" dirty="0">
              <a:ln>
                <a:noFill/>
              </a:ln>
              <a:solidFill>
                <a:srgbClr val="333399"/>
              </a:solidFill>
              <a:effectLst/>
              <a:uLnTx/>
              <a:uFillTx/>
              <a:latin typeface="Arial" charset="0"/>
              <a:ea typeface="ヒラギノ角ゴ Pro W3" pitchFamily="-112" charset="-128"/>
              <a:cs typeface="+mn-cs"/>
            </a:endParaRPr>
          </a:p>
        </p:txBody>
      </p:sp>
      <p:sp>
        <p:nvSpPr>
          <p:cNvPr id="12" name="Text Placeholder 8"/>
          <p:cNvSpPr txBox="1">
            <a:spLocks/>
          </p:cNvSpPr>
          <p:nvPr/>
        </p:nvSpPr>
        <p:spPr bwMode="auto">
          <a:xfrm>
            <a:off x="699070" y="5473413"/>
            <a:ext cx="7772677" cy="887254"/>
          </a:xfrm>
          <a:prstGeom prst="roundRect">
            <a:avLst>
              <a:gd name="adj" fmla="val 10982"/>
            </a:avLst>
          </a:prstGeom>
          <a:ln w="9525" cap="flat" cmpd="sng" algn="ctr">
            <a:solidFill>
              <a:schemeClr val="accent3">
                <a:shade val="95000"/>
                <a:satMod val="105000"/>
              </a:schemeClr>
            </a:solidFill>
            <a:prstDash val="solid"/>
            <a:round/>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Try</a:t>
            </a:r>
            <a:r>
              <a:rPr kumimoji="0" lang="en-GB" sz="2400" b="1" i="0" u="none" strike="noStrike" kern="1200" cap="none" spc="0" normalizeH="0" noProof="0" dirty="0" smtClean="0">
                <a:ln>
                  <a:noFill/>
                </a:ln>
                <a:solidFill>
                  <a:srgbClr val="333399"/>
                </a:solidFill>
                <a:effectLst/>
                <a:uLnTx/>
                <a:uFillTx/>
                <a:latin typeface="Arial" charset="0"/>
                <a:ea typeface="ヒラギノ角ゴ Pro W3" pitchFamily="-112" charset="-128"/>
                <a:cs typeface="+mn-cs"/>
              </a:rPr>
              <a:t> the commands to see what they do. Don't forget </a:t>
            </a:r>
            <a:r>
              <a:rPr kumimoji="0" lang="en-GB" sz="2400" b="1" i="0" u="sng" strike="noStrike" kern="1200" cap="none" spc="0" normalizeH="0" noProof="0" dirty="0" smtClean="0">
                <a:ln>
                  <a:noFill/>
                </a:ln>
                <a:solidFill>
                  <a:srgbClr val="333399"/>
                </a:solidFill>
                <a:effectLst/>
                <a:uLnTx/>
                <a:uFillTx/>
                <a:latin typeface="Arial" charset="0"/>
                <a:ea typeface="ヒラギノ角ゴ Pro W3" pitchFamily="-112" charset="-128"/>
                <a:cs typeface="+mn-cs"/>
              </a:rPr>
              <a:t>man</a:t>
            </a:r>
            <a:r>
              <a:rPr kumimoji="0" lang="en-GB" sz="2400" b="1" i="0" strike="noStrike" kern="1200" cap="none" spc="0" normalizeH="0" noProof="0" dirty="0" smtClean="0">
                <a:ln>
                  <a:noFill/>
                </a:ln>
                <a:solidFill>
                  <a:srgbClr val="333399"/>
                </a:solidFill>
                <a:effectLst/>
                <a:uLnTx/>
                <a:uFillTx/>
                <a:latin typeface="Arial" charset="0"/>
                <a:ea typeface="ヒラギノ角ゴ Pro W3" pitchFamily="-112" charset="-128"/>
                <a:cs typeface="+mn-cs"/>
              </a:rPr>
              <a:t>, if you are unsure.</a:t>
            </a:r>
            <a:endParaRPr kumimoji="0" lang="en-GB" sz="2400" b="1" i="0" strike="noStrike" kern="1200" cap="none" spc="0" normalizeH="0" baseline="0" noProof="0" dirty="0">
              <a:ln>
                <a:noFill/>
              </a:ln>
              <a:solidFill>
                <a:srgbClr val="333399"/>
              </a:solidFill>
              <a:effectLst/>
              <a:uLnTx/>
              <a:uFillTx/>
              <a:latin typeface="Arial" charset="0"/>
              <a:ea typeface="ヒラギノ角ゴ Pro W3" pitchFamily="-112" charset="-128"/>
              <a:cs typeface="+mn-cs"/>
            </a:endParaRPr>
          </a:p>
        </p:txBody>
      </p:sp>
      <p:sp>
        <p:nvSpPr>
          <p:cNvPr id="13" name="Text Placeholder 8"/>
          <p:cNvSpPr txBox="1">
            <a:spLocks/>
          </p:cNvSpPr>
          <p:nvPr/>
        </p:nvSpPr>
        <p:spPr bwMode="auto">
          <a:xfrm>
            <a:off x="3089010" y="2487328"/>
            <a:ext cx="2100209" cy="88725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lang="en-GB" sz="2400" b="1" dirty="0" smtClean="0">
                <a:solidFill>
                  <a:srgbClr val="333399"/>
                </a:solidFill>
                <a:latin typeface="Arial" charset="0"/>
                <a:ea typeface="ヒラギノ角ゴ Pro W3" pitchFamily="-112" charset="-128"/>
              </a:rPr>
              <a:t>System</a:t>
            </a:r>
            <a:endPar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endParaRPr>
          </a:p>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rPr>
              <a:t>Commands</a:t>
            </a:r>
            <a:endParaRPr kumimoji="0" lang="en-GB" sz="2400" b="1" i="0" u="none" strike="noStrike" kern="1200" cap="none" spc="0" normalizeH="0" baseline="0" noProof="0" dirty="0">
              <a:ln>
                <a:noFill/>
              </a:ln>
              <a:solidFill>
                <a:srgbClr val="333399"/>
              </a:solidFill>
              <a:effectLst/>
              <a:uLnTx/>
              <a:uFillTx/>
              <a:latin typeface="Arial" charset="0"/>
              <a:ea typeface="ヒラギノ角ゴ Pro W3" pitchFamily="-112" charset="-128"/>
            </a:endParaRPr>
          </a:p>
        </p:txBody>
      </p:sp>
      <p:sp>
        <p:nvSpPr>
          <p:cNvPr id="14" name="Text Placeholder 8"/>
          <p:cNvSpPr txBox="1">
            <a:spLocks/>
          </p:cNvSpPr>
          <p:nvPr/>
        </p:nvSpPr>
        <p:spPr bwMode="auto">
          <a:xfrm>
            <a:off x="3089011" y="3529408"/>
            <a:ext cx="2115710" cy="167592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t>du</a:t>
            </a:r>
          </a:p>
          <a:p>
            <a:r>
              <a:rPr lang="en-GB" dirty="0"/>
              <a:t>h</a:t>
            </a:r>
            <a:r>
              <a:rPr dirty="0" smtClean="0"/>
              <a:t>ostname</a:t>
            </a:r>
          </a:p>
          <a:p>
            <a:r>
              <a:rPr lang="en-US" dirty="0" smtClean="0"/>
              <a:t>clear</a:t>
            </a:r>
          </a:p>
          <a:p>
            <a:r>
              <a:rPr lang="en-US" dirty="0" smtClean="0"/>
              <a:t>alias</a:t>
            </a:r>
            <a:endParaRPr dirty="0" smtClean="0"/>
          </a:p>
        </p:txBody>
      </p:sp>
      <p:sp>
        <p:nvSpPr>
          <p:cNvPr id="15" name="Text Placeholder 8"/>
          <p:cNvSpPr txBox="1">
            <a:spLocks/>
          </p:cNvSpPr>
          <p:nvPr/>
        </p:nvSpPr>
        <p:spPr bwMode="auto">
          <a:xfrm>
            <a:off x="5482017" y="2536620"/>
            <a:ext cx="2973952"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a:buClr>
                <a:srgbClr val="333399"/>
              </a:buClr>
              <a:defRPr/>
            </a:pPr>
            <a:r>
              <a:rPr lang="en-GB" sz="2400" b="1" smtClean="0">
                <a:solidFill>
                  <a:srgbClr val="333399"/>
                </a:solidFill>
                <a:latin typeface="Arial" charset="0"/>
                <a:ea typeface="ヒラギノ角ゴ Pro W3" pitchFamily="-112" charset="-128"/>
              </a:rPr>
              <a:t>Examples</a:t>
            </a:r>
            <a:endParaRPr lang="en-GB" sz="2400" b="1" dirty="0" smtClean="0">
              <a:solidFill>
                <a:srgbClr val="333399"/>
              </a:solidFill>
              <a:latin typeface="Arial" charset="0"/>
              <a:ea typeface="ヒラギノ角ゴ Pro W3" pitchFamily="-112" charset="-128"/>
            </a:endParaRPr>
          </a:p>
        </p:txBody>
      </p:sp>
      <p:sp>
        <p:nvSpPr>
          <p:cNvPr id="16" name="Text Placeholder 8"/>
          <p:cNvSpPr txBox="1">
            <a:spLocks/>
          </p:cNvSpPr>
          <p:nvPr/>
        </p:nvSpPr>
        <p:spPr bwMode="auto">
          <a:xfrm>
            <a:off x="5482016" y="3548458"/>
            <a:ext cx="2973952"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t>du -h bin</a:t>
            </a:r>
          </a:p>
          <a:p>
            <a:r>
              <a:rPr lang="en-US" dirty="0"/>
              <a:t>a</a:t>
            </a:r>
            <a:r>
              <a:rPr lang="en-US" dirty="0" smtClean="0"/>
              <a:t>lias </a:t>
            </a:r>
            <a:r>
              <a:rPr lang="en-US" dirty="0" err="1" smtClean="0"/>
              <a:t>ll</a:t>
            </a:r>
            <a:r>
              <a:rPr lang="en-US" dirty="0" smtClean="0"/>
              <a:t>=“ls –l”</a:t>
            </a:r>
            <a:endParaRPr lang="en-GB" dirty="0" smtClean="0"/>
          </a:p>
        </p:txBody>
      </p:sp>
    </p:spTree>
    <p:extLst>
      <p:ext uri="{BB962C8B-B14F-4D97-AF65-F5344CB8AC3E}">
        <p14:creationId xmlns:p14="http://schemas.microsoft.com/office/powerpoint/2010/main" val="962968196"/>
      </p:ext>
    </p:extLst>
  </p:cSld>
  <p:clrMapOvr>
    <a:masterClrMapping/>
  </p:clrMapOvr>
  <p:transition spd="slow">
    <p:fad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System Commands</a:t>
            </a:r>
            <a:endParaRPr lang="en-GB" dirty="0"/>
          </a:p>
        </p:txBody>
      </p:sp>
      <p:sp>
        <p:nvSpPr>
          <p:cNvPr id="11" name="Text Placeholder 8"/>
          <p:cNvSpPr txBox="1">
            <a:spLocks/>
          </p:cNvSpPr>
          <p:nvPr/>
        </p:nvSpPr>
        <p:spPr bwMode="auto">
          <a:xfrm>
            <a:off x="685522" y="2500306"/>
            <a:ext cx="1895445" cy="2781240"/>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t>which</a:t>
            </a:r>
          </a:p>
          <a:p>
            <a:r>
              <a:rPr dirty="0" smtClean="0"/>
              <a:t>s</a:t>
            </a:r>
            <a:r>
              <a:rPr lang="en-GB" dirty="0" smtClean="0"/>
              <a:t>leep</a:t>
            </a:r>
          </a:p>
          <a:p>
            <a:r>
              <a:rPr lang="en-US" dirty="0"/>
              <a:t>w</a:t>
            </a:r>
            <a:r>
              <a:rPr lang="en-US" dirty="0" smtClean="0"/>
              <a:t>ho</a:t>
            </a:r>
          </a:p>
          <a:p>
            <a:r>
              <a:rPr lang="en-US" dirty="0" smtClean="0"/>
              <a:t>users</a:t>
            </a:r>
          </a:p>
          <a:p>
            <a:r>
              <a:rPr lang="en-US" dirty="0" smtClean="0"/>
              <a:t>finger</a:t>
            </a:r>
          </a:p>
          <a:p>
            <a:r>
              <a:rPr lang="en-US" dirty="0" err="1" smtClean="0"/>
              <a:t>lsof</a:t>
            </a:r>
            <a:endParaRPr lang="en-US" dirty="0" smtClean="0"/>
          </a:p>
          <a:p>
            <a:r>
              <a:rPr lang="en-US" dirty="0" smtClean="0"/>
              <a:t>date</a:t>
            </a:r>
            <a:endParaRPr lang="en-GB" dirty="0" smtClean="0"/>
          </a:p>
        </p:txBody>
      </p:sp>
      <p:sp>
        <p:nvSpPr>
          <p:cNvPr id="4" name="Text Placeholder 8"/>
          <p:cNvSpPr txBox="1">
            <a:spLocks/>
          </p:cNvSpPr>
          <p:nvPr/>
        </p:nvSpPr>
        <p:spPr bwMode="auto">
          <a:xfrm>
            <a:off x="685523" y="5448157"/>
            <a:ext cx="7772677" cy="887254"/>
          </a:xfrm>
          <a:prstGeom prst="roundRect">
            <a:avLst>
              <a:gd name="adj" fmla="val 10982"/>
            </a:avLst>
          </a:prstGeom>
          <a:ln w="9525" cap="flat" cmpd="sng" algn="ctr">
            <a:solidFill>
              <a:schemeClr val="accent3">
                <a:shade val="95000"/>
                <a:satMod val="105000"/>
              </a:schemeClr>
            </a:solidFill>
            <a:prstDash val="solid"/>
            <a:round/>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Try</a:t>
            </a:r>
            <a:r>
              <a:rPr kumimoji="0" lang="en-GB" sz="2400" b="1" i="0" u="none" strike="noStrike" kern="1200" cap="none" spc="0" normalizeH="0" noProof="0" dirty="0" smtClean="0">
                <a:ln>
                  <a:noFill/>
                </a:ln>
                <a:solidFill>
                  <a:srgbClr val="333399"/>
                </a:solidFill>
                <a:effectLst/>
                <a:uLnTx/>
                <a:uFillTx/>
                <a:latin typeface="Arial" charset="0"/>
                <a:ea typeface="ヒラギノ角ゴ Pro W3" pitchFamily="-112" charset="-128"/>
                <a:cs typeface="+mn-cs"/>
              </a:rPr>
              <a:t> the commands to see what they do. Don't forget </a:t>
            </a:r>
            <a:r>
              <a:rPr kumimoji="0" lang="en-GB" sz="2400" b="1" i="0" u="sng" strike="noStrike" kern="1200" cap="none" spc="0" normalizeH="0" noProof="0" dirty="0" smtClean="0">
                <a:ln>
                  <a:noFill/>
                </a:ln>
                <a:solidFill>
                  <a:srgbClr val="333399"/>
                </a:solidFill>
                <a:effectLst/>
                <a:uLnTx/>
                <a:uFillTx/>
                <a:latin typeface="Arial" charset="0"/>
                <a:ea typeface="ヒラギノ角ゴ Pro W3" pitchFamily="-112" charset="-128"/>
                <a:cs typeface="+mn-cs"/>
              </a:rPr>
              <a:t>man</a:t>
            </a:r>
            <a:r>
              <a:rPr kumimoji="0" lang="en-GB" sz="2400" b="1" i="0" strike="noStrike" kern="1200" cap="none" spc="0" normalizeH="0" noProof="0" dirty="0" smtClean="0">
                <a:ln>
                  <a:noFill/>
                </a:ln>
                <a:solidFill>
                  <a:srgbClr val="333399"/>
                </a:solidFill>
                <a:effectLst/>
                <a:uLnTx/>
                <a:uFillTx/>
                <a:latin typeface="Arial" charset="0"/>
                <a:ea typeface="ヒラギノ角ゴ Pro W3" pitchFamily="-112" charset="-128"/>
                <a:cs typeface="+mn-cs"/>
              </a:rPr>
              <a:t>, if you are unsure.</a:t>
            </a:r>
            <a:endParaRPr kumimoji="0" lang="en-GB" sz="2400" b="1" i="0" strike="noStrike" kern="1200" cap="none" spc="0" normalizeH="0" baseline="0" noProof="0" dirty="0">
              <a:ln>
                <a:noFill/>
              </a:ln>
              <a:solidFill>
                <a:srgbClr val="333399"/>
              </a:solidFill>
              <a:effectLst/>
              <a:uLnTx/>
              <a:uFillTx/>
              <a:latin typeface="Arial" charset="0"/>
              <a:ea typeface="ヒラギノ角ゴ Pro W3" pitchFamily="-112" charset="-128"/>
              <a:cs typeface="+mn-cs"/>
            </a:endParaRPr>
          </a:p>
        </p:txBody>
      </p:sp>
      <p:sp>
        <p:nvSpPr>
          <p:cNvPr id="5" name="Text Placeholder 8"/>
          <p:cNvSpPr txBox="1">
            <a:spLocks/>
          </p:cNvSpPr>
          <p:nvPr/>
        </p:nvSpPr>
        <p:spPr bwMode="auto">
          <a:xfrm>
            <a:off x="703395" y="1852203"/>
            <a:ext cx="1877572" cy="49291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Command</a:t>
            </a:r>
            <a:endParaRPr kumimoji="0" lang="en-GB" sz="2400" b="1" i="0" u="none" strike="noStrike" kern="1200" cap="none" spc="0" normalizeH="0" baseline="0" noProof="0" dirty="0">
              <a:ln>
                <a:noFill/>
              </a:ln>
              <a:solidFill>
                <a:srgbClr val="333399"/>
              </a:solidFill>
              <a:effectLst/>
              <a:uLnTx/>
              <a:uFillTx/>
              <a:latin typeface="Arial" charset="0"/>
              <a:ea typeface="ヒラギノ角ゴ Pro W3" pitchFamily="-112" charset="-128"/>
              <a:cs typeface="+mn-cs"/>
            </a:endParaRPr>
          </a:p>
        </p:txBody>
      </p:sp>
      <p:sp>
        <p:nvSpPr>
          <p:cNvPr id="6" name="Text Placeholder 8"/>
          <p:cNvSpPr txBox="1">
            <a:spLocks/>
          </p:cNvSpPr>
          <p:nvPr/>
        </p:nvSpPr>
        <p:spPr bwMode="auto">
          <a:xfrm>
            <a:off x="2728452" y="1852203"/>
            <a:ext cx="5729748"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a:buClr>
                <a:srgbClr val="333399"/>
              </a:buClr>
              <a:defRPr/>
            </a:pPr>
            <a:r>
              <a:rPr lang="en-GB" sz="2400" b="1" dirty="0" smtClean="0">
                <a:solidFill>
                  <a:srgbClr val="333399"/>
                </a:solidFill>
                <a:latin typeface="Arial" charset="0"/>
                <a:ea typeface="ヒラギノ角ゴ Pro W3" pitchFamily="-112" charset="-128"/>
              </a:rPr>
              <a:t>Examples</a:t>
            </a:r>
          </a:p>
        </p:txBody>
      </p:sp>
      <p:sp>
        <p:nvSpPr>
          <p:cNvPr id="9" name="Text Placeholder 8"/>
          <p:cNvSpPr txBox="1">
            <a:spLocks/>
          </p:cNvSpPr>
          <p:nvPr/>
        </p:nvSpPr>
        <p:spPr bwMode="auto">
          <a:xfrm>
            <a:off x="2728452" y="2481256"/>
            <a:ext cx="5729748" cy="285892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t>which </a:t>
            </a:r>
            <a:r>
              <a:rPr dirty="0" smtClean="0"/>
              <a:t> who</a:t>
            </a:r>
            <a:endParaRPr lang="en-GB" dirty="0" smtClean="0"/>
          </a:p>
          <a:p>
            <a:r>
              <a:rPr lang="en-GB" dirty="0" smtClean="0"/>
              <a:t>sleep  </a:t>
            </a:r>
            <a:r>
              <a:rPr dirty="0" smtClean="0"/>
              <a:t>100</a:t>
            </a:r>
          </a:p>
          <a:p>
            <a:r>
              <a:rPr lang="en-US" dirty="0"/>
              <a:t>w</a:t>
            </a:r>
            <a:r>
              <a:rPr lang="en-US" dirty="0" smtClean="0"/>
              <a:t>ho</a:t>
            </a:r>
          </a:p>
          <a:p>
            <a:r>
              <a:rPr lang="en-US" dirty="0"/>
              <a:t>u</a:t>
            </a:r>
            <a:r>
              <a:rPr lang="en-US" dirty="0" smtClean="0"/>
              <a:t>sers</a:t>
            </a:r>
          </a:p>
          <a:p>
            <a:r>
              <a:rPr lang="en-US" dirty="0"/>
              <a:t>f</a:t>
            </a:r>
            <a:r>
              <a:rPr lang="en-US" dirty="0" smtClean="0"/>
              <a:t>inger </a:t>
            </a:r>
            <a:r>
              <a:rPr lang="en-US" i="1" dirty="0" smtClean="0"/>
              <a:t>username</a:t>
            </a:r>
          </a:p>
          <a:p>
            <a:r>
              <a:rPr lang="en-US" dirty="0" err="1" smtClean="0"/>
              <a:t>lsof</a:t>
            </a:r>
            <a:endParaRPr lang="en-US" dirty="0" smtClean="0"/>
          </a:p>
          <a:p>
            <a:r>
              <a:rPr lang="en-US" dirty="0"/>
              <a:t>d</a:t>
            </a:r>
            <a:r>
              <a:rPr lang="en-US" dirty="0" smtClean="0"/>
              <a:t>ate 		or 		</a:t>
            </a:r>
            <a:r>
              <a:rPr lang="en-US" dirty="0"/>
              <a:t>date “+%Y-%m-%d</a:t>
            </a:r>
            <a:r>
              <a:rPr lang="en-US" dirty="0" smtClean="0"/>
              <a:t>”</a:t>
            </a:r>
            <a:endParaRPr lang="en-GB" dirty="0"/>
          </a:p>
        </p:txBody>
      </p:sp>
      <p:sp>
        <p:nvSpPr>
          <p:cNvPr id="10" name="Text Placeholder 8"/>
          <p:cNvSpPr>
            <a:spLocks noGrp="1"/>
          </p:cNvSpPr>
          <p:nvPr>
            <p:ph type="body" sz="quarter" idx="13"/>
          </p:nvPr>
        </p:nvSpPr>
        <p:spPr>
          <a:xfrm>
            <a:off x="685523" y="1219200"/>
            <a:ext cx="7772677" cy="394335"/>
          </a:xfrm>
        </p:spPr>
        <p:style>
          <a:lnRef idx="1">
            <a:schemeClr val="accent3"/>
          </a:lnRef>
          <a:fillRef idx="2">
            <a:schemeClr val="accent3"/>
          </a:fillRef>
          <a:effectRef idx="1">
            <a:schemeClr val="accent3"/>
          </a:effectRef>
          <a:fontRef idx="minor">
            <a:schemeClr val="dk1"/>
          </a:fontRef>
        </p:style>
        <p:txBody>
          <a:bodyPr/>
          <a:lstStyle/>
          <a:p>
            <a:r>
              <a:rPr smtClean="0"/>
              <a:t>Additional useful commands</a:t>
            </a:r>
            <a:endParaRPr lang="en-GB" dirty="0"/>
          </a:p>
        </p:txBody>
      </p:sp>
    </p:spTree>
    <p:extLst>
      <p:ext uri="{BB962C8B-B14F-4D97-AF65-F5344CB8AC3E}">
        <p14:creationId xmlns:p14="http://schemas.microsoft.com/office/powerpoint/2010/main" val="551605801"/>
      </p:ext>
    </p:extLst>
  </p:cSld>
  <p:clrMapOvr>
    <a:masterClrMapping/>
  </p:clrMapOvr>
  <p:transition spd="slow">
    <p:fad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US" sz="1800" dirty="0"/>
              <a:t>System and Process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9 </a:t>
            </a:r>
            <a:r>
              <a:rPr lang="en-US" sz="2800" i="1" dirty="0"/>
              <a:t>– </a:t>
            </a:r>
            <a:r>
              <a:rPr lang="en-US" sz="2800" dirty="0" smtClean="0"/>
              <a:t>Job Control</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2424867569"/>
      </p:ext>
    </p:extLst>
  </p:cSld>
  <p:clrMapOvr>
    <a:masterClrMapping/>
  </p:clrMapOvr>
  <p:transition spd="slow">
    <p:fad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467208"/>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838200"/>
            <a:ext cx="77724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a:xfrm>
            <a:off x="685800" y="1600200"/>
            <a:ext cx="7772400" cy="4687888"/>
          </a:xfrm>
        </p:spPr>
        <p:txBody>
          <a:bodyPr/>
          <a:lstStyle/>
          <a:p>
            <a:pPr>
              <a:spcAft>
                <a:spcPts val="1800"/>
              </a:spcAft>
              <a:buFontTx/>
              <a:buNone/>
            </a:pPr>
            <a:r>
              <a:rPr lang="en-GB" sz="2400" b="1" u="sng" dirty="0" smtClean="0"/>
              <a:t>Now that you have completed </a:t>
            </a:r>
            <a:r>
              <a:rPr lang="en-GB" sz="2400" b="1" u="sng" dirty="0"/>
              <a:t>this module you </a:t>
            </a:r>
            <a:r>
              <a:rPr lang="en-GB" sz="2400" b="1" u="sng" dirty="0" smtClean="0"/>
              <a:t>should </a:t>
            </a:r>
            <a:r>
              <a:rPr lang="en-GB" sz="2400" b="1" u="sng" dirty="0"/>
              <a:t>be able to:</a:t>
            </a:r>
          </a:p>
          <a:p>
            <a:pPr>
              <a:spcBef>
                <a:spcPts val="600"/>
              </a:spcBef>
              <a:spcAft>
                <a:spcPts val="600"/>
              </a:spcAft>
              <a:buFont typeface="Arial" panose="020B0604020202020204" pitchFamily="34" charset="0"/>
              <a:buChar char="•"/>
            </a:pPr>
            <a:r>
              <a:rPr lang="en-GB" sz="2400" dirty="0"/>
              <a:t>Explain how UNIX handles processes</a:t>
            </a:r>
          </a:p>
          <a:p>
            <a:pPr>
              <a:spcBef>
                <a:spcPts val="600"/>
              </a:spcBef>
              <a:spcAft>
                <a:spcPts val="600"/>
              </a:spcAft>
              <a:buFont typeface="Arial" panose="020B0604020202020204" pitchFamily="34" charset="0"/>
              <a:buChar char="•"/>
            </a:pPr>
            <a:r>
              <a:rPr lang="en-GB" sz="2400" dirty="0"/>
              <a:t>Describe the differences between foreground and background tasks.</a:t>
            </a:r>
          </a:p>
          <a:p>
            <a:pPr>
              <a:spcBef>
                <a:spcPts val="600"/>
              </a:spcBef>
              <a:spcAft>
                <a:spcPts val="600"/>
              </a:spcAft>
              <a:buFont typeface="Arial" panose="020B0604020202020204" pitchFamily="34" charset="0"/>
              <a:buChar char="•"/>
            </a:pPr>
            <a:r>
              <a:rPr lang="en-GB" sz="2400" dirty="0" smtClean="0"/>
              <a:t>Use </a:t>
            </a:r>
            <a:r>
              <a:rPr lang="en-GB" sz="2400" dirty="0"/>
              <a:t>the </a:t>
            </a:r>
            <a:r>
              <a:rPr lang="en-GB" sz="2400" dirty="0" err="1"/>
              <a:t>ps</a:t>
            </a:r>
            <a:r>
              <a:rPr lang="en-GB" sz="2400" dirty="0"/>
              <a:t> and jobs commands to monitor </a:t>
            </a:r>
            <a:r>
              <a:rPr lang="en-GB" sz="2400" dirty="0" smtClean="0"/>
              <a:t>processes </a:t>
            </a:r>
            <a:r>
              <a:rPr lang="en-GB" sz="2400" dirty="0"/>
              <a:t>and manage your jobs.</a:t>
            </a:r>
          </a:p>
          <a:p>
            <a:pPr>
              <a:spcBef>
                <a:spcPts val="600"/>
              </a:spcBef>
              <a:spcAft>
                <a:spcPts val="600"/>
              </a:spcAft>
              <a:buFont typeface="Arial" panose="020B0604020202020204" pitchFamily="34" charset="0"/>
              <a:buChar char="•"/>
            </a:pPr>
            <a:r>
              <a:rPr lang="en-GB" sz="2400" dirty="0"/>
              <a:t>Explain what are the environment variables and how to deal with them.</a:t>
            </a:r>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34557066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058008" y="5535614"/>
            <a:ext cx="6501912" cy="40862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GB" b="1" dirty="0">
                <a:latin typeface="Courier New" pitchFamily="49" charset="0"/>
                <a:cs typeface="Courier New" pitchFamily="49" charset="0"/>
              </a:rPr>
              <a:t>Command –option(s) </a:t>
            </a:r>
            <a:r>
              <a:rPr lang="en-GB" b="1">
                <a:latin typeface="Courier New" pitchFamily="49" charset="0"/>
                <a:cs typeface="Courier New" pitchFamily="49" charset="0"/>
              </a:rPr>
              <a:t>arg1 </a:t>
            </a:r>
            <a:endParaRPr lang="en-US" sz="1800" b="1" dirty="0">
              <a:solidFill>
                <a:srgbClr val="333399"/>
              </a:solidFill>
            </a:endParaRPr>
          </a:p>
        </p:txBody>
      </p:sp>
      <p:sp>
        <p:nvSpPr>
          <p:cNvPr id="2" name="Title 1"/>
          <p:cNvSpPr>
            <a:spLocks noGrp="1"/>
          </p:cNvSpPr>
          <p:nvPr>
            <p:ph type="title"/>
          </p:nvPr>
        </p:nvSpPr>
        <p:spPr>
          <a:xfrm>
            <a:off x="612531" y="881064"/>
            <a:ext cx="8531469" cy="504825"/>
          </a:xfrm>
        </p:spPr>
        <p:txBody>
          <a:bodyPr>
            <a:normAutofit fontScale="90000"/>
          </a:bodyPr>
          <a:lstStyle/>
          <a:p>
            <a:pPr fontAlgn="auto">
              <a:spcAft>
                <a:spcPts val="0"/>
              </a:spcAft>
              <a:defRPr/>
            </a:pPr>
            <a:r>
              <a:rPr lang="en-GB" sz="3100" smtClean="0"/>
              <a:t>Commands &amp; Getting Help</a:t>
            </a:r>
            <a:endParaRPr lang="en-GB" sz="1800" dirty="0"/>
          </a:p>
        </p:txBody>
      </p:sp>
      <p:sp>
        <p:nvSpPr>
          <p:cNvPr id="4" name="Rounded Rectangle 3"/>
          <p:cNvSpPr/>
          <p:nvPr/>
        </p:nvSpPr>
        <p:spPr>
          <a:xfrm>
            <a:off x="1058008" y="2605088"/>
            <a:ext cx="6501912" cy="2643187"/>
          </a:xfrm>
          <a:prstGeom prst="roundRect">
            <a:avLst/>
          </a:prstGeom>
        </p:spPr>
        <p:style>
          <a:lnRef idx="1">
            <a:schemeClr val="accent5"/>
          </a:lnRef>
          <a:fillRef idx="2">
            <a:schemeClr val="accent5"/>
          </a:fillRef>
          <a:effectRef idx="1">
            <a:schemeClr val="accent5"/>
          </a:effectRef>
          <a:fontRef idx="minor">
            <a:schemeClr val="dk1"/>
          </a:fontRef>
        </p:style>
        <p:txBody>
          <a:bodyPr/>
          <a:lstStyle/>
          <a:p>
            <a:pPr fontAlgn="auto">
              <a:spcBef>
                <a:spcPts val="0"/>
              </a:spcBef>
              <a:spcAft>
                <a:spcPts val="0"/>
              </a:spcAft>
              <a:defRPr/>
            </a:pPr>
            <a:r>
              <a:rPr lang="en-GB" sz="2000" b="1" dirty="0">
                <a:latin typeface="Lucida Console" pitchFamily="49" charset="0"/>
                <a:cs typeface="Courier New" pitchFamily="49" charset="0"/>
              </a:rPr>
              <a:t>man </a:t>
            </a:r>
            <a:r>
              <a:rPr lang="en-GB" sz="2000" b="1" dirty="0" err="1">
                <a:latin typeface="Lucida Console" pitchFamily="49" charset="0"/>
                <a:cs typeface="Courier New" pitchFamily="49" charset="0"/>
              </a:rPr>
              <a:t>ps</a:t>
            </a:r>
            <a:r>
              <a:rPr lang="en-GB" sz="2000" b="1" dirty="0">
                <a:latin typeface="Lucida Console" pitchFamily="49" charset="0"/>
                <a:cs typeface="Courier New" pitchFamily="49" charset="0"/>
              </a:rPr>
              <a:t> </a:t>
            </a:r>
            <a:br>
              <a:rPr lang="en-GB" sz="2000" b="1" dirty="0">
                <a:latin typeface="Lucida Console" pitchFamily="49" charset="0"/>
                <a:cs typeface="Courier New" pitchFamily="49" charset="0"/>
              </a:rPr>
            </a:br>
            <a:endParaRPr lang="en-GB" sz="2000" b="1" dirty="0">
              <a:latin typeface="Lucida Console" pitchFamily="49" charset="0"/>
              <a:cs typeface="Courier New" pitchFamily="49" charset="0"/>
            </a:endParaRPr>
          </a:p>
          <a:p>
            <a:pPr fontAlgn="auto">
              <a:spcBef>
                <a:spcPts val="0"/>
              </a:spcBef>
              <a:spcAft>
                <a:spcPts val="0"/>
              </a:spcAft>
              <a:defRPr/>
            </a:pPr>
            <a:r>
              <a:rPr lang="en-GB" sz="2000" b="1" dirty="0" err="1">
                <a:latin typeface="Lucida Console" pitchFamily="49" charset="0"/>
                <a:cs typeface="Courier New" pitchFamily="49" charset="0"/>
              </a:rPr>
              <a:t>ps</a:t>
            </a:r>
            <a:r>
              <a:rPr lang="en-GB" sz="2000" b="1">
                <a:latin typeface="Lucida Console" pitchFamily="49" charset="0"/>
                <a:cs typeface="Courier New" pitchFamily="49" charset="0"/>
              </a:rPr>
              <a:t> </a:t>
            </a:r>
            <a:r>
              <a:rPr lang="en-GB" sz="2000" b="1" smtClean="0">
                <a:latin typeface="Lucida Console" pitchFamily="49" charset="0"/>
                <a:cs typeface="Courier New" pitchFamily="49" charset="0"/>
              </a:rPr>
              <a:t>--help</a:t>
            </a:r>
            <a:endParaRPr lang="en-GB" sz="2000" b="1" dirty="0">
              <a:latin typeface="Lucida Console" pitchFamily="49" charset="0"/>
              <a:cs typeface="Courier New" pitchFamily="49" charset="0"/>
            </a:endParaRPr>
          </a:p>
          <a:p>
            <a:pPr fontAlgn="auto">
              <a:spcBef>
                <a:spcPts val="0"/>
              </a:spcBef>
              <a:spcAft>
                <a:spcPts val="0"/>
              </a:spcAft>
              <a:defRPr/>
            </a:pPr>
            <a:endParaRPr lang="en-GB" sz="2000" b="1" dirty="0">
              <a:latin typeface="Lucida Console" pitchFamily="49" charset="0"/>
              <a:cs typeface="Courier New" pitchFamily="49" charset="0"/>
            </a:endParaRPr>
          </a:p>
          <a:p>
            <a:pPr fontAlgn="auto">
              <a:spcBef>
                <a:spcPts val="0"/>
              </a:spcBef>
              <a:spcAft>
                <a:spcPts val="0"/>
              </a:spcAft>
              <a:defRPr/>
            </a:pPr>
            <a:r>
              <a:rPr lang="en-GB" sz="2000" b="1" dirty="0" err="1">
                <a:latin typeface="Lucida Console" pitchFamily="49" charset="0"/>
                <a:cs typeface="Courier New" pitchFamily="49" charset="0"/>
              </a:rPr>
              <a:t>ps</a:t>
            </a:r>
            <a:r>
              <a:rPr lang="en-GB" sz="2000" b="1" dirty="0">
                <a:latin typeface="Lucida Console" pitchFamily="49" charset="0"/>
                <a:cs typeface="Courier New" pitchFamily="49" charset="0"/>
              </a:rPr>
              <a:t> -f</a:t>
            </a:r>
          </a:p>
          <a:p>
            <a:pPr fontAlgn="auto">
              <a:spcBef>
                <a:spcPts val="0"/>
              </a:spcBef>
              <a:spcAft>
                <a:spcPts val="0"/>
              </a:spcAft>
              <a:defRPr/>
            </a:pPr>
            <a:endParaRPr lang="en-GB" sz="2000" b="1" dirty="0">
              <a:latin typeface="Lucida Console" pitchFamily="49" charset="0"/>
              <a:cs typeface="Courier New" pitchFamily="49" charset="0"/>
            </a:endParaRPr>
          </a:p>
          <a:p>
            <a:pPr fontAlgn="auto">
              <a:spcBef>
                <a:spcPts val="0"/>
              </a:spcBef>
              <a:spcAft>
                <a:spcPts val="0"/>
              </a:spcAft>
              <a:defRPr/>
            </a:pPr>
            <a:r>
              <a:rPr lang="en-GB" sz="2000" b="1" dirty="0" err="1">
                <a:latin typeface="Lucida Console" pitchFamily="49" charset="0"/>
                <a:cs typeface="Courier New" pitchFamily="49" charset="0"/>
              </a:rPr>
              <a:t>ps</a:t>
            </a:r>
            <a:r>
              <a:rPr lang="en-GB" sz="2000" b="1" dirty="0">
                <a:latin typeface="Lucida Console" pitchFamily="49" charset="0"/>
                <a:cs typeface="Courier New" pitchFamily="49" charset="0"/>
              </a:rPr>
              <a:t> 	–u  	</a:t>
            </a:r>
            <a:r>
              <a:rPr lang="en-GB" sz="2000" b="1" dirty="0" err="1">
                <a:latin typeface="Lucida Console" pitchFamily="49" charset="0"/>
                <a:cs typeface="Courier New" pitchFamily="49" charset="0"/>
              </a:rPr>
              <a:t>judy</a:t>
            </a:r>
            <a:r>
              <a:rPr lang="en-GB" sz="2000" b="1" dirty="0">
                <a:latin typeface="Lucida Console" pitchFamily="49" charset="0"/>
                <a:cs typeface="Courier New" pitchFamily="49" charset="0"/>
              </a:rPr>
              <a:t>   </a:t>
            </a:r>
            <a:endParaRPr lang="en-GB" b="1" dirty="0">
              <a:latin typeface="Lucida Console" pitchFamily="49" charset="0"/>
            </a:endParaRPr>
          </a:p>
          <a:p>
            <a:pPr fontAlgn="auto">
              <a:spcBef>
                <a:spcPts val="0"/>
              </a:spcBef>
              <a:spcAft>
                <a:spcPts val="0"/>
              </a:spcAft>
              <a:defRPr/>
            </a:pPr>
            <a:endParaRPr lang="en-GB" b="1" dirty="0"/>
          </a:p>
        </p:txBody>
      </p:sp>
      <p:sp>
        <p:nvSpPr>
          <p:cNvPr id="5" name="Rounded Rectangle 4"/>
          <p:cNvSpPr/>
          <p:nvPr/>
        </p:nvSpPr>
        <p:spPr bwMode="auto">
          <a:xfrm>
            <a:off x="1058008" y="1816100"/>
            <a:ext cx="6501912" cy="408623"/>
          </a:xfrm>
          <a:prstGeom prst="roundRect">
            <a:avLst/>
          </a:prstGeom>
          <a:solidFill>
            <a:srgbClr val="BCE4F6"/>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lgn="ctr">
              <a:defRPr/>
            </a:pPr>
            <a:r>
              <a:rPr lang="en-GB" b="1" dirty="0">
                <a:latin typeface="Courier New" pitchFamily="49" charset="0"/>
                <a:cs typeface="Courier New" pitchFamily="49" charset="0"/>
              </a:rPr>
              <a:t>Command –option(s) arg1 arg2 argN</a:t>
            </a:r>
            <a:endParaRPr lang="en-US" sz="1800" b="1" dirty="0">
              <a:solidFill>
                <a:srgbClr val="333399"/>
              </a:solidFill>
            </a:endParaRPr>
          </a:p>
        </p:txBody>
      </p:sp>
      <p:sp>
        <p:nvSpPr>
          <p:cNvPr id="19462" name="Oval 5"/>
          <p:cNvSpPr>
            <a:spLocks noChangeArrowheads="1"/>
          </p:cNvSpPr>
          <p:nvPr/>
        </p:nvSpPr>
        <p:spPr bwMode="auto">
          <a:xfrm>
            <a:off x="1084385" y="4508501"/>
            <a:ext cx="581758" cy="609600"/>
          </a:xfrm>
          <a:prstGeom prst="ellipse">
            <a:avLst/>
          </a:prstGeom>
          <a:noFill/>
          <a:ln w="15875" algn="ctr">
            <a:solidFill>
              <a:schemeClr val="tx1"/>
            </a:solidFill>
            <a:round/>
            <a:headEnd/>
            <a:tailEnd/>
          </a:ln>
        </p:spPr>
        <p:txBody>
          <a:bodyPr/>
          <a:lstStyle/>
          <a:p>
            <a:pPr eaLnBrk="0" hangingPunct="0"/>
            <a:endParaRPr lang="en-GB"/>
          </a:p>
        </p:txBody>
      </p:sp>
      <p:cxnSp>
        <p:nvCxnSpPr>
          <p:cNvPr id="8" name="Straight Arrow Connector 7"/>
          <p:cNvCxnSpPr/>
          <p:nvPr/>
        </p:nvCxnSpPr>
        <p:spPr bwMode="auto">
          <a:xfrm>
            <a:off x="1375263" y="5025840"/>
            <a:ext cx="191233" cy="673099"/>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9464" name="Oval 11"/>
          <p:cNvSpPr>
            <a:spLocks noChangeArrowheads="1"/>
          </p:cNvSpPr>
          <p:nvPr/>
        </p:nvSpPr>
        <p:spPr bwMode="auto">
          <a:xfrm>
            <a:off x="2108023" y="4508501"/>
            <a:ext cx="581758" cy="619125"/>
          </a:xfrm>
          <a:prstGeom prst="ellipse">
            <a:avLst/>
          </a:prstGeom>
          <a:noFill/>
          <a:ln w="15875" algn="ctr">
            <a:solidFill>
              <a:schemeClr val="tx1"/>
            </a:solidFill>
            <a:round/>
            <a:headEnd/>
            <a:tailEnd/>
          </a:ln>
        </p:spPr>
        <p:txBody>
          <a:bodyPr/>
          <a:lstStyle/>
          <a:p>
            <a:pPr eaLnBrk="0" hangingPunct="0"/>
            <a:endParaRPr lang="en-GB"/>
          </a:p>
        </p:txBody>
      </p:sp>
      <p:cxnSp>
        <p:nvCxnSpPr>
          <p:cNvPr id="13" name="Straight Arrow Connector 12"/>
          <p:cNvCxnSpPr/>
          <p:nvPr/>
        </p:nvCxnSpPr>
        <p:spPr bwMode="auto">
          <a:xfrm>
            <a:off x="2321725" y="5082599"/>
            <a:ext cx="638908" cy="53975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9466" name="Oval 14"/>
          <p:cNvSpPr>
            <a:spLocks noChangeArrowheads="1"/>
          </p:cNvSpPr>
          <p:nvPr/>
        </p:nvSpPr>
        <p:spPr bwMode="auto">
          <a:xfrm>
            <a:off x="3062609" y="4498976"/>
            <a:ext cx="703385" cy="619125"/>
          </a:xfrm>
          <a:prstGeom prst="ellipse">
            <a:avLst/>
          </a:prstGeom>
          <a:noFill/>
          <a:ln w="15875" algn="ctr">
            <a:solidFill>
              <a:schemeClr val="tx1"/>
            </a:solidFill>
            <a:round/>
            <a:headEnd/>
            <a:tailEnd/>
          </a:ln>
        </p:spPr>
        <p:txBody>
          <a:bodyPr/>
          <a:lstStyle/>
          <a:p>
            <a:pPr eaLnBrk="0" hangingPunct="0"/>
            <a:endParaRPr lang="en-GB"/>
          </a:p>
        </p:txBody>
      </p:sp>
      <p:cxnSp>
        <p:nvCxnSpPr>
          <p:cNvPr id="16" name="Straight Arrow Connector 15"/>
          <p:cNvCxnSpPr/>
          <p:nvPr/>
        </p:nvCxnSpPr>
        <p:spPr bwMode="auto">
          <a:xfrm>
            <a:off x="3263412" y="5118100"/>
            <a:ext cx="837533" cy="53975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24288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File System (Day 01)</a:t>
            </a:r>
            <a:endParaRPr lang="en-US" altLang="zh-TW" sz="1800" dirty="0">
              <a:latin typeface="Arial" pitchFamily="34" charset="0"/>
              <a:cs typeface="Arial" pitchFamily="34" charset="0"/>
            </a:endParaRPr>
          </a:p>
        </p:txBody>
      </p:sp>
    </p:spTree>
    <p:extLst>
      <p:ext uri="{BB962C8B-B14F-4D97-AF65-F5344CB8AC3E}">
        <p14:creationId xmlns:p14="http://schemas.microsoft.com/office/powerpoint/2010/main" val="450648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After completing this module you will be able to:</a:t>
            </a:r>
          </a:p>
          <a:p>
            <a:pPr>
              <a:spcBef>
                <a:spcPts val="600"/>
              </a:spcBef>
              <a:spcAft>
                <a:spcPts val="600"/>
              </a:spcAft>
              <a:buFont typeface="Arial" panose="020B0604020202020204" pitchFamily="34" charset="0"/>
              <a:buChar char="•"/>
            </a:pPr>
            <a:r>
              <a:rPr lang="en-GB" sz="2400" dirty="0" smtClean="0"/>
              <a:t>Describe the structure of a typical UNIX File System</a:t>
            </a:r>
          </a:p>
          <a:p>
            <a:pPr>
              <a:spcBef>
                <a:spcPts val="600"/>
              </a:spcBef>
              <a:spcAft>
                <a:spcPts val="600"/>
              </a:spcAft>
              <a:buFont typeface="Arial" panose="020B0604020202020204" pitchFamily="34" charset="0"/>
              <a:buChar char="•"/>
            </a:pPr>
            <a:r>
              <a:rPr lang="en-GB" sz="2400" dirty="0" smtClean="0"/>
              <a:t>Navigate around a UNIX File System</a:t>
            </a:r>
          </a:p>
          <a:p>
            <a:pPr>
              <a:spcBef>
                <a:spcPts val="600"/>
              </a:spcBef>
              <a:spcAft>
                <a:spcPts val="600"/>
              </a:spcAft>
              <a:buFont typeface="Arial" panose="020B0604020202020204" pitchFamily="34" charset="0"/>
              <a:buChar char="•"/>
            </a:pPr>
            <a:r>
              <a:rPr lang="en-GB" sz="2400" dirty="0" smtClean="0"/>
              <a:t>Manage files and directories within your home directory</a:t>
            </a:r>
          </a:p>
          <a:p>
            <a:pPr>
              <a:spcBef>
                <a:spcPts val="600"/>
              </a:spcBef>
              <a:spcAft>
                <a:spcPts val="600"/>
              </a:spcAft>
              <a:buFont typeface="Arial" panose="020B0604020202020204" pitchFamily="34" charset="0"/>
              <a:buChar char="•"/>
            </a:pPr>
            <a:r>
              <a:rPr lang="en-GB" sz="2400" dirty="0" smtClean="0"/>
              <a:t>Use wildcards to perform tasks on multiple files</a:t>
            </a:r>
          </a:p>
        </p:txBody>
      </p:sp>
    </p:spTree>
    <p:extLst>
      <p:ext uri="{BB962C8B-B14F-4D97-AF65-F5344CB8AC3E}">
        <p14:creationId xmlns:p14="http://schemas.microsoft.com/office/powerpoint/2010/main" val="216935319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dirty="0" smtClean="0"/>
              <a:t>File System</a:t>
            </a:r>
          </a:p>
        </p:txBody>
      </p:sp>
      <p:sp>
        <p:nvSpPr>
          <p:cNvPr id="21" name="Text Placeholder 20"/>
          <p:cNvSpPr>
            <a:spLocks noGrp="1"/>
          </p:cNvSpPr>
          <p:nvPr>
            <p:ph type="body" sz="quarter" idx="13"/>
          </p:nvPr>
        </p:nvSpPr>
        <p:spPr>
          <a:xfrm>
            <a:off x="694592" y="1766889"/>
            <a:ext cx="7772400" cy="476726"/>
          </a:xfrm>
        </p:spPr>
        <p:txBody>
          <a:bodyPr/>
          <a:lstStyle/>
          <a:p>
            <a:pPr>
              <a:defRPr/>
            </a:pPr>
            <a:r>
              <a:rPr dirty="0"/>
              <a:t>File System</a:t>
            </a:r>
          </a:p>
        </p:txBody>
      </p:sp>
      <p:sp>
        <p:nvSpPr>
          <p:cNvPr id="22" name="Text Placeholder 21"/>
          <p:cNvSpPr>
            <a:spLocks noGrp="1"/>
          </p:cNvSpPr>
          <p:nvPr>
            <p:ph type="body" sz="quarter" idx="14"/>
          </p:nvPr>
        </p:nvSpPr>
        <p:spPr>
          <a:effectLst>
            <a:outerShdw blurRad="63500" dist="38100" dir="2700000" algn="tl" rotWithShape="0">
              <a:prstClr val="black">
                <a:alpha val="40000"/>
              </a:prstClr>
            </a:outerShdw>
          </a:effectLst>
        </p:spPr>
        <p:txBody>
          <a:bodyPr/>
          <a:lstStyle/>
          <a:p>
            <a:pPr>
              <a:defRPr/>
            </a:pPr>
            <a:r>
              <a:t>Files and Directories</a:t>
            </a:r>
            <a:endParaRPr/>
          </a:p>
        </p:txBody>
      </p:sp>
      <p:sp>
        <p:nvSpPr>
          <p:cNvPr id="24" name="Text Placeholder 23"/>
          <p:cNvSpPr>
            <a:spLocks noGrp="1"/>
          </p:cNvSpPr>
          <p:nvPr>
            <p:ph type="body" sz="quarter" idx="16"/>
          </p:nvPr>
        </p:nvSpPr>
        <p:spPr>
          <a:xfrm>
            <a:off x="694592" y="3468688"/>
            <a:ext cx="7772400" cy="476726"/>
          </a:xfrm>
        </p:spPr>
        <p:txBody>
          <a:bodyPr/>
          <a:lstStyle/>
          <a:p>
            <a:pPr>
              <a:defRPr/>
            </a:pPr>
            <a:r>
              <a:t>Wildcards</a:t>
            </a:r>
            <a:endParaRPr/>
          </a:p>
        </p:txBody>
      </p:sp>
    </p:spTree>
    <p:extLst>
      <p:ext uri="{BB962C8B-B14F-4D97-AF65-F5344CB8AC3E}">
        <p14:creationId xmlns:p14="http://schemas.microsoft.com/office/powerpoint/2010/main" val="374724945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415498"/>
          </a:xfrm>
        </p:spPr>
        <p:txBody>
          <a:bodyPr/>
          <a:lstStyle/>
          <a:p>
            <a:r>
              <a:rPr lang="en-GB" dirty="0" smtClean="0"/>
              <a:t>Module objectives</a:t>
            </a:r>
            <a:endParaRPr lang="en-US"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After completing this module you will be able to:</a:t>
            </a:r>
          </a:p>
          <a:p>
            <a:pPr>
              <a:spcBef>
                <a:spcPts val="600"/>
              </a:spcBef>
              <a:spcAft>
                <a:spcPts val="600"/>
              </a:spcAft>
              <a:buFont typeface="Arial" panose="020B0604020202020204" pitchFamily="34" charset="0"/>
              <a:buChar char="•"/>
            </a:pPr>
            <a:r>
              <a:rPr lang="en-GB" sz="2400" dirty="0" smtClean="0"/>
              <a:t>Explain what an Operating System is</a:t>
            </a:r>
          </a:p>
          <a:p>
            <a:pPr>
              <a:spcBef>
                <a:spcPts val="600"/>
              </a:spcBef>
              <a:spcAft>
                <a:spcPts val="600"/>
              </a:spcAft>
              <a:buFont typeface="Arial" panose="020B0604020202020204" pitchFamily="34" charset="0"/>
              <a:buChar char="•"/>
            </a:pPr>
            <a:r>
              <a:rPr lang="en-GB" sz="2400" dirty="0" smtClean="0"/>
              <a:t>List the major components of UNIX</a:t>
            </a:r>
          </a:p>
          <a:p>
            <a:pPr>
              <a:spcBef>
                <a:spcPts val="600"/>
              </a:spcBef>
              <a:spcAft>
                <a:spcPts val="600"/>
              </a:spcAft>
              <a:buFont typeface="Arial" panose="020B0604020202020204" pitchFamily="34" charset="0"/>
              <a:buChar char="•"/>
            </a:pPr>
            <a:r>
              <a:rPr lang="en-GB" sz="2400" dirty="0" smtClean="0"/>
              <a:t>Log in and Log out of a UNIX system</a:t>
            </a:r>
          </a:p>
          <a:p>
            <a:pPr>
              <a:spcBef>
                <a:spcPts val="600"/>
              </a:spcBef>
              <a:spcAft>
                <a:spcPts val="600"/>
              </a:spcAft>
              <a:buFont typeface="Arial" panose="020B0604020202020204" pitchFamily="34" charset="0"/>
              <a:buChar char="•"/>
            </a:pPr>
            <a:r>
              <a:rPr lang="en-GB" sz="2400" dirty="0" smtClean="0"/>
              <a:t>Configure the connection settings</a:t>
            </a:r>
          </a:p>
          <a:p>
            <a:pPr>
              <a:spcBef>
                <a:spcPts val="600"/>
              </a:spcBef>
              <a:spcAft>
                <a:spcPts val="600"/>
              </a:spcAft>
              <a:buFont typeface="Arial" panose="020B0604020202020204" pitchFamily="34" charset="0"/>
              <a:buChar char="•"/>
            </a:pPr>
            <a:r>
              <a:rPr lang="en-GB" sz="2400" dirty="0" smtClean="0"/>
              <a:t>Describe the general format of UNIX commands</a:t>
            </a:r>
          </a:p>
          <a:p>
            <a:pPr>
              <a:spcBef>
                <a:spcPts val="600"/>
              </a:spcBef>
              <a:spcAft>
                <a:spcPts val="600"/>
              </a:spcAft>
              <a:buFont typeface="Arial" panose="020B0604020202020204" pitchFamily="34" charset="0"/>
              <a:buChar char="•"/>
            </a:pPr>
            <a:r>
              <a:rPr lang="en-GB" sz="2400" dirty="0" smtClean="0"/>
              <a:t>Use the UNIX help facility</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smtClean="0"/>
              <a:t>File System</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767862" y="1574801"/>
            <a:ext cx="7406054" cy="461665"/>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sz="2400" kern="0" dirty="0"/>
              <a:t>Typical UNIX File System structure</a:t>
            </a:r>
          </a:p>
        </p:txBody>
      </p:sp>
      <p:grpSp>
        <p:nvGrpSpPr>
          <p:cNvPr id="8197" name="Group 7"/>
          <p:cNvGrpSpPr>
            <a:grpSpLocks/>
          </p:cNvGrpSpPr>
          <p:nvPr/>
        </p:nvGrpSpPr>
        <p:grpSpPr bwMode="auto">
          <a:xfrm>
            <a:off x="753208" y="2284413"/>
            <a:ext cx="7781192" cy="3797300"/>
            <a:chOff x="0" y="0"/>
            <a:chExt cx="4992" cy="2496"/>
          </a:xfrm>
        </p:grpSpPr>
        <p:sp>
          <p:nvSpPr>
            <p:cNvPr id="9" name="Rectangle 8"/>
            <p:cNvSpPr>
              <a:spLocks/>
            </p:cNvSpPr>
            <p:nvPr/>
          </p:nvSpPr>
          <p:spPr bwMode="auto">
            <a:xfrm>
              <a:off x="2081" y="0"/>
              <a:ext cx="832"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a:t>
              </a:r>
            </a:p>
          </p:txBody>
        </p:sp>
        <p:sp>
          <p:nvSpPr>
            <p:cNvPr id="10" name="Rectangle 9"/>
            <p:cNvSpPr>
              <a:spLocks/>
            </p:cNvSpPr>
            <p:nvPr/>
          </p:nvSpPr>
          <p:spPr bwMode="auto">
            <a:xfrm>
              <a:off x="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bin</a:t>
              </a:r>
            </a:p>
          </p:txBody>
        </p:sp>
        <p:sp>
          <p:nvSpPr>
            <p:cNvPr id="8204" name="AutoShape 10"/>
            <p:cNvSpPr>
              <a:spLocks/>
            </p:cNvSpPr>
            <p:nvPr/>
          </p:nvSpPr>
          <p:spPr bwMode="auto">
            <a:xfrm>
              <a:off x="416" y="453"/>
              <a:ext cx="2080" cy="227"/>
            </a:xfrm>
            <a:custGeom>
              <a:avLst/>
              <a:gdLst>
                <a:gd name="T0" fmla="*/ 1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sz="2000"/>
            </a:p>
          </p:txBody>
        </p:sp>
        <p:sp>
          <p:nvSpPr>
            <p:cNvPr id="12" name="Rectangle 11"/>
            <p:cNvSpPr>
              <a:spLocks/>
            </p:cNvSpPr>
            <p:nvPr/>
          </p:nvSpPr>
          <p:spPr bwMode="auto">
            <a:xfrm>
              <a:off x="104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dev</a:t>
              </a:r>
            </a:p>
          </p:txBody>
        </p:sp>
        <p:sp>
          <p:nvSpPr>
            <p:cNvPr id="8206" name="AutoShape 12"/>
            <p:cNvSpPr>
              <a:spLocks/>
            </p:cNvSpPr>
            <p:nvPr/>
          </p:nvSpPr>
          <p:spPr bwMode="auto">
            <a:xfrm>
              <a:off x="1456" y="453"/>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sz="2000"/>
            </a:p>
          </p:txBody>
        </p:sp>
        <p:sp>
          <p:nvSpPr>
            <p:cNvPr id="14" name="Rectangle 13"/>
            <p:cNvSpPr>
              <a:spLocks/>
            </p:cNvSpPr>
            <p:nvPr/>
          </p:nvSpPr>
          <p:spPr bwMode="auto">
            <a:xfrm>
              <a:off x="2081"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etc</a:t>
              </a:r>
            </a:p>
          </p:txBody>
        </p:sp>
        <p:sp>
          <p:nvSpPr>
            <p:cNvPr id="8208" name="AutoShape 14"/>
            <p:cNvSpPr>
              <a:spLocks/>
            </p:cNvSpPr>
            <p:nvPr/>
          </p:nvSpPr>
          <p:spPr bwMode="auto">
            <a:xfrm>
              <a:off x="2496" y="453"/>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2C7284"/>
              </a:solidFill>
              <a:round/>
              <a:headEnd/>
              <a:tailEnd/>
            </a:ln>
          </p:spPr>
          <p:txBody>
            <a:bodyPr lIns="0" tIns="0" rIns="0" bIns="0"/>
            <a:lstStyle/>
            <a:p>
              <a:endParaRPr lang="en-US" sz="2000"/>
            </a:p>
          </p:txBody>
        </p:sp>
        <p:sp>
          <p:nvSpPr>
            <p:cNvPr id="16" name="Rectangle 15"/>
            <p:cNvSpPr>
              <a:spLocks/>
            </p:cNvSpPr>
            <p:nvPr/>
          </p:nvSpPr>
          <p:spPr bwMode="auto">
            <a:xfrm>
              <a:off x="312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home</a:t>
              </a:r>
            </a:p>
          </p:txBody>
        </p:sp>
        <p:sp>
          <p:nvSpPr>
            <p:cNvPr id="8210" name="AutoShape 16"/>
            <p:cNvSpPr>
              <a:spLocks/>
            </p:cNvSpPr>
            <p:nvPr/>
          </p:nvSpPr>
          <p:spPr bwMode="auto">
            <a:xfrm>
              <a:off x="2496" y="453"/>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2C7284"/>
              </a:solidFill>
              <a:round/>
              <a:headEnd/>
              <a:tailEnd/>
            </a:ln>
          </p:spPr>
          <p:txBody>
            <a:bodyPr lIns="0" tIns="0" rIns="0" bIns="0"/>
            <a:lstStyle/>
            <a:p>
              <a:endParaRPr lang="en-US" sz="2000"/>
            </a:p>
          </p:txBody>
        </p:sp>
        <p:sp>
          <p:nvSpPr>
            <p:cNvPr id="18" name="Rectangle 17"/>
            <p:cNvSpPr>
              <a:spLocks/>
            </p:cNvSpPr>
            <p:nvPr/>
          </p:nvSpPr>
          <p:spPr bwMode="auto">
            <a:xfrm>
              <a:off x="2568" y="1360"/>
              <a:ext cx="944"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User1	</a:t>
              </a:r>
            </a:p>
          </p:txBody>
        </p:sp>
        <p:sp>
          <p:nvSpPr>
            <p:cNvPr id="8212" name="AutoShape 18"/>
            <p:cNvSpPr>
              <a:spLocks/>
            </p:cNvSpPr>
            <p:nvPr/>
          </p:nvSpPr>
          <p:spPr bwMode="auto">
            <a:xfrm>
              <a:off x="301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328396"/>
              </a:solidFill>
              <a:round/>
              <a:headEnd/>
              <a:tailEnd/>
            </a:ln>
          </p:spPr>
          <p:txBody>
            <a:bodyPr lIns="0" tIns="0" rIns="0" bIns="0"/>
            <a:lstStyle/>
            <a:p>
              <a:endParaRPr lang="en-US" sz="2000"/>
            </a:p>
          </p:txBody>
        </p:sp>
        <p:sp>
          <p:nvSpPr>
            <p:cNvPr id="20" name="Rectangle 19"/>
            <p:cNvSpPr>
              <a:spLocks/>
            </p:cNvSpPr>
            <p:nvPr/>
          </p:nvSpPr>
          <p:spPr bwMode="auto">
            <a:xfrm>
              <a:off x="1560" y="2043"/>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file1</a:t>
              </a:r>
            </a:p>
          </p:txBody>
        </p:sp>
        <p:sp>
          <p:nvSpPr>
            <p:cNvPr id="8214" name="AutoShape 20"/>
            <p:cNvSpPr>
              <a:spLocks/>
            </p:cNvSpPr>
            <p:nvPr/>
          </p:nvSpPr>
          <p:spPr bwMode="auto">
            <a:xfrm>
              <a:off x="1976" y="1815"/>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328396"/>
              </a:solidFill>
              <a:round/>
              <a:headEnd/>
              <a:tailEnd/>
            </a:ln>
          </p:spPr>
          <p:txBody>
            <a:bodyPr lIns="0" tIns="0" rIns="0" bIns="0"/>
            <a:lstStyle/>
            <a:p>
              <a:endParaRPr lang="en-US" sz="2000"/>
            </a:p>
          </p:txBody>
        </p:sp>
        <p:sp>
          <p:nvSpPr>
            <p:cNvPr id="22" name="Rectangle 21"/>
            <p:cNvSpPr>
              <a:spLocks/>
            </p:cNvSpPr>
            <p:nvPr/>
          </p:nvSpPr>
          <p:spPr bwMode="auto">
            <a:xfrm>
              <a:off x="2600" y="2043"/>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file2</a:t>
              </a:r>
            </a:p>
          </p:txBody>
        </p:sp>
        <p:sp>
          <p:nvSpPr>
            <p:cNvPr id="8216" name="AutoShape 22"/>
            <p:cNvSpPr>
              <a:spLocks/>
            </p:cNvSpPr>
            <p:nvPr/>
          </p:nvSpPr>
          <p:spPr bwMode="auto">
            <a:xfrm>
              <a:off x="3016" y="1815"/>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328396"/>
              </a:solidFill>
              <a:round/>
              <a:headEnd/>
              <a:tailEnd/>
            </a:ln>
          </p:spPr>
          <p:txBody>
            <a:bodyPr lIns="0" tIns="0" rIns="0" bIns="0"/>
            <a:lstStyle/>
            <a:p>
              <a:endParaRPr lang="en-US" sz="2000"/>
            </a:p>
          </p:txBody>
        </p:sp>
        <p:sp>
          <p:nvSpPr>
            <p:cNvPr id="24" name="Rectangle 23"/>
            <p:cNvSpPr>
              <a:spLocks/>
            </p:cNvSpPr>
            <p:nvPr/>
          </p:nvSpPr>
          <p:spPr bwMode="auto">
            <a:xfrm>
              <a:off x="3640" y="2043"/>
              <a:ext cx="936"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directory1</a:t>
              </a:r>
            </a:p>
          </p:txBody>
        </p:sp>
        <p:sp>
          <p:nvSpPr>
            <p:cNvPr id="8218" name="AutoShape 24"/>
            <p:cNvSpPr>
              <a:spLocks/>
            </p:cNvSpPr>
            <p:nvPr/>
          </p:nvSpPr>
          <p:spPr bwMode="auto">
            <a:xfrm>
              <a:off x="3016" y="1815"/>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328396"/>
              </a:solidFill>
              <a:round/>
              <a:headEnd/>
              <a:tailEnd/>
            </a:ln>
          </p:spPr>
          <p:txBody>
            <a:bodyPr lIns="0" tIns="0" rIns="0" bIns="0"/>
            <a:lstStyle/>
            <a:p>
              <a:endParaRPr lang="en-US" sz="2000"/>
            </a:p>
          </p:txBody>
        </p:sp>
        <p:sp>
          <p:nvSpPr>
            <p:cNvPr id="26" name="Rectangle 25"/>
            <p:cNvSpPr>
              <a:spLocks/>
            </p:cNvSpPr>
            <p:nvPr/>
          </p:nvSpPr>
          <p:spPr bwMode="auto">
            <a:xfrm>
              <a:off x="3640" y="1360"/>
              <a:ext cx="896"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User2</a:t>
              </a:r>
            </a:p>
          </p:txBody>
        </p:sp>
        <p:sp>
          <p:nvSpPr>
            <p:cNvPr id="8220" name="AutoShape 26"/>
            <p:cNvSpPr>
              <a:spLocks/>
            </p:cNvSpPr>
            <p:nvPr/>
          </p:nvSpPr>
          <p:spPr bwMode="auto">
            <a:xfrm>
              <a:off x="353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328396"/>
              </a:solidFill>
              <a:round/>
              <a:headEnd/>
              <a:tailEnd/>
            </a:ln>
          </p:spPr>
          <p:txBody>
            <a:bodyPr lIns="0" tIns="0" rIns="0" bIns="0"/>
            <a:lstStyle/>
            <a:p>
              <a:endParaRPr lang="en-US" sz="2000"/>
            </a:p>
          </p:txBody>
        </p:sp>
        <p:sp>
          <p:nvSpPr>
            <p:cNvPr id="28" name="Rectangle 27"/>
            <p:cNvSpPr>
              <a:spLocks/>
            </p:cNvSpPr>
            <p:nvPr/>
          </p:nvSpPr>
          <p:spPr bwMode="auto">
            <a:xfrm>
              <a:off x="416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usr</a:t>
              </a:r>
            </a:p>
          </p:txBody>
        </p:sp>
      </p:grpSp>
      <p:cxnSp>
        <p:nvCxnSpPr>
          <p:cNvPr id="8198" name="Elbow Connector 30"/>
          <p:cNvCxnSpPr>
            <a:cxnSpLocks noChangeShapeType="1"/>
          </p:cNvCxnSpPr>
          <p:nvPr/>
        </p:nvCxnSpPr>
        <p:spPr bwMode="auto">
          <a:xfrm rot="8100000" flipH="1" flipV="1">
            <a:off x="6578113" y="2830514"/>
            <a:ext cx="313592" cy="325437"/>
          </a:xfrm>
          <a:prstGeom prst="bentConnector3">
            <a:avLst>
              <a:gd name="adj1" fmla="val 50000"/>
            </a:avLst>
          </a:prstGeom>
          <a:noFill/>
          <a:ln w="19050" algn="ctr">
            <a:solidFill>
              <a:srgbClr val="2C7284"/>
            </a:solidFill>
            <a:round/>
            <a:headEnd/>
            <a:tailEnd/>
          </a:ln>
        </p:spPr>
      </p:cxnSp>
      <p:cxnSp>
        <p:nvCxnSpPr>
          <p:cNvPr id="8199" name="Straight Connector 34"/>
          <p:cNvCxnSpPr>
            <a:cxnSpLocks noChangeShapeType="1"/>
          </p:cNvCxnSpPr>
          <p:nvPr/>
        </p:nvCxnSpPr>
        <p:spPr bwMode="auto">
          <a:xfrm>
            <a:off x="6005147" y="3021013"/>
            <a:ext cx="350227" cy="0"/>
          </a:xfrm>
          <a:prstGeom prst="line">
            <a:avLst/>
          </a:prstGeom>
          <a:noFill/>
          <a:ln w="19050" algn="ctr">
            <a:solidFill>
              <a:srgbClr val="2C7284"/>
            </a:solidFill>
            <a:round/>
            <a:headEnd/>
            <a:tailEnd/>
          </a:ln>
        </p:spPr>
      </p:cxnSp>
      <p:cxnSp>
        <p:nvCxnSpPr>
          <p:cNvPr id="8200" name="Straight Connector 38"/>
          <p:cNvCxnSpPr>
            <a:cxnSpLocks noChangeShapeType="1"/>
            <a:stCxn id="28" idx="0"/>
          </p:cNvCxnSpPr>
          <p:nvPr/>
        </p:nvCxnSpPr>
        <p:spPr bwMode="auto">
          <a:xfrm flipH="1" flipV="1">
            <a:off x="7353300" y="3016252"/>
            <a:ext cx="532668" cy="302682"/>
          </a:xfrm>
          <a:prstGeom prst="line">
            <a:avLst/>
          </a:prstGeom>
          <a:noFill/>
          <a:ln w="19050" algn="ctr">
            <a:solidFill>
              <a:srgbClr val="2C7284"/>
            </a:solidFill>
            <a:round/>
            <a:headEnd/>
            <a:tailEnd/>
          </a:ln>
        </p:spPr>
      </p:cxnSp>
      <p:cxnSp>
        <p:nvCxnSpPr>
          <p:cNvPr id="8201" name="Straight Connector 41"/>
          <p:cNvCxnSpPr>
            <a:cxnSpLocks noChangeShapeType="1"/>
          </p:cNvCxnSpPr>
          <p:nvPr/>
        </p:nvCxnSpPr>
        <p:spPr bwMode="auto">
          <a:xfrm flipH="1">
            <a:off x="7129097" y="3016250"/>
            <a:ext cx="376603" cy="0"/>
          </a:xfrm>
          <a:prstGeom prst="line">
            <a:avLst/>
          </a:prstGeom>
          <a:noFill/>
          <a:ln w="19050" algn="ctr">
            <a:solidFill>
              <a:srgbClr val="2C7284"/>
            </a:solidFill>
            <a:round/>
            <a:headEnd/>
            <a:tailEnd/>
          </a:ln>
        </p:spPr>
      </p:cxnSp>
    </p:spTree>
    <p:extLst>
      <p:ext uri="{BB962C8B-B14F-4D97-AF65-F5344CB8AC3E}">
        <p14:creationId xmlns:p14="http://schemas.microsoft.com/office/powerpoint/2010/main" val="1601063162"/>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9"/>
          <p:cNvSpPr>
            <a:spLocks noGrp="1"/>
          </p:cNvSpPr>
          <p:nvPr>
            <p:ph type="title"/>
          </p:nvPr>
        </p:nvSpPr>
        <p:spPr>
          <a:xfrm>
            <a:off x="457200" y="641350"/>
            <a:ext cx="8229600" cy="323165"/>
          </a:xfrm>
        </p:spPr>
        <p:txBody>
          <a:bodyPr/>
          <a:lstStyle/>
          <a:p>
            <a:r>
              <a:rPr lang="en-GB" sz="1800" dirty="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dirty="0">
                <a:solidFill>
                  <a:srgbClr val="7F7F7F"/>
                </a:solidFill>
              </a:rPr>
              <a:t>File System</a:t>
            </a:r>
          </a:p>
        </p:txBody>
      </p:sp>
      <p:sp>
        <p:nvSpPr>
          <p:cNvPr id="22" name="Text Placeholder 21"/>
          <p:cNvSpPr>
            <a:spLocks noGrp="1"/>
          </p:cNvSpPr>
          <p:nvPr>
            <p:ph type="body" sz="quarter" idx="14"/>
          </p:nvPr>
        </p:nvSpPr>
        <p:spPr>
          <a:xfrm>
            <a:off x="694592" y="2644775"/>
            <a:ext cx="7772400" cy="476726"/>
          </a:xfrm>
          <a:solidFill>
            <a:srgbClr val="00B0F0"/>
          </a:solidFill>
          <a:ln>
            <a:solidFill>
              <a:schemeClr val="tx2"/>
            </a:solidFill>
          </a:ln>
          <a:effectLst>
            <a:outerShdw blurRad="63500" dist="38100" dir="2700000" algn="tl" rotWithShape="0">
              <a:prstClr val="black">
                <a:alpha val="40000"/>
              </a:prstClr>
            </a:outerShdw>
          </a:effectLst>
        </p:spPr>
        <p:txBody>
          <a:bodyPr/>
          <a:lstStyle/>
          <a:p>
            <a:pPr>
              <a:defRPr/>
            </a:pPr>
            <a:r>
              <a:rPr dirty="0">
                <a:solidFill>
                  <a:schemeClr val="tx2"/>
                </a:solidFill>
              </a:rPr>
              <a:t>Files and Directories</a:t>
            </a:r>
          </a:p>
        </p:txBody>
      </p:sp>
      <p:sp>
        <p:nvSpPr>
          <p:cNvPr id="24" name="Text Placeholder 23"/>
          <p:cNvSpPr>
            <a:spLocks noGrp="1"/>
          </p:cNvSpPr>
          <p:nvPr>
            <p:ph type="body" sz="quarter" idx="16"/>
          </p:nvPr>
        </p:nvSpPr>
        <p:spPr>
          <a:xfrm>
            <a:off x="694592" y="3457575"/>
            <a:ext cx="7772400" cy="476726"/>
          </a:xfrm>
        </p:spPr>
        <p:txBody>
          <a:bodyPr/>
          <a:lstStyle/>
          <a:p>
            <a:pPr>
              <a:defRPr/>
            </a:pPr>
            <a:r>
              <a:t>Wildcards</a:t>
            </a:r>
            <a:endParaRPr/>
          </a:p>
        </p:txBody>
      </p:sp>
    </p:spTree>
    <p:extLst>
      <p:ext uri="{BB962C8B-B14F-4D97-AF65-F5344CB8AC3E}">
        <p14:creationId xmlns:p14="http://schemas.microsoft.com/office/powerpoint/2010/main" val="700277396"/>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a:t>There are three types of files</a:t>
            </a:r>
          </a:p>
        </p:txBody>
      </p:sp>
      <p:sp>
        <p:nvSpPr>
          <p:cNvPr id="6" name="Rounded Rectangle 5"/>
          <p:cNvSpPr/>
          <p:nvPr/>
        </p:nvSpPr>
        <p:spPr bwMode="auto">
          <a:xfrm>
            <a:off x="690197" y="2286000"/>
            <a:ext cx="7996603" cy="377975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400" b="1" dirty="0" smtClean="0">
                <a:solidFill>
                  <a:srgbClr val="333399"/>
                </a:solidFill>
              </a:rPr>
              <a:t>Regular files</a:t>
            </a:r>
            <a:r>
              <a:rPr lang="en-GB" sz="2400" b="1" smtClean="0">
                <a:solidFill>
                  <a:srgbClr val="333399"/>
                </a:solidFill>
              </a:rPr>
              <a:t>: </a:t>
            </a:r>
            <a:endParaRPr lang="en-GB" sz="2400" b="1" dirty="0">
              <a:solidFill>
                <a:srgbClr val="333399"/>
              </a:solidFill>
            </a:endParaRPr>
          </a:p>
          <a:p>
            <a:pPr lvl="1">
              <a:buFont typeface="Arial" pitchFamily="34" charset="0"/>
              <a:buChar char="•"/>
              <a:defRPr/>
            </a:pPr>
            <a:r>
              <a:rPr lang="en-GB" sz="2400" dirty="0">
                <a:solidFill>
                  <a:srgbClr val="333399"/>
                </a:solidFill>
              </a:rPr>
              <a:t> Contain data, text or program instructions</a:t>
            </a:r>
          </a:p>
          <a:p>
            <a:pPr>
              <a:defRPr/>
            </a:pPr>
            <a:endParaRPr lang="en-GB" sz="2400" dirty="0">
              <a:solidFill>
                <a:srgbClr val="333399"/>
              </a:solidFill>
            </a:endParaRPr>
          </a:p>
          <a:p>
            <a:pPr>
              <a:defRPr/>
            </a:pPr>
            <a:r>
              <a:rPr lang="en-GB" sz="2400" b="1" dirty="0" smtClean="0">
                <a:solidFill>
                  <a:srgbClr val="333399"/>
                </a:solidFill>
              </a:rPr>
              <a:t>Directories:  </a:t>
            </a:r>
            <a:endParaRPr lang="en-GB" sz="2400" b="1" dirty="0">
              <a:solidFill>
                <a:srgbClr val="333399"/>
              </a:solidFill>
            </a:endParaRPr>
          </a:p>
          <a:p>
            <a:pPr lvl="1">
              <a:buFont typeface="Arial" pitchFamily="34" charset="0"/>
              <a:buChar char="•"/>
              <a:defRPr/>
            </a:pPr>
            <a:r>
              <a:rPr lang="en-GB" sz="2400" dirty="0">
                <a:solidFill>
                  <a:srgbClr val="333399"/>
                </a:solidFill>
              </a:rPr>
              <a:t> Stores special and regular files</a:t>
            </a:r>
          </a:p>
          <a:p>
            <a:pPr>
              <a:defRPr/>
            </a:pPr>
            <a:endParaRPr lang="en-GB" sz="2400" dirty="0">
              <a:solidFill>
                <a:srgbClr val="333399"/>
              </a:solidFill>
            </a:endParaRPr>
          </a:p>
          <a:p>
            <a:pPr>
              <a:defRPr/>
            </a:pPr>
            <a:r>
              <a:rPr lang="en-GB" sz="2400" b="1" dirty="0">
                <a:solidFill>
                  <a:srgbClr val="333399"/>
                </a:solidFill>
              </a:rPr>
              <a:t>Special files </a:t>
            </a:r>
          </a:p>
          <a:p>
            <a:pPr lvl="1">
              <a:buFont typeface="Arial" pitchFamily="34" charset="0"/>
              <a:buChar char="•"/>
              <a:defRPr/>
            </a:pPr>
            <a:r>
              <a:rPr lang="en-GB" sz="2400" dirty="0">
                <a:solidFill>
                  <a:srgbClr val="333399"/>
                </a:solidFill>
              </a:rPr>
              <a:t> Provide access to hardware. For example printers, hard disks and other </a:t>
            </a:r>
            <a:r>
              <a:rPr lang="en-GB" sz="2400" dirty="0" smtClean="0">
                <a:solidFill>
                  <a:srgbClr val="333399"/>
                </a:solidFill>
              </a:rPr>
              <a:t>devices</a:t>
            </a:r>
            <a:endParaRPr lang="en-GB" sz="2400" dirty="0">
              <a:solidFill>
                <a:srgbClr val="333399"/>
              </a:solidFill>
            </a:endParaRPr>
          </a:p>
        </p:txBody>
      </p:sp>
    </p:spTree>
    <p:extLst>
      <p:ext uri="{BB962C8B-B14F-4D97-AF65-F5344CB8AC3E}">
        <p14:creationId xmlns:p14="http://schemas.microsoft.com/office/powerpoint/2010/main" val="3103228261"/>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165060"/>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a:t>Directories</a:t>
            </a:r>
          </a:p>
        </p:txBody>
      </p:sp>
      <p:sp>
        <p:nvSpPr>
          <p:cNvPr id="6" name="Rounded Rectangle 5"/>
          <p:cNvSpPr/>
          <p:nvPr/>
        </p:nvSpPr>
        <p:spPr bwMode="auto">
          <a:xfrm>
            <a:off x="690197" y="1888624"/>
            <a:ext cx="7996603" cy="4188381"/>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400" b="1" dirty="0" smtClean="0">
                <a:solidFill>
                  <a:srgbClr val="333399"/>
                </a:solidFill>
              </a:rPr>
              <a:t>Home </a:t>
            </a:r>
            <a:r>
              <a:rPr lang="en-GB" sz="2400" b="1" dirty="0">
                <a:solidFill>
                  <a:srgbClr val="333399"/>
                </a:solidFill>
              </a:rPr>
              <a:t>Directory -   holds users files</a:t>
            </a:r>
          </a:p>
          <a:p>
            <a:pPr lvl="1">
              <a:defRPr/>
            </a:pPr>
            <a:r>
              <a:rPr lang="en-GB" sz="2400" dirty="0">
                <a:solidFill>
                  <a:srgbClr val="333399"/>
                </a:solidFill>
              </a:rPr>
              <a:t>/home/</a:t>
            </a:r>
            <a:r>
              <a:rPr lang="en-GB" sz="2400" dirty="0" err="1">
                <a:solidFill>
                  <a:srgbClr val="333399"/>
                </a:solidFill>
              </a:rPr>
              <a:t>judy.marshall</a:t>
            </a:r>
            <a:endParaRPr lang="en-GB" sz="2400" dirty="0">
              <a:solidFill>
                <a:srgbClr val="333399"/>
              </a:solidFill>
            </a:endParaRPr>
          </a:p>
          <a:p>
            <a:pPr>
              <a:defRPr/>
            </a:pPr>
            <a:r>
              <a:rPr lang="en-US" sz="2400" dirty="0" smtClean="0">
                <a:solidFill>
                  <a:srgbClr val="333399"/>
                </a:solidFill>
              </a:rPr>
              <a:t>       </a:t>
            </a:r>
            <a:r>
              <a:rPr lang="en-US" sz="2400" dirty="0" smtClean="0">
                <a:solidFill>
                  <a:srgbClr val="FF0000"/>
                </a:solidFill>
              </a:rPr>
              <a:t>$HOME </a:t>
            </a:r>
            <a:r>
              <a:rPr lang="en-US" sz="2400" dirty="0" smtClean="0">
                <a:solidFill>
                  <a:srgbClr val="333399"/>
                </a:solidFill>
              </a:rPr>
              <a:t>or </a:t>
            </a:r>
            <a:r>
              <a:rPr lang="en-US" sz="2400" dirty="0" smtClean="0">
                <a:solidFill>
                  <a:srgbClr val="FF0000"/>
                </a:solidFill>
              </a:rPr>
              <a:t>~</a:t>
            </a:r>
          </a:p>
          <a:p>
            <a:pPr>
              <a:defRPr/>
            </a:pPr>
            <a:endParaRPr lang="en-GB" sz="2400" dirty="0">
              <a:solidFill>
                <a:srgbClr val="FF0000"/>
              </a:solidFill>
            </a:endParaRPr>
          </a:p>
          <a:p>
            <a:pPr>
              <a:defRPr/>
            </a:pPr>
            <a:r>
              <a:rPr lang="en-GB" sz="2400" b="1" dirty="0">
                <a:solidFill>
                  <a:srgbClr val="333399"/>
                </a:solidFill>
              </a:rPr>
              <a:t>Current Directory - current location</a:t>
            </a:r>
          </a:p>
          <a:p>
            <a:pPr>
              <a:defRPr/>
            </a:pPr>
            <a:r>
              <a:rPr lang="en-GB" sz="2400" b="1" dirty="0">
                <a:solidFill>
                  <a:srgbClr val="333399"/>
                </a:solidFill>
              </a:rPr>
              <a:t>		</a:t>
            </a:r>
            <a:r>
              <a:rPr lang="en-GB" sz="2400" dirty="0">
                <a:solidFill>
                  <a:srgbClr val="333399"/>
                </a:solidFill>
              </a:rPr>
              <a:t>    can be displayed using </a:t>
            </a:r>
            <a:r>
              <a:rPr lang="en-GB" sz="2400" dirty="0" err="1">
                <a:solidFill>
                  <a:srgbClr val="FF0000"/>
                </a:solidFill>
              </a:rPr>
              <a:t>pwd</a:t>
            </a:r>
            <a:endParaRPr lang="en-GB" sz="2400" dirty="0">
              <a:solidFill>
                <a:srgbClr val="FF0000"/>
              </a:solidFill>
            </a:endParaRPr>
          </a:p>
          <a:p>
            <a:pPr>
              <a:defRPr/>
            </a:pPr>
            <a:r>
              <a:rPr lang="en-GB" sz="2400" dirty="0">
                <a:solidFill>
                  <a:srgbClr val="333399"/>
                </a:solidFill>
              </a:rPr>
              <a:t>		    can be referenced by </a:t>
            </a:r>
            <a:r>
              <a:rPr lang="en-GB" sz="2400" dirty="0">
                <a:solidFill>
                  <a:srgbClr val="FF0000"/>
                </a:solidFill>
              </a:rPr>
              <a:t>.</a:t>
            </a:r>
            <a:r>
              <a:rPr lang="en-GB" sz="2400" dirty="0">
                <a:solidFill>
                  <a:srgbClr val="333399"/>
                </a:solidFill>
              </a:rPr>
              <a:t> in commands</a:t>
            </a:r>
          </a:p>
          <a:p>
            <a:pPr>
              <a:defRPr/>
            </a:pPr>
            <a:endParaRPr lang="en-GB" sz="2400" dirty="0">
              <a:solidFill>
                <a:srgbClr val="333399"/>
              </a:solidFill>
            </a:endParaRPr>
          </a:p>
          <a:p>
            <a:pPr>
              <a:defRPr/>
            </a:pPr>
            <a:r>
              <a:rPr lang="en-GB" sz="2400" b="1" dirty="0">
                <a:solidFill>
                  <a:srgbClr val="333399"/>
                </a:solidFill>
              </a:rPr>
              <a:t>Parent Directory	  - directory above the current directory</a:t>
            </a:r>
          </a:p>
          <a:p>
            <a:pPr>
              <a:defRPr/>
            </a:pPr>
            <a:r>
              <a:rPr lang="en-GB" sz="2400" b="1" dirty="0">
                <a:solidFill>
                  <a:srgbClr val="333399"/>
                </a:solidFill>
              </a:rPr>
              <a:t>		</a:t>
            </a:r>
            <a:r>
              <a:rPr lang="en-GB" sz="2400" dirty="0">
                <a:solidFill>
                  <a:srgbClr val="333399"/>
                </a:solidFill>
              </a:rPr>
              <a:t>    can be referenced by </a:t>
            </a:r>
            <a:r>
              <a:rPr lang="en-GB" sz="2400" dirty="0">
                <a:solidFill>
                  <a:srgbClr val="FF0000"/>
                </a:solidFill>
              </a:rPr>
              <a:t>..</a:t>
            </a:r>
            <a:r>
              <a:rPr lang="en-GB" sz="2400" dirty="0">
                <a:solidFill>
                  <a:srgbClr val="333399"/>
                </a:solidFill>
              </a:rPr>
              <a:t> in </a:t>
            </a:r>
            <a:r>
              <a:rPr lang="en-GB" sz="2400" dirty="0" smtClean="0">
                <a:solidFill>
                  <a:srgbClr val="333399"/>
                </a:solidFill>
              </a:rPr>
              <a:t>commands</a:t>
            </a:r>
            <a:r>
              <a:rPr lang="en-GB" sz="2400" b="1" dirty="0" smtClean="0">
                <a:solidFill>
                  <a:srgbClr val="333399"/>
                </a:solidFill>
              </a:rPr>
              <a:t>                   </a:t>
            </a:r>
            <a:endParaRPr lang="en-GB" sz="2400" dirty="0">
              <a:solidFill>
                <a:srgbClr val="333399"/>
              </a:solidFill>
            </a:endParaRPr>
          </a:p>
        </p:txBody>
      </p:sp>
    </p:spTree>
    <p:extLst>
      <p:ext uri="{BB962C8B-B14F-4D97-AF65-F5344CB8AC3E}">
        <p14:creationId xmlns:p14="http://schemas.microsoft.com/office/powerpoint/2010/main" val="137282849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83218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smtClean="0"/>
              <a:t>Directories Commands</a:t>
            </a:r>
            <a:endParaRPr lang="en-GB" sz="2400" kern="0" dirty="0"/>
          </a:p>
        </p:txBody>
      </p:sp>
      <p:sp>
        <p:nvSpPr>
          <p:cNvPr id="6" name="Rounded Rectangle 5"/>
          <p:cNvSpPr/>
          <p:nvPr/>
        </p:nvSpPr>
        <p:spPr bwMode="auto">
          <a:xfrm>
            <a:off x="537797" y="1412374"/>
            <a:ext cx="7996603" cy="5005626"/>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400" b="1" dirty="0" smtClean="0">
                <a:solidFill>
                  <a:srgbClr val="333399"/>
                </a:solidFill>
              </a:rPr>
              <a:t>List Directory Content:</a:t>
            </a:r>
            <a:endParaRPr lang="en-GB" sz="2400" b="1" dirty="0">
              <a:solidFill>
                <a:srgbClr val="333399"/>
              </a:solidFill>
            </a:endParaRPr>
          </a:p>
          <a:p>
            <a:pPr lvl="1">
              <a:defRPr/>
            </a:pPr>
            <a:r>
              <a:rPr lang="en-US" sz="2400" dirty="0">
                <a:solidFill>
                  <a:srgbClr val="333399"/>
                </a:solidFill>
              </a:rPr>
              <a:t>ls </a:t>
            </a:r>
            <a:r>
              <a:rPr lang="en-US" sz="2400" i="1" dirty="0" smtClean="0">
                <a:solidFill>
                  <a:srgbClr val="333399"/>
                </a:solidFill>
              </a:rPr>
              <a:t>path</a:t>
            </a:r>
            <a:r>
              <a:rPr lang="en-US" sz="2400" dirty="0" smtClean="0">
                <a:solidFill>
                  <a:srgbClr val="333399"/>
                </a:solidFill>
              </a:rPr>
              <a:t> , </a:t>
            </a:r>
            <a:r>
              <a:rPr lang="en-US" sz="2400" dirty="0">
                <a:solidFill>
                  <a:srgbClr val="333399"/>
                </a:solidFill>
              </a:rPr>
              <a:t>ls –a </a:t>
            </a:r>
            <a:r>
              <a:rPr lang="en-US" sz="2400" i="1" dirty="0" smtClean="0">
                <a:solidFill>
                  <a:srgbClr val="333399"/>
                </a:solidFill>
              </a:rPr>
              <a:t>path</a:t>
            </a:r>
          </a:p>
          <a:p>
            <a:pPr lvl="1">
              <a:defRPr/>
            </a:pPr>
            <a:r>
              <a:rPr lang="en-US" sz="2400" dirty="0" smtClean="0">
                <a:solidFill>
                  <a:srgbClr val="333399"/>
                </a:solidFill>
              </a:rPr>
              <a:t>Ex: ls $HOME or </a:t>
            </a:r>
            <a:r>
              <a:rPr lang="en-US" sz="2400" dirty="0">
                <a:solidFill>
                  <a:srgbClr val="333399"/>
                </a:solidFill>
              </a:rPr>
              <a:t>ls </a:t>
            </a:r>
            <a:r>
              <a:rPr lang="en-US" sz="2400" dirty="0" smtClean="0">
                <a:solidFill>
                  <a:srgbClr val="333399"/>
                </a:solidFill>
              </a:rPr>
              <a:t>–a $HOME</a:t>
            </a:r>
            <a:endParaRPr lang="en-GB" sz="2400" dirty="0">
              <a:solidFill>
                <a:srgbClr val="333399"/>
              </a:solidFill>
            </a:endParaRPr>
          </a:p>
          <a:p>
            <a:pPr>
              <a:defRPr/>
            </a:pPr>
            <a:r>
              <a:rPr lang="en-GB" sz="2400" b="1" dirty="0" smtClean="0">
                <a:solidFill>
                  <a:srgbClr val="333399"/>
                </a:solidFill>
              </a:rPr>
              <a:t>Create Directory:</a:t>
            </a:r>
            <a:endParaRPr lang="en-GB" sz="2400" b="1" dirty="0">
              <a:solidFill>
                <a:srgbClr val="333399"/>
              </a:solidFill>
            </a:endParaRPr>
          </a:p>
          <a:p>
            <a:pPr>
              <a:defRPr/>
            </a:pPr>
            <a:r>
              <a:rPr lang="en-GB" sz="2400" b="1" dirty="0">
                <a:solidFill>
                  <a:srgbClr val="333399"/>
                </a:solidFill>
              </a:rPr>
              <a:t>	</a:t>
            </a:r>
            <a:r>
              <a:rPr lang="en-GB" sz="2400" dirty="0" err="1">
                <a:solidFill>
                  <a:srgbClr val="333399"/>
                </a:solidFill>
              </a:rPr>
              <a:t>mkdir</a:t>
            </a:r>
            <a:r>
              <a:rPr lang="en-GB" sz="2400" dirty="0">
                <a:solidFill>
                  <a:srgbClr val="333399"/>
                </a:solidFill>
              </a:rPr>
              <a:t> </a:t>
            </a:r>
            <a:r>
              <a:rPr lang="en-GB" sz="2400" i="1" dirty="0" smtClean="0">
                <a:solidFill>
                  <a:srgbClr val="333399"/>
                </a:solidFill>
              </a:rPr>
              <a:t>path/name</a:t>
            </a:r>
          </a:p>
          <a:p>
            <a:pPr>
              <a:defRPr/>
            </a:pPr>
            <a:r>
              <a:rPr lang="en-US" sz="2400" i="1" dirty="0">
                <a:solidFill>
                  <a:srgbClr val="333399"/>
                </a:solidFill>
              </a:rPr>
              <a:t> </a:t>
            </a:r>
            <a:r>
              <a:rPr lang="en-US" sz="2400" i="1" dirty="0" smtClean="0">
                <a:solidFill>
                  <a:srgbClr val="333399"/>
                </a:solidFill>
              </a:rPr>
              <a:t>      </a:t>
            </a:r>
            <a:r>
              <a:rPr lang="en-US" sz="2400" dirty="0" smtClean="0">
                <a:solidFill>
                  <a:srgbClr val="333399"/>
                </a:solidFill>
              </a:rPr>
              <a:t>Ex: </a:t>
            </a:r>
            <a:r>
              <a:rPr lang="en-US" sz="2400" dirty="0" err="1" smtClean="0">
                <a:solidFill>
                  <a:srgbClr val="333399"/>
                </a:solidFill>
              </a:rPr>
              <a:t>mkdir</a:t>
            </a:r>
            <a:r>
              <a:rPr lang="en-US" sz="2400" dirty="0" smtClean="0">
                <a:solidFill>
                  <a:srgbClr val="333399"/>
                </a:solidFill>
              </a:rPr>
              <a:t> $HOME/dir1 or </a:t>
            </a:r>
            <a:r>
              <a:rPr lang="en-US" sz="2400" dirty="0" err="1" smtClean="0">
                <a:solidFill>
                  <a:srgbClr val="333399"/>
                </a:solidFill>
              </a:rPr>
              <a:t>mkdir</a:t>
            </a:r>
            <a:r>
              <a:rPr lang="en-US" sz="2400" dirty="0" smtClean="0">
                <a:solidFill>
                  <a:srgbClr val="333399"/>
                </a:solidFill>
              </a:rPr>
              <a:t> dir1</a:t>
            </a:r>
            <a:endParaRPr lang="en-GB" sz="2400" dirty="0">
              <a:solidFill>
                <a:srgbClr val="333399"/>
              </a:solidFill>
            </a:endParaRPr>
          </a:p>
          <a:p>
            <a:pPr>
              <a:defRPr/>
            </a:pPr>
            <a:r>
              <a:rPr lang="en-GB" sz="2400" b="1" dirty="0" smtClean="0">
                <a:solidFill>
                  <a:srgbClr val="333399"/>
                </a:solidFill>
              </a:rPr>
              <a:t>Change Directory:</a:t>
            </a:r>
            <a:endParaRPr lang="en-GB" sz="2400" b="1" dirty="0">
              <a:solidFill>
                <a:srgbClr val="333399"/>
              </a:solidFill>
            </a:endParaRPr>
          </a:p>
          <a:p>
            <a:pPr>
              <a:defRPr/>
            </a:pPr>
            <a:r>
              <a:rPr lang="en-GB" sz="2400" b="1" dirty="0">
                <a:solidFill>
                  <a:srgbClr val="333399"/>
                </a:solidFill>
              </a:rPr>
              <a:t>	</a:t>
            </a:r>
            <a:r>
              <a:rPr lang="en-GB" sz="2400" dirty="0">
                <a:solidFill>
                  <a:srgbClr val="333399"/>
                </a:solidFill>
              </a:rPr>
              <a:t>cd </a:t>
            </a:r>
            <a:r>
              <a:rPr lang="en-GB" sz="2400" dirty="0" err="1">
                <a:solidFill>
                  <a:srgbClr val="333399"/>
                </a:solidFill>
              </a:rPr>
              <a:t>dir</a:t>
            </a:r>
            <a:r>
              <a:rPr lang="en-GB" sz="2400" dirty="0">
                <a:solidFill>
                  <a:srgbClr val="333399"/>
                </a:solidFill>
              </a:rPr>
              <a:t> , cd .. , cd </a:t>
            </a:r>
            <a:r>
              <a:rPr lang="en-GB" sz="2400" dirty="0" smtClean="0">
                <a:solidFill>
                  <a:srgbClr val="333399"/>
                </a:solidFill>
              </a:rPr>
              <a:t>~ , cd /</a:t>
            </a:r>
          </a:p>
          <a:p>
            <a:pPr>
              <a:defRPr/>
            </a:pPr>
            <a:r>
              <a:rPr lang="en-US" sz="2400" b="1" dirty="0">
                <a:solidFill>
                  <a:srgbClr val="333399"/>
                </a:solidFill>
              </a:rPr>
              <a:t>Remove Directory:</a:t>
            </a:r>
          </a:p>
          <a:p>
            <a:pPr>
              <a:defRPr/>
            </a:pPr>
            <a:r>
              <a:rPr lang="en-US" sz="2400" dirty="0">
                <a:solidFill>
                  <a:srgbClr val="333399"/>
                </a:solidFill>
              </a:rPr>
              <a:t>	</a:t>
            </a:r>
            <a:r>
              <a:rPr lang="en-US" sz="2400" dirty="0" err="1" smtClean="0">
                <a:solidFill>
                  <a:srgbClr val="333399"/>
                </a:solidFill>
              </a:rPr>
              <a:t>rmdir</a:t>
            </a:r>
            <a:r>
              <a:rPr lang="en-US" sz="2400" dirty="0" smtClean="0">
                <a:solidFill>
                  <a:srgbClr val="333399"/>
                </a:solidFill>
              </a:rPr>
              <a:t> </a:t>
            </a:r>
            <a:r>
              <a:rPr lang="en-GB" sz="2400" i="1" dirty="0" smtClean="0">
                <a:solidFill>
                  <a:srgbClr val="333399"/>
                </a:solidFill>
              </a:rPr>
              <a:t>path/name or </a:t>
            </a:r>
            <a:r>
              <a:rPr lang="en-US" sz="2400" dirty="0" err="1">
                <a:solidFill>
                  <a:srgbClr val="333399"/>
                </a:solidFill>
              </a:rPr>
              <a:t>rm</a:t>
            </a:r>
            <a:r>
              <a:rPr lang="en-US" sz="2400" dirty="0">
                <a:solidFill>
                  <a:srgbClr val="333399"/>
                </a:solidFill>
              </a:rPr>
              <a:t> –</a:t>
            </a:r>
            <a:r>
              <a:rPr lang="en-US" sz="2400" dirty="0" smtClean="0">
                <a:solidFill>
                  <a:srgbClr val="333399"/>
                </a:solidFill>
              </a:rPr>
              <a:t>r </a:t>
            </a:r>
            <a:r>
              <a:rPr lang="en-GB" sz="2400" i="1" dirty="0">
                <a:solidFill>
                  <a:srgbClr val="333399"/>
                </a:solidFill>
              </a:rPr>
              <a:t>path/name</a:t>
            </a:r>
          </a:p>
          <a:p>
            <a:pPr>
              <a:defRPr/>
            </a:pPr>
            <a:r>
              <a:rPr lang="en-US" sz="2400" b="1" dirty="0" smtClean="0">
                <a:solidFill>
                  <a:srgbClr val="333399"/>
                </a:solidFill>
              </a:rPr>
              <a:t>List Directory Content in Tree Format:</a:t>
            </a:r>
            <a:endParaRPr lang="en-US" sz="2400" b="1" dirty="0">
              <a:solidFill>
                <a:srgbClr val="333399"/>
              </a:solidFill>
            </a:endParaRPr>
          </a:p>
          <a:p>
            <a:pPr>
              <a:defRPr/>
            </a:pPr>
            <a:r>
              <a:rPr lang="en-US" sz="2400" dirty="0">
                <a:solidFill>
                  <a:srgbClr val="333399"/>
                </a:solidFill>
              </a:rPr>
              <a:t>	</a:t>
            </a:r>
            <a:r>
              <a:rPr lang="en-US" sz="2400" dirty="0" smtClean="0">
                <a:solidFill>
                  <a:srgbClr val="333399"/>
                </a:solidFill>
              </a:rPr>
              <a:t>tree </a:t>
            </a:r>
            <a:r>
              <a:rPr lang="en-GB" sz="2400" i="1" dirty="0" smtClean="0">
                <a:solidFill>
                  <a:srgbClr val="333399"/>
                </a:solidFill>
              </a:rPr>
              <a:t>path/name</a:t>
            </a:r>
            <a:endParaRPr lang="en-GB" sz="2400" i="1" dirty="0">
              <a:solidFill>
                <a:srgbClr val="333399"/>
              </a:solidFill>
            </a:endParaRPr>
          </a:p>
        </p:txBody>
      </p:sp>
    </p:spTree>
    <p:extLst>
      <p:ext uri="{BB962C8B-B14F-4D97-AF65-F5344CB8AC3E}">
        <p14:creationId xmlns:p14="http://schemas.microsoft.com/office/powerpoint/2010/main" val="3225967284"/>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83218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smtClean="0"/>
              <a:t>Files Commands</a:t>
            </a:r>
            <a:endParaRPr lang="en-GB" sz="2400" kern="0" dirty="0"/>
          </a:p>
        </p:txBody>
      </p:sp>
      <p:sp>
        <p:nvSpPr>
          <p:cNvPr id="6" name="Rounded Rectangle 5"/>
          <p:cNvSpPr/>
          <p:nvPr/>
        </p:nvSpPr>
        <p:spPr bwMode="auto">
          <a:xfrm>
            <a:off x="537797" y="1412374"/>
            <a:ext cx="7996603" cy="5005626"/>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400" b="1" dirty="0" smtClean="0">
                <a:solidFill>
                  <a:srgbClr val="333399"/>
                </a:solidFill>
              </a:rPr>
              <a:t>Create File:</a:t>
            </a:r>
            <a:endParaRPr lang="en-GB" sz="2400" b="1" dirty="0">
              <a:solidFill>
                <a:srgbClr val="333399"/>
              </a:solidFill>
            </a:endParaRPr>
          </a:p>
          <a:p>
            <a:pPr lvl="1">
              <a:defRPr/>
            </a:pPr>
            <a:r>
              <a:rPr lang="en-US" sz="2400" dirty="0">
                <a:solidFill>
                  <a:srgbClr val="333399"/>
                </a:solidFill>
              </a:rPr>
              <a:t>touch</a:t>
            </a:r>
            <a:r>
              <a:rPr lang="en-US" sz="2400" dirty="0" smtClean="0">
                <a:solidFill>
                  <a:srgbClr val="333399"/>
                </a:solidFill>
              </a:rPr>
              <a:t> </a:t>
            </a:r>
            <a:r>
              <a:rPr lang="en-US" sz="2400" i="1" dirty="0" smtClean="0">
                <a:solidFill>
                  <a:srgbClr val="333399"/>
                </a:solidFill>
              </a:rPr>
              <a:t>path/name</a:t>
            </a:r>
          </a:p>
          <a:p>
            <a:pPr lvl="1">
              <a:defRPr/>
            </a:pPr>
            <a:r>
              <a:rPr lang="en-US" sz="2400" dirty="0" smtClean="0">
                <a:solidFill>
                  <a:srgbClr val="333399"/>
                </a:solidFill>
              </a:rPr>
              <a:t>Ex: touch </a:t>
            </a:r>
            <a:r>
              <a:rPr lang="en-US" sz="2400" dirty="0">
                <a:solidFill>
                  <a:srgbClr val="333399"/>
                </a:solidFill>
              </a:rPr>
              <a:t>$</a:t>
            </a:r>
            <a:r>
              <a:rPr lang="en-US" sz="2400" dirty="0" smtClean="0">
                <a:solidFill>
                  <a:srgbClr val="333399"/>
                </a:solidFill>
              </a:rPr>
              <a:t>HOME/dir1/file1 or touch file1</a:t>
            </a:r>
            <a:endParaRPr lang="en-GB" sz="2400" dirty="0">
              <a:solidFill>
                <a:srgbClr val="333399"/>
              </a:solidFill>
            </a:endParaRPr>
          </a:p>
          <a:p>
            <a:pPr>
              <a:defRPr/>
            </a:pPr>
            <a:r>
              <a:rPr lang="en-GB" sz="2400" b="1" dirty="0" smtClean="0">
                <a:solidFill>
                  <a:srgbClr val="333399"/>
                </a:solidFill>
              </a:rPr>
              <a:t>Delete File:</a:t>
            </a:r>
            <a:endParaRPr lang="en-GB" sz="2400" b="1" dirty="0">
              <a:solidFill>
                <a:srgbClr val="333399"/>
              </a:solidFill>
            </a:endParaRPr>
          </a:p>
          <a:p>
            <a:pPr marL="0" lvl="1">
              <a:defRPr/>
            </a:pPr>
            <a:r>
              <a:rPr lang="en-GB" sz="2400" b="1" dirty="0" smtClean="0">
                <a:solidFill>
                  <a:srgbClr val="333399"/>
                </a:solidFill>
              </a:rPr>
              <a:t>	</a:t>
            </a:r>
            <a:r>
              <a:rPr lang="en-US" sz="2400" dirty="0" err="1" smtClean="0">
                <a:solidFill>
                  <a:srgbClr val="333399"/>
                </a:solidFill>
              </a:rPr>
              <a:t>rm</a:t>
            </a:r>
            <a:r>
              <a:rPr lang="en-US" sz="2400" dirty="0" smtClean="0">
                <a:solidFill>
                  <a:srgbClr val="333399"/>
                </a:solidFill>
              </a:rPr>
              <a:t> </a:t>
            </a:r>
            <a:r>
              <a:rPr lang="en-US" sz="2400" i="1" dirty="0">
                <a:solidFill>
                  <a:srgbClr val="333399"/>
                </a:solidFill>
              </a:rPr>
              <a:t>path/name</a:t>
            </a:r>
          </a:p>
          <a:p>
            <a:pPr>
              <a:defRPr/>
            </a:pPr>
            <a:r>
              <a:rPr lang="en-US" sz="2400" dirty="0" smtClean="0">
                <a:solidFill>
                  <a:srgbClr val="333399"/>
                </a:solidFill>
              </a:rPr>
              <a:t>	</a:t>
            </a:r>
            <a:r>
              <a:rPr lang="en-US" sz="2400" dirty="0" err="1" smtClean="0">
                <a:solidFill>
                  <a:srgbClr val="333399"/>
                </a:solidFill>
              </a:rPr>
              <a:t>rm</a:t>
            </a:r>
            <a:r>
              <a:rPr lang="en-US" sz="2400" dirty="0" smtClean="0">
                <a:solidFill>
                  <a:srgbClr val="333399"/>
                </a:solidFill>
              </a:rPr>
              <a:t> –</a:t>
            </a:r>
            <a:r>
              <a:rPr lang="en-US" sz="2400" dirty="0" err="1" smtClean="0">
                <a:solidFill>
                  <a:srgbClr val="333399"/>
                </a:solidFill>
              </a:rPr>
              <a:t>i</a:t>
            </a:r>
            <a:r>
              <a:rPr lang="en-US" sz="2400" dirty="0" smtClean="0">
                <a:solidFill>
                  <a:srgbClr val="333399"/>
                </a:solidFill>
              </a:rPr>
              <a:t> , </a:t>
            </a:r>
            <a:r>
              <a:rPr lang="en-US" sz="2400" dirty="0" err="1" smtClean="0">
                <a:solidFill>
                  <a:srgbClr val="333399"/>
                </a:solidFill>
              </a:rPr>
              <a:t>rm</a:t>
            </a:r>
            <a:r>
              <a:rPr lang="en-US" sz="2400" dirty="0" smtClean="0">
                <a:solidFill>
                  <a:srgbClr val="333399"/>
                </a:solidFill>
              </a:rPr>
              <a:t> –v , </a:t>
            </a:r>
            <a:r>
              <a:rPr lang="en-US" sz="2400" dirty="0" err="1" smtClean="0">
                <a:solidFill>
                  <a:srgbClr val="333399"/>
                </a:solidFill>
              </a:rPr>
              <a:t>rm</a:t>
            </a:r>
            <a:r>
              <a:rPr lang="en-US" sz="2400" dirty="0" smtClean="0">
                <a:solidFill>
                  <a:srgbClr val="333399"/>
                </a:solidFill>
              </a:rPr>
              <a:t> -f</a:t>
            </a:r>
            <a:endParaRPr lang="en-GB" sz="2400" dirty="0" smtClean="0">
              <a:solidFill>
                <a:srgbClr val="333399"/>
              </a:solidFill>
            </a:endParaRPr>
          </a:p>
          <a:p>
            <a:pPr>
              <a:defRPr/>
            </a:pPr>
            <a:r>
              <a:rPr lang="en-GB" sz="2400" b="1" dirty="0" smtClean="0">
                <a:solidFill>
                  <a:srgbClr val="333399"/>
                </a:solidFill>
              </a:rPr>
              <a:t>Copy File:</a:t>
            </a:r>
            <a:endParaRPr lang="en-GB" sz="2400" b="1" dirty="0">
              <a:solidFill>
                <a:srgbClr val="333399"/>
              </a:solidFill>
            </a:endParaRPr>
          </a:p>
          <a:p>
            <a:pPr>
              <a:defRPr/>
            </a:pPr>
            <a:r>
              <a:rPr lang="en-GB" sz="2400" b="1" dirty="0">
                <a:solidFill>
                  <a:srgbClr val="333399"/>
                </a:solidFill>
              </a:rPr>
              <a:t>	</a:t>
            </a:r>
            <a:r>
              <a:rPr lang="en-GB" sz="2400" dirty="0" err="1" smtClean="0">
                <a:solidFill>
                  <a:srgbClr val="333399"/>
                </a:solidFill>
              </a:rPr>
              <a:t>cp</a:t>
            </a:r>
            <a:r>
              <a:rPr lang="en-GB" sz="2400" dirty="0" smtClean="0">
                <a:solidFill>
                  <a:srgbClr val="333399"/>
                </a:solidFill>
              </a:rPr>
              <a:t> </a:t>
            </a:r>
            <a:r>
              <a:rPr lang="en-US" sz="2400" i="1" dirty="0" smtClean="0">
                <a:solidFill>
                  <a:srgbClr val="333399"/>
                </a:solidFill>
              </a:rPr>
              <a:t>path/name new_</a:t>
            </a:r>
            <a:r>
              <a:rPr lang="en-US" sz="2400" i="1" dirty="0">
                <a:solidFill>
                  <a:srgbClr val="333399"/>
                </a:solidFill>
              </a:rPr>
              <a:t> </a:t>
            </a:r>
            <a:r>
              <a:rPr lang="en-US" sz="2400" i="1" dirty="0" smtClean="0">
                <a:solidFill>
                  <a:srgbClr val="333399"/>
                </a:solidFill>
              </a:rPr>
              <a:t>path/</a:t>
            </a:r>
            <a:r>
              <a:rPr lang="en-US" sz="2400" i="1" dirty="0" err="1" smtClean="0">
                <a:solidFill>
                  <a:srgbClr val="333399"/>
                </a:solidFill>
              </a:rPr>
              <a:t>new_name</a:t>
            </a:r>
            <a:endParaRPr lang="en-GB" sz="2400" dirty="0" smtClean="0">
              <a:solidFill>
                <a:srgbClr val="333399"/>
              </a:solidFill>
            </a:endParaRPr>
          </a:p>
          <a:p>
            <a:pPr>
              <a:defRPr/>
            </a:pPr>
            <a:r>
              <a:rPr lang="en-US" sz="2400" b="1" dirty="0" smtClean="0">
                <a:solidFill>
                  <a:srgbClr val="333399"/>
                </a:solidFill>
              </a:rPr>
              <a:t>Move </a:t>
            </a:r>
            <a:r>
              <a:rPr lang="en-US" sz="2400" b="1" dirty="0">
                <a:solidFill>
                  <a:srgbClr val="333399"/>
                </a:solidFill>
              </a:rPr>
              <a:t>File:</a:t>
            </a:r>
          </a:p>
          <a:p>
            <a:pPr>
              <a:defRPr/>
            </a:pPr>
            <a:r>
              <a:rPr lang="en-US" sz="2400" dirty="0">
                <a:solidFill>
                  <a:srgbClr val="333399"/>
                </a:solidFill>
              </a:rPr>
              <a:t>	mv </a:t>
            </a:r>
            <a:r>
              <a:rPr lang="en-US" sz="2400" i="1" dirty="0">
                <a:solidFill>
                  <a:srgbClr val="333399"/>
                </a:solidFill>
              </a:rPr>
              <a:t>path/name </a:t>
            </a:r>
            <a:r>
              <a:rPr lang="en-US" sz="2400" i="1" dirty="0" err="1" smtClean="0">
                <a:solidFill>
                  <a:srgbClr val="333399"/>
                </a:solidFill>
              </a:rPr>
              <a:t>new_path</a:t>
            </a:r>
            <a:r>
              <a:rPr lang="en-US" sz="2400" i="1" dirty="0" smtClean="0">
                <a:solidFill>
                  <a:srgbClr val="333399"/>
                </a:solidFill>
              </a:rPr>
              <a:t>/</a:t>
            </a:r>
            <a:r>
              <a:rPr lang="en-US" sz="2400" i="1" dirty="0" err="1" smtClean="0">
                <a:solidFill>
                  <a:srgbClr val="333399"/>
                </a:solidFill>
              </a:rPr>
              <a:t>new_name</a:t>
            </a:r>
            <a:endParaRPr lang="en-US" sz="2400" b="1" dirty="0" smtClean="0">
              <a:solidFill>
                <a:srgbClr val="333399"/>
              </a:solidFill>
            </a:endParaRPr>
          </a:p>
          <a:p>
            <a:pPr>
              <a:defRPr/>
            </a:pPr>
            <a:r>
              <a:rPr lang="en-US" sz="2400" b="1" dirty="0" smtClean="0">
                <a:solidFill>
                  <a:srgbClr val="333399"/>
                </a:solidFill>
              </a:rPr>
              <a:t>Rename File:</a:t>
            </a:r>
            <a:endParaRPr lang="en-US" sz="2400" b="1" dirty="0">
              <a:solidFill>
                <a:srgbClr val="333399"/>
              </a:solidFill>
            </a:endParaRPr>
          </a:p>
          <a:p>
            <a:pPr>
              <a:defRPr/>
            </a:pPr>
            <a:r>
              <a:rPr lang="en-US" sz="2400" dirty="0">
                <a:solidFill>
                  <a:srgbClr val="333399"/>
                </a:solidFill>
              </a:rPr>
              <a:t>	</a:t>
            </a:r>
            <a:r>
              <a:rPr lang="en-US" sz="2400" dirty="0" smtClean="0">
                <a:solidFill>
                  <a:srgbClr val="333399"/>
                </a:solidFill>
              </a:rPr>
              <a:t>mv </a:t>
            </a:r>
            <a:r>
              <a:rPr lang="en-US" sz="2400" i="1" dirty="0">
                <a:solidFill>
                  <a:srgbClr val="333399"/>
                </a:solidFill>
              </a:rPr>
              <a:t>path/name </a:t>
            </a:r>
            <a:r>
              <a:rPr lang="en-US" sz="2400" i="1" dirty="0" smtClean="0">
                <a:solidFill>
                  <a:srgbClr val="333399"/>
                </a:solidFill>
              </a:rPr>
              <a:t>path/</a:t>
            </a:r>
            <a:r>
              <a:rPr lang="en-US" sz="2400" i="1" dirty="0" err="1" smtClean="0">
                <a:solidFill>
                  <a:srgbClr val="333399"/>
                </a:solidFill>
              </a:rPr>
              <a:t>new_name</a:t>
            </a:r>
            <a:endParaRPr lang="en-GB" sz="2400" i="1" dirty="0">
              <a:solidFill>
                <a:srgbClr val="333399"/>
              </a:solidFill>
            </a:endParaRPr>
          </a:p>
        </p:txBody>
      </p:sp>
    </p:spTree>
    <p:extLst>
      <p:ext uri="{BB962C8B-B14F-4D97-AF65-F5344CB8AC3E}">
        <p14:creationId xmlns:p14="http://schemas.microsoft.com/office/powerpoint/2010/main" val="1952557897"/>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1 – Films Directory Structure</a:t>
            </a:r>
            <a:endParaRPr lang="en-GB" sz="2800" i="1" dirty="0"/>
          </a:p>
        </p:txBody>
      </p:sp>
    </p:spTree>
    <p:extLst>
      <p:ext uri="{BB962C8B-B14F-4D97-AF65-F5344CB8AC3E}">
        <p14:creationId xmlns:p14="http://schemas.microsoft.com/office/powerpoint/2010/main" val="2666418481"/>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793262" y="1032712"/>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a:t>Absolute and relative paths</a:t>
            </a:r>
          </a:p>
        </p:txBody>
      </p:sp>
      <p:sp>
        <p:nvSpPr>
          <p:cNvPr id="6" name="Rounded Rectangle 5"/>
          <p:cNvSpPr/>
          <p:nvPr/>
        </p:nvSpPr>
        <p:spPr bwMode="auto">
          <a:xfrm>
            <a:off x="578095" y="1558424"/>
            <a:ext cx="7996603" cy="190690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indent="-342900">
              <a:spcAft>
                <a:spcPts val="600"/>
              </a:spcAft>
              <a:buFont typeface="Arial" panose="020B0604020202020204" pitchFamily="34" charset="0"/>
              <a:buChar char="•"/>
              <a:defRPr/>
            </a:pPr>
            <a:r>
              <a:rPr lang="en-GB" sz="2400" b="1" dirty="0" smtClean="0">
                <a:solidFill>
                  <a:srgbClr val="333399"/>
                </a:solidFill>
              </a:rPr>
              <a:t>Absolute path: </a:t>
            </a:r>
            <a:r>
              <a:rPr lang="en-GB" sz="2400" dirty="0">
                <a:solidFill>
                  <a:srgbClr val="333399"/>
                </a:solidFill>
              </a:rPr>
              <a:t>specifies the path of a file or directory regardless of the current location</a:t>
            </a:r>
          </a:p>
          <a:p>
            <a:pPr lvl="1">
              <a:spcAft>
                <a:spcPts val="600"/>
              </a:spcAft>
              <a:defRPr/>
            </a:pPr>
            <a:r>
              <a:rPr lang="en-GB" sz="2400" dirty="0">
                <a:solidFill>
                  <a:srgbClr val="333399"/>
                </a:solidFill>
              </a:rPr>
              <a:t>/</a:t>
            </a:r>
            <a:r>
              <a:rPr lang="en-GB" sz="2400" dirty="0" err="1">
                <a:solidFill>
                  <a:srgbClr val="333399"/>
                </a:solidFill>
              </a:rPr>
              <a:t>var</a:t>
            </a:r>
            <a:r>
              <a:rPr lang="en-GB" sz="2400" dirty="0">
                <a:solidFill>
                  <a:srgbClr val="333399"/>
                </a:solidFill>
              </a:rPr>
              <a:t>/log/mail</a:t>
            </a:r>
          </a:p>
          <a:p>
            <a:pPr>
              <a:spcAft>
                <a:spcPts val="600"/>
              </a:spcAft>
              <a:defRPr/>
            </a:pPr>
            <a:r>
              <a:rPr lang="en-US" sz="2400" dirty="0" smtClean="0">
                <a:solidFill>
                  <a:srgbClr val="333399"/>
                </a:solidFill>
              </a:rPr>
              <a:t>	Ex</a:t>
            </a:r>
            <a:r>
              <a:rPr lang="en-US" sz="2400" dirty="0">
                <a:solidFill>
                  <a:srgbClr val="333399"/>
                </a:solidFill>
              </a:rPr>
              <a:t>: </a:t>
            </a:r>
            <a:r>
              <a:rPr lang="en-US" sz="2400" b="1" dirty="0" err="1">
                <a:solidFill>
                  <a:srgbClr val="333399"/>
                </a:solidFill>
              </a:rPr>
              <a:t>mkdir</a:t>
            </a:r>
            <a:r>
              <a:rPr lang="en-US" sz="2400" b="1" dirty="0">
                <a:solidFill>
                  <a:srgbClr val="333399"/>
                </a:solidFill>
              </a:rPr>
              <a:t> /</a:t>
            </a:r>
            <a:r>
              <a:rPr lang="en-US" sz="2400" b="1" dirty="0" smtClean="0">
                <a:solidFill>
                  <a:srgbClr val="333399"/>
                </a:solidFill>
              </a:rPr>
              <a:t>home/User1/dr1</a:t>
            </a:r>
          </a:p>
        </p:txBody>
      </p:sp>
      <p:sp>
        <p:nvSpPr>
          <p:cNvPr id="7" name="Rounded Rectangle 6"/>
          <p:cNvSpPr/>
          <p:nvPr/>
        </p:nvSpPr>
        <p:spPr bwMode="auto">
          <a:xfrm>
            <a:off x="578095" y="3520574"/>
            <a:ext cx="7996603" cy="2894409"/>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indent="-342900">
              <a:spcAft>
                <a:spcPts val="600"/>
              </a:spcAft>
              <a:buFont typeface="Arial" panose="020B0604020202020204" pitchFamily="34" charset="0"/>
              <a:buChar char="•"/>
              <a:defRPr/>
            </a:pPr>
            <a:r>
              <a:rPr lang="en-GB" sz="2400" b="1" dirty="0" smtClean="0">
                <a:solidFill>
                  <a:srgbClr val="333399"/>
                </a:solidFill>
              </a:rPr>
              <a:t>Relative path: </a:t>
            </a:r>
            <a:r>
              <a:rPr lang="en-GB" sz="2400" dirty="0" smtClean="0">
                <a:solidFill>
                  <a:srgbClr val="333399"/>
                </a:solidFill>
              </a:rPr>
              <a:t>specifies </a:t>
            </a:r>
            <a:r>
              <a:rPr lang="en-GB" sz="2400" dirty="0">
                <a:solidFill>
                  <a:srgbClr val="333399"/>
                </a:solidFill>
              </a:rPr>
              <a:t>the path of a file or directory which is relative to the current location</a:t>
            </a:r>
          </a:p>
          <a:p>
            <a:pPr lvl="1">
              <a:spcAft>
                <a:spcPts val="600"/>
              </a:spcAft>
              <a:defRPr/>
            </a:pPr>
            <a:r>
              <a:rPr lang="en-GB" sz="2400" dirty="0">
                <a:solidFill>
                  <a:srgbClr val="333399"/>
                </a:solidFill>
              </a:rPr>
              <a:t>  statistics</a:t>
            </a:r>
          </a:p>
          <a:p>
            <a:pPr lvl="1">
              <a:spcAft>
                <a:spcPts val="600"/>
              </a:spcAft>
              <a:defRPr/>
            </a:pPr>
            <a:r>
              <a:rPr lang="en-GB" sz="2400" dirty="0">
                <a:solidFill>
                  <a:srgbClr val="333399"/>
                </a:solidFill>
              </a:rPr>
              <a:t>./statistics</a:t>
            </a:r>
          </a:p>
          <a:p>
            <a:pPr lvl="1">
              <a:spcAft>
                <a:spcPts val="600"/>
              </a:spcAft>
              <a:defRPr/>
            </a:pPr>
            <a:r>
              <a:rPr lang="en-GB" sz="2400" dirty="0">
                <a:solidFill>
                  <a:srgbClr val="333399"/>
                </a:solidFill>
              </a:rPr>
              <a:t>../</a:t>
            </a:r>
            <a:r>
              <a:rPr lang="en-GB" sz="2400" dirty="0" smtClean="0">
                <a:solidFill>
                  <a:srgbClr val="333399"/>
                </a:solidFill>
              </a:rPr>
              <a:t>mail/statistics</a:t>
            </a:r>
          </a:p>
          <a:p>
            <a:pPr lvl="1">
              <a:spcAft>
                <a:spcPts val="600"/>
              </a:spcAft>
              <a:defRPr/>
            </a:pPr>
            <a:r>
              <a:rPr lang="en-US" sz="2400" dirty="0" smtClean="0">
                <a:solidFill>
                  <a:srgbClr val="333399"/>
                </a:solidFill>
              </a:rPr>
              <a:t>Ex: </a:t>
            </a:r>
            <a:r>
              <a:rPr lang="en-US" sz="2400" dirty="0" err="1">
                <a:solidFill>
                  <a:srgbClr val="333399"/>
                </a:solidFill>
              </a:rPr>
              <a:t>mkdir</a:t>
            </a:r>
            <a:r>
              <a:rPr lang="en-US" sz="2400" dirty="0">
                <a:solidFill>
                  <a:srgbClr val="333399"/>
                </a:solidFill>
              </a:rPr>
              <a:t> </a:t>
            </a:r>
            <a:r>
              <a:rPr lang="en-US" sz="2400" dirty="0" smtClean="0">
                <a:solidFill>
                  <a:srgbClr val="333399"/>
                </a:solidFill>
              </a:rPr>
              <a:t>~/dr1</a:t>
            </a:r>
            <a:endParaRPr lang="en-GB" sz="2400" dirty="0">
              <a:solidFill>
                <a:srgbClr val="333399"/>
              </a:solidFill>
            </a:endParaRPr>
          </a:p>
        </p:txBody>
      </p:sp>
    </p:spTree>
    <p:extLst>
      <p:ext uri="{BB962C8B-B14F-4D97-AF65-F5344CB8AC3E}">
        <p14:creationId xmlns:p14="http://schemas.microsoft.com/office/powerpoint/2010/main" val="3816554257"/>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1096879"/>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US" sz="2400" dirty="0"/>
              <a:t>Brace Expansion:</a:t>
            </a:r>
            <a:endParaRPr lang="en-GB" sz="2400" kern="0" dirty="0"/>
          </a:p>
        </p:txBody>
      </p:sp>
      <p:sp>
        <p:nvSpPr>
          <p:cNvPr id="6" name="Rounded Rectangle 5"/>
          <p:cNvSpPr/>
          <p:nvPr/>
        </p:nvSpPr>
        <p:spPr bwMode="auto">
          <a:xfrm>
            <a:off x="537797" y="1753267"/>
            <a:ext cx="7996603" cy="166854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indent="-342900">
              <a:spcAft>
                <a:spcPts val="1800"/>
              </a:spcAft>
              <a:buFont typeface="Arial" panose="020B0604020202020204" pitchFamily="34" charset="0"/>
              <a:buChar char="•"/>
            </a:pPr>
            <a:r>
              <a:rPr lang="en-US" sz="2400" b="1" dirty="0">
                <a:solidFill>
                  <a:srgbClr val="333399"/>
                </a:solidFill>
              </a:rPr>
              <a:t>Create more than one file using one command</a:t>
            </a:r>
            <a:endParaRPr lang="en-GB" sz="2400" b="1" dirty="0">
              <a:solidFill>
                <a:srgbClr val="333399"/>
              </a:solidFill>
            </a:endParaRPr>
          </a:p>
          <a:p>
            <a:pPr lvl="1">
              <a:spcAft>
                <a:spcPts val="600"/>
              </a:spcAft>
              <a:defRPr/>
            </a:pPr>
            <a:r>
              <a:rPr lang="en-US" sz="2400" b="1" dirty="0">
                <a:solidFill>
                  <a:srgbClr val="333399"/>
                </a:solidFill>
              </a:rPr>
              <a:t>touch f{1,2,4</a:t>
            </a:r>
            <a:r>
              <a:rPr lang="en-US" sz="2400" dirty="0">
                <a:solidFill>
                  <a:srgbClr val="333399"/>
                </a:solidFill>
              </a:rPr>
              <a:t>}  --&gt;  files f1, f2 and f4</a:t>
            </a:r>
            <a:endParaRPr lang="en-GB" sz="2400" dirty="0">
              <a:solidFill>
                <a:srgbClr val="333399"/>
              </a:solidFill>
            </a:endParaRPr>
          </a:p>
          <a:p>
            <a:pPr lvl="1">
              <a:spcAft>
                <a:spcPts val="600"/>
              </a:spcAft>
              <a:defRPr/>
            </a:pPr>
            <a:r>
              <a:rPr lang="en-US" sz="2400" b="1" dirty="0">
                <a:solidFill>
                  <a:srgbClr val="333399"/>
                </a:solidFill>
              </a:rPr>
              <a:t>touch g{2..5}</a:t>
            </a:r>
            <a:r>
              <a:rPr lang="en-US" sz="2400" dirty="0">
                <a:solidFill>
                  <a:srgbClr val="333399"/>
                </a:solidFill>
              </a:rPr>
              <a:t>   --&gt;  file g2, g3, g4, g5 </a:t>
            </a:r>
            <a:endParaRPr lang="en-GB" sz="2400" dirty="0">
              <a:solidFill>
                <a:srgbClr val="333399"/>
              </a:solidFill>
            </a:endParaRPr>
          </a:p>
        </p:txBody>
      </p:sp>
    </p:spTree>
    <p:extLst>
      <p:ext uri="{BB962C8B-B14F-4D97-AF65-F5344CB8AC3E}">
        <p14:creationId xmlns:p14="http://schemas.microsoft.com/office/powerpoint/2010/main" val="3432458945"/>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9"/>
          <p:cNvSpPr>
            <a:spLocks noGrp="1"/>
          </p:cNvSpPr>
          <p:nvPr>
            <p:ph type="title"/>
          </p:nvPr>
        </p:nvSpPr>
        <p:spPr>
          <a:xfrm>
            <a:off x="457200" y="641350"/>
            <a:ext cx="8229600" cy="323165"/>
          </a:xfrm>
        </p:spPr>
        <p:txBody>
          <a:bodyPr/>
          <a:lstStyle/>
          <a:p>
            <a:r>
              <a:rPr lang="en-GB" sz="180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a:solidFill>
                  <a:srgbClr val="7F7F7F"/>
                </a:solidFill>
              </a:rPr>
              <a:t>File System</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Files and Directories</a:t>
            </a:r>
          </a:p>
        </p:txBody>
      </p:sp>
      <p:sp>
        <p:nvSpPr>
          <p:cNvPr id="24" name="Text Placeholder 23"/>
          <p:cNvSpPr>
            <a:spLocks noGrp="1"/>
          </p:cNvSpPr>
          <p:nvPr>
            <p:ph type="body" sz="quarter" idx="16"/>
          </p:nvPr>
        </p:nvSpPr>
        <p:spPr>
          <a:xfrm>
            <a:off x="685800" y="3524250"/>
            <a:ext cx="7772400" cy="476726"/>
          </a:xfrm>
          <a:solidFill>
            <a:srgbClr val="2EABE2"/>
          </a:solidFill>
          <a:ln>
            <a:solidFill>
              <a:srgbClr val="333399"/>
            </a:solidFill>
          </a:ln>
        </p:spPr>
        <p:txBody>
          <a:bodyPr/>
          <a:lstStyle/>
          <a:p>
            <a:pPr>
              <a:defRPr/>
            </a:pPr>
            <a:r>
              <a:rPr>
                <a:solidFill>
                  <a:srgbClr val="333399"/>
                </a:solidFill>
              </a:rPr>
              <a:t>Wildcards</a:t>
            </a:r>
          </a:p>
        </p:txBody>
      </p:sp>
    </p:spTree>
    <p:extLst>
      <p:ext uri="{BB962C8B-B14F-4D97-AF65-F5344CB8AC3E}">
        <p14:creationId xmlns:p14="http://schemas.microsoft.com/office/powerpoint/2010/main" val="288009200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p:spPr>
        <p:txBody>
          <a:bodyPr/>
          <a:lstStyle/>
          <a:p>
            <a:pPr>
              <a:defRPr/>
            </a:pPr>
            <a:r>
              <a:t>Operating Systems</a:t>
            </a:r>
            <a:endParaRP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t>Versions of UNIX</a:t>
            </a:r>
          </a:p>
        </p:txBody>
      </p:sp>
      <p:sp>
        <p:nvSpPr>
          <p:cNvPr id="23" name="Text Placeholder 22"/>
          <p:cNvSpPr>
            <a:spLocks noGrp="1"/>
          </p:cNvSpPr>
          <p:nvPr>
            <p:ph type="body" sz="quarter" idx="15"/>
          </p:nvPr>
        </p:nvSpPr>
        <p:spPr>
          <a:xfrm>
            <a:off x="694592" y="3452815"/>
            <a:ext cx="7772400" cy="490535"/>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p:spPr>
        <p:txBody>
          <a:bodyPr/>
          <a:lstStyle/>
          <a:p>
            <a:pPr>
              <a:defRPr/>
            </a:pPr>
            <a:r>
              <a:rP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rPr/>
              <a:t>Commands &amp; Getting help</a:t>
            </a: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7"/>
          <p:cNvSpPr>
            <a:spLocks noGrp="1"/>
          </p:cNvSpPr>
          <p:nvPr>
            <p:ph type="title"/>
          </p:nvPr>
        </p:nvSpPr>
        <p:spPr>
          <a:xfrm>
            <a:off x="457200" y="641350"/>
            <a:ext cx="8229600" cy="323165"/>
          </a:xfrm>
        </p:spPr>
        <p:txBody>
          <a:bodyPr/>
          <a:lstStyle/>
          <a:p>
            <a:r>
              <a:rPr lang="en-GB" sz="1800" smtClean="0"/>
              <a:t>Wildcards (Globbing)</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What is globbing?</a:t>
            </a:r>
          </a:p>
        </p:txBody>
      </p:sp>
      <p:sp>
        <p:nvSpPr>
          <p:cNvPr id="6" name="Rounded Rectangle 5"/>
          <p:cNvSpPr/>
          <p:nvPr/>
        </p:nvSpPr>
        <p:spPr bwMode="auto">
          <a:xfrm>
            <a:off x="715108" y="2201864"/>
            <a:ext cx="7766539" cy="377975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endParaRPr lang="en-GB" sz="2400" dirty="0">
              <a:solidFill>
                <a:srgbClr val="333399"/>
              </a:solidFill>
            </a:endParaRPr>
          </a:p>
          <a:p>
            <a:pPr>
              <a:defRPr/>
            </a:pPr>
            <a:r>
              <a:rPr lang="en-GB" sz="2400" dirty="0">
                <a:solidFill>
                  <a:srgbClr val="333399"/>
                </a:solidFill>
              </a:rPr>
              <a:t>Globbing refers to file and directory pattern expansion</a:t>
            </a:r>
          </a:p>
          <a:p>
            <a:pPr>
              <a:defRPr/>
            </a:pPr>
            <a:endParaRPr lang="en-GB" sz="2400" dirty="0">
              <a:solidFill>
                <a:srgbClr val="333399"/>
              </a:solidFill>
            </a:endParaRPr>
          </a:p>
          <a:p>
            <a:pPr>
              <a:defRPr/>
            </a:pPr>
            <a:r>
              <a:rPr lang="en-GB" sz="2400" dirty="0">
                <a:solidFill>
                  <a:srgbClr val="333399"/>
                </a:solidFill>
              </a:rPr>
              <a:t>The shell will interpret wildcards and expand them with matching files before running the command</a:t>
            </a:r>
          </a:p>
          <a:p>
            <a:pPr>
              <a:defRPr/>
            </a:pPr>
            <a:endParaRPr lang="en-GB" sz="2400" dirty="0">
              <a:solidFill>
                <a:srgbClr val="333399"/>
              </a:solidFill>
            </a:endParaRPr>
          </a:p>
          <a:p>
            <a:pPr>
              <a:defRPr/>
            </a:pPr>
            <a:r>
              <a:rPr lang="en-GB" sz="2400" dirty="0">
                <a:solidFill>
                  <a:srgbClr val="333399"/>
                </a:solidFill>
              </a:rPr>
              <a:t>Useful to perform a command on several files with similar names</a:t>
            </a:r>
          </a:p>
          <a:p>
            <a:pPr>
              <a:defRPr/>
            </a:pPr>
            <a:endParaRPr lang="en-GB" sz="2400" dirty="0">
              <a:solidFill>
                <a:srgbClr val="333399"/>
              </a:solidFill>
            </a:endParaRPr>
          </a:p>
        </p:txBody>
      </p:sp>
    </p:spTree>
    <p:extLst>
      <p:ext uri="{BB962C8B-B14F-4D97-AF65-F5344CB8AC3E}">
        <p14:creationId xmlns:p14="http://schemas.microsoft.com/office/powerpoint/2010/main" val="3742865221"/>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7"/>
          <p:cNvSpPr>
            <a:spLocks noGrp="1"/>
          </p:cNvSpPr>
          <p:nvPr>
            <p:ph type="title"/>
          </p:nvPr>
        </p:nvSpPr>
        <p:spPr>
          <a:xfrm>
            <a:off x="457200" y="641350"/>
            <a:ext cx="8229600" cy="323165"/>
          </a:xfrm>
        </p:spPr>
        <p:txBody>
          <a:bodyPr/>
          <a:lstStyle/>
          <a:p>
            <a:r>
              <a:rPr lang="en-GB" sz="1800" smtClean="0"/>
              <a:t>Wildcards (Globbing)</a:t>
            </a:r>
          </a:p>
        </p:txBody>
      </p:sp>
      <p:sp>
        <p:nvSpPr>
          <p:cNvPr id="4" name="Content Placeholder 2"/>
          <p:cNvSpPr txBox="1">
            <a:spLocks/>
          </p:cNvSpPr>
          <p:nvPr/>
        </p:nvSpPr>
        <p:spPr>
          <a:xfrm>
            <a:off x="690197" y="1458599"/>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786912" y="1392043"/>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err="1" smtClean="0"/>
              <a:t>Metacharacters</a:t>
            </a:r>
            <a:r>
              <a:rPr lang="en-GB" kern="0" dirty="0" smtClean="0"/>
              <a:t> </a:t>
            </a:r>
            <a:r>
              <a:rPr lang="en-GB" kern="0" dirty="0"/>
              <a:t>in globbing</a:t>
            </a:r>
          </a:p>
        </p:txBody>
      </p:sp>
      <p:sp>
        <p:nvSpPr>
          <p:cNvPr id="7" name="Text Placeholder 2"/>
          <p:cNvSpPr txBox="1">
            <a:spLocks/>
          </p:cNvSpPr>
          <p:nvPr/>
        </p:nvSpPr>
        <p:spPr bwMode="auto">
          <a:xfrm>
            <a:off x="1047749" y="5033963"/>
            <a:ext cx="7110075"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lang="en-GB" dirty="0">
                <a:solidFill>
                  <a:schemeClr val="tx1"/>
                </a:solidFill>
                <a:latin typeface="Lucida Console" pitchFamily="49" charset="0"/>
              </a:rPr>
              <a:t>ls *</a:t>
            </a:r>
            <a:r>
              <a:rPr lang="en-GB" dirty="0" smtClean="0">
                <a:solidFill>
                  <a:schemeClr val="tx1"/>
                </a:solidFill>
                <a:latin typeface="Lucida Console" pitchFamily="49" charset="0"/>
              </a:rPr>
              <a:t>e </a:t>
            </a:r>
            <a:endParaRPr dirty="0" smtClean="0"/>
          </a:p>
        </p:txBody>
      </p:sp>
      <p:graphicFrame>
        <p:nvGraphicFramePr>
          <p:cNvPr id="9" name="Table 8"/>
          <p:cNvGraphicFramePr>
            <a:graphicFrameLocks noGrp="1"/>
          </p:cNvGraphicFramePr>
          <p:nvPr>
            <p:extLst>
              <p:ext uri="{D42A27DB-BD31-4B8C-83A1-F6EECF244321}">
                <p14:modId xmlns:p14="http://schemas.microsoft.com/office/powerpoint/2010/main" val="2579221606"/>
              </p:ext>
            </p:extLst>
          </p:nvPr>
        </p:nvGraphicFramePr>
        <p:xfrm>
          <a:off x="1047751" y="1966676"/>
          <a:ext cx="7110074" cy="2874040"/>
        </p:xfrm>
        <a:graphic>
          <a:graphicData uri="http://schemas.openxmlformats.org/drawingml/2006/table">
            <a:tbl>
              <a:tblPr firstRow="1" bandRow="1">
                <a:tableStyleId>{5C22544A-7EE6-4342-B048-85BDC9FD1C3A}</a:tableStyleId>
              </a:tblPr>
              <a:tblGrid>
                <a:gridCol w="1961300"/>
                <a:gridCol w="5148774"/>
              </a:tblGrid>
              <a:tr h="444190">
                <a:tc>
                  <a:txBody>
                    <a:bodyPr/>
                    <a:lstStyle/>
                    <a:p>
                      <a:pPr algn="ctr"/>
                      <a:r>
                        <a:rPr lang="en-GB" sz="2400" b="1" dirty="0" smtClean="0">
                          <a:solidFill>
                            <a:schemeClr val="tx1"/>
                          </a:solidFill>
                        </a:rPr>
                        <a:t>*</a:t>
                      </a:r>
                      <a:endParaRPr lang="en-GB" sz="2400" b="1" dirty="0">
                        <a:solidFill>
                          <a:schemeClr val="tx1"/>
                        </a:solidFill>
                      </a:endParaRPr>
                    </a:p>
                  </a:txBody>
                  <a:tcPr marL="84406" marR="84406">
                    <a:solidFill>
                      <a:srgbClr val="E8F1FA"/>
                    </a:solidFill>
                  </a:tcPr>
                </a:tc>
                <a:tc>
                  <a:txBody>
                    <a:bodyPr/>
                    <a:lstStyle/>
                    <a:p>
                      <a:r>
                        <a:rPr lang="en-GB" sz="1800" b="0" dirty="0" smtClean="0">
                          <a:solidFill>
                            <a:schemeClr val="tx1"/>
                          </a:solidFill>
                        </a:rPr>
                        <a:t>Match zero or more characters</a:t>
                      </a:r>
                      <a:endParaRPr lang="en-GB" sz="1800" b="0" dirty="0">
                        <a:solidFill>
                          <a:schemeClr val="tx1"/>
                        </a:solidFill>
                      </a:endParaRPr>
                    </a:p>
                  </a:txBody>
                  <a:tcPr marL="84406" marR="84406">
                    <a:solidFill>
                      <a:srgbClr val="E8F1FA"/>
                    </a:solidFill>
                  </a:tcPr>
                </a:tc>
              </a:tr>
              <a:tr h="444190">
                <a:tc>
                  <a:txBody>
                    <a:bodyPr/>
                    <a:lstStyle/>
                    <a:p>
                      <a:pPr algn="ctr"/>
                      <a:r>
                        <a:rPr lang="en-GB" sz="2000" b="1" dirty="0" smtClean="0"/>
                        <a:t>?</a:t>
                      </a:r>
                      <a:endParaRPr lang="en-GB" sz="2000" b="1" dirty="0"/>
                    </a:p>
                  </a:txBody>
                  <a:tcPr marL="84406" marR="84406">
                    <a:solidFill>
                      <a:srgbClr val="CDE2F4"/>
                    </a:solidFill>
                  </a:tcPr>
                </a:tc>
                <a:tc>
                  <a:txBody>
                    <a:bodyPr/>
                    <a:lstStyle/>
                    <a:p>
                      <a:r>
                        <a:rPr lang="en-GB" sz="1800" dirty="0" smtClean="0"/>
                        <a:t>Match one character</a:t>
                      </a:r>
                      <a:endParaRPr lang="en-GB" sz="1800" dirty="0"/>
                    </a:p>
                  </a:txBody>
                  <a:tcPr marL="84406" marR="84406">
                    <a:solidFill>
                      <a:srgbClr val="CDE2F4"/>
                    </a:solidFill>
                  </a:tcPr>
                </a:tc>
              </a:tr>
              <a:tr h="444190">
                <a:tc>
                  <a:txBody>
                    <a:bodyPr/>
                    <a:lstStyle/>
                    <a:p>
                      <a:pPr algn="ctr"/>
                      <a:r>
                        <a:rPr lang="en-GB" sz="2000" b="1" dirty="0" smtClean="0"/>
                        <a:t>[ ]</a:t>
                      </a:r>
                      <a:endParaRPr lang="en-GB" sz="2000" b="1" dirty="0"/>
                    </a:p>
                  </a:txBody>
                  <a:tcPr marL="84406" marR="84406">
                    <a:solidFill>
                      <a:srgbClr val="E8F1FA"/>
                    </a:solidFill>
                  </a:tcPr>
                </a:tc>
                <a:tc>
                  <a:txBody>
                    <a:bodyPr/>
                    <a:lstStyle/>
                    <a:p>
                      <a:r>
                        <a:rPr lang="en-GB" sz="1800" smtClean="0"/>
                        <a:t>Match anything in the [ ] for 1 character position</a:t>
                      </a:r>
                      <a:endParaRPr lang="en-GB" sz="1800"/>
                    </a:p>
                  </a:txBody>
                  <a:tcPr marL="84406" marR="84406">
                    <a:solidFill>
                      <a:srgbClr val="E8F1FA"/>
                    </a:solidFill>
                  </a:tcPr>
                </a:tc>
              </a:tr>
              <a:tr h="444190">
                <a:tc>
                  <a:txBody>
                    <a:bodyPr/>
                    <a:lstStyle/>
                    <a:p>
                      <a:pPr algn="ctr"/>
                      <a:r>
                        <a:rPr lang="en-GB" sz="2000" b="1" dirty="0" smtClean="0"/>
                        <a:t>[a-e]</a:t>
                      </a:r>
                      <a:endParaRPr lang="en-GB" sz="2000" b="1" dirty="0"/>
                    </a:p>
                  </a:txBody>
                  <a:tcPr marL="84406" marR="84406">
                    <a:solidFill>
                      <a:srgbClr val="CDE2F4"/>
                    </a:solidFill>
                  </a:tcPr>
                </a:tc>
                <a:tc>
                  <a:txBody>
                    <a:bodyPr/>
                    <a:lstStyle/>
                    <a:p>
                      <a:r>
                        <a:rPr lang="en-GB" sz="1800" smtClean="0"/>
                        <a:t>The – is a range separator</a:t>
                      </a:r>
                      <a:r>
                        <a:rPr lang="en-GB" sz="1800" baseline="0" smtClean="0"/>
                        <a:t>. This will match a to e</a:t>
                      </a:r>
                      <a:endParaRPr lang="en-GB" sz="1800"/>
                    </a:p>
                  </a:txBody>
                  <a:tcPr marL="84406" marR="84406">
                    <a:solidFill>
                      <a:srgbClr val="CDE2F4"/>
                    </a:solidFill>
                  </a:tcPr>
                </a:tc>
              </a:tr>
              <a:tr h="444190">
                <a:tc>
                  <a:txBody>
                    <a:bodyPr/>
                    <a:lstStyle/>
                    <a:p>
                      <a:pPr algn="ctr"/>
                      <a:r>
                        <a:rPr lang="en-GB" sz="2000" b="1" dirty="0" smtClean="0"/>
                        <a:t>[!0-9]</a:t>
                      </a:r>
                      <a:endParaRPr lang="en-GB" sz="2000" b="1" dirty="0"/>
                    </a:p>
                  </a:txBody>
                  <a:tcPr marL="84406" marR="84406">
                    <a:solidFill>
                      <a:srgbClr val="E8F1FA"/>
                    </a:solidFill>
                  </a:tcPr>
                </a:tc>
                <a:tc>
                  <a:txBody>
                    <a:bodyPr/>
                    <a:lstStyle/>
                    <a:p>
                      <a:r>
                        <a:rPr lang="en-GB" sz="1800" dirty="0" smtClean="0"/>
                        <a:t>! = negate. This will match anything except 0 to 9</a:t>
                      </a:r>
                      <a:endParaRPr lang="en-GB" sz="1800" dirty="0"/>
                    </a:p>
                  </a:txBody>
                  <a:tcPr marL="84406" marR="84406">
                    <a:solidFill>
                      <a:srgbClr val="E8F1FA"/>
                    </a:solidFill>
                  </a:tcPr>
                </a:tc>
              </a:tr>
              <a:tr h="444190">
                <a:tc>
                  <a:txBody>
                    <a:bodyPr/>
                    <a:lstStyle/>
                    <a:p>
                      <a:pPr algn="ctr"/>
                      <a:r>
                        <a:rPr lang="en-GB" sz="2000" b="1" dirty="0" smtClean="0"/>
                        <a:t>\</a:t>
                      </a:r>
                      <a:endParaRPr lang="en-GB" sz="2000" b="1" dirty="0"/>
                    </a:p>
                  </a:txBody>
                  <a:tcPr marL="84406" marR="84406">
                    <a:solidFill>
                      <a:srgbClr val="CDE2F4"/>
                    </a:solidFill>
                  </a:tcPr>
                </a:tc>
                <a:tc>
                  <a:txBody>
                    <a:bodyPr/>
                    <a:lstStyle/>
                    <a:p>
                      <a:r>
                        <a:rPr lang="en-GB" sz="1800" dirty="0" smtClean="0"/>
                        <a:t>Escape the </a:t>
                      </a:r>
                      <a:r>
                        <a:rPr lang="en-GB" sz="1800" dirty="0" err="1" smtClean="0"/>
                        <a:t>metacharacter</a:t>
                      </a:r>
                      <a:r>
                        <a:rPr lang="en-GB" sz="1800" dirty="0" smtClean="0"/>
                        <a:t> and treat them as a literal</a:t>
                      </a:r>
                      <a:endParaRPr lang="en-GB" sz="1800" dirty="0"/>
                    </a:p>
                  </a:txBody>
                  <a:tcPr marL="84406" marR="84406">
                    <a:solidFill>
                      <a:srgbClr val="CDE2F4"/>
                    </a:solidFill>
                  </a:tcPr>
                </a:tc>
              </a:tr>
            </a:tbl>
          </a:graphicData>
        </a:graphic>
      </p:graphicFrame>
      <p:sp>
        <p:nvSpPr>
          <p:cNvPr id="11" name="Text Placeholder 2"/>
          <p:cNvSpPr txBox="1">
            <a:spLocks/>
          </p:cNvSpPr>
          <p:nvPr/>
        </p:nvSpPr>
        <p:spPr bwMode="auto">
          <a:xfrm>
            <a:off x="1047751" y="5750801"/>
            <a:ext cx="7110074"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lang="en-GB" dirty="0">
                <a:solidFill>
                  <a:schemeClr val="tx1"/>
                </a:solidFill>
                <a:latin typeface="Lucida Console" pitchFamily="49" charset="0"/>
              </a:rPr>
              <a:t>ls $HOME/[!0-9][c-t]*n</a:t>
            </a:r>
          </a:p>
        </p:txBody>
      </p:sp>
    </p:spTree>
    <p:extLst>
      <p:ext uri="{BB962C8B-B14F-4D97-AF65-F5344CB8AC3E}">
        <p14:creationId xmlns:p14="http://schemas.microsoft.com/office/powerpoint/2010/main" val="3205916248"/>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2 </a:t>
            </a:r>
            <a:r>
              <a:rPr lang="en-US" sz="2800" i="1" dirty="0"/>
              <a:t>– </a:t>
            </a:r>
            <a:r>
              <a:rPr lang="en-US" sz="2800" i="1" dirty="0" smtClean="0"/>
              <a:t>Change Directory </a:t>
            </a:r>
            <a:r>
              <a:rPr lang="en-US" sz="2800" i="1" dirty="0"/>
              <a:t>Structure</a:t>
            </a:r>
            <a:endParaRPr lang="en-GB" sz="2800" i="1" dirty="0"/>
          </a:p>
        </p:txBody>
      </p:sp>
    </p:spTree>
    <p:extLst>
      <p:ext uri="{BB962C8B-B14F-4D97-AF65-F5344CB8AC3E}">
        <p14:creationId xmlns:p14="http://schemas.microsoft.com/office/powerpoint/2010/main" val="1468383011"/>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620704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Now that you have completed this module you should be able to:</a:t>
            </a:r>
          </a:p>
          <a:p>
            <a:pPr>
              <a:spcBef>
                <a:spcPts val="600"/>
              </a:spcBef>
              <a:spcAft>
                <a:spcPts val="600"/>
              </a:spcAft>
              <a:buFont typeface="Arial" panose="020B0604020202020204" pitchFamily="34" charset="0"/>
              <a:buChar char="•"/>
            </a:pPr>
            <a:r>
              <a:rPr lang="en-GB" sz="2400" dirty="0" smtClean="0"/>
              <a:t>Describe the structure of a typical UNIX File System</a:t>
            </a:r>
          </a:p>
          <a:p>
            <a:pPr>
              <a:spcBef>
                <a:spcPts val="600"/>
              </a:spcBef>
              <a:spcAft>
                <a:spcPts val="600"/>
              </a:spcAft>
              <a:buFont typeface="Arial" panose="020B0604020202020204" pitchFamily="34" charset="0"/>
              <a:buChar char="•"/>
            </a:pPr>
            <a:r>
              <a:rPr lang="en-GB" sz="2400" dirty="0" smtClean="0"/>
              <a:t>Navigate around a UNIX File System</a:t>
            </a:r>
          </a:p>
          <a:p>
            <a:pPr>
              <a:spcBef>
                <a:spcPts val="600"/>
              </a:spcBef>
              <a:spcAft>
                <a:spcPts val="600"/>
              </a:spcAft>
              <a:buFont typeface="Arial" panose="020B0604020202020204" pitchFamily="34" charset="0"/>
              <a:buChar char="•"/>
            </a:pPr>
            <a:r>
              <a:rPr lang="en-GB" sz="2400" dirty="0" smtClean="0"/>
              <a:t>Manage files and directories within your home directory</a:t>
            </a:r>
          </a:p>
          <a:p>
            <a:pPr>
              <a:spcBef>
                <a:spcPts val="600"/>
              </a:spcBef>
              <a:spcAft>
                <a:spcPts val="600"/>
              </a:spcAft>
              <a:buFont typeface="Arial" panose="020B0604020202020204" pitchFamily="34" charset="0"/>
              <a:buChar char="•"/>
            </a:pPr>
            <a:r>
              <a:rPr lang="en-GB" sz="2400" dirty="0" smtClean="0"/>
              <a:t>Use wildcards to perform tasks on multiple files</a:t>
            </a:r>
          </a:p>
        </p:txBody>
      </p:sp>
    </p:spTree>
    <p:extLst>
      <p:ext uri="{BB962C8B-B14F-4D97-AF65-F5344CB8AC3E}">
        <p14:creationId xmlns:p14="http://schemas.microsoft.com/office/powerpoint/2010/main" val="30703717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vi (Day 01)</a:t>
            </a:r>
          </a:p>
        </p:txBody>
      </p:sp>
    </p:spTree>
    <p:extLst>
      <p:ext uri="{BB962C8B-B14F-4D97-AF65-F5344CB8AC3E}">
        <p14:creationId xmlns:p14="http://schemas.microsoft.com/office/powerpoint/2010/main" val="369362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641350"/>
            <a:ext cx="8229600" cy="323165"/>
          </a:xfrm>
        </p:spPr>
        <p:txBody>
          <a:bodyPr/>
          <a:lstStyle/>
          <a:p>
            <a:r>
              <a:rPr lang="en-GB" sz="1800" smtClean="0"/>
              <a:t>Module Objectives</a:t>
            </a:r>
          </a:p>
        </p:txBody>
      </p:sp>
      <p:sp>
        <p:nvSpPr>
          <p:cNvPr id="4099" name="Content Placeholder 2"/>
          <p:cNvSpPr>
            <a:spLocks noGrp="1"/>
          </p:cNvSpPr>
          <p:nvPr>
            <p:ph idx="1"/>
          </p:nvPr>
        </p:nvSpPr>
        <p:spPr/>
        <p:txBody>
          <a:bodyPr anchor="ctr"/>
          <a:lstStyle/>
          <a:p>
            <a:pPr>
              <a:spcBef>
                <a:spcPts val="600"/>
              </a:spcBef>
              <a:spcAft>
                <a:spcPts val="600"/>
              </a:spcAft>
              <a:buFontTx/>
              <a:buNone/>
            </a:pPr>
            <a:r>
              <a:rPr lang="en-GB" sz="2400" b="1" u="sng" dirty="0"/>
              <a:t>After completing this module you will be able to</a:t>
            </a:r>
            <a:r>
              <a:rPr lang="en-GB" sz="2400" b="1" u="sng" dirty="0" smtClean="0"/>
              <a:t>:</a:t>
            </a:r>
          </a:p>
          <a:p>
            <a:pPr>
              <a:spcBef>
                <a:spcPts val="600"/>
              </a:spcBef>
              <a:spcAft>
                <a:spcPts val="600"/>
              </a:spcAft>
              <a:buFontTx/>
              <a:buNone/>
            </a:pPr>
            <a:endParaRPr lang="en-US" sz="2400" b="1" u="sng" dirty="0"/>
          </a:p>
          <a:p>
            <a:pPr>
              <a:spcBef>
                <a:spcPts val="600"/>
              </a:spcBef>
              <a:spcAft>
                <a:spcPts val="600"/>
              </a:spcAft>
              <a:buFont typeface="Arial" panose="020B0604020202020204" pitchFamily="34" charset="0"/>
              <a:buChar char="•"/>
            </a:pPr>
            <a:r>
              <a:rPr lang="en-GB" sz="2400" dirty="0" smtClean="0"/>
              <a:t>Create </a:t>
            </a:r>
            <a:r>
              <a:rPr lang="en-GB" sz="2400" dirty="0"/>
              <a:t>and edit files using vi</a:t>
            </a:r>
          </a:p>
          <a:p>
            <a:pPr>
              <a:spcBef>
                <a:spcPts val="600"/>
              </a:spcBef>
              <a:spcAft>
                <a:spcPts val="600"/>
              </a:spcAft>
              <a:buFont typeface="Arial" panose="020B0604020202020204" pitchFamily="34" charset="0"/>
              <a:buChar char="•"/>
            </a:pPr>
            <a:r>
              <a:rPr lang="en-GB" sz="2400" dirty="0"/>
              <a:t>Explain why vi is important</a:t>
            </a:r>
          </a:p>
          <a:p>
            <a:pPr>
              <a:spcBef>
                <a:spcPts val="600"/>
              </a:spcBef>
              <a:spcAft>
                <a:spcPts val="600"/>
              </a:spcAft>
              <a:buFont typeface="Arial" panose="020B0604020202020204" pitchFamily="34" charset="0"/>
              <a:buChar char="•"/>
            </a:pPr>
            <a:r>
              <a:rPr lang="en-GB" sz="2400" dirty="0"/>
              <a:t>Identify the 2 modes and how to switch between them</a:t>
            </a:r>
          </a:p>
        </p:txBody>
      </p:sp>
    </p:spTree>
    <p:extLst>
      <p:ext uri="{BB962C8B-B14F-4D97-AF65-F5344CB8AC3E}">
        <p14:creationId xmlns:p14="http://schemas.microsoft.com/office/powerpoint/2010/main" val="33357887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641350"/>
            <a:ext cx="8229600" cy="477054"/>
          </a:xfrm>
        </p:spPr>
        <p:txBody>
          <a:bodyPr/>
          <a:lstStyle/>
          <a:p>
            <a:r>
              <a:rPr lang="en-GB" sz="2800" dirty="0" smtClean="0"/>
              <a:t>Vi</a:t>
            </a:r>
            <a:r>
              <a:rPr lang="en-GB" sz="1800" dirty="0" smtClean="0"/>
              <a:t> </a:t>
            </a:r>
          </a:p>
        </p:txBody>
      </p:sp>
      <p:sp>
        <p:nvSpPr>
          <p:cNvPr id="5123" name="Content Placeholder 2"/>
          <p:cNvSpPr>
            <a:spLocks noGrp="1"/>
          </p:cNvSpPr>
          <p:nvPr>
            <p:ph idx="1"/>
          </p:nvPr>
        </p:nvSpPr>
        <p:spPr>
          <a:xfrm>
            <a:off x="457200" y="1331913"/>
            <a:ext cx="8335818" cy="4525962"/>
          </a:xfrm>
        </p:spPr>
        <p:txBody>
          <a:bodyPr anchor="ctr"/>
          <a:lstStyle/>
          <a:p>
            <a:pPr>
              <a:spcBef>
                <a:spcPts val="1200"/>
              </a:spcBef>
              <a:spcAft>
                <a:spcPts val="1200"/>
              </a:spcAft>
              <a:buFont typeface="Arial" panose="020B0604020202020204" pitchFamily="34" charset="0"/>
              <a:buChar char="•"/>
            </a:pPr>
            <a:r>
              <a:rPr lang="en-GB" sz="2000" dirty="0" smtClean="0"/>
              <a:t>Universal UNIX editor</a:t>
            </a:r>
          </a:p>
          <a:p>
            <a:pPr>
              <a:spcBef>
                <a:spcPts val="1200"/>
              </a:spcBef>
              <a:spcAft>
                <a:spcPts val="1200"/>
              </a:spcAft>
              <a:buFont typeface="Arial" panose="020B0604020202020204" pitchFamily="34" charset="0"/>
              <a:buChar char="•"/>
            </a:pPr>
            <a:r>
              <a:rPr lang="en-GB" sz="2000" dirty="0" smtClean="0"/>
              <a:t>Essential UNIX skill</a:t>
            </a:r>
          </a:p>
          <a:p>
            <a:pPr>
              <a:spcBef>
                <a:spcPts val="1200"/>
              </a:spcBef>
              <a:spcAft>
                <a:spcPts val="1200"/>
              </a:spcAft>
              <a:buFont typeface="Arial" panose="020B0604020202020204" pitchFamily="34" charset="0"/>
              <a:buChar char="•"/>
            </a:pPr>
            <a:r>
              <a:rPr lang="en-GB" sz="2000" dirty="0" smtClean="0"/>
              <a:t>2 modes of operation:</a:t>
            </a:r>
          </a:p>
          <a:p>
            <a:pPr marL="993775" lvl="3">
              <a:spcBef>
                <a:spcPts val="1200"/>
              </a:spcBef>
              <a:spcAft>
                <a:spcPts val="1200"/>
              </a:spcAft>
            </a:pPr>
            <a:r>
              <a:rPr lang="en-GB" sz="1800" b="1" dirty="0" smtClean="0"/>
              <a:t>Command mode:</a:t>
            </a:r>
            <a:r>
              <a:rPr lang="en-GB" sz="1800" dirty="0" smtClean="0"/>
              <a:t> Every keystroke is interpreted as an </a:t>
            </a:r>
            <a:r>
              <a:rPr lang="en-GB" sz="1800" b="1" dirty="0" smtClean="0"/>
              <a:t>instruction</a:t>
            </a:r>
            <a:r>
              <a:rPr lang="en-GB" sz="1800" dirty="0" smtClean="0"/>
              <a:t> rather than a letter to be inserted into the document.</a:t>
            </a:r>
          </a:p>
          <a:p>
            <a:pPr marL="993775" lvl="3">
              <a:spcBef>
                <a:spcPts val="1200"/>
              </a:spcBef>
              <a:spcAft>
                <a:spcPts val="1200"/>
              </a:spcAft>
            </a:pPr>
            <a:r>
              <a:rPr lang="en-GB" sz="1800" b="1" dirty="0" smtClean="0"/>
              <a:t>Input mode:</a:t>
            </a:r>
            <a:r>
              <a:rPr lang="en-GB" sz="1800" dirty="0" smtClean="0"/>
              <a:t> The character typed by the user is inserted into the document	</a:t>
            </a:r>
            <a:r>
              <a:rPr lang="en-GB" dirty="0" smtClean="0"/>
              <a:t>			     </a:t>
            </a:r>
          </a:p>
          <a:p>
            <a:pPr lvl="1">
              <a:spcBef>
                <a:spcPts val="1200"/>
              </a:spcBef>
              <a:spcAft>
                <a:spcPts val="1200"/>
              </a:spcAft>
              <a:buFontTx/>
              <a:buNone/>
            </a:pPr>
            <a:endParaRPr lang="en-GB" dirty="0" smtClean="0"/>
          </a:p>
          <a:p>
            <a:pPr>
              <a:spcBef>
                <a:spcPts val="1200"/>
              </a:spcBef>
              <a:spcAft>
                <a:spcPts val="1200"/>
              </a:spcAft>
              <a:buFontTx/>
              <a:buNone/>
            </a:pPr>
            <a:endParaRPr lang="en-GB" dirty="0" smtClean="0"/>
          </a:p>
        </p:txBody>
      </p:sp>
    </p:spTree>
    <p:extLst>
      <p:ext uri="{BB962C8B-B14F-4D97-AF65-F5344CB8AC3E}">
        <p14:creationId xmlns:p14="http://schemas.microsoft.com/office/powerpoint/2010/main" val="39208271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641350"/>
            <a:ext cx="8229600" cy="323165"/>
          </a:xfrm>
        </p:spPr>
        <p:txBody>
          <a:bodyPr/>
          <a:lstStyle/>
          <a:p>
            <a:r>
              <a:rPr lang="en-GB" sz="1800" smtClean="0"/>
              <a:t>Vi Modes</a:t>
            </a:r>
          </a:p>
        </p:txBody>
      </p:sp>
      <p:sp>
        <p:nvSpPr>
          <p:cNvPr id="6147" name="Content Placeholder 2"/>
          <p:cNvSpPr>
            <a:spLocks noGrp="1"/>
          </p:cNvSpPr>
          <p:nvPr>
            <p:ph idx="1"/>
          </p:nvPr>
        </p:nvSpPr>
        <p:spPr/>
        <p:txBody>
          <a:bodyPr/>
          <a:lstStyle/>
          <a:p>
            <a:r>
              <a:rPr lang="en-US" sz="2000" b="1" dirty="0" smtClean="0"/>
              <a:t>Syntax:</a:t>
            </a:r>
            <a:r>
              <a:rPr lang="en-US" sz="2000" dirty="0" smtClean="0"/>
              <a:t> </a:t>
            </a:r>
          </a:p>
          <a:p>
            <a:r>
              <a:rPr lang="en-US" sz="2000" dirty="0"/>
              <a:t>	</a:t>
            </a:r>
            <a:r>
              <a:rPr lang="en-US" sz="2000" dirty="0" smtClean="0"/>
              <a:t>		</a:t>
            </a:r>
            <a:r>
              <a:rPr lang="en-US" sz="2400" dirty="0" smtClean="0"/>
              <a:t>vi </a:t>
            </a:r>
            <a:r>
              <a:rPr lang="en-US" sz="2400" i="1" dirty="0" smtClean="0"/>
              <a:t>path/filename</a:t>
            </a:r>
          </a:p>
          <a:p>
            <a:r>
              <a:rPr lang="en-US" sz="2000" b="1" dirty="0"/>
              <a:t>Example:</a:t>
            </a:r>
          </a:p>
          <a:p>
            <a:r>
              <a:rPr lang="en-US" sz="2000" dirty="0" smtClean="0"/>
              <a:t>			</a:t>
            </a:r>
            <a:r>
              <a:rPr lang="en-US" sz="2400" dirty="0" smtClean="0"/>
              <a:t>vi ~/dr1/file1</a:t>
            </a:r>
            <a:endParaRPr lang="en-GB" sz="2400" dirty="0" smtClean="0"/>
          </a:p>
          <a:p>
            <a:endParaRPr lang="en-GB" sz="2000" dirty="0" smtClean="0"/>
          </a:p>
          <a:p>
            <a:r>
              <a:rPr lang="en-GB" sz="2000" dirty="0" smtClean="0"/>
              <a:t>On entry – vi is set to command mode.</a:t>
            </a:r>
          </a:p>
          <a:p>
            <a:endParaRPr lang="en-GB" sz="2000" dirty="0" smtClean="0"/>
          </a:p>
          <a:p>
            <a:r>
              <a:rPr lang="en-GB" sz="2000" b="1" dirty="0" smtClean="0"/>
              <a:t>Command				Input	    </a:t>
            </a:r>
            <a:r>
              <a:rPr lang="en-GB" sz="2000" dirty="0" smtClean="0"/>
              <a:t>- press </a:t>
            </a:r>
            <a:r>
              <a:rPr lang="en-GB" sz="2000" dirty="0" err="1" smtClean="0"/>
              <a:t>i</a:t>
            </a:r>
            <a:r>
              <a:rPr lang="en-GB" sz="2000" dirty="0" smtClean="0"/>
              <a:t> or a</a:t>
            </a:r>
          </a:p>
          <a:p>
            <a:endParaRPr lang="en-GB" sz="2000" dirty="0" smtClean="0"/>
          </a:p>
          <a:p>
            <a:endParaRPr lang="en-GB" sz="2000" b="1" dirty="0" smtClean="0"/>
          </a:p>
          <a:p>
            <a:r>
              <a:rPr lang="en-GB" sz="2000" b="1" dirty="0" smtClean="0"/>
              <a:t>Input 			        	Command </a:t>
            </a:r>
            <a:r>
              <a:rPr lang="en-GB" sz="2000" dirty="0" smtClean="0"/>
              <a:t>  - press ESC</a:t>
            </a:r>
            <a:endParaRPr lang="en-GB" sz="2000" b="1" dirty="0" smtClean="0"/>
          </a:p>
        </p:txBody>
      </p:sp>
      <p:sp>
        <p:nvSpPr>
          <p:cNvPr id="6148" name="Right Arrow 4"/>
          <p:cNvSpPr>
            <a:spLocks noChangeArrowheads="1"/>
          </p:cNvSpPr>
          <p:nvPr/>
        </p:nvSpPr>
        <p:spPr bwMode="auto">
          <a:xfrm>
            <a:off x="1986928" y="3958716"/>
            <a:ext cx="902677"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p>
            <a:pPr eaLnBrk="0" hangingPunct="0"/>
            <a:endParaRPr lang="en-GB"/>
          </a:p>
        </p:txBody>
      </p:sp>
      <p:sp>
        <p:nvSpPr>
          <p:cNvPr id="6149" name="Right Arrow 5"/>
          <p:cNvSpPr>
            <a:spLocks noChangeArrowheads="1"/>
          </p:cNvSpPr>
          <p:nvPr/>
        </p:nvSpPr>
        <p:spPr bwMode="auto">
          <a:xfrm>
            <a:off x="1986928" y="5077313"/>
            <a:ext cx="902677"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p>
            <a:pPr eaLnBrk="0" hangingPunct="0"/>
            <a:endParaRPr lang="en-GB"/>
          </a:p>
        </p:txBody>
      </p:sp>
    </p:spTree>
    <p:extLst>
      <p:ext uri="{BB962C8B-B14F-4D97-AF65-F5344CB8AC3E}">
        <p14:creationId xmlns:p14="http://schemas.microsoft.com/office/powerpoint/2010/main" val="207326849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41350"/>
            <a:ext cx="8229600" cy="323165"/>
          </a:xfrm>
        </p:spPr>
        <p:txBody>
          <a:bodyPr/>
          <a:lstStyle/>
          <a:p>
            <a:r>
              <a:rPr lang="en-GB" sz="1800" smtClean="0"/>
              <a:t>Switching to input mode</a:t>
            </a:r>
          </a:p>
        </p:txBody>
      </p:sp>
      <p:sp>
        <p:nvSpPr>
          <p:cNvPr id="7171" name="Content Placeholder 2"/>
          <p:cNvSpPr>
            <a:spLocks noGrp="1"/>
          </p:cNvSpPr>
          <p:nvPr>
            <p:ph idx="1"/>
          </p:nvPr>
        </p:nvSpPr>
        <p:spPr/>
        <p:txBody>
          <a:bodyPr/>
          <a:lstStyle/>
          <a:p>
            <a:pPr>
              <a:spcBef>
                <a:spcPts val="600"/>
              </a:spcBef>
              <a:spcAft>
                <a:spcPts val="600"/>
              </a:spcAft>
              <a:buFont typeface="Arial" panose="020B0604020202020204" pitchFamily="34" charset="0"/>
              <a:buChar char="•"/>
            </a:pPr>
            <a:r>
              <a:rPr lang="en-GB" sz="2000" dirty="0" err="1" smtClean="0"/>
              <a:t>i</a:t>
            </a:r>
            <a:r>
              <a:rPr lang="en-GB" sz="2000" dirty="0" smtClean="0"/>
              <a:t> – Moves to input mode</a:t>
            </a:r>
          </a:p>
          <a:p>
            <a:pPr>
              <a:spcBef>
                <a:spcPts val="600"/>
              </a:spcBef>
              <a:spcAft>
                <a:spcPts val="600"/>
              </a:spcAft>
              <a:buFont typeface="Arial" panose="020B0604020202020204" pitchFamily="34" charset="0"/>
              <a:buChar char="•"/>
            </a:pPr>
            <a:r>
              <a:rPr lang="en-GB" sz="2000" dirty="0" smtClean="0"/>
              <a:t>I – Moves to input mode – insert at start of line</a:t>
            </a:r>
          </a:p>
          <a:p>
            <a:pPr>
              <a:spcBef>
                <a:spcPts val="600"/>
              </a:spcBef>
              <a:spcAft>
                <a:spcPts val="600"/>
              </a:spcAft>
              <a:buFont typeface="Arial" panose="020B0604020202020204" pitchFamily="34" charset="0"/>
              <a:buChar char="•"/>
            </a:pPr>
            <a:r>
              <a:rPr lang="en-GB" sz="2000" dirty="0" smtClean="0"/>
              <a:t>a – Moves to input mode</a:t>
            </a:r>
          </a:p>
          <a:p>
            <a:pPr>
              <a:spcBef>
                <a:spcPts val="600"/>
              </a:spcBef>
              <a:spcAft>
                <a:spcPts val="600"/>
              </a:spcAft>
              <a:buFont typeface="Arial" panose="020B0604020202020204" pitchFamily="34" charset="0"/>
              <a:buChar char="•"/>
            </a:pPr>
            <a:r>
              <a:rPr lang="en-GB" sz="2000" dirty="0" smtClean="0"/>
              <a:t>A – Moves to input mode – append at end of line</a:t>
            </a:r>
          </a:p>
          <a:p>
            <a:pPr>
              <a:spcBef>
                <a:spcPts val="600"/>
              </a:spcBef>
              <a:spcAft>
                <a:spcPts val="600"/>
              </a:spcAft>
              <a:buFont typeface="Arial" panose="020B0604020202020204" pitchFamily="34" charset="0"/>
              <a:buChar char="•"/>
            </a:pPr>
            <a:r>
              <a:rPr lang="en-GB" sz="2000" dirty="0" smtClean="0"/>
              <a:t>o – Moves to text mode - opens up a new line below cursor</a:t>
            </a:r>
          </a:p>
          <a:p>
            <a:pPr>
              <a:spcBef>
                <a:spcPts val="600"/>
              </a:spcBef>
              <a:spcAft>
                <a:spcPts val="600"/>
              </a:spcAft>
              <a:buFont typeface="Arial" panose="020B0604020202020204" pitchFamily="34" charset="0"/>
              <a:buChar char="•"/>
            </a:pPr>
            <a:r>
              <a:rPr lang="en-GB" sz="2000" dirty="0" smtClean="0"/>
              <a:t>O – Moves to text mode - opens up a new line above cursor</a:t>
            </a:r>
          </a:p>
          <a:p>
            <a:pPr>
              <a:spcBef>
                <a:spcPts val="600"/>
              </a:spcBef>
              <a:spcAft>
                <a:spcPts val="600"/>
              </a:spcAft>
              <a:buFont typeface="Arial" panose="020B0604020202020204" pitchFamily="34" charset="0"/>
              <a:buChar char="•"/>
            </a:pPr>
            <a:endParaRPr lang="en-GB" sz="2000" dirty="0" smtClean="0"/>
          </a:p>
          <a:p>
            <a:pPr>
              <a:spcBef>
                <a:spcPts val="600"/>
              </a:spcBef>
              <a:spcAft>
                <a:spcPts val="600"/>
              </a:spcAft>
              <a:buFont typeface="Arial" panose="020B0604020202020204" pitchFamily="34" charset="0"/>
              <a:buChar char="•"/>
            </a:pPr>
            <a:r>
              <a:rPr lang="en-GB" sz="2000" dirty="0" smtClean="0"/>
              <a:t>To navigate and modify existing text – switch to command mode.....</a:t>
            </a:r>
          </a:p>
        </p:txBody>
      </p:sp>
    </p:spTree>
    <p:extLst>
      <p:ext uri="{BB962C8B-B14F-4D97-AF65-F5344CB8AC3E}">
        <p14:creationId xmlns:p14="http://schemas.microsoft.com/office/powerpoint/2010/main" val="392417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smtClean="0"/>
              <a:t>Operating Systems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What is an Operating System (OS)?</a:t>
            </a:r>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sp>
        <p:nvSpPr>
          <p:cNvPr id="6" name="Rounded Rectangle 5"/>
          <p:cNvSpPr/>
          <p:nvPr/>
        </p:nvSpPr>
        <p:spPr bwMode="auto">
          <a:xfrm>
            <a:off x="1284633" y="2451988"/>
            <a:ext cx="6529754" cy="347345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r>
              <a:rPr lang="en-GB" sz="1800" dirty="0">
                <a:solidFill>
                  <a:srgbClr val="333399"/>
                </a:solidFill>
              </a:rPr>
              <a:t>A program to run other programs on a computer</a:t>
            </a:r>
          </a:p>
          <a:p>
            <a:pPr>
              <a:defRPr/>
            </a:pPr>
            <a:endParaRPr lang="en-GB" sz="1800" dirty="0">
              <a:solidFill>
                <a:srgbClr val="333399"/>
              </a:solidFill>
            </a:endParaRPr>
          </a:p>
          <a:p>
            <a:pPr>
              <a:defRPr/>
            </a:pPr>
            <a:r>
              <a:rPr lang="en-GB" sz="1800" dirty="0">
                <a:solidFill>
                  <a:srgbClr val="333399"/>
                </a:solidFill>
              </a:rPr>
              <a:t>Responsible for managing software and hardware resources</a:t>
            </a:r>
          </a:p>
          <a:p>
            <a:pPr>
              <a:defRPr/>
            </a:pPr>
            <a:endParaRPr lang="en-GB" sz="1800" dirty="0">
              <a:solidFill>
                <a:srgbClr val="333399"/>
              </a:solidFill>
            </a:endParaRPr>
          </a:p>
          <a:p>
            <a:pPr>
              <a:defRPr/>
            </a:pPr>
            <a:r>
              <a:rPr lang="en-GB" sz="1800" dirty="0">
                <a:solidFill>
                  <a:srgbClr val="333399"/>
                </a:solidFill>
              </a:rPr>
              <a:t>Manages memory allocation</a:t>
            </a:r>
          </a:p>
          <a:p>
            <a:pPr>
              <a:defRPr/>
            </a:pPr>
            <a:endParaRPr lang="en-GB" sz="1800" dirty="0">
              <a:solidFill>
                <a:srgbClr val="333399"/>
              </a:solidFill>
            </a:endParaRPr>
          </a:p>
          <a:p>
            <a:pPr>
              <a:defRPr/>
            </a:pPr>
            <a:r>
              <a:rPr lang="en-GB" sz="1800" dirty="0">
                <a:solidFill>
                  <a:srgbClr val="333399"/>
                </a:solidFill>
              </a:rPr>
              <a:t>Manages I/O operations</a:t>
            </a:r>
          </a:p>
          <a:p>
            <a:pPr>
              <a:defRPr/>
            </a:pPr>
            <a:endParaRPr lang="en-GB" sz="1800" dirty="0">
              <a:solidFill>
                <a:srgbClr val="333399"/>
              </a:solidFill>
            </a:endParaRPr>
          </a:p>
          <a:p>
            <a:pPr>
              <a:defRPr/>
            </a:pPr>
            <a:r>
              <a:rPr lang="en-GB" sz="1800" dirty="0">
                <a:solidFill>
                  <a:srgbClr val="333399"/>
                </a:solidFill>
              </a:rPr>
              <a:t>Manages files</a:t>
            </a:r>
          </a:p>
          <a:p>
            <a:pPr>
              <a:defRPr/>
            </a:pPr>
            <a:endParaRPr lang="en-GB" sz="1800" dirty="0">
              <a:solidFill>
                <a:srgbClr val="333399"/>
              </a:solidFill>
            </a:endParaRPr>
          </a:p>
          <a:p>
            <a:pPr>
              <a:defRPr/>
            </a:pPr>
            <a:r>
              <a:rPr lang="en-GB" sz="1800" dirty="0">
                <a:solidFill>
                  <a:srgbClr val="333399"/>
                </a:solidFill>
              </a:rPr>
              <a:t>Controls computer peripherals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641350"/>
            <a:ext cx="8229600" cy="323165"/>
          </a:xfrm>
        </p:spPr>
        <p:txBody>
          <a:bodyPr/>
          <a:lstStyle/>
          <a:p>
            <a:r>
              <a:rPr lang="en-GB" sz="1800" smtClean="0"/>
              <a:t>Useful Command mode options</a:t>
            </a:r>
          </a:p>
        </p:txBody>
      </p:sp>
      <p:sp>
        <p:nvSpPr>
          <p:cNvPr id="9219" name="Content Placeholder 2"/>
          <p:cNvSpPr>
            <a:spLocks noGrp="1"/>
          </p:cNvSpPr>
          <p:nvPr>
            <p:ph idx="1"/>
          </p:nvPr>
        </p:nvSpPr>
        <p:spPr/>
        <p:txBody>
          <a:bodyPr/>
          <a:lstStyle/>
          <a:p>
            <a:pPr>
              <a:spcBef>
                <a:spcPts val="600"/>
              </a:spcBef>
              <a:spcAft>
                <a:spcPts val="600"/>
              </a:spcAft>
              <a:buFont typeface="Arial" panose="020B0604020202020204" pitchFamily="34" charset="0"/>
              <a:buChar char="•"/>
            </a:pPr>
            <a:r>
              <a:rPr lang="en-GB" sz="2000" dirty="0" smtClean="0"/>
              <a:t>x – Delete a character</a:t>
            </a:r>
          </a:p>
          <a:p>
            <a:pPr>
              <a:spcBef>
                <a:spcPts val="600"/>
              </a:spcBef>
              <a:spcAft>
                <a:spcPts val="600"/>
              </a:spcAft>
              <a:buFont typeface="Arial" panose="020B0604020202020204" pitchFamily="34" charset="0"/>
              <a:buChar char="•"/>
            </a:pPr>
            <a:r>
              <a:rPr lang="en-GB" sz="2000" dirty="0" err="1" smtClean="0"/>
              <a:t>nx</a:t>
            </a:r>
            <a:r>
              <a:rPr lang="en-GB" sz="2000" dirty="0" smtClean="0"/>
              <a:t> – Delete n characters where n is any number</a:t>
            </a:r>
          </a:p>
          <a:p>
            <a:pPr>
              <a:spcBef>
                <a:spcPts val="600"/>
              </a:spcBef>
              <a:spcAft>
                <a:spcPts val="600"/>
              </a:spcAft>
              <a:buFont typeface="Arial" panose="020B0604020202020204" pitchFamily="34" charset="0"/>
              <a:buChar char="•"/>
            </a:pPr>
            <a:r>
              <a:rPr lang="en-GB" sz="2000" dirty="0" err="1" smtClean="0"/>
              <a:t>dw</a:t>
            </a:r>
            <a:r>
              <a:rPr lang="en-GB" sz="2000" dirty="0" smtClean="0"/>
              <a:t> – Delete a word</a:t>
            </a:r>
          </a:p>
          <a:p>
            <a:pPr>
              <a:spcBef>
                <a:spcPts val="600"/>
              </a:spcBef>
              <a:spcAft>
                <a:spcPts val="600"/>
              </a:spcAft>
              <a:buFont typeface="Arial" panose="020B0604020202020204" pitchFamily="34" charset="0"/>
              <a:buChar char="•"/>
            </a:pPr>
            <a:r>
              <a:rPr lang="en-GB" sz="2000" dirty="0" err="1" smtClean="0"/>
              <a:t>ndw</a:t>
            </a:r>
            <a:r>
              <a:rPr lang="en-GB" sz="2000" dirty="0" smtClean="0"/>
              <a:t> – Delete n words where n is any number</a:t>
            </a:r>
          </a:p>
          <a:p>
            <a:pPr>
              <a:spcBef>
                <a:spcPts val="600"/>
              </a:spcBef>
              <a:spcAft>
                <a:spcPts val="600"/>
              </a:spcAft>
              <a:buFont typeface="Arial" panose="020B0604020202020204" pitchFamily="34" charset="0"/>
              <a:buChar char="•"/>
            </a:pPr>
            <a:r>
              <a:rPr lang="en-GB" sz="2000" dirty="0" err="1" smtClean="0"/>
              <a:t>dd</a:t>
            </a:r>
            <a:r>
              <a:rPr lang="en-GB" sz="2000" dirty="0" smtClean="0"/>
              <a:t> – delete a line</a:t>
            </a:r>
          </a:p>
          <a:p>
            <a:pPr>
              <a:spcBef>
                <a:spcPts val="600"/>
              </a:spcBef>
              <a:spcAft>
                <a:spcPts val="600"/>
              </a:spcAft>
              <a:buFont typeface="Arial" panose="020B0604020202020204" pitchFamily="34" charset="0"/>
              <a:buChar char="•"/>
            </a:pPr>
            <a:r>
              <a:rPr lang="en-GB" sz="2000" dirty="0" err="1" smtClean="0"/>
              <a:t>ndd</a:t>
            </a:r>
            <a:r>
              <a:rPr lang="en-GB" sz="2000" dirty="0" smtClean="0"/>
              <a:t> – Delete n lines where n is any number   </a:t>
            </a:r>
            <a:endParaRPr lang="en-GB" sz="2000" dirty="0"/>
          </a:p>
          <a:p>
            <a:pPr>
              <a:spcBef>
                <a:spcPts val="600"/>
              </a:spcBef>
              <a:spcAft>
                <a:spcPts val="600"/>
              </a:spcAft>
              <a:buFont typeface="Arial" panose="020B0604020202020204" pitchFamily="34" charset="0"/>
              <a:buChar char="•"/>
            </a:pPr>
            <a:r>
              <a:rPr lang="en-US" sz="2000" dirty="0" smtClean="0"/>
              <a:t>u    </a:t>
            </a:r>
            <a:r>
              <a:rPr lang="en-US" sz="2000" dirty="0"/>
              <a:t>(</a:t>
            </a:r>
            <a:r>
              <a:rPr lang="en-US" sz="2000" dirty="0" smtClean="0"/>
              <a:t>undo)</a:t>
            </a:r>
            <a:endParaRPr lang="en-GB" sz="2000" dirty="0"/>
          </a:p>
          <a:p>
            <a:pPr>
              <a:spcBef>
                <a:spcPts val="600"/>
              </a:spcBef>
              <a:spcAft>
                <a:spcPts val="600"/>
              </a:spcAft>
              <a:buFont typeface="Arial" panose="020B0604020202020204" pitchFamily="34" charset="0"/>
              <a:buChar char="•"/>
            </a:pPr>
            <a:r>
              <a:rPr lang="en-US" sz="2000" dirty="0" smtClean="0"/>
              <a:t>CTRL-r  </a:t>
            </a:r>
            <a:r>
              <a:rPr lang="en-US" sz="2000" dirty="0"/>
              <a:t>(redo</a:t>
            </a:r>
            <a:r>
              <a:rPr lang="en-US" sz="2000" dirty="0" smtClean="0"/>
              <a:t>)</a:t>
            </a:r>
            <a:endParaRPr lang="en-GB" sz="2000" dirty="0"/>
          </a:p>
          <a:p>
            <a:pPr>
              <a:spcBef>
                <a:spcPts val="600"/>
              </a:spcBef>
              <a:spcAft>
                <a:spcPts val="600"/>
              </a:spcAft>
              <a:buFont typeface="Arial" panose="020B0604020202020204" pitchFamily="34" charset="0"/>
              <a:buChar char="•"/>
            </a:pPr>
            <a:r>
              <a:rPr lang="en-US" sz="2000" dirty="0" smtClean="0"/>
              <a:t>/</a:t>
            </a:r>
            <a:r>
              <a:rPr lang="en-US" sz="2000" dirty="0"/>
              <a:t>xyz   (search for "xyz"    n for next</a:t>
            </a:r>
            <a:r>
              <a:rPr lang="en-US" sz="2000" dirty="0" smtClean="0"/>
              <a:t>)</a:t>
            </a:r>
            <a:endParaRPr lang="en-GB" sz="2000" dirty="0"/>
          </a:p>
          <a:p>
            <a:pPr>
              <a:spcBef>
                <a:spcPts val="600"/>
              </a:spcBef>
              <a:spcAft>
                <a:spcPts val="600"/>
              </a:spcAft>
              <a:buFont typeface="Arial" panose="020B0604020202020204" pitchFamily="34" charset="0"/>
              <a:buChar char="•"/>
            </a:pPr>
            <a:r>
              <a:rPr lang="en-US" sz="2400" b="1" dirty="0" smtClean="0"/>
              <a:t>.</a:t>
            </a:r>
            <a:r>
              <a:rPr lang="en-US" sz="2000" dirty="0" smtClean="0"/>
              <a:t>     </a:t>
            </a:r>
            <a:r>
              <a:rPr lang="en-US" sz="2000" dirty="0"/>
              <a:t>(do the last command again</a:t>
            </a:r>
            <a:r>
              <a:rPr lang="en-US" sz="2000" dirty="0" smtClean="0"/>
              <a:t>)</a:t>
            </a:r>
            <a:endParaRPr lang="en-GB" sz="2000" dirty="0"/>
          </a:p>
        </p:txBody>
      </p:sp>
    </p:spTree>
    <p:extLst>
      <p:ext uri="{BB962C8B-B14F-4D97-AF65-F5344CB8AC3E}">
        <p14:creationId xmlns:p14="http://schemas.microsoft.com/office/powerpoint/2010/main" val="335993635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641350"/>
            <a:ext cx="8229600" cy="323165"/>
          </a:xfrm>
        </p:spPr>
        <p:txBody>
          <a:bodyPr/>
          <a:lstStyle/>
          <a:p>
            <a:r>
              <a:rPr lang="en-GB" sz="1800" smtClean="0"/>
              <a:t>Useful vi Commands</a:t>
            </a:r>
          </a:p>
        </p:txBody>
      </p:sp>
      <p:sp>
        <p:nvSpPr>
          <p:cNvPr id="10243" name="Content Placeholder 2"/>
          <p:cNvSpPr>
            <a:spLocks noGrp="1"/>
          </p:cNvSpPr>
          <p:nvPr>
            <p:ph idx="1"/>
          </p:nvPr>
        </p:nvSpPr>
        <p:spPr/>
        <p:txBody>
          <a:bodyPr/>
          <a:lstStyle/>
          <a:p>
            <a:pPr>
              <a:spcBef>
                <a:spcPts val="600"/>
              </a:spcBef>
              <a:spcAft>
                <a:spcPts val="600"/>
              </a:spcAft>
              <a:buFont typeface="Arial" panose="020B0604020202020204" pitchFamily="34" charset="0"/>
              <a:buChar char="•"/>
            </a:pPr>
            <a:r>
              <a:rPr lang="en-GB" sz="2000" dirty="0" smtClean="0"/>
              <a:t>Navigation: Cursor keys will probably be ok, but some Unix environments don't have these keys! (use </a:t>
            </a:r>
            <a:r>
              <a:rPr lang="en-GB" sz="2000" dirty="0" err="1" smtClean="0"/>
              <a:t>hjkl</a:t>
            </a:r>
            <a:r>
              <a:rPr lang="en-GB" sz="2000" dirty="0" smtClean="0"/>
              <a:t>)</a:t>
            </a:r>
          </a:p>
          <a:p>
            <a:pPr>
              <a:spcBef>
                <a:spcPts val="600"/>
              </a:spcBef>
              <a:spcAft>
                <a:spcPts val="600"/>
              </a:spcAft>
              <a:buFont typeface="Arial" panose="020B0604020202020204" pitchFamily="34" charset="0"/>
              <a:buChar char="•"/>
            </a:pPr>
            <a:r>
              <a:rPr lang="en-GB" sz="2000" dirty="0" smtClean="0"/>
              <a:t>:1 – Take me to the first line</a:t>
            </a:r>
          </a:p>
          <a:p>
            <a:pPr>
              <a:spcBef>
                <a:spcPts val="600"/>
              </a:spcBef>
              <a:spcAft>
                <a:spcPts val="600"/>
              </a:spcAft>
              <a:buFont typeface="Arial" panose="020B0604020202020204" pitchFamily="34" charset="0"/>
              <a:buChar char="•"/>
            </a:pPr>
            <a:r>
              <a:rPr lang="en-GB" sz="2000" dirty="0" smtClean="0"/>
              <a:t>:n – Take me to the nth line</a:t>
            </a:r>
          </a:p>
          <a:p>
            <a:pPr>
              <a:spcBef>
                <a:spcPts val="600"/>
              </a:spcBef>
              <a:spcAft>
                <a:spcPts val="600"/>
              </a:spcAft>
              <a:buFont typeface="Arial" panose="020B0604020202020204" pitchFamily="34" charset="0"/>
              <a:buChar char="•"/>
            </a:pPr>
            <a:r>
              <a:rPr lang="en-GB" sz="2000" dirty="0" smtClean="0"/>
              <a:t>G – Take me to the bottom of the file</a:t>
            </a:r>
          </a:p>
          <a:p>
            <a:pPr>
              <a:spcBef>
                <a:spcPts val="600"/>
              </a:spcBef>
              <a:spcAft>
                <a:spcPts val="600"/>
              </a:spcAft>
              <a:buFont typeface="Arial" panose="020B0604020202020204" pitchFamily="34" charset="0"/>
              <a:buChar char="•"/>
            </a:pPr>
            <a:r>
              <a:rPr lang="en-US" sz="2000" dirty="0"/>
              <a:t>h  (left cursor)</a:t>
            </a:r>
            <a:endParaRPr lang="en-GB" sz="2000" dirty="0"/>
          </a:p>
          <a:p>
            <a:pPr>
              <a:spcBef>
                <a:spcPts val="600"/>
              </a:spcBef>
              <a:spcAft>
                <a:spcPts val="600"/>
              </a:spcAft>
              <a:buFont typeface="Arial" panose="020B0604020202020204" pitchFamily="34" charset="0"/>
              <a:buChar char="•"/>
            </a:pPr>
            <a:r>
              <a:rPr lang="en-US" sz="2000" dirty="0"/>
              <a:t>j   (cursor down)</a:t>
            </a:r>
            <a:endParaRPr lang="en-GB" sz="2000" dirty="0"/>
          </a:p>
          <a:p>
            <a:pPr>
              <a:spcBef>
                <a:spcPts val="600"/>
              </a:spcBef>
              <a:spcAft>
                <a:spcPts val="600"/>
              </a:spcAft>
              <a:buFont typeface="Arial" panose="020B0604020202020204" pitchFamily="34" charset="0"/>
              <a:buChar char="•"/>
            </a:pPr>
            <a:r>
              <a:rPr lang="en-US" sz="2000" dirty="0"/>
              <a:t>k   (cursor up)</a:t>
            </a:r>
            <a:endParaRPr lang="en-GB" sz="2000" dirty="0"/>
          </a:p>
          <a:p>
            <a:pPr>
              <a:spcBef>
                <a:spcPts val="600"/>
              </a:spcBef>
              <a:spcAft>
                <a:spcPts val="600"/>
              </a:spcAft>
              <a:buFont typeface="Arial" panose="020B0604020202020204" pitchFamily="34" charset="0"/>
              <a:buChar char="•"/>
            </a:pPr>
            <a:r>
              <a:rPr lang="en-US" sz="2000" dirty="0"/>
              <a:t>l    (cursor right</a:t>
            </a:r>
            <a:r>
              <a:rPr lang="en-US" sz="2000" dirty="0" smtClean="0"/>
              <a:t>)</a:t>
            </a:r>
            <a:endParaRPr lang="en-GB" sz="2000" dirty="0"/>
          </a:p>
        </p:txBody>
      </p:sp>
    </p:spTree>
    <p:extLst>
      <p:ext uri="{BB962C8B-B14F-4D97-AF65-F5344CB8AC3E}">
        <p14:creationId xmlns:p14="http://schemas.microsoft.com/office/powerpoint/2010/main" val="187309566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641350"/>
            <a:ext cx="8229600" cy="323165"/>
          </a:xfrm>
        </p:spPr>
        <p:txBody>
          <a:bodyPr/>
          <a:lstStyle/>
          <a:p>
            <a:r>
              <a:rPr lang="en-GB" sz="1800" smtClean="0"/>
              <a:t>Saving your work</a:t>
            </a:r>
          </a:p>
        </p:txBody>
      </p:sp>
      <p:sp>
        <p:nvSpPr>
          <p:cNvPr id="12291" name="Content Placeholder 2"/>
          <p:cNvSpPr>
            <a:spLocks noGrp="1"/>
          </p:cNvSpPr>
          <p:nvPr>
            <p:ph idx="1"/>
          </p:nvPr>
        </p:nvSpPr>
        <p:spPr/>
        <p:txBody>
          <a:bodyPr/>
          <a:lstStyle/>
          <a:p>
            <a:pPr>
              <a:spcBef>
                <a:spcPts val="600"/>
              </a:spcBef>
              <a:spcAft>
                <a:spcPts val="600"/>
              </a:spcAft>
              <a:buFont typeface="Arial" panose="020B0604020202020204" pitchFamily="34" charset="0"/>
              <a:buChar char="•"/>
            </a:pPr>
            <a:r>
              <a:rPr lang="en-GB" sz="2000" dirty="0" smtClean="0"/>
              <a:t>:w   -   Write out data from the buffer to a file</a:t>
            </a:r>
          </a:p>
          <a:p>
            <a:pPr>
              <a:spcBef>
                <a:spcPts val="600"/>
              </a:spcBef>
              <a:spcAft>
                <a:spcPts val="600"/>
              </a:spcAft>
              <a:buFont typeface="Arial" panose="020B0604020202020204" pitchFamily="34" charset="0"/>
              <a:buChar char="•"/>
            </a:pPr>
            <a:r>
              <a:rPr lang="en-GB" sz="2000" dirty="0" smtClean="0"/>
              <a:t>:</a:t>
            </a:r>
            <a:r>
              <a:rPr lang="en-GB" sz="2000" dirty="0" err="1" smtClean="0"/>
              <a:t>wq</a:t>
            </a:r>
            <a:r>
              <a:rPr lang="en-GB" sz="2000" dirty="0" smtClean="0"/>
              <a:t> -   Write out data and exit</a:t>
            </a:r>
          </a:p>
          <a:p>
            <a:pPr>
              <a:spcBef>
                <a:spcPts val="600"/>
              </a:spcBef>
              <a:spcAft>
                <a:spcPts val="600"/>
              </a:spcAft>
              <a:buFont typeface="Arial" panose="020B0604020202020204" pitchFamily="34" charset="0"/>
              <a:buChar char="•"/>
            </a:pPr>
            <a:r>
              <a:rPr lang="en-GB" sz="2000" dirty="0" smtClean="0"/>
              <a:t>:x    -   Write out data and exit (same as previous)</a:t>
            </a:r>
          </a:p>
          <a:p>
            <a:pPr>
              <a:spcBef>
                <a:spcPts val="600"/>
              </a:spcBef>
              <a:spcAft>
                <a:spcPts val="600"/>
              </a:spcAft>
              <a:buFont typeface="Arial" panose="020B0604020202020204" pitchFamily="34" charset="0"/>
              <a:buChar char="•"/>
            </a:pPr>
            <a:r>
              <a:rPr lang="en-GB" sz="2000" dirty="0" smtClean="0"/>
              <a:t>:q   -    Quits editor as long as no changes have been made</a:t>
            </a:r>
          </a:p>
          <a:p>
            <a:pPr>
              <a:spcBef>
                <a:spcPts val="600"/>
              </a:spcBef>
              <a:spcAft>
                <a:spcPts val="600"/>
              </a:spcAft>
              <a:buFont typeface="Arial" panose="020B0604020202020204" pitchFamily="34" charset="0"/>
              <a:buChar char="•"/>
            </a:pPr>
            <a:r>
              <a:rPr lang="en-GB" sz="2000" dirty="0" smtClean="0"/>
              <a:t>:q!  -    Quits abandoning any changes.</a:t>
            </a:r>
          </a:p>
          <a:p>
            <a:pPr>
              <a:spcBef>
                <a:spcPts val="600"/>
              </a:spcBef>
              <a:spcAft>
                <a:spcPts val="600"/>
              </a:spcAft>
              <a:buFont typeface="Arial" panose="020B0604020202020204" pitchFamily="34" charset="0"/>
              <a:buChar char="•"/>
            </a:pPr>
            <a:r>
              <a:rPr lang="en-US" sz="2000" dirty="0"/>
              <a:t>Shift </a:t>
            </a:r>
            <a:r>
              <a:rPr lang="en-US" sz="2000" dirty="0" err="1"/>
              <a:t>zz</a:t>
            </a:r>
            <a:r>
              <a:rPr lang="en-US" sz="2000" dirty="0"/>
              <a:t> (write and quit)</a:t>
            </a:r>
            <a:endParaRPr lang="en-GB" sz="2000" dirty="0" smtClean="0"/>
          </a:p>
        </p:txBody>
      </p:sp>
    </p:spTree>
    <p:extLst>
      <p:ext uri="{BB962C8B-B14F-4D97-AF65-F5344CB8AC3E}">
        <p14:creationId xmlns:p14="http://schemas.microsoft.com/office/powerpoint/2010/main" val="39741772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smtClean="0"/>
              <a:t>vi</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3</a:t>
            </a:r>
            <a:r>
              <a:rPr lang="en-US" sz="2800" i="1" dirty="0" smtClean="0"/>
              <a:t> </a:t>
            </a:r>
            <a:r>
              <a:rPr lang="en-US" sz="2800" i="1" dirty="0"/>
              <a:t>– </a:t>
            </a:r>
            <a:r>
              <a:rPr lang="en-US" sz="2800" i="1" dirty="0" smtClean="0"/>
              <a:t>The vi Editor</a:t>
            </a:r>
            <a:endParaRPr lang="en-GB" sz="2800" i="1" dirty="0"/>
          </a:p>
        </p:txBody>
      </p:sp>
      <p:sp>
        <p:nvSpPr>
          <p:cNvPr id="5" name="Text Placeholder 2"/>
          <p:cNvSpPr txBox="1">
            <a:spLocks/>
          </p:cNvSpPr>
          <p:nvPr/>
        </p:nvSpPr>
        <p:spPr bwMode="auto">
          <a:xfrm>
            <a:off x="654851" y="2973276"/>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err="1" smtClean="0"/>
              <a:t>vimtutor</a:t>
            </a:r>
            <a:endParaRPr lang="en-GB" sz="2800" i="1" dirty="0"/>
          </a:p>
        </p:txBody>
      </p:sp>
    </p:spTree>
    <p:extLst>
      <p:ext uri="{BB962C8B-B14F-4D97-AF65-F5344CB8AC3E}">
        <p14:creationId xmlns:p14="http://schemas.microsoft.com/office/powerpoint/2010/main" val="4212663391"/>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19681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641350"/>
            <a:ext cx="8229600" cy="323165"/>
          </a:xfrm>
        </p:spPr>
        <p:txBody>
          <a:bodyPr/>
          <a:lstStyle/>
          <a:p>
            <a:r>
              <a:rPr lang="en-GB" sz="1800" smtClean="0"/>
              <a:t>Module Objectives</a:t>
            </a:r>
          </a:p>
        </p:txBody>
      </p:sp>
      <p:sp>
        <p:nvSpPr>
          <p:cNvPr id="4099" name="Content Placeholder 2"/>
          <p:cNvSpPr>
            <a:spLocks noGrp="1"/>
          </p:cNvSpPr>
          <p:nvPr>
            <p:ph idx="1"/>
          </p:nvPr>
        </p:nvSpPr>
        <p:spPr/>
        <p:txBody>
          <a:bodyPr anchor="ctr"/>
          <a:lstStyle/>
          <a:p>
            <a:pPr>
              <a:spcBef>
                <a:spcPts val="600"/>
              </a:spcBef>
              <a:spcAft>
                <a:spcPts val="600"/>
              </a:spcAft>
              <a:buFontTx/>
              <a:buNone/>
            </a:pPr>
            <a:r>
              <a:rPr lang="en-GB" sz="2400" b="1" u="sng" dirty="0" smtClean="0"/>
              <a:t>Now that you have completed </a:t>
            </a:r>
            <a:r>
              <a:rPr lang="en-GB" sz="2400" b="1" u="sng" dirty="0"/>
              <a:t>this module you </a:t>
            </a:r>
            <a:r>
              <a:rPr lang="en-GB" sz="2400" b="1" u="sng" dirty="0" smtClean="0"/>
              <a:t>should </a:t>
            </a:r>
            <a:r>
              <a:rPr lang="en-GB" sz="2400" b="1" u="sng" dirty="0"/>
              <a:t>be able to</a:t>
            </a:r>
            <a:r>
              <a:rPr lang="en-GB" sz="2400" b="1" u="sng" dirty="0" smtClean="0"/>
              <a:t>:</a:t>
            </a:r>
          </a:p>
          <a:p>
            <a:pPr>
              <a:spcBef>
                <a:spcPts val="600"/>
              </a:spcBef>
              <a:spcAft>
                <a:spcPts val="600"/>
              </a:spcAft>
              <a:buFontTx/>
              <a:buNone/>
            </a:pPr>
            <a:endParaRPr lang="en-US" sz="2400" b="1" u="sng" dirty="0"/>
          </a:p>
          <a:p>
            <a:pPr>
              <a:spcBef>
                <a:spcPts val="600"/>
              </a:spcBef>
              <a:spcAft>
                <a:spcPts val="600"/>
              </a:spcAft>
              <a:buFont typeface="Arial" panose="020B0604020202020204" pitchFamily="34" charset="0"/>
              <a:buChar char="•"/>
            </a:pPr>
            <a:r>
              <a:rPr lang="en-GB" sz="2400" dirty="0" smtClean="0"/>
              <a:t>Create </a:t>
            </a:r>
            <a:r>
              <a:rPr lang="en-GB" sz="2400" dirty="0"/>
              <a:t>and edit files using vi</a:t>
            </a:r>
          </a:p>
          <a:p>
            <a:pPr>
              <a:spcBef>
                <a:spcPts val="600"/>
              </a:spcBef>
              <a:spcAft>
                <a:spcPts val="600"/>
              </a:spcAft>
              <a:buFont typeface="Arial" panose="020B0604020202020204" pitchFamily="34" charset="0"/>
              <a:buChar char="•"/>
            </a:pPr>
            <a:r>
              <a:rPr lang="en-GB" sz="2400" dirty="0"/>
              <a:t>Explain why vi is important</a:t>
            </a:r>
          </a:p>
          <a:p>
            <a:pPr>
              <a:spcBef>
                <a:spcPts val="600"/>
              </a:spcBef>
              <a:spcAft>
                <a:spcPts val="600"/>
              </a:spcAft>
              <a:buFont typeface="Arial" panose="020B0604020202020204" pitchFamily="34" charset="0"/>
              <a:buChar char="•"/>
            </a:pPr>
            <a:r>
              <a:rPr lang="en-GB" sz="2400" dirty="0"/>
              <a:t>Identify the 2 modes and how to switch between them</a:t>
            </a:r>
          </a:p>
        </p:txBody>
      </p:sp>
    </p:spTree>
    <p:extLst>
      <p:ext uri="{BB962C8B-B14F-4D97-AF65-F5344CB8AC3E}">
        <p14:creationId xmlns:p14="http://schemas.microsoft.com/office/powerpoint/2010/main" val="304318411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35366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sz="2000" b="1" dirty="0"/>
              <a:t>Basic Data </a:t>
            </a:r>
            <a:r>
              <a:rPr lang="en-US" sz="2000" b="1" dirty="0" smtClean="0"/>
              <a:t>Commands (Day 01) </a:t>
            </a:r>
            <a:endParaRPr lang="en-US" altLang="zh-TW" sz="2000" b="1" dirty="0">
              <a:latin typeface="Arial" pitchFamily="34" charset="0"/>
              <a:cs typeface="Arial" pitchFamily="34" charset="0"/>
            </a:endParaRPr>
          </a:p>
        </p:txBody>
      </p:sp>
    </p:spTree>
    <p:extLst>
      <p:ext uri="{BB962C8B-B14F-4D97-AF65-F5344CB8AC3E}">
        <p14:creationId xmlns:p14="http://schemas.microsoft.com/office/powerpoint/2010/main" val="23746085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After completing this module you will be able to:</a:t>
            </a:r>
          </a:p>
          <a:p>
            <a:pPr>
              <a:spcBef>
                <a:spcPts val="600"/>
              </a:spcBef>
              <a:spcAft>
                <a:spcPts val="600"/>
              </a:spcAft>
              <a:buFont typeface="Arial" panose="020B0604020202020204" pitchFamily="34" charset="0"/>
              <a:buChar char="•"/>
            </a:pPr>
            <a:r>
              <a:rPr lang="en-GB" sz="2400" dirty="0" smtClean="0"/>
              <a:t>Demonstrate </a:t>
            </a:r>
            <a:r>
              <a:rPr lang="en-GB" sz="2400" dirty="0"/>
              <a:t>the use of display commands to format the screen display</a:t>
            </a:r>
            <a:r>
              <a:rPr lang="en-US" sz="2400" dirty="0" smtClean="0"/>
              <a:t>.</a:t>
            </a:r>
          </a:p>
          <a:p>
            <a:pPr>
              <a:spcBef>
                <a:spcPts val="600"/>
              </a:spcBef>
              <a:spcAft>
                <a:spcPts val="600"/>
              </a:spcAft>
              <a:buFont typeface="Arial" panose="020B0604020202020204" pitchFamily="34" charset="0"/>
              <a:buChar char="•"/>
            </a:pPr>
            <a:r>
              <a:rPr lang="en-GB" sz="2400" dirty="0" smtClean="0"/>
              <a:t>Scroll through </a:t>
            </a:r>
            <a:r>
              <a:rPr lang="en-GB" sz="2400" dirty="0"/>
              <a:t>a </a:t>
            </a:r>
            <a:r>
              <a:rPr lang="en-GB" sz="2400" dirty="0" smtClean="0"/>
              <a:t>file.</a:t>
            </a:r>
          </a:p>
          <a:p>
            <a:pPr>
              <a:spcBef>
                <a:spcPts val="600"/>
              </a:spcBef>
              <a:spcAft>
                <a:spcPts val="600"/>
              </a:spcAft>
              <a:buFont typeface="Arial" panose="020B0604020202020204" pitchFamily="34" charset="0"/>
              <a:buChar char="•"/>
            </a:pPr>
            <a:r>
              <a:rPr lang="en-US" sz="2400" dirty="0" smtClean="0"/>
              <a:t>View file content.</a:t>
            </a:r>
            <a:endParaRPr lang="en-GB" sz="2400" dirty="0" smtClean="0"/>
          </a:p>
          <a:p>
            <a:pPr>
              <a:spcBef>
                <a:spcPts val="600"/>
              </a:spcBef>
              <a:spcAft>
                <a:spcPts val="600"/>
              </a:spcAft>
              <a:buFont typeface="Arial" panose="020B0604020202020204" pitchFamily="34" charset="0"/>
              <a:buChar char="•"/>
            </a:pPr>
            <a:r>
              <a:rPr lang="en-GB" sz="2400" dirty="0"/>
              <a:t>Use commands to </a:t>
            </a:r>
            <a:r>
              <a:rPr lang="en-GB" sz="2400" dirty="0" smtClean="0"/>
              <a:t>filter and sort data.</a:t>
            </a:r>
          </a:p>
          <a:p>
            <a:pPr>
              <a:spcBef>
                <a:spcPts val="600"/>
              </a:spcBef>
              <a:spcAft>
                <a:spcPts val="600"/>
              </a:spcAft>
              <a:buFont typeface="Arial" panose="020B0604020202020204" pitchFamily="34" charset="0"/>
              <a:buChar char="•"/>
            </a:pPr>
            <a:r>
              <a:rPr lang="en-GB" sz="2400" dirty="0" smtClean="0"/>
              <a:t>Get information about the file contents.</a:t>
            </a:r>
          </a:p>
        </p:txBody>
      </p:sp>
    </p:spTree>
    <p:extLst>
      <p:ext uri="{BB962C8B-B14F-4D97-AF65-F5344CB8AC3E}">
        <p14:creationId xmlns:p14="http://schemas.microsoft.com/office/powerpoint/2010/main" val="216267952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7"/>
          <p:cNvSpPr>
            <a:spLocks noGrp="1"/>
          </p:cNvSpPr>
          <p:nvPr>
            <p:ph type="title"/>
          </p:nvPr>
        </p:nvSpPr>
        <p:spPr>
          <a:xfrm>
            <a:off x="457200" y="641350"/>
            <a:ext cx="8229600" cy="323165"/>
          </a:xfrm>
        </p:spPr>
        <p:txBody>
          <a:bodyPr/>
          <a:lstStyle/>
          <a:p>
            <a:pPr eaLnBrk="1" hangingPunct="1"/>
            <a:r>
              <a:rPr lang="en-US" sz="1800" dirty="0"/>
              <a:t>Basic Data Commands </a:t>
            </a:r>
            <a:endParaRPr lang="en-US" altLang="zh-TW" sz="1800" dirty="0">
              <a:latin typeface="Arial" pitchFamily="34" charset="0"/>
              <a:cs typeface="Arial" pitchFamily="34" charset="0"/>
            </a:endParaRP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57201" y="2781300"/>
            <a:ext cx="8229600" cy="280928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lvl="1">
              <a:buFont typeface="Arial" pitchFamily="34" charset="0"/>
              <a:buChar char="•"/>
              <a:defRPr/>
            </a:pPr>
            <a:r>
              <a:rPr lang="en-GB" sz="2400" dirty="0" smtClean="0">
                <a:solidFill>
                  <a:srgbClr val="333399"/>
                </a:solidFill>
              </a:rPr>
              <a:t> </a:t>
            </a:r>
            <a:r>
              <a:rPr lang="en-US" sz="2400" dirty="0" smtClean="0">
                <a:solidFill>
                  <a:srgbClr val="333399"/>
                </a:solidFill>
              </a:rPr>
              <a:t>echo </a:t>
            </a:r>
            <a:r>
              <a:rPr lang="en-US" sz="2400" i="1" dirty="0" smtClean="0">
                <a:solidFill>
                  <a:srgbClr val="333399"/>
                </a:solidFill>
              </a:rPr>
              <a:t>hello</a:t>
            </a:r>
          </a:p>
          <a:p>
            <a:pPr>
              <a:spcAft>
                <a:spcPts val="600"/>
              </a:spcAft>
              <a:defRPr/>
            </a:pPr>
            <a:r>
              <a:rPr lang="en-US" sz="2400" dirty="0">
                <a:solidFill>
                  <a:srgbClr val="333399"/>
                </a:solidFill>
              </a:rPr>
              <a:t>	writes hello followed by a newline character to the </a:t>
            </a:r>
            <a:r>
              <a:rPr lang="en-US" sz="2400" dirty="0" smtClean="0">
                <a:solidFill>
                  <a:srgbClr val="333399"/>
                </a:solidFill>
              </a:rPr>
              <a:t>screen</a:t>
            </a:r>
          </a:p>
          <a:p>
            <a:pPr marL="723900" indent="-266700">
              <a:buFont typeface="Arial" panose="020B0604020202020204" pitchFamily="34" charset="0"/>
              <a:buChar char="•"/>
              <a:defRPr/>
            </a:pPr>
            <a:r>
              <a:rPr lang="en-US" sz="2400" dirty="0">
                <a:solidFill>
                  <a:srgbClr val="333399"/>
                </a:solidFill>
              </a:rPr>
              <a:t>echo -n hello</a:t>
            </a:r>
          </a:p>
          <a:p>
            <a:pPr marL="457200">
              <a:spcAft>
                <a:spcPts val="600"/>
              </a:spcAft>
              <a:defRPr/>
            </a:pPr>
            <a:r>
              <a:rPr lang="en-US" sz="2400" dirty="0">
                <a:solidFill>
                  <a:srgbClr val="333399"/>
                </a:solidFill>
              </a:rPr>
              <a:t>omits the newline </a:t>
            </a:r>
            <a:r>
              <a:rPr lang="en-US" sz="2400" dirty="0" smtClean="0">
                <a:solidFill>
                  <a:srgbClr val="333399"/>
                </a:solidFill>
              </a:rPr>
              <a:t>character</a:t>
            </a:r>
          </a:p>
          <a:p>
            <a:pPr marL="800100" indent="-342900">
              <a:buFont typeface="Arial" panose="020B0604020202020204" pitchFamily="34" charset="0"/>
              <a:buChar char="•"/>
              <a:defRPr/>
            </a:pPr>
            <a:r>
              <a:rPr lang="en-GB" sz="2400" dirty="0">
                <a:solidFill>
                  <a:srgbClr val="333399"/>
                </a:solidFill>
              </a:rPr>
              <a:t>echo -e "tab \t This lets you use escape characters \</a:t>
            </a:r>
            <a:r>
              <a:rPr lang="en-GB" sz="2400" dirty="0" smtClean="0">
                <a:solidFill>
                  <a:srgbClr val="333399"/>
                </a:solidFill>
              </a:rPr>
              <a:t>n\n“</a:t>
            </a:r>
          </a:p>
          <a:p>
            <a:pPr marL="800100" indent="-342900">
              <a:spcBef>
                <a:spcPts val="600"/>
              </a:spcBef>
              <a:spcAft>
                <a:spcPts val="600"/>
              </a:spcAft>
              <a:buFont typeface="Arial" panose="020B0604020202020204" pitchFamily="34" charset="0"/>
              <a:buChar char="•"/>
              <a:defRPr/>
            </a:pPr>
            <a:r>
              <a:rPr lang="en-US" sz="2400" dirty="0" smtClean="0">
                <a:solidFill>
                  <a:srgbClr val="333399"/>
                </a:solidFill>
              </a:rPr>
              <a:t>clear</a:t>
            </a:r>
            <a:endParaRPr lang="en-GB" sz="2400" dirty="0">
              <a:solidFill>
                <a:srgbClr val="333399"/>
              </a:solidFill>
            </a:endParaRPr>
          </a:p>
        </p:txBody>
      </p:sp>
      <p:sp>
        <p:nvSpPr>
          <p:cNvPr id="7" name="TextBox 6"/>
          <p:cNvSpPr txBox="1"/>
          <p:nvPr/>
        </p:nvSpPr>
        <p:spPr>
          <a:xfrm>
            <a:off x="825012" y="1584160"/>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a:t>Display commands:</a:t>
            </a:r>
            <a:endParaRPr lang="en-GB" sz="2400" kern="0" dirty="0"/>
          </a:p>
        </p:txBody>
      </p:sp>
    </p:spTree>
    <p:extLst>
      <p:ext uri="{BB962C8B-B14F-4D97-AF65-F5344CB8AC3E}">
        <p14:creationId xmlns:p14="http://schemas.microsoft.com/office/powerpoint/2010/main" val="4183162126"/>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57200" y="6413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25012" y="1565110"/>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smtClean="0"/>
              <a:t>Scroll through a file:</a:t>
            </a:r>
            <a:endParaRPr lang="en-GB" sz="2400" kern="0" dirty="0"/>
          </a:p>
        </p:txBody>
      </p:sp>
      <p:sp>
        <p:nvSpPr>
          <p:cNvPr id="6" name="Rounded Rectangle 5"/>
          <p:cNvSpPr/>
          <p:nvPr/>
        </p:nvSpPr>
        <p:spPr bwMode="auto">
          <a:xfrm>
            <a:off x="594947" y="2422024"/>
            <a:ext cx="7996603" cy="149828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457200" indent="-457200">
              <a:buFont typeface="Arial" panose="020B0604020202020204" pitchFamily="34" charset="0"/>
              <a:buChar char="•"/>
            </a:pPr>
            <a:r>
              <a:rPr lang="en-GB" sz="2400" b="1" dirty="0">
                <a:solidFill>
                  <a:srgbClr val="333399"/>
                </a:solidFill>
              </a:rPr>
              <a:t>l</a:t>
            </a:r>
            <a:r>
              <a:rPr lang="en-GB" sz="2400" b="1" dirty="0" smtClean="0">
                <a:solidFill>
                  <a:srgbClr val="333399"/>
                </a:solidFill>
              </a:rPr>
              <a:t>ess</a:t>
            </a:r>
            <a:r>
              <a:rPr lang="en-GB" sz="2400" b="1" i="1" dirty="0" smtClean="0">
                <a:solidFill>
                  <a:srgbClr val="333399"/>
                </a:solidFill>
              </a:rPr>
              <a:t> path/filename</a:t>
            </a:r>
            <a:endParaRPr lang="en-GB" sz="2400" b="1" i="1" dirty="0">
              <a:solidFill>
                <a:srgbClr val="333399"/>
              </a:solidFill>
            </a:endParaRPr>
          </a:p>
          <a:p>
            <a:pPr>
              <a:spcAft>
                <a:spcPts val="1200"/>
              </a:spcAft>
            </a:pPr>
            <a:r>
              <a:rPr lang="en-US" sz="2400" dirty="0" smtClean="0">
                <a:solidFill>
                  <a:srgbClr val="333399"/>
                </a:solidFill>
              </a:rPr>
              <a:t>	To </a:t>
            </a:r>
            <a:r>
              <a:rPr lang="en-US" sz="2400" dirty="0">
                <a:solidFill>
                  <a:srgbClr val="333399"/>
                </a:solidFill>
              </a:rPr>
              <a:t>scroll forward and backwards through a file</a:t>
            </a:r>
            <a:r>
              <a:rPr lang="en-US" sz="2400" dirty="0" smtClean="0">
                <a:solidFill>
                  <a:srgbClr val="333399"/>
                </a:solidFill>
              </a:rPr>
              <a:t>.</a:t>
            </a:r>
          </a:p>
          <a:p>
            <a:pPr>
              <a:spcAft>
                <a:spcPts val="1200"/>
              </a:spcAft>
            </a:pPr>
            <a:r>
              <a:rPr lang="en-US" sz="2400" dirty="0">
                <a:solidFill>
                  <a:srgbClr val="333399"/>
                </a:solidFill>
              </a:rPr>
              <a:t>	Ex: </a:t>
            </a:r>
            <a:r>
              <a:rPr lang="en-US" sz="2400" b="1" dirty="0" smtClean="0">
                <a:solidFill>
                  <a:srgbClr val="333399"/>
                </a:solidFill>
              </a:rPr>
              <a:t>less </a:t>
            </a:r>
            <a:r>
              <a:rPr lang="en-US" sz="2400" b="1" dirty="0">
                <a:solidFill>
                  <a:srgbClr val="333399"/>
                </a:solidFill>
              </a:rPr>
              <a:t>/</a:t>
            </a:r>
            <a:r>
              <a:rPr lang="en-US" sz="2400" b="1" dirty="0" err="1" smtClean="0">
                <a:solidFill>
                  <a:srgbClr val="333399"/>
                </a:solidFill>
              </a:rPr>
              <a:t>etc</a:t>
            </a:r>
            <a:r>
              <a:rPr lang="en-US" sz="2400" b="1" dirty="0" smtClean="0">
                <a:solidFill>
                  <a:srgbClr val="333399"/>
                </a:solidFill>
              </a:rPr>
              <a:t>/</a:t>
            </a:r>
            <a:r>
              <a:rPr lang="en-US" sz="2400" b="1" dirty="0" err="1" smtClean="0">
                <a:solidFill>
                  <a:srgbClr val="333399"/>
                </a:solidFill>
              </a:rPr>
              <a:t>passwd</a:t>
            </a:r>
            <a:endParaRPr lang="en-GB" sz="2400" b="1" dirty="0">
              <a:solidFill>
                <a:srgbClr val="333399"/>
              </a:solidFill>
            </a:endParaRPr>
          </a:p>
        </p:txBody>
      </p:sp>
      <p:sp>
        <p:nvSpPr>
          <p:cNvPr id="7" name="Rounded Rectangle 6"/>
          <p:cNvSpPr/>
          <p:nvPr/>
        </p:nvSpPr>
        <p:spPr bwMode="auto">
          <a:xfrm>
            <a:off x="594947" y="4384174"/>
            <a:ext cx="7996603" cy="149828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457200" indent="-457200">
              <a:buFont typeface="Arial" panose="020B0604020202020204" pitchFamily="34" charset="0"/>
              <a:buChar char="•"/>
            </a:pPr>
            <a:r>
              <a:rPr lang="en-GB" sz="2400" b="1" dirty="0" smtClean="0">
                <a:solidFill>
                  <a:srgbClr val="333399"/>
                </a:solidFill>
              </a:rPr>
              <a:t>more</a:t>
            </a:r>
            <a:r>
              <a:rPr lang="en-GB" sz="2400" b="1" i="1" dirty="0" smtClean="0">
                <a:solidFill>
                  <a:srgbClr val="333399"/>
                </a:solidFill>
              </a:rPr>
              <a:t> path/filename</a:t>
            </a:r>
            <a:endParaRPr lang="en-GB" sz="2400" b="1" i="1" dirty="0">
              <a:solidFill>
                <a:srgbClr val="333399"/>
              </a:solidFill>
            </a:endParaRPr>
          </a:p>
          <a:p>
            <a:pPr marL="457200">
              <a:spcAft>
                <a:spcPts val="1200"/>
              </a:spcAft>
            </a:pPr>
            <a:r>
              <a:rPr lang="en-US" sz="2400" dirty="0" smtClean="0">
                <a:solidFill>
                  <a:srgbClr val="333399"/>
                </a:solidFill>
              </a:rPr>
              <a:t>To </a:t>
            </a:r>
            <a:r>
              <a:rPr lang="en-US" sz="2400" dirty="0">
                <a:solidFill>
                  <a:srgbClr val="333399"/>
                </a:solidFill>
              </a:rPr>
              <a:t>scroll forwards </a:t>
            </a:r>
            <a:r>
              <a:rPr lang="en-US" sz="2400" dirty="0" smtClean="0">
                <a:solidFill>
                  <a:srgbClr val="333399"/>
                </a:solidFill>
              </a:rPr>
              <a:t>through </a:t>
            </a:r>
            <a:r>
              <a:rPr lang="en-US" sz="2400" dirty="0">
                <a:solidFill>
                  <a:srgbClr val="333399"/>
                </a:solidFill>
              </a:rPr>
              <a:t>a </a:t>
            </a:r>
            <a:r>
              <a:rPr lang="en-US" sz="2400" dirty="0" smtClean="0">
                <a:solidFill>
                  <a:srgbClr val="333399"/>
                </a:solidFill>
              </a:rPr>
              <a:t>file.</a:t>
            </a:r>
          </a:p>
          <a:p>
            <a:pPr marL="457200">
              <a:spcAft>
                <a:spcPts val="1200"/>
              </a:spcAft>
            </a:pPr>
            <a:r>
              <a:rPr lang="en-US" sz="2400" dirty="0">
                <a:solidFill>
                  <a:srgbClr val="333399"/>
                </a:solidFill>
              </a:rPr>
              <a:t>Ex: </a:t>
            </a:r>
            <a:r>
              <a:rPr lang="en-US" sz="2400" b="1" dirty="0" smtClean="0">
                <a:solidFill>
                  <a:srgbClr val="333399"/>
                </a:solidFill>
              </a:rPr>
              <a:t>more /</a:t>
            </a:r>
            <a:r>
              <a:rPr lang="en-US" sz="2400" b="1" dirty="0" err="1" smtClean="0">
                <a:solidFill>
                  <a:srgbClr val="333399"/>
                </a:solidFill>
              </a:rPr>
              <a:t>etc</a:t>
            </a:r>
            <a:r>
              <a:rPr lang="en-US" sz="2400" b="1" dirty="0" smtClean="0">
                <a:solidFill>
                  <a:srgbClr val="333399"/>
                </a:solidFill>
              </a:rPr>
              <a:t>/</a:t>
            </a:r>
            <a:r>
              <a:rPr lang="en-US" sz="2400" b="1" dirty="0" err="1" smtClean="0">
                <a:solidFill>
                  <a:srgbClr val="333399"/>
                </a:solidFill>
              </a:rPr>
              <a:t>passwd</a:t>
            </a:r>
            <a:endParaRPr lang="en-GB" sz="2400" b="1" dirty="0">
              <a:solidFill>
                <a:srgbClr val="333399"/>
              </a:solidFill>
            </a:endParaRPr>
          </a:p>
        </p:txBody>
      </p:sp>
    </p:spTree>
    <p:extLst>
      <p:ext uri="{BB962C8B-B14F-4D97-AF65-F5344CB8AC3E}">
        <p14:creationId xmlns:p14="http://schemas.microsoft.com/office/powerpoint/2010/main" val="3062372740"/>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7"/>
          <p:cNvSpPr>
            <a:spLocks noGrp="1"/>
          </p:cNvSpPr>
          <p:nvPr>
            <p:ph type="title"/>
          </p:nvPr>
        </p:nvSpPr>
        <p:spPr>
          <a:xfrm>
            <a:off x="457200" y="641350"/>
            <a:ext cx="8229600" cy="323165"/>
          </a:xfrm>
        </p:spPr>
        <p:txBody>
          <a:bodyPr/>
          <a:lstStyle/>
          <a:p>
            <a:r>
              <a:rPr lang="en-GB" sz="1800" smtClean="0"/>
              <a:t>Operating Systems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747810" y="1099494"/>
            <a:ext cx="7406054" cy="1785104"/>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000" kern="0" dirty="0"/>
              <a:t>Characteristics of an Operating System</a:t>
            </a:r>
          </a:p>
          <a:p>
            <a:pPr marL="342900" indent="-342900">
              <a:spcBef>
                <a:spcPts val="0"/>
              </a:spcBef>
              <a:spcAft>
                <a:spcPts val="1200"/>
              </a:spcAft>
              <a:buClr>
                <a:srgbClr val="333399"/>
              </a:buClr>
              <a:buFont typeface="Wingdings 3" pitchFamily="18" charset="2"/>
              <a:buChar char="}"/>
              <a:defRPr/>
            </a:pPr>
            <a:endParaRPr lang="en-GB" sz="2000" kern="0" dirty="0"/>
          </a:p>
          <a:p>
            <a:pPr marL="342900" indent="-342900">
              <a:spcBef>
                <a:spcPts val="0"/>
              </a:spcBef>
              <a:spcAft>
                <a:spcPts val="1200"/>
              </a:spcAft>
              <a:buClr>
                <a:srgbClr val="333399"/>
              </a:buClr>
              <a:defRPr/>
            </a:pPr>
            <a:endParaRPr lang="en-GB" sz="2000" kern="0" dirty="0"/>
          </a:p>
          <a:p>
            <a:pPr marL="342900" indent="-342900">
              <a:spcBef>
                <a:spcPts val="0"/>
              </a:spcBef>
              <a:spcAft>
                <a:spcPts val="1200"/>
              </a:spcAft>
              <a:buClr>
                <a:srgbClr val="333399"/>
              </a:buClr>
              <a:defRPr/>
            </a:pPr>
            <a:endParaRPr lang="en-GB" sz="2000" kern="0" dirty="0"/>
          </a:p>
        </p:txBody>
      </p:sp>
      <p:sp>
        <p:nvSpPr>
          <p:cNvPr id="6" name="Rounded Rectangle 5"/>
          <p:cNvSpPr/>
          <p:nvPr/>
        </p:nvSpPr>
        <p:spPr bwMode="auto">
          <a:xfrm>
            <a:off x="763852" y="1603576"/>
            <a:ext cx="7922948" cy="486941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000" b="1" dirty="0">
                <a:solidFill>
                  <a:srgbClr val="333399"/>
                </a:solidFill>
              </a:rPr>
              <a:t>Multiuser</a:t>
            </a:r>
          </a:p>
          <a:p>
            <a:pPr lvl="1">
              <a:defRPr/>
            </a:pPr>
            <a:r>
              <a:rPr lang="en-GB" sz="2000" dirty="0">
                <a:solidFill>
                  <a:srgbClr val="333399"/>
                </a:solidFill>
              </a:rPr>
              <a:t>Allows multiple users to run programs simultaneously</a:t>
            </a:r>
          </a:p>
          <a:p>
            <a:pPr lvl="1">
              <a:defRPr/>
            </a:pPr>
            <a:endParaRPr lang="en-GB" sz="2000" dirty="0">
              <a:solidFill>
                <a:srgbClr val="333399"/>
              </a:solidFill>
            </a:endParaRPr>
          </a:p>
          <a:p>
            <a:pPr>
              <a:defRPr/>
            </a:pPr>
            <a:r>
              <a:rPr lang="en-GB" sz="2000" b="1" dirty="0">
                <a:solidFill>
                  <a:srgbClr val="333399"/>
                </a:solidFill>
              </a:rPr>
              <a:t>Multiprocessing </a:t>
            </a:r>
          </a:p>
          <a:p>
            <a:pPr lvl="1">
              <a:defRPr/>
            </a:pPr>
            <a:r>
              <a:rPr lang="en-GB" sz="2000" dirty="0">
                <a:solidFill>
                  <a:srgbClr val="333399"/>
                </a:solidFill>
              </a:rPr>
              <a:t>Allows a program to run on more than one </a:t>
            </a:r>
            <a:r>
              <a:rPr lang="en-GB" sz="2000" b="1" dirty="0">
                <a:solidFill>
                  <a:srgbClr val="333399"/>
                </a:solidFill>
              </a:rPr>
              <a:t>CPU</a:t>
            </a:r>
            <a:r>
              <a:rPr lang="en-GB" sz="2000" dirty="0">
                <a:solidFill>
                  <a:srgbClr val="333399"/>
                </a:solidFill>
              </a:rPr>
              <a:t> at a time</a:t>
            </a:r>
          </a:p>
          <a:p>
            <a:pPr lvl="1">
              <a:defRPr/>
            </a:pPr>
            <a:endParaRPr lang="en-GB" sz="2000" dirty="0">
              <a:solidFill>
                <a:srgbClr val="333399"/>
              </a:solidFill>
            </a:endParaRPr>
          </a:p>
          <a:p>
            <a:pPr>
              <a:defRPr/>
            </a:pPr>
            <a:r>
              <a:rPr lang="en-GB" sz="2000" b="1" dirty="0">
                <a:solidFill>
                  <a:srgbClr val="333399"/>
                </a:solidFill>
              </a:rPr>
              <a:t>Multitasking</a:t>
            </a:r>
          </a:p>
          <a:p>
            <a:pPr lvl="1">
              <a:defRPr/>
            </a:pPr>
            <a:r>
              <a:rPr lang="en-GB" sz="2000" dirty="0">
                <a:solidFill>
                  <a:srgbClr val="333399"/>
                </a:solidFill>
              </a:rPr>
              <a:t>Allow more than one program at a time</a:t>
            </a:r>
          </a:p>
          <a:p>
            <a:pPr lvl="1">
              <a:defRPr/>
            </a:pPr>
            <a:endParaRPr lang="en-GB" sz="2000" dirty="0">
              <a:solidFill>
                <a:srgbClr val="333399"/>
              </a:solidFill>
            </a:endParaRPr>
          </a:p>
          <a:p>
            <a:pPr>
              <a:defRPr/>
            </a:pPr>
            <a:r>
              <a:rPr lang="en-GB" sz="2000" b="1" dirty="0">
                <a:solidFill>
                  <a:srgbClr val="333399"/>
                </a:solidFill>
              </a:rPr>
              <a:t>Multithreading</a:t>
            </a:r>
          </a:p>
          <a:p>
            <a:pPr lvl="1">
              <a:defRPr/>
            </a:pPr>
            <a:r>
              <a:rPr lang="en-GB" sz="2000" dirty="0">
                <a:solidFill>
                  <a:srgbClr val="333399"/>
                </a:solidFill>
              </a:rPr>
              <a:t>Allow parts of one program to be used simultaneously</a:t>
            </a:r>
          </a:p>
          <a:p>
            <a:pPr lvl="1">
              <a:defRPr/>
            </a:pPr>
            <a:endParaRPr lang="en-GB" sz="2000" dirty="0">
              <a:solidFill>
                <a:srgbClr val="333399"/>
              </a:solidFill>
            </a:endParaRPr>
          </a:p>
          <a:p>
            <a:pPr>
              <a:defRPr/>
            </a:pPr>
            <a:r>
              <a:rPr lang="en-GB" sz="2000" b="1" dirty="0">
                <a:solidFill>
                  <a:srgbClr val="333399"/>
                </a:solidFill>
              </a:rPr>
              <a:t>Realtime</a:t>
            </a:r>
          </a:p>
          <a:p>
            <a:pPr lvl="1">
              <a:defRPr/>
            </a:pPr>
            <a:r>
              <a:rPr lang="en-GB" sz="2000" dirty="0">
                <a:solidFill>
                  <a:srgbClr val="333399"/>
                </a:solidFill>
              </a:rPr>
              <a:t>Ability to process and respond to input instantly</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xEl>
                                              <p:pRg st="9" end="9"/>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allAtOnce"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104173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smtClean="0"/>
              <a:t>View file content:</a:t>
            </a:r>
            <a:endParaRPr lang="en-GB" sz="2400" kern="0" dirty="0"/>
          </a:p>
        </p:txBody>
      </p:sp>
      <p:sp>
        <p:nvSpPr>
          <p:cNvPr id="6" name="Rounded Rectangle 5"/>
          <p:cNvSpPr/>
          <p:nvPr/>
        </p:nvSpPr>
        <p:spPr bwMode="auto">
          <a:xfrm>
            <a:off x="423497" y="1717174"/>
            <a:ext cx="8244253" cy="132802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lvl="2" indent="-342900">
              <a:buFont typeface="Arial" panose="020B0604020202020204" pitchFamily="34" charset="0"/>
              <a:buChar char="•"/>
              <a:defRPr/>
            </a:pPr>
            <a:r>
              <a:rPr lang="en-GB" sz="2400" b="1" dirty="0">
                <a:solidFill>
                  <a:srgbClr val="333399"/>
                </a:solidFill>
              </a:rPr>
              <a:t>c</a:t>
            </a:r>
            <a:r>
              <a:rPr lang="en-GB" sz="2400" b="1" dirty="0" smtClean="0">
                <a:solidFill>
                  <a:srgbClr val="333399"/>
                </a:solidFill>
              </a:rPr>
              <a:t>at </a:t>
            </a:r>
            <a:r>
              <a:rPr lang="en-GB" sz="2400" b="1" i="1" dirty="0" smtClean="0">
                <a:solidFill>
                  <a:srgbClr val="333399"/>
                </a:solidFill>
              </a:rPr>
              <a:t>path/filename</a:t>
            </a:r>
            <a:r>
              <a:rPr lang="en-GB" sz="2400" b="1" dirty="0" smtClean="0">
                <a:solidFill>
                  <a:srgbClr val="333399"/>
                </a:solidFill>
              </a:rPr>
              <a:t>:</a:t>
            </a:r>
            <a:r>
              <a:rPr lang="en-GB" sz="2400" dirty="0" smtClean="0">
                <a:solidFill>
                  <a:srgbClr val="333399"/>
                </a:solidFill>
              </a:rPr>
              <a:t> </a:t>
            </a:r>
            <a:r>
              <a:rPr lang="en-US" sz="2400" dirty="0" smtClean="0">
                <a:solidFill>
                  <a:srgbClr val="333399"/>
                </a:solidFill>
              </a:rPr>
              <a:t>displays </a:t>
            </a:r>
            <a:r>
              <a:rPr lang="en-US" sz="2400" dirty="0">
                <a:solidFill>
                  <a:srgbClr val="333399"/>
                </a:solidFill>
              </a:rPr>
              <a:t>the contents of a file or files as one continuous </a:t>
            </a:r>
            <a:r>
              <a:rPr lang="en-US" sz="2400" dirty="0" smtClean="0">
                <a:solidFill>
                  <a:srgbClr val="333399"/>
                </a:solidFill>
              </a:rPr>
              <a:t>stream</a:t>
            </a:r>
          </a:p>
          <a:p>
            <a:pPr marL="361950" lvl="2">
              <a:spcAft>
                <a:spcPts val="600"/>
              </a:spcAft>
              <a:defRPr/>
            </a:pPr>
            <a:r>
              <a:rPr lang="en-US" sz="2400" dirty="0">
                <a:solidFill>
                  <a:srgbClr val="333399"/>
                </a:solidFill>
              </a:rPr>
              <a:t>Ex: </a:t>
            </a:r>
            <a:r>
              <a:rPr lang="en-US" sz="2400" b="1" dirty="0" smtClean="0">
                <a:solidFill>
                  <a:srgbClr val="333399"/>
                </a:solidFill>
              </a:rPr>
              <a:t>cat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p:txBody>
      </p:sp>
      <p:sp>
        <p:nvSpPr>
          <p:cNvPr id="7" name="Rounded Rectangle 6"/>
          <p:cNvSpPr/>
          <p:nvPr/>
        </p:nvSpPr>
        <p:spPr bwMode="auto">
          <a:xfrm>
            <a:off x="423497" y="3298324"/>
            <a:ext cx="8244253" cy="141315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lvl="2" indent="-342900">
              <a:spcAft>
                <a:spcPts val="600"/>
              </a:spcAft>
              <a:buFont typeface="Arial" panose="020B0604020202020204" pitchFamily="34" charset="0"/>
              <a:buChar char="•"/>
            </a:pPr>
            <a:r>
              <a:rPr lang="en-GB" sz="2400" b="1" dirty="0" smtClean="0">
                <a:solidFill>
                  <a:srgbClr val="333399"/>
                </a:solidFill>
              </a:rPr>
              <a:t>head </a:t>
            </a:r>
            <a:r>
              <a:rPr lang="en-GB" sz="2400" b="1" i="1" dirty="0" smtClean="0">
                <a:solidFill>
                  <a:srgbClr val="333399"/>
                </a:solidFill>
              </a:rPr>
              <a:t>path/filename: </a:t>
            </a:r>
            <a:r>
              <a:rPr lang="en-GB" sz="2400" dirty="0" smtClean="0">
                <a:solidFill>
                  <a:srgbClr val="333399"/>
                </a:solidFill>
              </a:rPr>
              <a:t>retrieves </a:t>
            </a:r>
            <a:r>
              <a:rPr lang="en-GB" sz="2400" dirty="0">
                <a:solidFill>
                  <a:srgbClr val="333399"/>
                </a:solidFill>
              </a:rPr>
              <a:t>the first </a:t>
            </a:r>
            <a:r>
              <a:rPr lang="en-GB" sz="2400" dirty="0" smtClean="0">
                <a:solidFill>
                  <a:srgbClr val="333399"/>
                </a:solidFill>
              </a:rPr>
              <a:t>10 lines</a:t>
            </a:r>
          </a:p>
          <a:p>
            <a:pPr marL="361950"/>
            <a:r>
              <a:rPr lang="en-GB" sz="2400" b="1" dirty="0" smtClean="0">
                <a:solidFill>
                  <a:srgbClr val="333399"/>
                </a:solidFill>
              </a:rPr>
              <a:t>head </a:t>
            </a:r>
            <a:r>
              <a:rPr lang="en-GB" sz="2400" b="1" dirty="0">
                <a:solidFill>
                  <a:srgbClr val="333399"/>
                </a:solidFill>
              </a:rPr>
              <a:t>-5 </a:t>
            </a:r>
            <a:r>
              <a:rPr lang="en-US" sz="2400" b="1" dirty="0">
                <a:solidFill>
                  <a:srgbClr val="333399"/>
                </a:solidFill>
              </a:rPr>
              <a:t>/examples/</a:t>
            </a:r>
            <a:r>
              <a:rPr lang="en-US" sz="2400" b="1" dirty="0" err="1">
                <a:solidFill>
                  <a:srgbClr val="333399"/>
                </a:solidFill>
              </a:rPr>
              <a:t>lionsInTheStreet</a:t>
            </a:r>
            <a:r>
              <a:rPr lang="en-US" sz="2400" b="1" dirty="0">
                <a:solidFill>
                  <a:srgbClr val="333399"/>
                </a:solidFill>
              </a:rPr>
              <a:t> </a:t>
            </a:r>
            <a:r>
              <a:rPr lang="en-GB" sz="2400" dirty="0">
                <a:solidFill>
                  <a:srgbClr val="333399"/>
                </a:solidFill>
              </a:rPr>
              <a:t>			</a:t>
            </a:r>
            <a:endParaRPr lang="en-GB" sz="2400" dirty="0" smtClean="0">
              <a:solidFill>
                <a:srgbClr val="333399"/>
              </a:solidFill>
            </a:endParaRPr>
          </a:p>
          <a:p>
            <a:pPr marL="361950">
              <a:spcAft>
                <a:spcPts val="600"/>
              </a:spcAft>
            </a:pPr>
            <a:r>
              <a:rPr lang="en-US" sz="2400" b="1" dirty="0" smtClean="0">
                <a:solidFill>
                  <a:srgbClr val="333399"/>
                </a:solidFill>
              </a:rPr>
              <a:t>head </a:t>
            </a:r>
            <a:r>
              <a:rPr lang="en-US" sz="2400" b="1" dirty="0">
                <a:solidFill>
                  <a:srgbClr val="333399"/>
                </a:solidFill>
              </a:rPr>
              <a:t>-c100 /examples/</a:t>
            </a:r>
            <a:r>
              <a:rPr lang="en-US" sz="2400" b="1" dirty="0" err="1">
                <a:solidFill>
                  <a:srgbClr val="333399"/>
                </a:solidFill>
              </a:rPr>
              <a:t>lionsInTheStreet</a:t>
            </a:r>
            <a:r>
              <a:rPr lang="en-US" sz="2400" b="1" dirty="0">
                <a:solidFill>
                  <a:srgbClr val="333399"/>
                </a:solidFill>
              </a:rPr>
              <a:t> </a:t>
            </a:r>
            <a:r>
              <a:rPr lang="en-US" sz="2400" dirty="0">
                <a:solidFill>
                  <a:srgbClr val="333399"/>
                </a:solidFill>
              </a:rPr>
              <a:t>	</a:t>
            </a:r>
            <a:endParaRPr lang="en-US" sz="2400" dirty="0" smtClean="0">
              <a:solidFill>
                <a:srgbClr val="333399"/>
              </a:solidFill>
            </a:endParaRPr>
          </a:p>
        </p:txBody>
      </p:sp>
      <p:sp>
        <p:nvSpPr>
          <p:cNvPr id="8" name="Rounded Rectangle 7"/>
          <p:cNvSpPr/>
          <p:nvPr/>
        </p:nvSpPr>
        <p:spPr bwMode="auto">
          <a:xfrm>
            <a:off x="423497" y="4974724"/>
            <a:ext cx="8244253" cy="132802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lvl="2" indent="-342900">
              <a:spcBef>
                <a:spcPts val="600"/>
              </a:spcBef>
              <a:buFont typeface="Arial" panose="020B0604020202020204" pitchFamily="34" charset="0"/>
              <a:buChar char="•"/>
            </a:pPr>
            <a:r>
              <a:rPr lang="en-US" sz="2400" b="1" dirty="0" smtClean="0">
                <a:solidFill>
                  <a:srgbClr val="333399"/>
                </a:solidFill>
              </a:rPr>
              <a:t>tail </a:t>
            </a:r>
            <a:r>
              <a:rPr lang="en-GB" sz="2400" b="1" i="1" dirty="0" smtClean="0">
                <a:solidFill>
                  <a:srgbClr val="333399"/>
                </a:solidFill>
              </a:rPr>
              <a:t>path/filename</a:t>
            </a:r>
            <a:r>
              <a:rPr lang="en-GB" sz="2400" b="1" i="1" dirty="0">
                <a:solidFill>
                  <a:srgbClr val="333399"/>
                </a:solidFill>
              </a:rPr>
              <a:t>:</a:t>
            </a:r>
            <a:r>
              <a:rPr lang="en-GB" sz="2400" i="1" dirty="0">
                <a:solidFill>
                  <a:srgbClr val="333399"/>
                </a:solidFill>
              </a:rPr>
              <a:t> </a:t>
            </a:r>
            <a:r>
              <a:rPr lang="en-GB" sz="2400" dirty="0" smtClean="0">
                <a:solidFill>
                  <a:srgbClr val="333399"/>
                </a:solidFill>
              </a:rPr>
              <a:t>retrieves </a:t>
            </a:r>
            <a:r>
              <a:rPr lang="en-GB" sz="2400" dirty="0">
                <a:solidFill>
                  <a:srgbClr val="333399"/>
                </a:solidFill>
              </a:rPr>
              <a:t>the </a:t>
            </a:r>
            <a:r>
              <a:rPr lang="en-GB" sz="2400" dirty="0" smtClean="0">
                <a:solidFill>
                  <a:srgbClr val="333399"/>
                </a:solidFill>
              </a:rPr>
              <a:t>last 10 </a:t>
            </a:r>
            <a:r>
              <a:rPr lang="en-GB" sz="2400" dirty="0">
                <a:solidFill>
                  <a:srgbClr val="333399"/>
                </a:solidFill>
              </a:rPr>
              <a:t>lines</a:t>
            </a:r>
          </a:p>
          <a:p>
            <a:pPr marL="361950"/>
            <a:r>
              <a:rPr lang="en-GB" sz="2400" b="1" dirty="0">
                <a:solidFill>
                  <a:srgbClr val="333399"/>
                </a:solidFill>
              </a:rPr>
              <a:t>tail -5 </a:t>
            </a:r>
            <a:r>
              <a:rPr lang="en-US" sz="2400" b="1" dirty="0">
                <a:solidFill>
                  <a:srgbClr val="333399"/>
                </a:solidFill>
              </a:rPr>
              <a:t>/examples/</a:t>
            </a:r>
            <a:r>
              <a:rPr lang="en-US" sz="2400" b="1" dirty="0" err="1">
                <a:solidFill>
                  <a:srgbClr val="333399"/>
                </a:solidFill>
              </a:rPr>
              <a:t>lionsInTheStreet</a:t>
            </a:r>
            <a:r>
              <a:rPr lang="en-US" sz="2400" b="1" dirty="0">
                <a:solidFill>
                  <a:srgbClr val="333399"/>
                </a:solidFill>
              </a:rPr>
              <a:t> </a:t>
            </a:r>
            <a:r>
              <a:rPr lang="en-GB" sz="2400" b="1" dirty="0">
                <a:solidFill>
                  <a:srgbClr val="333399"/>
                </a:solidFill>
              </a:rPr>
              <a:t>			</a:t>
            </a:r>
          </a:p>
          <a:p>
            <a:pPr marL="361950"/>
            <a:r>
              <a:rPr lang="en-US" sz="2400" b="1" dirty="0">
                <a:solidFill>
                  <a:srgbClr val="333399"/>
                </a:solidFill>
              </a:rPr>
              <a:t>tail –c20 /examples/</a:t>
            </a:r>
            <a:r>
              <a:rPr lang="en-US" sz="2400" b="1" dirty="0" err="1">
                <a:solidFill>
                  <a:srgbClr val="333399"/>
                </a:solidFill>
              </a:rPr>
              <a:t>lionsInTheStreet</a:t>
            </a:r>
            <a:r>
              <a:rPr lang="en-US" sz="2400" b="1" dirty="0">
                <a:solidFill>
                  <a:srgbClr val="333399"/>
                </a:solidFill>
              </a:rPr>
              <a:t> </a:t>
            </a:r>
          </a:p>
        </p:txBody>
      </p:sp>
    </p:spTree>
    <p:extLst>
      <p:ext uri="{BB962C8B-B14F-4D97-AF65-F5344CB8AC3E}">
        <p14:creationId xmlns:p14="http://schemas.microsoft.com/office/powerpoint/2010/main" val="4205441016"/>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98458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smtClean="0"/>
              <a:t>Filtering data:</a:t>
            </a:r>
            <a:endParaRPr lang="en-GB" sz="2400" kern="0" dirty="0"/>
          </a:p>
        </p:txBody>
      </p:sp>
      <p:sp>
        <p:nvSpPr>
          <p:cNvPr id="6" name="Rounded Rectangle 5"/>
          <p:cNvSpPr/>
          <p:nvPr/>
        </p:nvSpPr>
        <p:spPr bwMode="auto">
          <a:xfrm>
            <a:off x="423497" y="1583824"/>
            <a:ext cx="8244253" cy="454592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1200"/>
              </a:spcAft>
              <a:buFont typeface="Arial" panose="020B0604020202020204" pitchFamily="34" charset="0"/>
              <a:buChar char="•"/>
            </a:pPr>
            <a:r>
              <a:rPr lang="en-GB" sz="2400" b="1" dirty="0">
                <a:solidFill>
                  <a:srgbClr val="333399"/>
                </a:solidFill>
                <a:effectLst>
                  <a:outerShdw blurRad="38100" dist="38100" dir="2700000" algn="tl">
                    <a:srgbClr val="000000">
                      <a:alpha val="43137"/>
                    </a:srgbClr>
                  </a:outerShdw>
                </a:effectLst>
              </a:rPr>
              <a:t>c</a:t>
            </a:r>
            <a:r>
              <a:rPr lang="en-GB" sz="2400" b="1" dirty="0" smtClean="0">
                <a:solidFill>
                  <a:srgbClr val="333399"/>
                </a:solidFill>
                <a:effectLst>
                  <a:outerShdw blurRad="38100" dist="38100" dir="2700000" algn="tl">
                    <a:srgbClr val="000000">
                      <a:alpha val="43137"/>
                    </a:srgbClr>
                  </a:outerShdw>
                </a:effectLst>
              </a:rPr>
              <a:t>ut:</a:t>
            </a:r>
            <a:r>
              <a:rPr lang="en-GB" sz="2400" dirty="0" smtClean="0">
                <a:solidFill>
                  <a:srgbClr val="333399"/>
                </a:solidFill>
              </a:rPr>
              <a:t> c</a:t>
            </a:r>
            <a:r>
              <a:rPr lang="en-US" sz="2400" dirty="0" err="1" smtClean="0">
                <a:solidFill>
                  <a:srgbClr val="333399"/>
                </a:solidFill>
              </a:rPr>
              <a:t>uts</a:t>
            </a:r>
            <a:r>
              <a:rPr lang="en-US" sz="2400" dirty="0" smtClean="0">
                <a:solidFill>
                  <a:srgbClr val="333399"/>
                </a:solidFill>
              </a:rPr>
              <a:t> </a:t>
            </a:r>
            <a:r>
              <a:rPr lang="en-US" sz="2400" dirty="0">
                <a:solidFill>
                  <a:srgbClr val="333399"/>
                </a:solidFill>
              </a:rPr>
              <a:t>a portion from each line of a file.  </a:t>
            </a:r>
            <a:endParaRPr lang="en-GB" sz="2400" dirty="0">
              <a:solidFill>
                <a:srgbClr val="333399"/>
              </a:solidFill>
            </a:endParaRPr>
          </a:p>
          <a:p>
            <a:pPr marL="361950">
              <a:spcAft>
                <a:spcPts val="600"/>
              </a:spcAft>
            </a:pPr>
            <a:r>
              <a:rPr lang="en-GB" sz="2400" b="1" dirty="0" smtClean="0">
                <a:solidFill>
                  <a:srgbClr val="333399"/>
                </a:solidFill>
              </a:rPr>
              <a:t>cut </a:t>
            </a:r>
            <a:r>
              <a:rPr lang="en-GB" sz="2400" b="1" dirty="0">
                <a:solidFill>
                  <a:srgbClr val="333399"/>
                </a:solidFill>
              </a:rPr>
              <a:t>-c2 </a:t>
            </a:r>
            <a:r>
              <a:rPr lang="en-US" sz="2400" b="1" dirty="0">
                <a:solidFill>
                  <a:srgbClr val="333399"/>
                </a:solidFill>
              </a:rPr>
              <a:t>/examples/</a:t>
            </a:r>
            <a:r>
              <a:rPr lang="en-US" sz="2400" b="1" dirty="0" err="1">
                <a:solidFill>
                  <a:srgbClr val="333399"/>
                </a:solidFill>
              </a:rPr>
              <a:t>lionsInTheStreet</a:t>
            </a:r>
            <a:r>
              <a:rPr lang="en-US" sz="2400" b="1" dirty="0">
                <a:solidFill>
                  <a:srgbClr val="333399"/>
                </a:solidFill>
              </a:rPr>
              <a:t> </a:t>
            </a:r>
            <a:endParaRPr lang="en-US" sz="2400" b="1" dirty="0" smtClean="0">
              <a:solidFill>
                <a:srgbClr val="333399"/>
              </a:solidFill>
            </a:endParaRPr>
          </a:p>
          <a:p>
            <a:pPr marL="361950">
              <a:spcAft>
                <a:spcPts val="600"/>
              </a:spcAft>
            </a:pPr>
            <a:r>
              <a:rPr lang="en-GB" sz="2400" b="1" dirty="0">
                <a:solidFill>
                  <a:srgbClr val="333399"/>
                </a:solidFill>
              </a:rPr>
              <a:t>cut -c-5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a:p>
            <a:pPr marL="361950">
              <a:spcAft>
                <a:spcPts val="600"/>
              </a:spcAft>
            </a:pPr>
            <a:r>
              <a:rPr lang="en-GB" sz="2400" b="1" dirty="0" smtClean="0">
                <a:solidFill>
                  <a:srgbClr val="333399"/>
                </a:solidFill>
              </a:rPr>
              <a:t>cut </a:t>
            </a:r>
            <a:r>
              <a:rPr lang="en-GB" sz="2400" b="1" dirty="0">
                <a:solidFill>
                  <a:srgbClr val="333399"/>
                </a:solidFill>
              </a:rPr>
              <a:t>-c5-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a:p>
            <a:pPr marL="361950">
              <a:spcAft>
                <a:spcPts val="600"/>
              </a:spcAft>
            </a:pPr>
            <a:r>
              <a:rPr lang="en-GB" sz="2400" b="1" dirty="0">
                <a:solidFill>
                  <a:srgbClr val="333399"/>
                </a:solidFill>
              </a:rPr>
              <a:t>cut -c3-7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a:p>
            <a:pPr marL="361950">
              <a:spcAft>
                <a:spcPts val="600"/>
              </a:spcAft>
            </a:pPr>
            <a:r>
              <a:rPr lang="en-GB" sz="2400" b="1" dirty="0">
                <a:solidFill>
                  <a:srgbClr val="333399"/>
                </a:solidFill>
              </a:rPr>
              <a:t>cut -c3,7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a:p>
            <a:pPr marL="361950">
              <a:spcAft>
                <a:spcPts val="600"/>
              </a:spcAft>
            </a:pPr>
            <a:r>
              <a:rPr lang="en-GB" sz="2400" b="1" dirty="0">
                <a:solidFill>
                  <a:srgbClr val="333399"/>
                </a:solidFill>
              </a:rPr>
              <a:t>cut -d ":" -f2 </a:t>
            </a:r>
            <a:r>
              <a:rPr lang="en-US" sz="2400" b="1" dirty="0">
                <a:solidFill>
                  <a:srgbClr val="333399"/>
                </a:solidFill>
              </a:rPr>
              <a:t>/</a:t>
            </a:r>
            <a:r>
              <a:rPr lang="en-US" sz="2400" b="1" dirty="0" err="1" smtClean="0">
                <a:solidFill>
                  <a:srgbClr val="333399"/>
                </a:solidFill>
              </a:rPr>
              <a:t>etc</a:t>
            </a:r>
            <a:r>
              <a:rPr lang="en-US" sz="2400" b="1" dirty="0" smtClean="0">
                <a:solidFill>
                  <a:srgbClr val="333399"/>
                </a:solidFill>
              </a:rPr>
              <a:t>/</a:t>
            </a:r>
            <a:r>
              <a:rPr lang="en-US" sz="2400" b="1" dirty="0" err="1" smtClean="0">
                <a:solidFill>
                  <a:srgbClr val="333399"/>
                </a:solidFill>
              </a:rPr>
              <a:t>passwd</a:t>
            </a:r>
            <a:endParaRPr lang="en-US" sz="2400" b="1" dirty="0" smtClean="0">
              <a:solidFill>
                <a:srgbClr val="333399"/>
              </a:solidFill>
            </a:endParaRPr>
          </a:p>
          <a:p>
            <a:pPr marL="361950">
              <a:spcAft>
                <a:spcPts val="600"/>
              </a:spcAft>
            </a:pPr>
            <a:r>
              <a:rPr lang="en-GB" sz="2400" b="1" dirty="0">
                <a:solidFill>
                  <a:srgbClr val="333399"/>
                </a:solidFill>
              </a:rPr>
              <a:t>cut -d ":" -f2,4 </a:t>
            </a:r>
            <a:r>
              <a:rPr lang="en-US" sz="2400" b="1" dirty="0">
                <a:solidFill>
                  <a:srgbClr val="333399"/>
                </a:solidFill>
              </a:rPr>
              <a:t>/</a:t>
            </a:r>
            <a:r>
              <a:rPr lang="en-US" sz="2400" b="1" dirty="0" err="1" smtClean="0">
                <a:solidFill>
                  <a:srgbClr val="333399"/>
                </a:solidFill>
              </a:rPr>
              <a:t>etc</a:t>
            </a:r>
            <a:r>
              <a:rPr lang="en-US" sz="2400" b="1" dirty="0" smtClean="0">
                <a:solidFill>
                  <a:srgbClr val="333399"/>
                </a:solidFill>
              </a:rPr>
              <a:t>/</a:t>
            </a:r>
            <a:r>
              <a:rPr lang="en-US" sz="2400" b="1" dirty="0" err="1" smtClean="0">
                <a:solidFill>
                  <a:srgbClr val="333399"/>
                </a:solidFill>
              </a:rPr>
              <a:t>passwd</a:t>
            </a:r>
            <a:endParaRPr lang="en-US" sz="2400" b="1" dirty="0" smtClean="0">
              <a:solidFill>
                <a:srgbClr val="333399"/>
              </a:solidFill>
            </a:endParaRPr>
          </a:p>
          <a:p>
            <a:pPr marL="361950">
              <a:spcAft>
                <a:spcPts val="0"/>
              </a:spcAft>
            </a:pPr>
            <a:r>
              <a:rPr lang="en-GB" sz="2400" b="1" dirty="0">
                <a:solidFill>
                  <a:srgbClr val="333399"/>
                </a:solidFill>
              </a:rPr>
              <a:t>cut -d ":" -f2-4 </a:t>
            </a:r>
            <a:r>
              <a:rPr lang="en-US" sz="2400" b="1" dirty="0">
                <a:solidFill>
                  <a:srgbClr val="333399"/>
                </a:solidFill>
              </a:rPr>
              <a:t>/</a:t>
            </a:r>
            <a:r>
              <a:rPr lang="en-US" sz="2400" b="1" dirty="0" err="1">
                <a:solidFill>
                  <a:srgbClr val="333399"/>
                </a:solidFill>
              </a:rPr>
              <a:t>etc</a:t>
            </a:r>
            <a:r>
              <a:rPr lang="en-US" sz="2400" b="1" dirty="0">
                <a:solidFill>
                  <a:srgbClr val="333399"/>
                </a:solidFill>
              </a:rPr>
              <a:t>/</a:t>
            </a:r>
            <a:r>
              <a:rPr lang="en-US" sz="2400" b="1" dirty="0" err="1">
                <a:solidFill>
                  <a:srgbClr val="333399"/>
                </a:solidFill>
              </a:rPr>
              <a:t>passwd</a:t>
            </a:r>
            <a:endParaRPr lang="en-US" sz="2400" b="1" dirty="0" smtClean="0">
              <a:solidFill>
                <a:srgbClr val="333399"/>
              </a:solidFill>
            </a:endParaRPr>
          </a:p>
        </p:txBody>
      </p:sp>
    </p:spTree>
    <p:extLst>
      <p:ext uri="{BB962C8B-B14F-4D97-AF65-F5344CB8AC3E}">
        <p14:creationId xmlns:p14="http://schemas.microsoft.com/office/powerpoint/2010/main" val="1182755243"/>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138463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a:t>Filtering data:</a:t>
            </a:r>
            <a:endParaRPr lang="en-GB" sz="2400" kern="0" dirty="0"/>
          </a:p>
        </p:txBody>
      </p:sp>
      <p:sp>
        <p:nvSpPr>
          <p:cNvPr id="6" name="Rounded Rectangle 5"/>
          <p:cNvSpPr/>
          <p:nvPr/>
        </p:nvSpPr>
        <p:spPr bwMode="auto">
          <a:xfrm>
            <a:off x="423497" y="2517274"/>
            <a:ext cx="8244253" cy="1923931"/>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1200"/>
              </a:spcAft>
              <a:buFont typeface="Arial" panose="020B0604020202020204" pitchFamily="34" charset="0"/>
              <a:buChar char="•"/>
            </a:pPr>
            <a:r>
              <a:rPr lang="en-GB" sz="2400" b="1" dirty="0" err="1" smtClean="0">
                <a:solidFill>
                  <a:srgbClr val="333399"/>
                </a:solidFill>
                <a:effectLst>
                  <a:outerShdw blurRad="38100" dist="38100" dir="2700000" algn="tl">
                    <a:srgbClr val="000000">
                      <a:alpha val="43137"/>
                    </a:srgbClr>
                  </a:outerShdw>
                </a:effectLst>
              </a:rPr>
              <a:t>fgrep</a:t>
            </a:r>
            <a:r>
              <a:rPr lang="en-GB" sz="2400" b="1" dirty="0" smtClean="0">
                <a:solidFill>
                  <a:srgbClr val="333399"/>
                </a:solidFill>
                <a:effectLst>
                  <a:outerShdw blurRad="38100" dist="38100" dir="2700000" algn="tl">
                    <a:srgbClr val="000000">
                      <a:alpha val="43137"/>
                    </a:srgbClr>
                  </a:outerShdw>
                </a:effectLst>
              </a:rPr>
              <a:t>: </a:t>
            </a:r>
            <a:r>
              <a:rPr lang="en-GB" sz="2400" dirty="0" smtClean="0">
                <a:solidFill>
                  <a:srgbClr val="333399"/>
                </a:solidFill>
              </a:rPr>
              <a:t>searches </a:t>
            </a:r>
            <a:r>
              <a:rPr lang="en-GB" sz="2400" dirty="0">
                <a:solidFill>
                  <a:srgbClr val="333399"/>
                </a:solidFill>
              </a:rPr>
              <a:t>file(s) for lines that match a fixed string</a:t>
            </a:r>
            <a:r>
              <a:rPr lang="en-US" sz="2400" dirty="0">
                <a:solidFill>
                  <a:srgbClr val="333399"/>
                </a:solidFill>
              </a:rPr>
              <a:t>.</a:t>
            </a:r>
          </a:p>
          <a:p>
            <a:pPr marL="361950">
              <a:spcBef>
                <a:spcPts val="1200"/>
              </a:spcBef>
              <a:spcAft>
                <a:spcPts val="600"/>
              </a:spcAft>
            </a:pPr>
            <a:r>
              <a:rPr lang="en-GB" sz="2400" b="1" dirty="0" err="1">
                <a:solidFill>
                  <a:srgbClr val="333399"/>
                </a:solidFill>
              </a:rPr>
              <a:t>fgrep</a:t>
            </a:r>
            <a:r>
              <a:rPr lang="en-GB" sz="2400" b="1" dirty="0">
                <a:solidFill>
                  <a:srgbClr val="333399"/>
                </a:solidFill>
              </a:rPr>
              <a:t> "roaming" /examples/</a:t>
            </a:r>
            <a:r>
              <a:rPr lang="en-GB" sz="2400" b="1" dirty="0" err="1">
                <a:solidFill>
                  <a:srgbClr val="333399"/>
                </a:solidFill>
              </a:rPr>
              <a:t>lionsInTheStreet</a:t>
            </a:r>
            <a:endParaRPr lang="en-GB" sz="2400" b="1" dirty="0">
              <a:solidFill>
                <a:srgbClr val="333399"/>
              </a:solidFill>
            </a:endParaRPr>
          </a:p>
          <a:p>
            <a:pPr marL="361950">
              <a:spcBef>
                <a:spcPts val="1200"/>
              </a:spcBef>
              <a:spcAft>
                <a:spcPts val="600"/>
              </a:spcAft>
            </a:pPr>
            <a:r>
              <a:rPr lang="en-GB" sz="2400" b="1" dirty="0" err="1">
                <a:solidFill>
                  <a:srgbClr val="333399"/>
                </a:solidFill>
              </a:rPr>
              <a:t>fgrep</a:t>
            </a:r>
            <a:r>
              <a:rPr lang="en-GB" sz="2400" b="1" dirty="0">
                <a:solidFill>
                  <a:srgbClr val="333399"/>
                </a:solidFill>
              </a:rPr>
              <a:t> </a:t>
            </a:r>
            <a:r>
              <a:rPr lang="en-GB" sz="2400" b="1" dirty="0" smtClean="0">
                <a:solidFill>
                  <a:srgbClr val="333399"/>
                </a:solidFill>
              </a:rPr>
              <a:t>"</a:t>
            </a:r>
            <a:r>
              <a:rPr lang="en-GB" sz="2400" b="1" dirty="0">
                <a:solidFill>
                  <a:srgbClr val="333399"/>
                </a:solidFill>
              </a:rPr>
              <a:t>in</a:t>
            </a:r>
            <a:r>
              <a:rPr lang="en-GB" sz="2400" b="1" dirty="0" smtClean="0">
                <a:solidFill>
                  <a:srgbClr val="333399"/>
                </a:solidFill>
              </a:rPr>
              <a:t>?" </a:t>
            </a:r>
            <a:r>
              <a:rPr lang="en-GB" sz="2400" b="1" dirty="0">
                <a:solidFill>
                  <a:srgbClr val="333399"/>
                </a:solidFill>
              </a:rPr>
              <a:t>/</a:t>
            </a:r>
            <a:r>
              <a:rPr lang="en-GB" sz="2400" b="1" dirty="0" smtClean="0">
                <a:solidFill>
                  <a:srgbClr val="333399"/>
                </a:solidFill>
              </a:rPr>
              <a:t>examples/</a:t>
            </a:r>
            <a:r>
              <a:rPr lang="en-GB" sz="2400" b="1" dirty="0" err="1" smtClean="0">
                <a:solidFill>
                  <a:srgbClr val="333399"/>
                </a:solidFill>
              </a:rPr>
              <a:t>lionsInTheStreet</a:t>
            </a:r>
            <a:endParaRPr lang="en-GB" sz="2400" b="1" dirty="0">
              <a:solidFill>
                <a:srgbClr val="333399"/>
              </a:solidFill>
            </a:endParaRPr>
          </a:p>
        </p:txBody>
      </p:sp>
    </p:spTree>
    <p:extLst>
      <p:ext uri="{BB962C8B-B14F-4D97-AF65-F5344CB8AC3E}">
        <p14:creationId xmlns:p14="http://schemas.microsoft.com/office/powerpoint/2010/main" val="871378335"/>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23497" y="898024"/>
            <a:ext cx="8244253" cy="3473291"/>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600"/>
              </a:spcAft>
              <a:buFont typeface="Arial" panose="020B0604020202020204" pitchFamily="34" charset="0"/>
              <a:buChar char="•"/>
            </a:pPr>
            <a:r>
              <a:rPr lang="en-US" sz="2400" b="1" dirty="0">
                <a:solidFill>
                  <a:srgbClr val="333399"/>
                </a:solidFill>
                <a:effectLst>
                  <a:outerShdw blurRad="38100" dist="38100" dir="2700000" algn="tl">
                    <a:srgbClr val="000000">
                      <a:alpha val="43137"/>
                    </a:srgbClr>
                  </a:outerShdw>
                </a:effectLst>
              </a:rPr>
              <a:t>s</a:t>
            </a:r>
            <a:r>
              <a:rPr lang="en-US" sz="2400" b="1" dirty="0" smtClean="0">
                <a:solidFill>
                  <a:srgbClr val="333399"/>
                </a:solidFill>
                <a:effectLst>
                  <a:outerShdw blurRad="38100" dist="38100" dir="2700000" algn="tl">
                    <a:srgbClr val="000000">
                      <a:alpha val="43137"/>
                    </a:srgbClr>
                  </a:outerShdw>
                </a:effectLst>
              </a:rPr>
              <a:t>ort:</a:t>
            </a:r>
            <a:r>
              <a:rPr lang="en-US" sz="2400" dirty="0" smtClean="0">
                <a:solidFill>
                  <a:srgbClr val="333399"/>
                </a:solidFill>
              </a:rPr>
              <a:t> </a:t>
            </a:r>
            <a:r>
              <a:rPr lang="en-GB" sz="2400" dirty="0">
                <a:solidFill>
                  <a:srgbClr val="333399"/>
                </a:solidFill>
              </a:rPr>
              <a:t>s</a:t>
            </a:r>
            <a:r>
              <a:rPr lang="en-GB" sz="2400" dirty="0" smtClean="0">
                <a:solidFill>
                  <a:srgbClr val="333399"/>
                </a:solidFill>
              </a:rPr>
              <a:t>orts </a:t>
            </a:r>
            <a:r>
              <a:rPr lang="en-GB" sz="2400" dirty="0">
                <a:solidFill>
                  <a:srgbClr val="333399"/>
                </a:solidFill>
              </a:rPr>
              <a:t>text files</a:t>
            </a:r>
            <a:r>
              <a:rPr lang="en-GB" sz="2400" dirty="0" smtClean="0">
                <a:solidFill>
                  <a:srgbClr val="333399"/>
                </a:solidFill>
              </a:rPr>
              <a:t>.</a:t>
            </a:r>
          </a:p>
          <a:p>
            <a:pPr marL="361950" lvl="2">
              <a:spcAft>
                <a:spcPts val="600"/>
              </a:spcAft>
            </a:pPr>
            <a:r>
              <a:rPr lang="en-US" sz="2400" b="1" dirty="0">
                <a:solidFill>
                  <a:srgbClr val="333399"/>
                </a:solidFill>
              </a:rPr>
              <a:t>s</a:t>
            </a:r>
            <a:r>
              <a:rPr lang="en-US" sz="2400" b="1" dirty="0" smtClean="0">
                <a:solidFill>
                  <a:srgbClr val="333399"/>
                </a:solidFill>
              </a:rPr>
              <a:t>ort </a:t>
            </a:r>
            <a:r>
              <a:rPr lang="en-GB" sz="2400" b="1" dirty="0">
                <a:solidFill>
                  <a:srgbClr val="333399"/>
                </a:solidFill>
              </a:rPr>
              <a:t>/examples/</a:t>
            </a:r>
            <a:r>
              <a:rPr lang="en-GB" sz="2400" b="1" dirty="0" err="1">
                <a:solidFill>
                  <a:srgbClr val="333399"/>
                </a:solidFill>
              </a:rPr>
              <a:t>lionsInTheStreet</a:t>
            </a:r>
            <a:endParaRPr lang="en-GB" sz="2400" b="1" dirty="0" smtClean="0">
              <a:solidFill>
                <a:srgbClr val="333399"/>
              </a:solidFill>
            </a:endParaRPr>
          </a:p>
          <a:p>
            <a:pPr marL="361950" lvl="2">
              <a:spcAft>
                <a:spcPts val="600"/>
              </a:spcAft>
            </a:pPr>
            <a:r>
              <a:rPr lang="en-US" sz="2400" b="1" dirty="0" smtClean="0">
                <a:solidFill>
                  <a:srgbClr val="333399"/>
                </a:solidFill>
              </a:rPr>
              <a:t>sort -r </a:t>
            </a:r>
            <a:r>
              <a:rPr lang="en-GB" sz="2400" b="1" dirty="0">
                <a:solidFill>
                  <a:srgbClr val="333399"/>
                </a:solidFill>
              </a:rPr>
              <a:t>/examples/</a:t>
            </a:r>
            <a:r>
              <a:rPr lang="en-GB" sz="2400" b="1" dirty="0" err="1">
                <a:solidFill>
                  <a:srgbClr val="333399"/>
                </a:solidFill>
              </a:rPr>
              <a:t>lionsInTheStreet</a:t>
            </a:r>
            <a:endParaRPr lang="en-GB" sz="2400" b="1" dirty="0">
              <a:solidFill>
                <a:srgbClr val="333399"/>
              </a:solidFill>
            </a:endParaRPr>
          </a:p>
          <a:p>
            <a:pPr marL="361950" lvl="2">
              <a:spcAft>
                <a:spcPts val="600"/>
              </a:spcAft>
            </a:pPr>
            <a:r>
              <a:rPr lang="en-GB" sz="2400" b="1" dirty="0" smtClean="0">
                <a:solidFill>
                  <a:srgbClr val="333399"/>
                </a:solidFill>
              </a:rPr>
              <a:t>sort </a:t>
            </a:r>
            <a:r>
              <a:rPr lang="en-GB" sz="2400" b="1" dirty="0">
                <a:solidFill>
                  <a:srgbClr val="333399"/>
                </a:solidFill>
              </a:rPr>
              <a:t>–k2 /</a:t>
            </a:r>
            <a:r>
              <a:rPr lang="en-GB" sz="2400" b="1" dirty="0" smtClean="0">
                <a:solidFill>
                  <a:srgbClr val="333399"/>
                </a:solidFill>
              </a:rPr>
              <a:t>examples/</a:t>
            </a:r>
            <a:r>
              <a:rPr lang="en-GB" sz="2400" b="1" dirty="0" err="1" smtClean="0">
                <a:solidFill>
                  <a:srgbClr val="333399"/>
                </a:solidFill>
              </a:rPr>
              <a:t>lionsInTheStreet</a:t>
            </a:r>
            <a:endParaRPr lang="en-GB" sz="2400" b="1" dirty="0" smtClean="0">
              <a:solidFill>
                <a:srgbClr val="333399"/>
              </a:solidFill>
            </a:endParaRPr>
          </a:p>
          <a:p>
            <a:pPr marL="361950" lvl="2">
              <a:spcAft>
                <a:spcPts val="600"/>
              </a:spcAft>
            </a:pPr>
            <a:r>
              <a:rPr lang="en-GB" sz="2400" b="1" dirty="0">
                <a:solidFill>
                  <a:srgbClr val="333399"/>
                </a:solidFill>
              </a:rPr>
              <a:t>sort –t":" –k3 /</a:t>
            </a:r>
            <a:r>
              <a:rPr lang="en-GB" sz="2400" b="1" dirty="0" err="1" smtClean="0">
                <a:solidFill>
                  <a:srgbClr val="333399"/>
                </a:solidFill>
              </a:rPr>
              <a:t>student_files</a:t>
            </a:r>
            <a:r>
              <a:rPr lang="en-GB" sz="2400" b="1" dirty="0" smtClean="0">
                <a:solidFill>
                  <a:srgbClr val="333399"/>
                </a:solidFill>
              </a:rPr>
              <a:t>/brokers.dat</a:t>
            </a:r>
          </a:p>
          <a:p>
            <a:pPr marL="361950" lvl="2">
              <a:spcAft>
                <a:spcPts val="600"/>
              </a:spcAft>
            </a:pPr>
            <a:r>
              <a:rPr lang="en-GB" sz="2400" b="1" dirty="0">
                <a:solidFill>
                  <a:srgbClr val="333399"/>
                </a:solidFill>
              </a:rPr>
              <a:t>sort –t":" –</a:t>
            </a:r>
            <a:r>
              <a:rPr lang="en-GB" sz="2400" b="1" dirty="0" smtClean="0">
                <a:solidFill>
                  <a:srgbClr val="333399"/>
                </a:solidFill>
              </a:rPr>
              <a:t>k2,3 </a:t>
            </a:r>
            <a:r>
              <a:rPr lang="en-GB" sz="2400" b="1" dirty="0">
                <a:solidFill>
                  <a:srgbClr val="333399"/>
                </a:solidFill>
              </a:rPr>
              <a:t>/</a:t>
            </a:r>
            <a:r>
              <a:rPr lang="en-GB" sz="2400" b="1" dirty="0" err="1" smtClean="0">
                <a:solidFill>
                  <a:srgbClr val="333399"/>
                </a:solidFill>
              </a:rPr>
              <a:t>student_files</a:t>
            </a:r>
            <a:r>
              <a:rPr lang="en-GB" sz="2400" b="1" dirty="0" smtClean="0">
                <a:solidFill>
                  <a:srgbClr val="333399"/>
                </a:solidFill>
              </a:rPr>
              <a:t>/brokers.dat</a:t>
            </a:r>
          </a:p>
          <a:p>
            <a:pPr marL="361950" lvl="2">
              <a:spcAft>
                <a:spcPts val="600"/>
              </a:spcAft>
            </a:pPr>
            <a:r>
              <a:rPr lang="en-GB" sz="2400" b="1" dirty="0">
                <a:solidFill>
                  <a:srgbClr val="333399"/>
                </a:solidFill>
              </a:rPr>
              <a:t>sort -n –t":" –k4 </a:t>
            </a:r>
            <a:r>
              <a:rPr lang="en-GB" sz="2400" b="1" dirty="0" smtClean="0">
                <a:solidFill>
                  <a:srgbClr val="333399"/>
                </a:solidFill>
              </a:rPr>
              <a:t>accounts</a:t>
            </a:r>
          </a:p>
        </p:txBody>
      </p:sp>
      <p:sp>
        <p:nvSpPr>
          <p:cNvPr id="7" name="Rounded Rectangle 6"/>
          <p:cNvSpPr/>
          <p:nvPr/>
        </p:nvSpPr>
        <p:spPr bwMode="auto">
          <a:xfrm>
            <a:off x="423497" y="4441324"/>
            <a:ext cx="8244253" cy="199203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42900">
              <a:spcBef>
                <a:spcPts val="600"/>
              </a:spcBef>
              <a:spcAft>
                <a:spcPts val="600"/>
              </a:spcAft>
              <a:buFont typeface="Arial" panose="020B0604020202020204" pitchFamily="34" charset="0"/>
              <a:buChar char="•"/>
            </a:pPr>
            <a:r>
              <a:rPr lang="en-US" sz="2400" b="1" dirty="0" err="1" smtClean="0">
                <a:solidFill>
                  <a:srgbClr val="333399"/>
                </a:solidFill>
                <a:effectLst>
                  <a:outerShdw blurRad="38100" dist="38100" dir="2700000" algn="tl">
                    <a:srgbClr val="000000">
                      <a:alpha val="43137"/>
                    </a:srgbClr>
                  </a:outerShdw>
                </a:effectLst>
              </a:rPr>
              <a:t>uniq</a:t>
            </a:r>
            <a:r>
              <a:rPr lang="en-US" sz="2400" b="1" dirty="0" smtClean="0">
                <a:solidFill>
                  <a:srgbClr val="333399"/>
                </a:solidFill>
                <a:effectLst>
                  <a:outerShdw blurRad="38100" dist="38100" dir="2700000" algn="tl">
                    <a:srgbClr val="000000">
                      <a:alpha val="43137"/>
                    </a:srgbClr>
                  </a:outerShdw>
                </a:effectLst>
              </a:rPr>
              <a:t>:</a:t>
            </a:r>
            <a:r>
              <a:rPr lang="en-US" sz="2400" dirty="0" smtClean="0">
                <a:solidFill>
                  <a:srgbClr val="333399"/>
                </a:solidFill>
              </a:rPr>
              <a:t> </a:t>
            </a:r>
            <a:r>
              <a:rPr lang="en-GB" sz="2400" dirty="0">
                <a:solidFill>
                  <a:srgbClr val="333399"/>
                </a:solidFill>
              </a:rPr>
              <a:t>removes </a:t>
            </a:r>
            <a:r>
              <a:rPr lang="en-GB" sz="2400" dirty="0" smtClean="0">
                <a:solidFill>
                  <a:srgbClr val="333399"/>
                </a:solidFill>
              </a:rPr>
              <a:t>repeated lines.</a:t>
            </a:r>
          </a:p>
          <a:p>
            <a:pPr marL="361950" lvl="2">
              <a:spcAft>
                <a:spcPts val="600"/>
              </a:spcAft>
            </a:pPr>
            <a:r>
              <a:rPr lang="en-US" sz="2400" b="1" dirty="0" err="1">
                <a:solidFill>
                  <a:srgbClr val="333399"/>
                </a:solidFill>
              </a:rPr>
              <a:t>u</a:t>
            </a:r>
            <a:r>
              <a:rPr lang="en-US" sz="2400" b="1" dirty="0" err="1" smtClean="0">
                <a:solidFill>
                  <a:srgbClr val="333399"/>
                </a:solidFill>
              </a:rPr>
              <a:t>niq</a:t>
            </a:r>
            <a:r>
              <a:rPr lang="en-US" sz="2400" b="1" dirty="0" smtClean="0">
                <a:solidFill>
                  <a:srgbClr val="333399"/>
                </a:solidFill>
              </a:rPr>
              <a:t> </a:t>
            </a:r>
            <a:r>
              <a:rPr lang="en-US" sz="2400" b="1" dirty="0" err="1" smtClean="0">
                <a:solidFill>
                  <a:srgbClr val="333399"/>
                </a:solidFill>
              </a:rPr>
              <a:t>lionsU</a:t>
            </a:r>
            <a:endParaRPr lang="en-US" sz="2400" b="1" dirty="0" smtClean="0">
              <a:solidFill>
                <a:srgbClr val="333399"/>
              </a:solidFill>
            </a:endParaRPr>
          </a:p>
          <a:p>
            <a:pPr marL="361950" lvl="2">
              <a:spcAft>
                <a:spcPts val="600"/>
              </a:spcAft>
            </a:pPr>
            <a:r>
              <a:rPr lang="en-US" sz="2400" b="1" dirty="0" err="1">
                <a:solidFill>
                  <a:srgbClr val="333399"/>
                </a:solidFill>
              </a:rPr>
              <a:t>u</a:t>
            </a:r>
            <a:r>
              <a:rPr lang="en-US" sz="2400" b="1" dirty="0" err="1" smtClean="0">
                <a:solidFill>
                  <a:srgbClr val="333399"/>
                </a:solidFill>
              </a:rPr>
              <a:t>niq</a:t>
            </a:r>
            <a:r>
              <a:rPr lang="en-US" sz="2400" b="1" dirty="0" smtClean="0">
                <a:solidFill>
                  <a:srgbClr val="333399"/>
                </a:solidFill>
              </a:rPr>
              <a:t> -c </a:t>
            </a:r>
            <a:r>
              <a:rPr lang="en-US" sz="2400" b="1" dirty="0" err="1">
                <a:solidFill>
                  <a:srgbClr val="333399"/>
                </a:solidFill>
              </a:rPr>
              <a:t>lionsU</a:t>
            </a:r>
            <a:endParaRPr lang="en-US" sz="2400" b="1" dirty="0">
              <a:solidFill>
                <a:srgbClr val="333399"/>
              </a:solidFill>
            </a:endParaRPr>
          </a:p>
          <a:p>
            <a:pPr marL="361950" lvl="2">
              <a:spcAft>
                <a:spcPts val="600"/>
              </a:spcAft>
            </a:pPr>
            <a:r>
              <a:rPr lang="en-US" sz="2400" b="1" dirty="0" err="1" smtClean="0">
                <a:solidFill>
                  <a:srgbClr val="333399"/>
                </a:solidFill>
              </a:rPr>
              <a:t>uniq</a:t>
            </a:r>
            <a:r>
              <a:rPr lang="en-US" sz="2400" b="1" dirty="0" smtClean="0">
                <a:solidFill>
                  <a:srgbClr val="333399"/>
                </a:solidFill>
              </a:rPr>
              <a:t> -d </a:t>
            </a:r>
            <a:r>
              <a:rPr lang="en-US" sz="2400" b="1" dirty="0" err="1">
                <a:solidFill>
                  <a:srgbClr val="333399"/>
                </a:solidFill>
              </a:rPr>
              <a:t>lionsU</a:t>
            </a:r>
            <a:endParaRPr lang="en-US" sz="2400" b="1" dirty="0">
              <a:solidFill>
                <a:srgbClr val="333399"/>
              </a:solidFill>
            </a:endParaRPr>
          </a:p>
        </p:txBody>
      </p:sp>
    </p:spTree>
    <p:extLst>
      <p:ext uri="{BB962C8B-B14F-4D97-AF65-F5344CB8AC3E}">
        <p14:creationId xmlns:p14="http://schemas.microsoft.com/office/powerpoint/2010/main" val="855969142"/>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113698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a:t>Getting information about the file contents </a:t>
            </a:r>
            <a:r>
              <a:rPr lang="en-GB" sz="2400" dirty="0" smtClean="0"/>
              <a:t>:</a:t>
            </a:r>
            <a:endParaRPr lang="en-GB" sz="2400" kern="0" dirty="0"/>
          </a:p>
        </p:txBody>
      </p:sp>
      <p:sp>
        <p:nvSpPr>
          <p:cNvPr id="6" name="Rounded Rectangle 5"/>
          <p:cNvSpPr/>
          <p:nvPr/>
        </p:nvSpPr>
        <p:spPr bwMode="auto">
          <a:xfrm>
            <a:off x="423497" y="1774324"/>
            <a:ext cx="8244253" cy="149828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600"/>
              </a:spcAft>
              <a:buFont typeface="Arial" panose="020B0604020202020204" pitchFamily="34" charset="0"/>
              <a:buChar char="•"/>
            </a:pPr>
            <a:r>
              <a:rPr lang="en-US" sz="2400" b="1" dirty="0" smtClean="0">
                <a:solidFill>
                  <a:srgbClr val="333399"/>
                </a:solidFill>
                <a:effectLst>
                  <a:outerShdw blurRad="38100" dist="38100" dir="2700000" algn="tl">
                    <a:srgbClr val="000000">
                      <a:alpha val="43137"/>
                    </a:srgbClr>
                  </a:outerShdw>
                </a:effectLst>
              </a:rPr>
              <a:t>file</a:t>
            </a:r>
            <a:r>
              <a:rPr lang="en-US" sz="2400" b="1" dirty="0">
                <a:solidFill>
                  <a:srgbClr val="333399"/>
                </a:solidFill>
                <a:effectLst>
                  <a:outerShdw blurRad="38100" dist="38100" dir="2700000" algn="tl">
                    <a:srgbClr val="000000">
                      <a:alpha val="43137"/>
                    </a:srgbClr>
                  </a:outerShdw>
                </a:effectLst>
              </a:rPr>
              <a:t>: </a:t>
            </a:r>
            <a:r>
              <a:rPr lang="en-US" sz="2400" dirty="0">
                <a:solidFill>
                  <a:srgbClr val="333399"/>
                </a:solidFill>
              </a:rPr>
              <a:t>shows the type of files</a:t>
            </a:r>
            <a:r>
              <a:rPr lang="en-GB" sz="2400" dirty="0">
                <a:solidFill>
                  <a:srgbClr val="333399"/>
                </a:solidFill>
              </a:rPr>
              <a:t>.</a:t>
            </a:r>
          </a:p>
          <a:p>
            <a:pPr marL="361950" lvl="2">
              <a:spcAft>
                <a:spcPts val="600"/>
              </a:spcAft>
            </a:pPr>
            <a:r>
              <a:rPr lang="en-US" sz="2400" b="1" dirty="0" smtClean="0">
                <a:solidFill>
                  <a:srgbClr val="333399"/>
                </a:solidFill>
              </a:rPr>
              <a:t>file </a:t>
            </a:r>
            <a:r>
              <a:rPr lang="en-GB" sz="2400" b="1" dirty="0">
                <a:solidFill>
                  <a:srgbClr val="333399"/>
                </a:solidFill>
              </a:rPr>
              <a:t>/examples/</a:t>
            </a:r>
            <a:r>
              <a:rPr lang="en-GB" sz="2400" b="1" dirty="0" err="1">
                <a:solidFill>
                  <a:srgbClr val="333399"/>
                </a:solidFill>
              </a:rPr>
              <a:t>lionsInTheStreet</a:t>
            </a:r>
            <a:endParaRPr lang="en-GB" sz="2400" b="1" dirty="0" smtClean="0">
              <a:solidFill>
                <a:srgbClr val="333399"/>
              </a:solidFill>
            </a:endParaRPr>
          </a:p>
          <a:p>
            <a:pPr marL="361950" lvl="2">
              <a:spcAft>
                <a:spcPts val="600"/>
              </a:spcAft>
            </a:pPr>
            <a:r>
              <a:rPr lang="en-US" sz="2400" b="1" dirty="0">
                <a:solidFill>
                  <a:srgbClr val="333399"/>
                </a:solidFill>
              </a:rPr>
              <a:t>f</a:t>
            </a:r>
            <a:r>
              <a:rPr lang="en-US" sz="2400" b="1" dirty="0" smtClean="0">
                <a:solidFill>
                  <a:srgbClr val="333399"/>
                </a:solidFill>
              </a:rPr>
              <a:t>ile * </a:t>
            </a:r>
            <a:endParaRPr lang="en-GB" sz="2400" b="1" dirty="0" smtClean="0">
              <a:solidFill>
                <a:srgbClr val="333399"/>
              </a:solidFill>
            </a:endParaRPr>
          </a:p>
        </p:txBody>
      </p:sp>
      <p:sp>
        <p:nvSpPr>
          <p:cNvPr id="7" name="Rounded Rectangle 6"/>
          <p:cNvSpPr/>
          <p:nvPr/>
        </p:nvSpPr>
        <p:spPr bwMode="auto">
          <a:xfrm>
            <a:off x="423497" y="3622174"/>
            <a:ext cx="8244253" cy="2485787"/>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42900">
              <a:spcBef>
                <a:spcPts val="600"/>
              </a:spcBef>
              <a:spcAft>
                <a:spcPts val="600"/>
              </a:spcAft>
              <a:buFont typeface="Arial" panose="020B0604020202020204" pitchFamily="34" charset="0"/>
              <a:buChar char="•"/>
            </a:pPr>
            <a:r>
              <a:rPr lang="en-US" sz="2400" b="1" dirty="0" err="1" smtClean="0">
                <a:solidFill>
                  <a:srgbClr val="333399"/>
                </a:solidFill>
                <a:effectLst>
                  <a:outerShdw blurRad="38100" dist="38100" dir="2700000" algn="tl">
                    <a:srgbClr val="000000">
                      <a:alpha val="43137"/>
                    </a:srgbClr>
                  </a:outerShdw>
                </a:effectLst>
              </a:rPr>
              <a:t>wc</a:t>
            </a:r>
            <a:r>
              <a:rPr lang="en-US" sz="2400" dirty="0" smtClean="0">
                <a:solidFill>
                  <a:srgbClr val="333399"/>
                </a:solidFill>
              </a:rPr>
              <a:t> </a:t>
            </a:r>
            <a:r>
              <a:rPr lang="en-US" sz="2400" dirty="0">
                <a:solidFill>
                  <a:srgbClr val="333399"/>
                </a:solidFill>
              </a:rPr>
              <a:t>is word count.</a:t>
            </a:r>
            <a:endParaRPr lang="en-GB" sz="2400" dirty="0">
              <a:solidFill>
                <a:srgbClr val="333399"/>
              </a:solidFill>
            </a:endParaRPr>
          </a:p>
          <a:p>
            <a:pPr marL="361950" lvl="2">
              <a:spcAft>
                <a:spcPts val="600"/>
              </a:spcAft>
            </a:pPr>
            <a:r>
              <a:rPr lang="en-GB" sz="2400" b="1" dirty="0" err="1">
                <a:solidFill>
                  <a:srgbClr val="333399"/>
                </a:solidFill>
              </a:rPr>
              <a:t>wc</a:t>
            </a:r>
            <a:r>
              <a:rPr lang="en-GB" sz="2400" b="1" dirty="0">
                <a:solidFill>
                  <a:srgbClr val="333399"/>
                </a:solidFill>
              </a:rPr>
              <a:t> -l /examples/</a:t>
            </a:r>
            <a:r>
              <a:rPr lang="en-GB" sz="2400" b="1" dirty="0" err="1">
                <a:solidFill>
                  <a:srgbClr val="333399"/>
                </a:solidFill>
              </a:rPr>
              <a:t>lionsInTheStreet</a:t>
            </a:r>
            <a:endParaRPr lang="en-US" sz="2400" b="1" dirty="0" smtClean="0">
              <a:solidFill>
                <a:srgbClr val="333399"/>
              </a:solidFill>
            </a:endParaRPr>
          </a:p>
          <a:p>
            <a:pPr marL="361950" lvl="2">
              <a:spcAft>
                <a:spcPts val="600"/>
              </a:spcAft>
            </a:pPr>
            <a:r>
              <a:rPr lang="en-GB" sz="2400" b="1" dirty="0" err="1">
                <a:solidFill>
                  <a:srgbClr val="333399"/>
                </a:solidFill>
              </a:rPr>
              <a:t>wc</a:t>
            </a:r>
            <a:r>
              <a:rPr lang="en-GB" sz="2400" b="1" dirty="0">
                <a:solidFill>
                  <a:srgbClr val="333399"/>
                </a:solidFill>
              </a:rPr>
              <a:t> </a:t>
            </a:r>
            <a:r>
              <a:rPr lang="en-GB" sz="2400" b="1" dirty="0" smtClean="0">
                <a:solidFill>
                  <a:srgbClr val="333399"/>
                </a:solidFill>
              </a:rPr>
              <a:t>-w </a:t>
            </a:r>
            <a:r>
              <a:rPr lang="en-GB" sz="2400" b="1" dirty="0">
                <a:solidFill>
                  <a:srgbClr val="333399"/>
                </a:solidFill>
              </a:rPr>
              <a:t>/examples/</a:t>
            </a:r>
            <a:r>
              <a:rPr lang="en-GB" sz="2400" b="1" dirty="0" err="1">
                <a:solidFill>
                  <a:srgbClr val="333399"/>
                </a:solidFill>
              </a:rPr>
              <a:t>lionsInTheStreet</a:t>
            </a:r>
            <a:endParaRPr lang="en-US" sz="2400" b="1" dirty="0">
              <a:solidFill>
                <a:srgbClr val="333399"/>
              </a:solidFill>
            </a:endParaRPr>
          </a:p>
          <a:p>
            <a:pPr marL="361950" lvl="2">
              <a:spcAft>
                <a:spcPts val="600"/>
              </a:spcAft>
            </a:pPr>
            <a:r>
              <a:rPr lang="en-GB" sz="2400" b="1" dirty="0" err="1">
                <a:solidFill>
                  <a:srgbClr val="333399"/>
                </a:solidFill>
              </a:rPr>
              <a:t>wc</a:t>
            </a:r>
            <a:r>
              <a:rPr lang="en-GB" sz="2400" b="1" dirty="0">
                <a:solidFill>
                  <a:srgbClr val="333399"/>
                </a:solidFill>
              </a:rPr>
              <a:t> </a:t>
            </a:r>
            <a:r>
              <a:rPr lang="en-GB" sz="2400" b="1" dirty="0" smtClean="0">
                <a:solidFill>
                  <a:srgbClr val="333399"/>
                </a:solidFill>
              </a:rPr>
              <a:t>-c </a:t>
            </a:r>
            <a:r>
              <a:rPr lang="en-GB" sz="2400" b="1" dirty="0">
                <a:solidFill>
                  <a:srgbClr val="333399"/>
                </a:solidFill>
              </a:rPr>
              <a:t>/</a:t>
            </a:r>
            <a:r>
              <a:rPr lang="en-GB" sz="2400" b="1" dirty="0" smtClean="0">
                <a:solidFill>
                  <a:srgbClr val="333399"/>
                </a:solidFill>
              </a:rPr>
              <a:t>examples/</a:t>
            </a:r>
            <a:r>
              <a:rPr lang="en-GB" sz="2400" b="1" dirty="0" err="1" smtClean="0">
                <a:solidFill>
                  <a:srgbClr val="333399"/>
                </a:solidFill>
              </a:rPr>
              <a:t>lionsInTheStreet</a:t>
            </a:r>
            <a:endParaRPr lang="en-GB" sz="2400" b="1" dirty="0" smtClean="0">
              <a:solidFill>
                <a:srgbClr val="333399"/>
              </a:solidFill>
            </a:endParaRPr>
          </a:p>
          <a:p>
            <a:pPr marL="361950" lvl="2">
              <a:spcAft>
                <a:spcPts val="600"/>
              </a:spcAft>
            </a:pPr>
            <a:r>
              <a:rPr lang="en-GB" sz="2400" b="1" dirty="0" err="1">
                <a:solidFill>
                  <a:srgbClr val="333399"/>
                </a:solidFill>
              </a:rPr>
              <a:t>wc</a:t>
            </a:r>
            <a:r>
              <a:rPr lang="en-GB" sz="2400" b="1" dirty="0">
                <a:solidFill>
                  <a:srgbClr val="333399"/>
                </a:solidFill>
              </a:rPr>
              <a:t> </a:t>
            </a:r>
            <a:r>
              <a:rPr lang="en-GB" sz="2400" b="1" dirty="0" smtClean="0">
                <a:solidFill>
                  <a:srgbClr val="333399"/>
                </a:solidFill>
              </a:rPr>
              <a:t>-m </a:t>
            </a:r>
            <a:r>
              <a:rPr lang="en-GB" sz="2400" b="1" dirty="0">
                <a:solidFill>
                  <a:srgbClr val="333399"/>
                </a:solidFill>
              </a:rPr>
              <a:t>/examples/</a:t>
            </a:r>
            <a:r>
              <a:rPr lang="en-GB" sz="2400" b="1" dirty="0" err="1">
                <a:solidFill>
                  <a:srgbClr val="333399"/>
                </a:solidFill>
              </a:rPr>
              <a:t>lionsInTheStreet</a:t>
            </a:r>
            <a:endParaRPr lang="en-US" sz="2400" b="1" dirty="0">
              <a:solidFill>
                <a:srgbClr val="333399"/>
              </a:solidFill>
            </a:endParaRPr>
          </a:p>
        </p:txBody>
      </p:sp>
    </p:spTree>
    <p:extLst>
      <p:ext uri="{BB962C8B-B14F-4D97-AF65-F5344CB8AC3E}">
        <p14:creationId xmlns:p14="http://schemas.microsoft.com/office/powerpoint/2010/main" val="3786144125"/>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4 </a:t>
            </a:r>
            <a:r>
              <a:rPr lang="en-US" sz="2800" i="1" dirty="0"/>
              <a:t>– </a:t>
            </a:r>
            <a:r>
              <a:rPr lang="en-US" sz="2800" dirty="0" smtClean="0"/>
              <a:t>Data </a:t>
            </a:r>
            <a:r>
              <a:rPr lang="en-US" sz="2800" dirty="0"/>
              <a:t>Commands </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2018002162"/>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49608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Now </a:t>
            </a:r>
            <a:r>
              <a:rPr lang="en-GB" sz="2400" b="1" u="sng" smtClean="0"/>
              <a:t>that you have </a:t>
            </a:r>
            <a:r>
              <a:rPr lang="en-GB" sz="2400" b="1" u="sng" dirty="0" smtClean="0"/>
              <a:t>completed this module you should be able to:</a:t>
            </a:r>
          </a:p>
          <a:p>
            <a:pPr>
              <a:spcBef>
                <a:spcPts val="600"/>
              </a:spcBef>
              <a:spcAft>
                <a:spcPts val="600"/>
              </a:spcAft>
              <a:buFont typeface="Arial" panose="020B0604020202020204" pitchFamily="34" charset="0"/>
              <a:buChar char="•"/>
            </a:pPr>
            <a:r>
              <a:rPr lang="en-GB" sz="2400" dirty="0" smtClean="0"/>
              <a:t>Demonstrate </a:t>
            </a:r>
            <a:r>
              <a:rPr lang="en-GB" sz="2400" dirty="0"/>
              <a:t>the use of display commands to format the screen display</a:t>
            </a:r>
            <a:r>
              <a:rPr lang="en-US" sz="2400" dirty="0" smtClean="0"/>
              <a:t>.</a:t>
            </a:r>
          </a:p>
          <a:p>
            <a:pPr>
              <a:spcBef>
                <a:spcPts val="600"/>
              </a:spcBef>
              <a:spcAft>
                <a:spcPts val="600"/>
              </a:spcAft>
              <a:buFont typeface="Arial" panose="020B0604020202020204" pitchFamily="34" charset="0"/>
              <a:buChar char="•"/>
            </a:pPr>
            <a:r>
              <a:rPr lang="en-GB" sz="2400" dirty="0" smtClean="0"/>
              <a:t>Scroll through </a:t>
            </a:r>
            <a:r>
              <a:rPr lang="en-GB" sz="2400" dirty="0"/>
              <a:t>a </a:t>
            </a:r>
            <a:r>
              <a:rPr lang="en-GB" sz="2400" dirty="0" smtClean="0"/>
              <a:t>file.</a:t>
            </a:r>
          </a:p>
          <a:p>
            <a:pPr>
              <a:spcBef>
                <a:spcPts val="600"/>
              </a:spcBef>
              <a:spcAft>
                <a:spcPts val="600"/>
              </a:spcAft>
              <a:buFont typeface="Arial" panose="020B0604020202020204" pitchFamily="34" charset="0"/>
              <a:buChar char="•"/>
            </a:pPr>
            <a:r>
              <a:rPr lang="en-US" sz="2400" dirty="0" smtClean="0"/>
              <a:t>View file content.</a:t>
            </a:r>
            <a:endParaRPr lang="en-GB" sz="2400" dirty="0" smtClean="0"/>
          </a:p>
          <a:p>
            <a:pPr>
              <a:spcBef>
                <a:spcPts val="600"/>
              </a:spcBef>
              <a:spcAft>
                <a:spcPts val="600"/>
              </a:spcAft>
              <a:buFont typeface="Arial" panose="020B0604020202020204" pitchFamily="34" charset="0"/>
              <a:buChar char="•"/>
            </a:pPr>
            <a:r>
              <a:rPr lang="en-GB" sz="2400" dirty="0"/>
              <a:t>Use commands to </a:t>
            </a:r>
            <a:r>
              <a:rPr lang="en-GB" sz="2400" dirty="0" smtClean="0"/>
              <a:t>filter and sort data.</a:t>
            </a:r>
          </a:p>
          <a:p>
            <a:pPr>
              <a:spcBef>
                <a:spcPts val="600"/>
              </a:spcBef>
              <a:spcAft>
                <a:spcPts val="600"/>
              </a:spcAft>
              <a:buFont typeface="Arial" panose="020B0604020202020204" pitchFamily="34" charset="0"/>
              <a:buChar char="•"/>
            </a:pPr>
            <a:r>
              <a:rPr lang="en-GB" sz="2400" dirty="0" smtClean="0"/>
              <a:t>Get information about the file contents.</a:t>
            </a:r>
          </a:p>
        </p:txBody>
      </p:sp>
    </p:spTree>
    <p:extLst>
      <p:ext uri="{BB962C8B-B14F-4D97-AF65-F5344CB8AC3E}">
        <p14:creationId xmlns:p14="http://schemas.microsoft.com/office/powerpoint/2010/main" val="380192252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3480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More File Commands (Day 01)</a:t>
            </a:r>
          </a:p>
        </p:txBody>
      </p:sp>
    </p:spTree>
    <p:extLst>
      <p:ext uri="{BB962C8B-B14F-4D97-AF65-F5344CB8AC3E}">
        <p14:creationId xmlns:p14="http://schemas.microsoft.com/office/powerpoint/2010/main" val="12287503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Module objectives</a:t>
            </a:r>
            <a:endParaRPr lang="en-GB" dirty="0"/>
          </a:p>
        </p:txBody>
      </p:sp>
      <p:sp>
        <p:nvSpPr>
          <p:cNvPr id="5" name="Content Placeholder 4"/>
          <p:cNvSpPr>
            <a:spLocks noGrp="1"/>
          </p:cNvSpPr>
          <p:nvPr>
            <p:ph idx="1"/>
          </p:nvPr>
        </p:nvSpPr>
        <p:spPr/>
        <p:txBody>
          <a:bodyPr anchor="ctr"/>
          <a:lstStyle/>
          <a:p>
            <a:pPr lvl="0">
              <a:spcBef>
                <a:spcPts val="600"/>
              </a:spcBef>
              <a:spcAft>
                <a:spcPts val="2400"/>
              </a:spcAft>
              <a:buNone/>
            </a:pPr>
            <a:r>
              <a:rPr lang="en-GB" sz="2400" b="1" u="sng" dirty="0"/>
              <a:t>After completing this module </a:t>
            </a:r>
            <a:r>
              <a:rPr lang="en-GB" sz="2400" b="1" u="sng" dirty="0" smtClean="0"/>
              <a:t>you will </a:t>
            </a:r>
            <a:r>
              <a:rPr lang="en-GB" sz="2400" b="1" u="sng" dirty="0"/>
              <a:t>be able to:</a:t>
            </a:r>
          </a:p>
          <a:p>
            <a:pPr>
              <a:spcBef>
                <a:spcPts val="600"/>
              </a:spcBef>
              <a:spcAft>
                <a:spcPts val="600"/>
              </a:spcAft>
              <a:buFont typeface="Arial" panose="020B0604020202020204" pitchFamily="34" charset="0"/>
              <a:buChar char="•"/>
            </a:pPr>
            <a:r>
              <a:rPr lang="en-GB" sz="2400" dirty="0"/>
              <a:t>Use </a:t>
            </a:r>
            <a:r>
              <a:rPr lang="en-GB" sz="2400" dirty="0" smtClean="0"/>
              <a:t>more file commands </a:t>
            </a:r>
            <a:r>
              <a:rPr lang="en-GB" sz="2400" dirty="0"/>
              <a:t>to provide information about the UNIX </a:t>
            </a:r>
            <a:r>
              <a:rPr lang="en-GB" sz="2400" dirty="0" smtClean="0"/>
              <a:t>file system</a:t>
            </a:r>
          </a:p>
          <a:p>
            <a:pPr>
              <a:spcBef>
                <a:spcPts val="600"/>
              </a:spcBef>
              <a:spcAft>
                <a:spcPts val="600"/>
              </a:spcAft>
              <a:buFont typeface="Arial" panose="020B0604020202020204" pitchFamily="34" charset="0"/>
              <a:buChar char="•"/>
            </a:pPr>
            <a:r>
              <a:rPr lang="en-US" sz="2400" dirty="0" smtClean="0"/>
              <a:t>Describe the soft and hard links</a:t>
            </a:r>
            <a:endParaRPr lang="en-GB" sz="2400" dirty="0"/>
          </a:p>
          <a:p>
            <a:pPr>
              <a:spcBef>
                <a:spcPts val="600"/>
              </a:spcBef>
              <a:spcAft>
                <a:spcPts val="600"/>
              </a:spcAft>
              <a:buFont typeface="Arial" panose="020B0604020202020204" pitchFamily="34" charset="0"/>
              <a:buChar char="•"/>
            </a:pPr>
            <a:r>
              <a:rPr lang="en-GB" sz="2400" dirty="0"/>
              <a:t>Explain how UNIX controls access to files and </a:t>
            </a:r>
            <a:r>
              <a:rPr lang="en-GB" sz="2400" dirty="0" smtClean="0"/>
              <a:t>directories</a:t>
            </a:r>
            <a:endParaRPr lang="en-GB" sz="2400" dirty="0"/>
          </a:p>
        </p:txBody>
      </p:sp>
    </p:spTree>
    <p:extLst>
      <p:ext uri="{BB962C8B-B14F-4D97-AF65-F5344CB8AC3E}">
        <p14:creationId xmlns:p14="http://schemas.microsoft.com/office/powerpoint/2010/main" val="3948702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dirty="0">
                <a:solidFill>
                  <a:srgbClr val="7F7F7F"/>
                </a:solidFill>
              </a:rPr>
              <a:t>Operating</a:t>
            </a:r>
            <a:r>
              <a:rPr dirty="0"/>
              <a:t> </a:t>
            </a:r>
            <a:r>
              <a:rPr dirty="0">
                <a:solidFill>
                  <a:srgbClr val="7F7F7F"/>
                </a:solidFill>
              </a:rPr>
              <a:t>Systems</a:t>
            </a:r>
          </a:p>
        </p:txBody>
      </p:sp>
      <p:sp>
        <p:nvSpPr>
          <p:cNvPr id="22" name="Text Placeholder 21"/>
          <p:cNvSpPr>
            <a:spLocks noGrp="1"/>
          </p:cNvSpPr>
          <p:nvPr>
            <p:ph type="body" sz="quarter" idx="14"/>
          </p:nvPr>
        </p:nvSpPr>
        <p:spPr>
          <a:xfrm>
            <a:off x="694592" y="2644775"/>
            <a:ext cx="7772400" cy="476726"/>
          </a:xfrm>
          <a:solidFill>
            <a:srgbClr val="2EABE2"/>
          </a:solidFill>
          <a:ln>
            <a:solidFill>
              <a:schemeClr val="tx2"/>
            </a:solidFill>
          </a:ln>
          <a:effectLst>
            <a:outerShdw blurRad="63500" dist="38100" dir="2700000" algn="tl" rotWithShape="0">
              <a:prstClr val="black">
                <a:alpha val="40000"/>
              </a:prstClr>
            </a:outerShdw>
          </a:effectLst>
        </p:spPr>
        <p:txBody>
          <a:bodyPr/>
          <a:lstStyle/>
          <a:p>
            <a:pPr>
              <a:defRPr/>
            </a:pPr>
            <a:r>
              <a:rPr dirty="0">
                <a:solidFill>
                  <a:schemeClr val="tx2"/>
                </a:solidFill>
              </a:rPr>
              <a:t>Versions of UNIX</a:t>
            </a:r>
          </a:p>
        </p:txBody>
      </p:sp>
      <p:sp>
        <p:nvSpPr>
          <p:cNvPr id="23" name="Text Placeholder 22"/>
          <p:cNvSpPr>
            <a:spLocks noGrp="1"/>
          </p:cNvSpPr>
          <p:nvPr>
            <p:ph type="body" sz="quarter" idx="15"/>
          </p:nvPr>
        </p:nvSpPr>
        <p:spPr>
          <a:xfrm>
            <a:off x="694592" y="3452815"/>
            <a:ext cx="7772400" cy="570546"/>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p:spPr>
        <p:txBody>
          <a:bodyPr/>
          <a:lstStyle/>
          <a:p>
            <a:pPr>
              <a:defRPr/>
            </a:pPr>
            <a:r>
              <a:rP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rPr/>
              <a:t>Commands &amp; Getting help</a:t>
            </a:r>
          </a:p>
        </p:txBody>
      </p:sp>
    </p:spTree>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File Commands</a:t>
            </a:r>
            <a:endParaRPr lang="en-GB" dirty="0"/>
          </a:p>
        </p:txBody>
      </p:sp>
      <p:sp>
        <p:nvSpPr>
          <p:cNvPr id="4" name="Text Placeholder 3"/>
          <p:cNvSpPr>
            <a:spLocks noGrp="1"/>
          </p:cNvSpPr>
          <p:nvPr>
            <p:ph type="body" sz="quarter" idx="14"/>
          </p:nvPr>
        </p:nvSpPr>
        <p:spPr>
          <a:xfrm>
            <a:off x="694592" y="2609850"/>
            <a:ext cx="7772677" cy="511135"/>
          </a:xfrm>
          <a:solidFill>
            <a:srgbClr val="2EABE2"/>
          </a:solidFill>
          <a:ln>
            <a:solidFill>
              <a:srgbClr val="333399"/>
            </a:solidFill>
          </a:ln>
        </p:spPr>
        <p:txBody>
          <a:bodyPr/>
          <a:lstStyle/>
          <a:p>
            <a:r>
              <a:rPr dirty="0" smtClean="0">
                <a:solidFill>
                  <a:srgbClr val="333399"/>
                </a:solidFill>
              </a:rPr>
              <a:t>More file commands</a:t>
            </a:r>
            <a:endParaRPr lang="en-GB" dirty="0">
              <a:solidFill>
                <a:srgbClr val="333399"/>
              </a:solidFill>
            </a:endParaRPr>
          </a:p>
        </p:txBody>
      </p:sp>
      <p:sp>
        <p:nvSpPr>
          <p:cNvPr id="5" name="Text Placeholder 4"/>
          <p:cNvSpPr>
            <a:spLocks noGrp="1"/>
          </p:cNvSpPr>
          <p:nvPr>
            <p:ph type="body" sz="quarter" idx="15"/>
          </p:nvPr>
        </p:nvSpPr>
        <p:spPr>
          <a:xfrm>
            <a:off x="694592" y="3420754"/>
            <a:ext cx="7772677" cy="578882"/>
          </a:xfrm>
        </p:spPr>
        <p:txBody>
          <a:bodyPr/>
          <a:lstStyle/>
          <a:p>
            <a:r>
              <a:rPr dirty="0" smtClean="0"/>
              <a:t>Permissions</a:t>
            </a:r>
            <a:endParaRPr lang="en-GB" dirty="0"/>
          </a:p>
        </p:txBody>
      </p:sp>
      <p:sp>
        <p:nvSpPr>
          <p:cNvPr id="6" name="Text Placeholder 5"/>
          <p:cNvSpPr>
            <a:spLocks noGrp="1"/>
          </p:cNvSpPr>
          <p:nvPr>
            <p:ph type="body" sz="quarter" idx="16"/>
          </p:nvPr>
        </p:nvSpPr>
        <p:spPr/>
        <p:txBody>
          <a:bodyPr/>
          <a:lstStyle/>
          <a:p>
            <a:r>
              <a:rPr dirty="0" smtClean="0"/>
              <a:t>Find file</a:t>
            </a:r>
            <a:endParaRPr lang="en-GB" dirty="0"/>
          </a:p>
        </p:txBody>
      </p:sp>
    </p:spTree>
    <p:extLst>
      <p:ext uri="{BB962C8B-B14F-4D97-AF65-F5344CB8AC3E}">
        <p14:creationId xmlns:p14="http://schemas.microsoft.com/office/powerpoint/2010/main" val="2728233299"/>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a:t>More File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64441" y="1569009"/>
            <a:ext cx="8244253" cy="141315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600"/>
              </a:spcAft>
              <a:buFont typeface="Arial" panose="020B0604020202020204" pitchFamily="34" charset="0"/>
              <a:buChar char="•"/>
            </a:pPr>
            <a:r>
              <a:rPr lang="en-US" sz="2400" b="1" dirty="0" err="1">
                <a:solidFill>
                  <a:srgbClr val="333399"/>
                </a:solidFill>
                <a:effectLst>
                  <a:outerShdw blurRad="38100" dist="38100" dir="2700000" algn="tl">
                    <a:srgbClr val="000000">
                      <a:alpha val="43137"/>
                    </a:srgbClr>
                  </a:outerShdw>
                </a:effectLst>
              </a:rPr>
              <a:t>basename</a:t>
            </a:r>
            <a:r>
              <a:rPr lang="en-US" sz="2400" b="1" dirty="0">
                <a:solidFill>
                  <a:srgbClr val="333399"/>
                </a:solidFill>
                <a:effectLst>
                  <a:outerShdw blurRad="38100" dist="38100" dir="2700000" algn="tl">
                    <a:srgbClr val="000000">
                      <a:alpha val="43137"/>
                    </a:srgbClr>
                  </a:outerShdw>
                </a:effectLst>
              </a:rPr>
              <a:t>: </a:t>
            </a:r>
            <a:r>
              <a:rPr lang="en-US" sz="2400" dirty="0">
                <a:solidFill>
                  <a:srgbClr val="333399"/>
                </a:solidFill>
              </a:rPr>
              <a:t>removes the path and returns the base name for a file.  </a:t>
            </a:r>
            <a:endParaRPr lang="en-GB" sz="2400" dirty="0">
              <a:solidFill>
                <a:srgbClr val="333399"/>
              </a:solidFill>
            </a:endParaRPr>
          </a:p>
          <a:p>
            <a:pPr marL="361950" lvl="2">
              <a:spcAft>
                <a:spcPts val="1200"/>
              </a:spcAft>
            </a:pPr>
            <a:r>
              <a:rPr lang="en-US" sz="2400" b="1" dirty="0" err="1">
                <a:solidFill>
                  <a:srgbClr val="333399"/>
                </a:solidFill>
              </a:rPr>
              <a:t>basename</a:t>
            </a:r>
            <a:r>
              <a:rPr lang="en-US" sz="2400" b="1" dirty="0">
                <a:solidFill>
                  <a:srgbClr val="333399"/>
                </a:solidFill>
              </a:rPr>
              <a:t> /</a:t>
            </a:r>
            <a:r>
              <a:rPr lang="en-US" sz="2400" b="1" dirty="0" err="1" smtClean="0">
                <a:solidFill>
                  <a:srgbClr val="333399"/>
                </a:solidFill>
              </a:rPr>
              <a:t>student_files</a:t>
            </a:r>
            <a:r>
              <a:rPr lang="en-US" sz="2400" b="1" dirty="0" smtClean="0">
                <a:solidFill>
                  <a:srgbClr val="333399"/>
                </a:solidFill>
              </a:rPr>
              <a:t>/day1/module6/logs</a:t>
            </a:r>
            <a:endParaRPr lang="en-GB" sz="2400" b="1" dirty="0">
              <a:solidFill>
                <a:srgbClr val="333399"/>
              </a:solidFill>
            </a:endParaRPr>
          </a:p>
        </p:txBody>
      </p:sp>
      <p:sp>
        <p:nvSpPr>
          <p:cNvPr id="7" name="Rounded Rectangle 6"/>
          <p:cNvSpPr/>
          <p:nvPr/>
        </p:nvSpPr>
        <p:spPr bwMode="auto">
          <a:xfrm>
            <a:off x="464441" y="3275009"/>
            <a:ext cx="8244253" cy="100453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42900">
              <a:spcBef>
                <a:spcPts val="600"/>
              </a:spcBef>
              <a:spcAft>
                <a:spcPts val="600"/>
              </a:spcAft>
              <a:buFont typeface="Arial" panose="020B0604020202020204" pitchFamily="34" charset="0"/>
              <a:buChar char="•"/>
            </a:pPr>
            <a:r>
              <a:rPr lang="en-US" sz="2400" b="1" dirty="0" err="1" smtClean="0">
                <a:solidFill>
                  <a:srgbClr val="333399"/>
                </a:solidFill>
                <a:effectLst>
                  <a:outerShdw blurRad="38100" dist="38100" dir="2700000" algn="tl">
                    <a:srgbClr val="000000">
                      <a:alpha val="43137"/>
                    </a:srgbClr>
                  </a:outerShdw>
                </a:effectLst>
              </a:rPr>
              <a:t>dirname</a:t>
            </a:r>
            <a:r>
              <a:rPr lang="en-US" sz="2400" b="1" dirty="0" smtClean="0">
                <a:solidFill>
                  <a:srgbClr val="333399"/>
                </a:solidFill>
                <a:effectLst>
                  <a:outerShdw blurRad="38100" dist="38100" dir="2700000" algn="tl">
                    <a:srgbClr val="000000">
                      <a:alpha val="43137"/>
                    </a:srgbClr>
                  </a:outerShdw>
                </a:effectLst>
              </a:rPr>
              <a:t> </a:t>
            </a:r>
            <a:r>
              <a:rPr lang="en-US" sz="2400" b="1" dirty="0">
                <a:solidFill>
                  <a:srgbClr val="333399"/>
                </a:solidFill>
                <a:effectLst>
                  <a:outerShdw blurRad="38100" dist="38100" dir="2700000" algn="tl">
                    <a:srgbClr val="000000">
                      <a:alpha val="43137"/>
                    </a:srgbClr>
                  </a:outerShdw>
                </a:effectLst>
              </a:rPr>
              <a:t>:</a:t>
            </a:r>
            <a:r>
              <a:rPr lang="en-US" sz="2400" dirty="0">
                <a:solidFill>
                  <a:srgbClr val="333399"/>
                </a:solidFill>
              </a:rPr>
              <a:t> removes the file base name, and returns the path</a:t>
            </a:r>
            <a:r>
              <a:rPr lang="en-GB" sz="2400" dirty="0">
                <a:solidFill>
                  <a:srgbClr val="333399"/>
                </a:solidFill>
              </a:rPr>
              <a:t>.</a:t>
            </a:r>
          </a:p>
          <a:p>
            <a:pPr marL="361950" lvl="2">
              <a:spcAft>
                <a:spcPts val="1200"/>
              </a:spcAft>
            </a:pPr>
            <a:r>
              <a:rPr lang="en-US" sz="2400" b="1" dirty="0" err="1">
                <a:solidFill>
                  <a:srgbClr val="333399"/>
                </a:solidFill>
              </a:rPr>
              <a:t>dirname</a:t>
            </a:r>
            <a:r>
              <a:rPr lang="en-US" sz="2400" b="1" dirty="0">
                <a:solidFill>
                  <a:srgbClr val="333399"/>
                </a:solidFill>
              </a:rPr>
              <a:t> </a:t>
            </a:r>
            <a:r>
              <a:rPr lang="en-US" sz="2400" b="1" dirty="0" smtClean="0">
                <a:solidFill>
                  <a:srgbClr val="333399"/>
                </a:solidFill>
              </a:rPr>
              <a:t>/</a:t>
            </a:r>
            <a:r>
              <a:rPr lang="en-US" sz="2400" b="1" dirty="0" err="1" smtClean="0">
                <a:solidFill>
                  <a:srgbClr val="333399"/>
                </a:solidFill>
              </a:rPr>
              <a:t>student_files</a:t>
            </a:r>
            <a:r>
              <a:rPr lang="en-US" sz="2400" b="1" dirty="0" smtClean="0">
                <a:solidFill>
                  <a:srgbClr val="333399"/>
                </a:solidFill>
              </a:rPr>
              <a:t>/day1/module6/logs</a:t>
            </a:r>
          </a:p>
        </p:txBody>
      </p:sp>
      <p:sp>
        <p:nvSpPr>
          <p:cNvPr id="8" name="Rounded Rectangle 7"/>
          <p:cNvSpPr/>
          <p:nvPr/>
        </p:nvSpPr>
        <p:spPr bwMode="auto">
          <a:xfrm>
            <a:off x="464441" y="4571569"/>
            <a:ext cx="8244253" cy="100453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6713" lvl="2" indent="-342900">
              <a:spcBef>
                <a:spcPts val="600"/>
              </a:spcBef>
              <a:buFont typeface="Arial" panose="020B0604020202020204" pitchFamily="34" charset="0"/>
              <a:buChar char="•"/>
            </a:pPr>
            <a:r>
              <a:rPr lang="en-US" sz="2400" b="1" dirty="0" err="1" smtClean="0">
                <a:solidFill>
                  <a:srgbClr val="333399"/>
                </a:solidFill>
                <a:effectLst>
                  <a:outerShdw blurRad="38100" dist="38100" dir="2700000" algn="tl">
                    <a:srgbClr val="000000">
                      <a:alpha val="43137"/>
                    </a:srgbClr>
                  </a:outerShdw>
                </a:effectLst>
              </a:rPr>
              <a:t>readlink</a:t>
            </a:r>
            <a:r>
              <a:rPr lang="en-US" sz="2400" b="1" dirty="0" smtClean="0">
                <a:solidFill>
                  <a:srgbClr val="333399"/>
                </a:solidFill>
                <a:effectLst>
                  <a:outerShdw blurRad="38100" dist="38100" dir="2700000" algn="tl">
                    <a:srgbClr val="000000">
                      <a:alpha val="43137"/>
                    </a:srgbClr>
                  </a:outerShdw>
                </a:effectLst>
              </a:rPr>
              <a:t>:</a:t>
            </a:r>
            <a:r>
              <a:rPr lang="en-US" sz="2400" dirty="0" smtClean="0">
                <a:solidFill>
                  <a:srgbClr val="333399"/>
                </a:solidFill>
              </a:rPr>
              <a:t> </a:t>
            </a:r>
            <a:r>
              <a:rPr lang="en-US" sz="2400" dirty="0">
                <a:solidFill>
                  <a:srgbClr val="333399"/>
                </a:solidFill>
              </a:rPr>
              <a:t>returns the absolute path and filename for a </a:t>
            </a:r>
            <a:r>
              <a:rPr lang="en-US" sz="2400" dirty="0" smtClean="0">
                <a:solidFill>
                  <a:srgbClr val="333399"/>
                </a:solidFill>
              </a:rPr>
              <a:t>file</a:t>
            </a:r>
          </a:p>
          <a:p>
            <a:pPr marL="360363" lvl="2">
              <a:spcBef>
                <a:spcPts val="600"/>
              </a:spcBef>
            </a:pPr>
            <a:r>
              <a:rPr lang="en-GB" sz="2400" b="1" dirty="0" err="1">
                <a:solidFill>
                  <a:srgbClr val="333399"/>
                </a:solidFill>
              </a:rPr>
              <a:t>readlink</a:t>
            </a:r>
            <a:r>
              <a:rPr lang="en-GB" sz="2400" b="1" dirty="0">
                <a:solidFill>
                  <a:srgbClr val="333399"/>
                </a:solidFill>
              </a:rPr>
              <a:t> -m </a:t>
            </a:r>
            <a:r>
              <a:rPr lang="en-GB" sz="2400" b="1" dirty="0" err="1">
                <a:solidFill>
                  <a:srgbClr val="333399"/>
                </a:solidFill>
              </a:rPr>
              <a:t>lionsU</a:t>
            </a:r>
            <a:endParaRPr lang="en-GB" sz="2400" b="1" dirty="0">
              <a:solidFill>
                <a:srgbClr val="333399"/>
              </a:solidFill>
            </a:endParaRPr>
          </a:p>
        </p:txBody>
      </p:sp>
    </p:spTree>
    <p:extLst>
      <p:ext uri="{BB962C8B-B14F-4D97-AF65-F5344CB8AC3E}">
        <p14:creationId xmlns:p14="http://schemas.microsoft.com/office/powerpoint/2010/main" val="1133643495"/>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p:cNvSpPr>
            <a:spLocks noGrp="1"/>
          </p:cNvSpPr>
          <p:nvPr>
            <p:ph type="title"/>
          </p:nvPr>
        </p:nvSpPr>
        <p:spPr>
          <a:xfrm>
            <a:off x="457200" y="641350"/>
            <a:ext cx="8229600" cy="323165"/>
          </a:xfrm>
        </p:spPr>
        <p:txBody>
          <a:bodyPr/>
          <a:lstStyle/>
          <a:p>
            <a:r>
              <a:rPr lang="en-GB" sz="1800" dirty="0"/>
              <a:t>More File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844062" y="1522863"/>
            <a:ext cx="7406054" cy="3251954"/>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US" sz="2000" b="1" dirty="0">
                <a:solidFill>
                  <a:srgbClr val="333399"/>
                </a:solidFill>
                <a:effectLst>
                  <a:outerShdw blurRad="38100" dist="38100" dir="2700000" algn="tl">
                    <a:srgbClr val="000000">
                      <a:alpha val="43137"/>
                    </a:srgbClr>
                  </a:outerShdw>
                </a:effectLst>
              </a:rPr>
              <a:t>ls -</a:t>
            </a:r>
            <a:r>
              <a:rPr lang="en-US" sz="2000" b="1" dirty="0" err="1">
                <a:solidFill>
                  <a:srgbClr val="333399"/>
                </a:solidFill>
                <a:effectLst>
                  <a:outerShdw blurRad="38100" dist="38100" dir="2700000" algn="tl">
                    <a:srgbClr val="000000">
                      <a:alpha val="43137"/>
                    </a:srgbClr>
                  </a:outerShdw>
                </a:effectLst>
              </a:rPr>
              <a:t>i</a:t>
            </a:r>
            <a:r>
              <a:rPr lang="en-US" sz="2000" b="1" dirty="0">
                <a:solidFill>
                  <a:srgbClr val="333399"/>
                </a:solidFill>
                <a:effectLst>
                  <a:outerShdw blurRad="38100" dist="38100" dir="2700000" algn="tl">
                    <a:srgbClr val="000000">
                      <a:alpha val="43137"/>
                    </a:srgbClr>
                  </a:outerShdw>
                </a:effectLst>
              </a:rPr>
              <a:t> : </a:t>
            </a:r>
            <a:r>
              <a:rPr lang="en-US" sz="2000" dirty="0">
                <a:solidFill>
                  <a:srgbClr val="333399"/>
                </a:solidFill>
              </a:rPr>
              <a:t>displays </a:t>
            </a:r>
            <a:r>
              <a:rPr lang="en-US" sz="2000" dirty="0" err="1">
                <a:solidFill>
                  <a:srgbClr val="333399"/>
                </a:solidFill>
              </a:rPr>
              <a:t>inode</a:t>
            </a:r>
            <a:r>
              <a:rPr lang="en-US" sz="2000" dirty="0">
                <a:solidFill>
                  <a:srgbClr val="333399"/>
                </a:solidFill>
              </a:rPr>
              <a:t> and </a:t>
            </a:r>
            <a:r>
              <a:rPr lang="en-US" sz="2000" dirty="0" smtClean="0">
                <a:solidFill>
                  <a:srgbClr val="333399"/>
                </a:solidFill>
              </a:rPr>
              <a:t>filename</a:t>
            </a:r>
          </a:p>
          <a:p>
            <a:pPr>
              <a:spcAft>
                <a:spcPts val="600"/>
              </a:spcAft>
              <a:defRPr/>
            </a:pPr>
            <a:r>
              <a:rPr lang="en-US" sz="2000" b="1" dirty="0">
                <a:solidFill>
                  <a:srgbClr val="333399"/>
                </a:solidFill>
                <a:effectLst>
                  <a:outerShdw blurRad="38100" dist="38100" dir="2700000" algn="tl">
                    <a:srgbClr val="000000">
                      <a:alpha val="43137"/>
                    </a:srgbClr>
                  </a:outerShdw>
                </a:effectLst>
              </a:rPr>
              <a:t>stat –</a:t>
            </a:r>
            <a:r>
              <a:rPr lang="en-US" sz="2000" b="1" dirty="0" err="1">
                <a:solidFill>
                  <a:srgbClr val="333399"/>
                </a:solidFill>
                <a:effectLst>
                  <a:outerShdw blurRad="38100" dist="38100" dir="2700000" algn="tl">
                    <a:srgbClr val="000000">
                      <a:alpha val="43137"/>
                    </a:srgbClr>
                  </a:outerShdw>
                </a:effectLst>
              </a:rPr>
              <a:t>c%i</a:t>
            </a:r>
            <a:r>
              <a:rPr lang="en-US" sz="2000" b="1" dirty="0">
                <a:solidFill>
                  <a:srgbClr val="333399"/>
                </a:solidFill>
                <a:effectLst>
                  <a:outerShdw blurRad="38100" dist="38100" dir="2700000" algn="tl">
                    <a:srgbClr val="000000">
                      <a:alpha val="43137"/>
                    </a:srgbClr>
                  </a:outerShdw>
                </a:effectLst>
              </a:rPr>
              <a:t> filename: </a:t>
            </a:r>
            <a:r>
              <a:rPr lang="en-US" sz="2000" dirty="0">
                <a:solidFill>
                  <a:srgbClr val="333399"/>
                </a:solidFill>
              </a:rPr>
              <a:t>displays the </a:t>
            </a:r>
            <a:r>
              <a:rPr lang="en-US" sz="2000" dirty="0" err="1">
                <a:solidFill>
                  <a:srgbClr val="333399"/>
                </a:solidFill>
              </a:rPr>
              <a:t>inode</a:t>
            </a:r>
            <a:r>
              <a:rPr lang="en-US" sz="2000" dirty="0">
                <a:solidFill>
                  <a:srgbClr val="333399"/>
                </a:solidFill>
              </a:rPr>
              <a:t> of specific file</a:t>
            </a:r>
            <a:endParaRPr lang="en-GB" sz="2000" dirty="0">
              <a:solidFill>
                <a:srgbClr val="333399"/>
              </a:solidFill>
            </a:endParaRPr>
          </a:p>
          <a:p>
            <a:pPr>
              <a:defRPr/>
            </a:pPr>
            <a:r>
              <a:rPr lang="en-GB" sz="2000" b="1" dirty="0" err="1" smtClean="0">
                <a:solidFill>
                  <a:srgbClr val="333399"/>
                </a:solidFill>
              </a:rPr>
              <a:t>inode</a:t>
            </a:r>
            <a:r>
              <a:rPr lang="en-GB" sz="2000" b="1" dirty="0" smtClean="0">
                <a:solidFill>
                  <a:srgbClr val="333399"/>
                </a:solidFill>
              </a:rPr>
              <a:t> </a:t>
            </a:r>
            <a:r>
              <a:rPr lang="en-GB" sz="2000" b="1" dirty="0">
                <a:solidFill>
                  <a:srgbClr val="333399"/>
                </a:solidFill>
              </a:rPr>
              <a:t>holds information on files such as:</a:t>
            </a:r>
          </a:p>
          <a:p>
            <a:pPr lvl="1">
              <a:buFont typeface="Arial" pitchFamily="34" charset="0"/>
              <a:buChar char="•"/>
              <a:defRPr/>
            </a:pPr>
            <a:r>
              <a:rPr lang="en-GB" sz="2000" dirty="0">
                <a:solidFill>
                  <a:srgbClr val="333399"/>
                </a:solidFill>
              </a:rPr>
              <a:t> User and group ownership</a:t>
            </a:r>
          </a:p>
          <a:p>
            <a:pPr lvl="1">
              <a:buFont typeface="Arial" pitchFamily="34" charset="0"/>
              <a:buChar char="•"/>
              <a:defRPr/>
            </a:pPr>
            <a:r>
              <a:rPr lang="en-GB" sz="2000" dirty="0">
                <a:solidFill>
                  <a:srgbClr val="333399"/>
                </a:solidFill>
              </a:rPr>
              <a:t> File size</a:t>
            </a:r>
          </a:p>
          <a:p>
            <a:pPr lvl="1">
              <a:buFont typeface="Arial" pitchFamily="34" charset="0"/>
              <a:buChar char="•"/>
              <a:defRPr/>
            </a:pPr>
            <a:r>
              <a:rPr lang="en-GB" sz="2000" dirty="0">
                <a:solidFill>
                  <a:srgbClr val="333399"/>
                </a:solidFill>
              </a:rPr>
              <a:t> Access mode (read, write and execute)</a:t>
            </a:r>
          </a:p>
          <a:p>
            <a:pPr lvl="1">
              <a:buFont typeface="Arial" pitchFamily="34" charset="0"/>
              <a:buChar char="•"/>
              <a:defRPr/>
            </a:pPr>
            <a:r>
              <a:rPr lang="en-GB" sz="2000" dirty="0">
                <a:solidFill>
                  <a:srgbClr val="333399"/>
                </a:solidFill>
              </a:rPr>
              <a:t> Access times</a:t>
            </a:r>
          </a:p>
          <a:p>
            <a:pPr lvl="1">
              <a:buFont typeface="Arial" pitchFamily="34" charset="0"/>
              <a:buChar char="•"/>
              <a:defRPr/>
            </a:pPr>
            <a:r>
              <a:rPr lang="en-GB" sz="2000" dirty="0">
                <a:solidFill>
                  <a:srgbClr val="333399"/>
                </a:solidFill>
              </a:rPr>
              <a:t> Position on disk</a:t>
            </a:r>
          </a:p>
          <a:p>
            <a:pPr lvl="1">
              <a:buFont typeface="Arial" pitchFamily="34" charset="0"/>
              <a:buChar char="•"/>
              <a:defRPr/>
            </a:pPr>
            <a:r>
              <a:rPr lang="en-GB" sz="2000" dirty="0">
                <a:solidFill>
                  <a:srgbClr val="333399"/>
                </a:solidFill>
              </a:rPr>
              <a:t> Type of file (regular files, directories</a:t>
            </a:r>
            <a:r>
              <a:rPr lang="en-GB" sz="2000" dirty="0" smtClean="0">
                <a:solidFill>
                  <a:srgbClr val="333399"/>
                </a:solidFill>
              </a:rPr>
              <a:t>)</a:t>
            </a:r>
            <a:endParaRPr lang="en-GB" sz="2000" b="1" dirty="0">
              <a:solidFill>
                <a:srgbClr val="333399"/>
              </a:solidFill>
            </a:endParaRPr>
          </a:p>
        </p:txBody>
      </p:sp>
      <p:sp>
        <p:nvSpPr>
          <p:cNvPr id="8" name="TextBox 7"/>
          <p:cNvSpPr txBox="1"/>
          <p:nvPr/>
        </p:nvSpPr>
        <p:spPr>
          <a:xfrm>
            <a:off x="844062" y="935587"/>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Files - </a:t>
            </a:r>
            <a:r>
              <a:rPr lang="en-GB" kern="0" dirty="0" err="1" smtClean="0"/>
              <a:t>inode</a:t>
            </a:r>
            <a:endParaRPr lang="en-GB" kern="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65" t="33992" r="11212" b="41783"/>
          <a:stretch/>
        </p:blipFill>
        <p:spPr bwMode="auto">
          <a:xfrm>
            <a:off x="1003666" y="5097732"/>
            <a:ext cx="7246450" cy="125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246787"/>
      </p:ext>
    </p:extLst>
  </p:cSld>
  <p:clrMapOvr>
    <a:masterClrMapping/>
  </p:clrMapOvr>
  <p:transition spd="slow" advClick="0">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a:t>More File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71623" y="1060453"/>
            <a:ext cx="8244253" cy="141315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600"/>
              </a:spcAft>
              <a:buFont typeface="Arial" panose="020B0604020202020204" pitchFamily="34" charset="0"/>
              <a:buChar char="•"/>
            </a:pPr>
            <a:r>
              <a:rPr lang="en-US" sz="2400" b="1" dirty="0">
                <a:solidFill>
                  <a:srgbClr val="333399"/>
                </a:solidFill>
                <a:effectLst>
                  <a:outerShdw blurRad="38100" dist="38100" dir="2700000" algn="tl">
                    <a:srgbClr val="000000">
                      <a:alpha val="43137"/>
                    </a:srgbClr>
                  </a:outerShdw>
                </a:effectLst>
              </a:rPr>
              <a:t>ls -l</a:t>
            </a:r>
            <a:r>
              <a:rPr lang="en-US" sz="2400" dirty="0">
                <a:solidFill>
                  <a:srgbClr val="333399"/>
                </a:solidFill>
              </a:rPr>
              <a:t>  (long listing): provides more information including </a:t>
            </a:r>
            <a:r>
              <a:rPr lang="en-US" sz="2400" dirty="0" smtClean="0">
                <a:solidFill>
                  <a:srgbClr val="333399"/>
                </a:solidFill>
              </a:rPr>
              <a:t>permissions and file type.  </a:t>
            </a:r>
            <a:endParaRPr lang="en-GB" sz="2400" dirty="0">
              <a:solidFill>
                <a:srgbClr val="333399"/>
              </a:solidFill>
            </a:endParaRPr>
          </a:p>
          <a:p>
            <a:pPr marL="361950" lvl="2">
              <a:spcAft>
                <a:spcPts val="1200"/>
              </a:spcAft>
            </a:pPr>
            <a:r>
              <a:rPr lang="en-GB" sz="2400" b="1" dirty="0">
                <a:solidFill>
                  <a:srgbClr val="333399"/>
                </a:solidFill>
              </a:rPr>
              <a:t>ls -l /examples/</a:t>
            </a:r>
          </a:p>
        </p:txBody>
      </p:sp>
      <p:sp>
        <p:nvSpPr>
          <p:cNvPr id="5" name="TextBox 6"/>
          <p:cNvSpPr txBox="1">
            <a:spLocks noChangeArrowheads="1"/>
          </p:cNvSpPr>
          <p:nvPr/>
        </p:nvSpPr>
        <p:spPr bwMode="auto">
          <a:xfrm>
            <a:off x="918871" y="5732461"/>
            <a:ext cx="1389185" cy="400110"/>
          </a:xfrm>
          <a:prstGeom prst="rect">
            <a:avLst/>
          </a:prstGeom>
          <a:noFill/>
          <a:ln w="9525">
            <a:noFill/>
            <a:miter lim="800000"/>
            <a:headEnd/>
            <a:tailEnd/>
          </a:ln>
        </p:spPr>
        <p:txBody>
          <a:bodyPr>
            <a:spAutoFit/>
          </a:bodyPr>
          <a:lstStyle/>
          <a:p>
            <a:r>
              <a:rPr lang="en-GB" sz="2000" dirty="0">
                <a:latin typeface="Arial" panose="020B0604020202020204" pitchFamily="34" charset="0"/>
                <a:cs typeface="Arial" panose="020B0604020202020204" pitchFamily="34" charset="0"/>
              </a:rPr>
              <a:t>Hard Link</a:t>
            </a:r>
          </a:p>
        </p:txBody>
      </p:sp>
      <p:sp>
        <p:nvSpPr>
          <p:cNvPr id="7" name="TextBox 9"/>
          <p:cNvSpPr txBox="1">
            <a:spLocks noChangeArrowheads="1"/>
          </p:cNvSpPr>
          <p:nvPr/>
        </p:nvSpPr>
        <p:spPr bwMode="auto">
          <a:xfrm>
            <a:off x="6734598" y="5915023"/>
            <a:ext cx="1505925" cy="369332"/>
          </a:xfrm>
          <a:prstGeom prst="rect">
            <a:avLst/>
          </a:prstGeom>
          <a:noFill/>
          <a:ln w="9525">
            <a:noFill/>
            <a:miter lim="800000"/>
            <a:headEnd/>
            <a:tailEnd/>
          </a:ln>
        </p:spPr>
        <p:txBody>
          <a:bodyPr wrap="none">
            <a:spAutoFit/>
          </a:bodyPr>
          <a:lstStyle/>
          <a:p>
            <a:r>
              <a:rPr lang="en-GB"/>
              <a:t>Symbolic Link </a:t>
            </a:r>
          </a:p>
        </p:txBody>
      </p:sp>
      <p:sp>
        <p:nvSpPr>
          <p:cNvPr id="8" name="Rounded Rectangle 7"/>
          <p:cNvSpPr/>
          <p:nvPr/>
        </p:nvSpPr>
        <p:spPr bwMode="auto">
          <a:xfrm>
            <a:off x="431363" y="2754310"/>
            <a:ext cx="8308576" cy="297815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tabLst>
                <a:tab pos="2330450" algn="l"/>
              </a:tabLst>
              <a:defRPr/>
            </a:pPr>
            <a:r>
              <a:rPr lang="en-GB" sz="1600" b="1" dirty="0" err="1">
                <a:solidFill>
                  <a:schemeClr val="tx1"/>
                </a:solidFill>
                <a:latin typeface="Courier New" panose="02070309020205020404" pitchFamily="49" charset="0"/>
                <a:cs typeface="Courier New" panose="02070309020205020404" pitchFamily="49" charset="0"/>
              </a:rPr>
              <a:t>ls</a:t>
            </a:r>
            <a:r>
              <a:rPr lang="en-GB" sz="1600" b="1" dirty="0">
                <a:solidFill>
                  <a:schemeClr val="tx1"/>
                </a:solidFill>
                <a:latin typeface="Courier New" panose="02070309020205020404" pitchFamily="49" charset="0"/>
                <a:cs typeface="Courier New" panose="02070309020205020404" pitchFamily="49" charset="0"/>
              </a:rPr>
              <a:t> -</a:t>
            </a:r>
            <a:r>
              <a:rPr lang="en-GB" sz="1600" b="1" dirty="0" err="1">
                <a:solidFill>
                  <a:schemeClr val="tx1"/>
                </a:solidFill>
                <a:latin typeface="Courier New" panose="02070309020205020404" pitchFamily="49" charset="0"/>
                <a:cs typeface="Courier New" panose="02070309020205020404" pitchFamily="49" charset="0"/>
              </a:rPr>
              <a:t>il</a:t>
            </a:r>
            <a:r>
              <a:rPr lang="en-GB" sz="1600" b="1" dirty="0">
                <a:solidFill>
                  <a:schemeClr val="tx1"/>
                </a:solidFill>
                <a:latin typeface="Courier New" panose="02070309020205020404" pitchFamily="49" charset="0"/>
                <a:cs typeface="Courier New" panose="02070309020205020404" pitchFamily="49" charset="0"/>
              </a:rPr>
              <a:t> /examples</a:t>
            </a:r>
          </a:p>
          <a:p>
            <a:pPr>
              <a:defRPr/>
            </a:pPr>
            <a:r>
              <a:rPr lang="nl-NL" sz="1600" b="1" dirty="0">
                <a:solidFill>
                  <a:schemeClr val="tx1"/>
                </a:solidFill>
                <a:latin typeface="Courier New" panose="02070309020205020404" pitchFamily="49" charset="0"/>
                <a:cs typeface="Courier New" panose="02070309020205020404" pitchFamily="49" charset="0"/>
              </a:rPr>
              <a:t>411365 drwxrwxr-x 2 root root 4096 Mar  4  2013 dir1</a:t>
            </a:r>
          </a:p>
          <a:p>
            <a:pPr>
              <a:defRPr/>
            </a:pPr>
            <a:r>
              <a:rPr lang="nl-NL" sz="1600" b="1" dirty="0">
                <a:solidFill>
                  <a:schemeClr val="tx1"/>
                </a:solidFill>
                <a:latin typeface="Courier New" panose="02070309020205020404" pitchFamily="49" charset="0"/>
                <a:cs typeface="Courier New" panose="02070309020205020404" pitchFamily="49" charset="0"/>
              </a:rPr>
              <a:t>411369 -rwxrwxr-x 1 root root  385 Mar  4  2013 englishMonarchs</a:t>
            </a:r>
          </a:p>
          <a:p>
            <a:pPr>
              <a:defRPr/>
            </a:pPr>
            <a:r>
              <a:rPr lang="nl-NL" sz="1600" b="1" dirty="0">
                <a:solidFill>
                  <a:schemeClr val="tx1"/>
                </a:solidFill>
                <a:latin typeface="Courier New" panose="02070309020205020404" pitchFamily="49" charset="0"/>
                <a:cs typeface="Courier New" panose="02070309020205020404" pitchFamily="49" charset="0"/>
              </a:rPr>
              <a:t>393238 -rw-r--r-- 1 root root  123 Mar  8  2013 file1</a:t>
            </a:r>
          </a:p>
          <a:p>
            <a:pPr>
              <a:defRPr/>
            </a:pPr>
            <a:r>
              <a:rPr lang="nl-NL" sz="1600" b="1" dirty="0">
                <a:solidFill>
                  <a:schemeClr val="tx1"/>
                </a:solidFill>
                <a:latin typeface="Courier New" panose="02070309020205020404" pitchFamily="49" charset="0"/>
                <a:cs typeface="Courier New" panose="02070309020205020404" pitchFamily="49" charset="0"/>
              </a:rPr>
              <a:t>411364 -rwxrwxr-x 1 root root  428 Mar  4  2013 lionsInTheStreet</a:t>
            </a:r>
          </a:p>
          <a:p>
            <a:pPr>
              <a:defRPr/>
            </a:pPr>
            <a:r>
              <a:rPr lang="nl-NL" sz="1600" b="1" dirty="0">
                <a:solidFill>
                  <a:schemeClr val="tx1"/>
                </a:solidFill>
                <a:latin typeface="Courier New" panose="02070309020205020404" pitchFamily="49" charset="0"/>
                <a:cs typeface="Courier New" panose="02070309020205020404" pitchFamily="49" charset="0"/>
              </a:rPr>
              <a:t>393236 lrwxrwxrwx 1 root root    5 Mar  8  2013 lname -&gt; file1</a:t>
            </a:r>
          </a:p>
          <a:p>
            <a:pPr>
              <a:defRPr/>
            </a:pPr>
            <a:r>
              <a:rPr lang="nl-NL" sz="1600" b="1" dirty="0">
                <a:solidFill>
                  <a:schemeClr val="tx1"/>
                </a:solidFill>
                <a:latin typeface="Courier New" panose="02070309020205020404" pitchFamily="49" charset="0"/>
                <a:cs typeface="Courier New" panose="02070309020205020404" pitchFamily="49" charset="0"/>
              </a:rPr>
              <a:t>411368 -rw-r--r-- 2 root root  112 Mar  8  2013 name1</a:t>
            </a:r>
          </a:p>
          <a:p>
            <a:pPr>
              <a:defRPr/>
            </a:pPr>
            <a:r>
              <a:rPr lang="nl-NL" sz="1600" b="1" dirty="0">
                <a:solidFill>
                  <a:schemeClr val="tx1"/>
                </a:solidFill>
                <a:latin typeface="Courier New" panose="02070309020205020404" pitchFamily="49" charset="0"/>
                <a:cs typeface="Courier New" panose="02070309020205020404" pitchFamily="49" charset="0"/>
              </a:rPr>
              <a:t>411368 -rw-r--r-- 2 root root  112 Mar  8  2013 name2</a:t>
            </a:r>
          </a:p>
          <a:p>
            <a:pPr>
              <a:defRPr/>
            </a:pPr>
            <a:endParaRPr lang="en-GB" dirty="0">
              <a:solidFill>
                <a:schemeClr val="tx1"/>
              </a:solidFill>
            </a:endParaRPr>
          </a:p>
        </p:txBody>
      </p:sp>
      <p:cxnSp>
        <p:nvCxnSpPr>
          <p:cNvPr id="9" name="Straight Arrow Connector 5"/>
          <p:cNvCxnSpPr>
            <a:cxnSpLocks noChangeShapeType="1"/>
          </p:cNvCxnSpPr>
          <p:nvPr/>
        </p:nvCxnSpPr>
        <p:spPr bwMode="auto">
          <a:xfrm flipV="1">
            <a:off x="7405067" y="4494210"/>
            <a:ext cx="10255" cy="1420813"/>
          </a:xfrm>
          <a:prstGeom prst="straightConnector1">
            <a:avLst/>
          </a:prstGeom>
          <a:noFill/>
          <a:ln w="15875" algn="ctr">
            <a:solidFill>
              <a:schemeClr val="tx1"/>
            </a:solidFill>
            <a:round/>
            <a:headEnd/>
            <a:tailEnd type="arrow" w="med" len="med"/>
          </a:ln>
        </p:spPr>
      </p:cxnSp>
      <p:grpSp>
        <p:nvGrpSpPr>
          <p:cNvPr id="10" name="Group 10"/>
          <p:cNvGrpSpPr>
            <a:grpSpLocks/>
          </p:cNvGrpSpPr>
          <p:nvPr/>
        </p:nvGrpSpPr>
        <p:grpSpPr bwMode="auto">
          <a:xfrm>
            <a:off x="2206454" y="5007830"/>
            <a:ext cx="714954" cy="934414"/>
            <a:chOff x="2064493" y="4605314"/>
            <a:chExt cx="775223" cy="901000"/>
          </a:xfrm>
        </p:grpSpPr>
        <p:cxnSp>
          <p:nvCxnSpPr>
            <p:cNvPr id="11" name="Shape 32"/>
            <p:cNvCxnSpPr>
              <a:cxnSpLocks noChangeShapeType="1"/>
            </p:cNvCxnSpPr>
            <p:nvPr/>
          </p:nvCxnSpPr>
          <p:spPr bwMode="auto">
            <a:xfrm rot="5400000" flipH="1" flipV="1">
              <a:off x="2382330" y="5055813"/>
              <a:ext cx="901000" cy="1"/>
            </a:xfrm>
            <a:prstGeom prst="bentConnector3">
              <a:avLst>
                <a:gd name="adj1" fmla="val 50000"/>
              </a:avLst>
            </a:prstGeom>
            <a:noFill/>
            <a:ln w="15875" algn="ctr">
              <a:solidFill>
                <a:schemeClr val="tx1"/>
              </a:solidFill>
              <a:round/>
              <a:headEnd/>
              <a:tailEnd type="arrow" w="med" len="med"/>
            </a:ln>
          </p:spPr>
        </p:cxnSp>
        <p:cxnSp>
          <p:nvCxnSpPr>
            <p:cNvPr id="12" name="Straight Connector 12"/>
            <p:cNvCxnSpPr>
              <a:cxnSpLocks noChangeShapeType="1"/>
            </p:cNvCxnSpPr>
            <p:nvPr/>
          </p:nvCxnSpPr>
          <p:spPr bwMode="auto">
            <a:xfrm flipH="1">
              <a:off x="2064493" y="5500189"/>
              <a:ext cx="775223" cy="0"/>
            </a:xfrm>
            <a:prstGeom prst="line">
              <a:avLst/>
            </a:prstGeom>
            <a:noFill/>
            <a:ln w="15875" algn="ctr">
              <a:solidFill>
                <a:schemeClr val="tx1"/>
              </a:solidFill>
              <a:round/>
              <a:headEnd/>
              <a:tailEnd/>
            </a:ln>
          </p:spPr>
        </p:cxnSp>
      </p:grpSp>
      <p:grpSp>
        <p:nvGrpSpPr>
          <p:cNvPr id="13" name="Group 13"/>
          <p:cNvGrpSpPr>
            <a:grpSpLocks/>
          </p:cNvGrpSpPr>
          <p:nvPr/>
        </p:nvGrpSpPr>
        <p:grpSpPr bwMode="auto">
          <a:xfrm>
            <a:off x="347842" y="4501052"/>
            <a:ext cx="571029" cy="1418314"/>
            <a:chOff x="150144" y="4471003"/>
            <a:chExt cx="619713" cy="1055470"/>
          </a:xfrm>
        </p:grpSpPr>
        <p:cxnSp>
          <p:nvCxnSpPr>
            <p:cNvPr id="14" name="Straight Connector 14"/>
            <p:cNvCxnSpPr>
              <a:cxnSpLocks noChangeShapeType="1"/>
            </p:cNvCxnSpPr>
            <p:nvPr/>
          </p:nvCxnSpPr>
          <p:spPr bwMode="auto">
            <a:xfrm flipH="1">
              <a:off x="150145" y="5526473"/>
              <a:ext cx="619712" cy="0"/>
            </a:xfrm>
            <a:prstGeom prst="line">
              <a:avLst/>
            </a:prstGeom>
            <a:noFill/>
            <a:ln w="15875" algn="ctr">
              <a:solidFill>
                <a:schemeClr val="tx1"/>
              </a:solidFill>
              <a:round/>
              <a:headEnd/>
              <a:tailEnd/>
            </a:ln>
          </p:spPr>
        </p:cxnSp>
        <p:cxnSp>
          <p:nvCxnSpPr>
            <p:cNvPr id="15" name="Straight Connector 15"/>
            <p:cNvCxnSpPr>
              <a:cxnSpLocks noChangeShapeType="1"/>
            </p:cNvCxnSpPr>
            <p:nvPr/>
          </p:nvCxnSpPr>
          <p:spPr bwMode="auto">
            <a:xfrm rot="5400000" flipH="1" flipV="1">
              <a:off x="-374280" y="4995428"/>
              <a:ext cx="1048849" cy="0"/>
            </a:xfrm>
            <a:prstGeom prst="line">
              <a:avLst/>
            </a:prstGeom>
            <a:noFill/>
            <a:ln w="15875" algn="ctr">
              <a:solidFill>
                <a:schemeClr val="tx1"/>
              </a:solidFill>
              <a:round/>
              <a:headEnd/>
              <a:tailEnd/>
            </a:ln>
          </p:spPr>
        </p:cxnSp>
        <p:cxnSp>
          <p:nvCxnSpPr>
            <p:cNvPr id="16" name="Straight Arrow Connector 16"/>
            <p:cNvCxnSpPr>
              <a:cxnSpLocks noChangeShapeType="1"/>
            </p:cNvCxnSpPr>
            <p:nvPr/>
          </p:nvCxnSpPr>
          <p:spPr bwMode="auto">
            <a:xfrm>
              <a:off x="150144" y="4471003"/>
              <a:ext cx="309857" cy="1588"/>
            </a:xfrm>
            <a:prstGeom prst="straightConnector1">
              <a:avLst/>
            </a:prstGeom>
            <a:noFill/>
            <a:ln w="15875" algn="ctr">
              <a:solidFill>
                <a:schemeClr val="tx1"/>
              </a:solidFill>
              <a:round/>
              <a:headEnd/>
              <a:tailEnd type="arrow" w="med" len="med"/>
            </a:ln>
          </p:spPr>
        </p:cxnSp>
        <p:cxnSp>
          <p:nvCxnSpPr>
            <p:cNvPr id="17" name="Straight Arrow Connector 17"/>
            <p:cNvCxnSpPr>
              <a:cxnSpLocks noChangeShapeType="1"/>
            </p:cNvCxnSpPr>
            <p:nvPr/>
          </p:nvCxnSpPr>
          <p:spPr bwMode="auto">
            <a:xfrm>
              <a:off x="153828" y="4664898"/>
              <a:ext cx="306173" cy="0"/>
            </a:xfrm>
            <a:prstGeom prst="straightConnector1">
              <a:avLst/>
            </a:prstGeom>
            <a:noFill/>
            <a:ln w="15875" algn="ctr">
              <a:solidFill>
                <a:schemeClr val="tx1"/>
              </a:solidFill>
              <a:round/>
              <a:headEnd/>
              <a:tailEnd type="arrow" w="med" len="med"/>
            </a:ln>
          </p:spPr>
        </p:cxnSp>
      </p:grpSp>
    </p:spTree>
    <p:extLst>
      <p:ext uri="{BB962C8B-B14F-4D97-AF65-F5344CB8AC3E}">
        <p14:creationId xmlns:p14="http://schemas.microsoft.com/office/powerpoint/2010/main" val="3150413106"/>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a:t>More File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770149"/>
            <a:ext cx="8296776" cy="190690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85750" indent="-285750">
              <a:spcAft>
                <a:spcPts val="600"/>
              </a:spcAft>
              <a:buFont typeface="Arial" panose="020B0604020202020204" pitchFamily="34" charset="0"/>
              <a:buChar char="•"/>
            </a:pPr>
            <a:r>
              <a:rPr lang="en-GB" sz="2400" b="1" dirty="0" smtClean="0">
                <a:solidFill>
                  <a:srgbClr val="333399"/>
                </a:solidFill>
                <a:effectLst>
                  <a:outerShdw blurRad="38100" dist="38100" dir="2700000" algn="tl">
                    <a:srgbClr val="000000">
                      <a:alpha val="43137"/>
                    </a:srgbClr>
                  </a:outerShdw>
                </a:effectLst>
              </a:rPr>
              <a:t>ln:</a:t>
            </a:r>
            <a:r>
              <a:rPr lang="en-GB" sz="2400" dirty="0" smtClean="0">
                <a:solidFill>
                  <a:srgbClr val="333399"/>
                </a:solidFill>
              </a:rPr>
              <a:t> creates</a:t>
            </a:r>
            <a:r>
              <a:rPr lang="en-US" sz="2400" dirty="0" smtClean="0">
                <a:solidFill>
                  <a:srgbClr val="333399"/>
                </a:solidFill>
              </a:rPr>
              <a:t> </a:t>
            </a:r>
            <a:r>
              <a:rPr lang="en-US" sz="2400" u="sng" dirty="0">
                <a:solidFill>
                  <a:srgbClr val="C00000"/>
                </a:solidFill>
              </a:rPr>
              <a:t>hard </a:t>
            </a:r>
            <a:r>
              <a:rPr lang="en-US" sz="2400" u="sng" dirty="0" smtClean="0">
                <a:solidFill>
                  <a:srgbClr val="C00000"/>
                </a:solidFill>
              </a:rPr>
              <a:t>link</a:t>
            </a:r>
            <a:r>
              <a:rPr lang="en-US" sz="2400" dirty="0" smtClean="0">
                <a:solidFill>
                  <a:srgbClr val="C00000"/>
                </a:solidFill>
              </a:rPr>
              <a:t> </a:t>
            </a:r>
            <a:r>
              <a:rPr lang="en-US" sz="2400" dirty="0" smtClean="0">
                <a:solidFill>
                  <a:srgbClr val="333399"/>
                </a:solidFill>
              </a:rPr>
              <a:t>to a </a:t>
            </a:r>
            <a:r>
              <a:rPr lang="en-US" sz="2400" dirty="0">
                <a:solidFill>
                  <a:srgbClr val="333399"/>
                </a:solidFill>
              </a:rPr>
              <a:t>file </a:t>
            </a:r>
            <a:r>
              <a:rPr lang="en-US" sz="2400" dirty="0" smtClean="0">
                <a:solidFill>
                  <a:srgbClr val="333399"/>
                </a:solidFill>
              </a:rPr>
              <a:t>which </a:t>
            </a:r>
            <a:r>
              <a:rPr lang="en-US" sz="2400" dirty="0">
                <a:solidFill>
                  <a:srgbClr val="333399"/>
                </a:solidFill>
              </a:rPr>
              <a:t>actually </a:t>
            </a:r>
            <a:r>
              <a:rPr lang="en-US" sz="2400" dirty="0" smtClean="0">
                <a:solidFill>
                  <a:srgbClr val="333399"/>
                </a:solidFill>
              </a:rPr>
              <a:t>refers </a:t>
            </a:r>
            <a:r>
              <a:rPr lang="en-US" sz="2400" dirty="0">
                <a:solidFill>
                  <a:srgbClr val="333399"/>
                </a:solidFill>
              </a:rPr>
              <a:t>to the same physical data </a:t>
            </a:r>
            <a:r>
              <a:rPr lang="en-US" sz="2400" dirty="0" smtClean="0">
                <a:solidFill>
                  <a:srgbClr val="333399"/>
                </a:solidFill>
              </a:rPr>
              <a:t>location, and will</a:t>
            </a:r>
            <a:r>
              <a:rPr lang="en-GB" sz="2400" dirty="0" smtClean="0">
                <a:solidFill>
                  <a:srgbClr val="333399"/>
                </a:solidFill>
              </a:rPr>
              <a:t> be </a:t>
            </a:r>
            <a:r>
              <a:rPr lang="en-US" sz="2400" dirty="0" smtClean="0">
                <a:solidFill>
                  <a:srgbClr val="333399"/>
                </a:solidFill>
              </a:rPr>
              <a:t>always </a:t>
            </a:r>
            <a:r>
              <a:rPr lang="en-US" sz="2400" dirty="0">
                <a:solidFill>
                  <a:srgbClr val="333399"/>
                </a:solidFill>
              </a:rPr>
              <a:t>linked even when </a:t>
            </a:r>
            <a:r>
              <a:rPr lang="en-US" sz="2400" dirty="0" smtClean="0">
                <a:solidFill>
                  <a:srgbClr val="333399"/>
                </a:solidFill>
              </a:rPr>
              <a:t>the original file is </a:t>
            </a:r>
            <a:r>
              <a:rPr lang="en-US" sz="2400" dirty="0">
                <a:solidFill>
                  <a:srgbClr val="333399"/>
                </a:solidFill>
              </a:rPr>
              <a:t>moved</a:t>
            </a:r>
            <a:r>
              <a:rPr lang="en-US" sz="2400" dirty="0" smtClean="0">
                <a:solidFill>
                  <a:srgbClr val="333399"/>
                </a:solidFill>
              </a:rPr>
              <a:t>.</a:t>
            </a:r>
            <a:endParaRPr lang="en-GB" sz="2400" dirty="0">
              <a:solidFill>
                <a:srgbClr val="333399"/>
              </a:solidFill>
            </a:endParaRPr>
          </a:p>
          <a:p>
            <a:pPr marL="273050">
              <a:spcBef>
                <a:spcPts val="600"/>
              </a:spcBef>
              <a:spcAft>
                <a:spcPts val="600"/>
              </a:spcAft>
            </a:pPr>
            <a:r>
              <a:rPr lang="en-GB" sz="2400" b="1" dirty="0">
                <a:solidFill>
                  <a:srgbClr val="333399"/>
                </a:solidFill>
              </a:rPr>
              <a:t>ln </a:t>
            </a:r>
            <a:r>
              <a:rPr lang="en-GB" sz="2400" b="1" dirty="0" err="1">
                <a:solidFill>
                  <a:srgbClr val="333399"/>
                </a:solidFill>
              </a:rPr>
              <a:t>lionsU</a:t>
            </a:r>
            <a:r>
              <a:rPr lang="en-GB" sz="2400" b="1" dirty="0">
                <a:solidFill>
                  <a:srgbClr val="333399"/>
                </a:solidFill>
              </a:rPr>
              <a:t> </a:t>
            </a:r>
            <a:r>
              <a:rPr lang="en-GB" sz="2400" b="1" dirty="0" err="1" smtClean="0">
                <a:solidFill>
                  <a:srgbClr val="333399"/>
                </a:solidFill>
              </a:rPr>
              <a:t>lionsUhl</a:t>
            </a:r>
            <a:endParaRPr lang="en-GB" sz="2400" b="1" dirty="0" smtClean="0">
              <a:solidFill>
                <a:srgbClr val="333399"/>
              </a:solidFill>
            </a:endParaRPr>
          </a:p>
        </p:txBody>
      </p:sp>
      <p:sp>
        <p:nvSpPr>
          <p:cNvPr id="18" name="TextBox 17"/>
          <p:cNvSpPr txBox="1"/>
          <p:nvPr/>
        </p:nvSpPr>
        <p:spPr>
          <a:xfrm>
            <a:off x="502862" y="1030587"/>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US" kern="0" dirty="0" smtClean="0"/>
              <a:t>Links</a:t>
            </a:r>
            <a:endParaRPr lang="en-GB" kern="0" dirty="0"/>
          </a:p>
        </p:txBody>
      </p:sp>
      <p:sp>
        <p:nvSpPr>
          <p:cNvPr id="19" name="Rounded Rectangle 18"/>
          <p:cNvSpPr/>
          <p:nvPr/>
        </p:nvSpPr>
        <p:spPr bwMode="auto">
          <a:xfrm>
            <a:off x="419101" y="4076661"/>
            <a:ext cx="8296776" cy="190690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74638" indent="-247650">
              <a:spcBef>
                <a:spcPts val="600"/>
              </a:spcBef>
              <a:spcAft>
                <a:spcPts val="600"/>
              </a:spcAft>
              <a:buFont typeface="Arial" panose="020B0604020202020204" pitchFamily="34" charset="0"/>
              <a:buChar char="•"/>
              <a:tabLst>
                <a:tab pos="177800" algn="l"/>
              </a:tabLst>
            </a:pPr>
            <a:r>
              <a:rPr lang="en-US" sz="2400" b="1" dirty="0" smtClean="0">
                <a:solidFill>
                  <a:srgbClr val="333399"/>
                </a:solidFill>
                <a:effectLst>
                  <a:outerShdw blurRad="38100" dist="38100" dir="2700000" algn="tl">
                    <a:srgbClr val="000000">
                      <a:alpha val="43137"/>
                    </a:srgbClr>
                  </a:outerShdw>
                </a:effectLst>
              </a:rPr>
              <a:t>ln </a:t>
            </a:r>
            <a:r>
              <a:rPr lang="en-US" sz="2400" b="1" dirty="0">
                <a:solidFill>
                  <a:srgbClr val="333399"/>
                </a:solidFill>
                <a:effectLst>
                  <a:outerShdw blurRad="38100" dist="38100" dir="2700000" algn="tl">
                    <a:srgbClr val="000000">
                      <a:alpha val="43137"/>
                    </a:srgbClr>
                  </a:outerShdw>
                </a:effectLst>
              </a:rPr>
              <a:t>–s:</a:t>
            </a:r>
            <a:r>
              <a:rPr lang="en-US" sz="2400" dirty="0">
                <a:solidFill>
                  <a:srgbClr val="333399"/>
                </a:solidFill>
              </a:rPr>
              <a:t> </a:t>
            </a:r>
            <a:r>
              <a:rPr lang="en-GB" sz="2400" dirty="0">
                <a:solidFill>
                  <a:srgbClr val="333399"/>
                </a:solidFill>
              </a:rPr>
              <a:t>creates</a:t>
            </a:r>
            <a:r>
              <a:rPr lang="en-US" sz="2400" dirty="0">
                <a:solidFill>
                  <a:srgbClr val="333399"/>
                </a:solidFill>
              </a:rPr>
              <a:t> </a:t>
            </a:r>
            <a:r>
              <a:rPr lang="en-US" sz="2400" u="sng" dirty="0">
                <a:solidFill>
                  <a:srgbClr val="C00000"/>
                </a:solidFill>
              </a:rPr>
              <a:t>soft link</a:t>
            </a:r>
            <a:r>
              <a:rPr lang="en-US" sz="2400" dirty="0">
                <a:solidFill>
                  <a:srgbClr val="333399"/>
                </a:solidFill>
              </a:rPr>
              <a:t> to a file that acts as a “reference pointer“ to another file or directory, and when the original file  moved, the soft link will not be updated.</a:t>
            </a:r>
            <a:endParaRPr lang="en-GB" sz="2400" dirty="0">
              <a:solidFill>
                <a:srgbClr val="333399"/>
              </a:solidFill>
            </a:endParaRPr>
          </a:p>
          <a:p>
            <a:pPr marL="273050">
              <a:spcBef>
                <a:spcPts val="600"/>
              </a:spcBef>
              <a:spcAft>
                <a:spcPts val="600"/>
              </a:spcAft>
              <a:tabLst>
                <a:tab pos="177800" algn="l"/>
              </a:tabLst>
            </a:pPr>
            <a:r>
              <a:rPr lang="en-GB" sz="2400" dirty="0">
                <a:solidFill>
                  <a:srgbClr val="333399"/>
                </a:solidFill>
              </a:rPr>
              <a:t>ln </a:t>
            </a:r>
            <a:r>
              <a:rPr lang="en-GB" sz="2400" dirty="0" smtClean="0">
                <a:solidFill>
                  <a:srgbClr val="333399"/>
                </a:solidFill>
              </a:rPr>
              <a:t>–s </a:t>
            </a:r>
            <a:r>
              <a:rPr lang="en-GB" sz="2400" dirty="0" err="1" smtClean="0">
                <a:solidFill>
                  <a:srgbClr val="333399"/>
                </a:solidFill>
              </a:rPr>
              <a:t>lionsU</a:t>
            </a:r>
            <a:r>
              <a:rPr lang="en-GB" sz="2400" dirty="0" smtClean="0">
                <a:solidFill>
                  <a:srgbClr val="333399"/>
                </a:solidFill>
              </a:rPr>
              <a:t> </a:t>
            </a:r>
            <a:r>
              <a:rPr lang="en-GB" sz="2400" dirty="0" err="1" smtClean="0">
                <a:solidFill>
                  <a:srgbClr val="333399"/>
                </a:solidFill>
              </a:rPr>
              <a:t>lionsUsl</a:t>
            </a:r>
            <a:endParaRPr lang="en-GB" sz="2400" dirty="0">
              <a:solidFill>
                <a:srgbClr val="333399"/>
              </a:solidFill>
            </a:endParaRPr>
          </a:p>
        </p:txBody>
      </p:sp>
    </p:spTree>
    <p:extLst>
      <p:ext uri="{BB962C8B-B14F-4D97-AF65-F5344CB8AC3E}">
        <p14:creationId xmlns:p14="http://schemas.microsoft.com/office/powerpoint/2010/main" val="1724424043"/>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File Commands</a:t>
            </a:r>
            <a:endParaRPr lang="en-GB" dirty="0"/>
          </a:p>
        </p:txBody>
      </p:sp>
      <p:sp>
        <p:nvSpPr>
          <p:cNvPr id="4" name="Text Placeholder 3"/>
          <p:cNvSpPr>
            <a:spLocks noGrp="1"/>
          </p:cNvSpPr>
          <p:nvPr>
            <p:ph type="body" sz="quarter" idx="14"/>
          </p:nvPr>
        </p:nvSpPr>
        <p:spPr>
          <a:xfrm>
            <a:off x="694592" y="3469674"/>
            <a:ext cx="7772677" cy="476726"/>
          </a:xfrm>
          <a:solidFill>
            <a:srgbClr val="2EABE2"/>
          </a:solidFill>
          <a:ln>
            <a:solidFill>
              <a:srgbClr val="333399"/>
            </a:solidFill>
          </a:ln>
        </p:spPr>
        <p:txBody>
          <a:bodyPr/>
          <a:lstStyle/>
          <a:p>
            <a:r>
              <a:rPr lang="en-US" dirty="0" smtClean="0">
                <a:solidFill>
                  <a:srgbClr val="333399"/>
                </a:solidFill>
              </a:rPr>
              <a:t>Permissions</a:t>
            </a:r>
            <a:endParaRPr lang="en-GB" dirty="0">
              <a:solidFill>
                <a:srgbClr val="333399"/>
              </a:solidFill>
            </a:endParaRPr>
          </a:p>
        </p:txBody>
      </p:sp>
      <p:sp>
        <p:nvSpPr>
          <p:cNvPr id="5" name="Text Placeholder 4"/>
          <p:cNvSpPr>
            <a:spLocks noGrp="1"/>
          </p:cNvSpPr>
          <p:nvPr>
            <p:ph type="body" sz="quarter" idx="15"/>
          </p:nvPr>
        </p:nvSpPr>
        <p:spPr>
          <a:xfrm>
            <a:off x="694592" y="2574578"/>
            <a:ext cx="7772677" cy="578882"/>
          </a:xfrm>
        </p:spPr>
        <p:txBody>
          <a:bodyPr/>
          <a:lstStyle/>
          <a:p>
            <a:r>
              <a:rPr lang="en-GB" dirty="0"/>
              <a:t>More file commands</a:t>
            </a:r>
          </a:p>
        </p:txBody>
      </p:sp>
      <p:sp>
        <p:nvSpPr>
          <p:cNvPr id="6" name="Text Placeholder 5"/>
          <p:cNvSpPr>
            <a:spLocks noGrp="1"/>
          </p:cNvSpPr>
          <p:nvPr>
            <p:ph type="body" sz="quarter" idx="16"/>
          </p:nvPr>
        </p:nvSpPr>
        <p:spPr/>
        <p:txBody>
          <a:bodyPr/>
          <a:lstStyle/>
          <a:p>
            <a:r>
              <a:rPr dirty="0" smtClean="0"/>
              <a:t>Find file</a:t>
            </a:r>
            <a:endParaRPr lang="en-GB" dirty="0"/>
          </a:p>
        </p:txBody>
      </p:sp>
    </p:spTree>
    <p:extLst>
      <p:ext uri="{BB962C8B-B14F-4D97-AF65-F5344CB8AC3E}">
        <p14:creationId xmlns:p14="http://schemas.microsoft.com/office/powerpoint/2010/main" val="2431131690"/>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Every file in UNIX has access permissions</a:t>
            </a:r>
          </a:p>
        </p:txBody>
      </p:sp>
      <p:sp>
        <p:nvSpPr>
          <p:cNvPr id="6" name="Rounded Rectangle 5"/>
          <p:cNvSpPr/>
          <p:nvPr/>
        </p:nvSpPr>
        <p:spPr bwMode="auto">
          <a:xfrm>
            <a:off x="1439008" y="2487613"/>
            <a:ext cx="6529754" cy="316706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Read - r</a:t>
            </a:r>
          </a:p>
          <a:p>
            <a:pPr lvl="1">
              <a:buFont typeface="Arial" pitchFamily="34" charset="0"/>
              <a:buChar char="•"/>
              <a:defRPr/>
            </a:pPr>
            <a:r>
              <a:rPr lang="en-GB" sz="1800" dirty="0">
                <a:solidFill>
                  <a:srgbClr val="333399"/>
                </a:solidFill>
              </a:rPr>
              <a:t> read, print and copy</a:t>
            </a:r>
          </a:p>
          <a:p>
            <a:pPr>
              <a:defRPr/>
            </a:pPr>
            <a:endParaRPr lang="en-GB" sz="1800" dirty="0">
              <a:solidFill>
                <a:srgbClr val="333399"/>
              </a:solidFill>
            </a:endParaRPr>
          </a:p>
          <a:p>
            <a:pPr>
              <a:defRPr/>
            </a:pPr>
            <a:r>
              <a:rPr lang="en-GB" sz="1800" b="1" dirty="0">
                <a:solidFill>
                  <a:srgbClr val="333399"/>
                </a:solidFill>
              </a:rPr>
              <a:t>Write - w</a:t>
            </a:r>
          </a:p>
          <a:p>
            <a:pPr lvl="1">
              <a:buFont typeface="Arial" pitchFamily="34" charset="0"/>
              <a:buChar char="•"/>
              <a:defRPr/>
            </a:pPr>
            <a:r>
              <a:rPr lang="en-GB" sz="1800" dirty="0">
                <a:solidFill>
                  <a:srgbClr val="333399"/>
                </a:solidFill>
              </a:rPr>
              <a:t> write</a:t>
            </a:r>
          </a:p>
          <a:p>
            <a:pPr>
              <a:defRPr/>
            </a:pPr>
            <a:endParaRPr lang="en-GB" sz="1800" dirty="0">
              <a:solidFill>
                <a:srgbClr val="333399"/>
              </a:solidFill>
            </a:endParaRPr>
          </a:p>
          <a:p>
            <a:pPr>
              <a:defRPr/>
            </a:pPr>
            <a:r>
              <a:rPr lang="en-GB" sz="1800" b="1" dirty="0">
                <a:solidFill>
                  <a:srgbClr val="333399"/>
                </a:solidFill>
              </a:rPr>
              <a:t>Execute - x</a:t>
            </a:r>
          </a:p>
          <a:p>
            <a:pPr lvl="1">
              <a:buFont typeface="Arial" pitchFamily="34" charset="0"/>
              <a:buChar char="•"/>
              <a:defRPr/>
            </a:pPr>
            <a:r>
              <a:rPr lang="en-GB" sz="1800" dirty="0">
                <a:solidFill>
                  <a:srgbClr val="333399"/>
                </a:solidFill>
              </a:rPr>
              <a:t> executes files or access directories</a:t>
            </a:r>
          </a:p>
          <a:p>
            <a:pPr lvl="1">
              <a:defRPr/>
            </a:pPr>
            <a:endParaRPr lang="en-GB" sz="1800" dirty="0">
              <a:solidFill>
                <a:srgbClr val="333399"/>
              </a:solidFill>
            </a:endParaRPr>
          </a:p>
        </p:txBody>
      </p:sp>
    </p:spTree>
    <p:extLst>
      <p:ext uri="{BB962C8B-B14F-4D97-AF65-F5344CB8AC3E}">
        <p14:creationId xmlns:p14="http://schemas.microsoft.com/office/powerpoint/2010/main" val="3053539284"/>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7"/>
          <p:cNvSpPr>
            <a:spLocks noGrp="1"/>
          </p:cNvSpPr>
          <p:nvPr>
            <p:ph type="title"/>
          </p:nvPr>
        </p:nvSpPr>
        <p:spPr>
          <a:xfrm>
            <a:off x="457200" y="641350"/>
            <a:ext cx="8229600" cy="323165"/>
          </a:xfrm>
        </p:spPr>
        <p:txBody>
          <a:bodyPr/>
          <a:lstStyle/>
          <a:p>
            <a:r>
              <a:rPr lang="en-GB" sz="1800" dirty="0" smtClean="0"/>
              <a:t>Permissions</a:t>
            </a:r>
          </a:p>
        </p:txBody>
      </p:sp>
      <p:sp>
        <p:nvSpPr>
          <p:cNvPr id="5" name="TextBox 4"/>
          <p:cNvSpPr txBox="1"/>
          <p:nvPr/>
        </p:nvSpPr>
        <p:spPr>
          <a:xfrm>
            <a:off x="844062" y="1600201"/>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a:t>Permissions are defined for three types of users</a:t>
            </a:r>
          </a:p>
        </p:txBody>
      </p:sp>
      <p:sp>
        <p:nvSpPr>
          <p:cNvPr id="6" name="Rounded Rectangle 5"/>
          <p:cNvSpPr/>
          <p:nvPr/>
        </p:nvSpPr>
        <p:spPr bwMode="auto">
          <a:xfrm>
            <a:off x="1439008" y="2487614"/>
            <a:ext cx="6529754" cy="286067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a:solidFill>
                  <a:srgbClr val="333399"/>
                </a:solidFill>
              </a:rPr>
              <a:t>User 	– </a:t>
            </a:r>
            <a:r>
              <a:rPr lang="en-GB" sz="1800" dirty="0">
                <a:solidFill>
                  <a:srgbClr val="333399"/>
                </a:solidFill>
              </a:rPr>
              <a:t>owner</a:t>
            </a:r>
            <a:r>
              <a:rPr lang="en-GB" sz="1800" b="1" dirty="0">
                <a:solidFill>
                  <a:srgbClr val="333399"/>
                </a:solidFill>
              </a:rPr>
              <a:t> </a:t>
            </a:r>
            <a:r>
              <a:rPr lang="en-GB" sz="1800" dirty="0">
                <a:solidFill>
                  <a:srgbClr val="333399"/>
                </a:solidFill>
              </a:rPr>
              <a:t>of </a:t>
            </a:r>
            <a:r>
              <a:rPr lang="en-GB" sz="1800">
                <a:solidFill>
                  <a:srgbClr val="333399"/>
                </a:solidFill>
              </a:rPr>
              <a:t>the file</a:t>
            </a:r>
          </a:p>
          <a:p>
            <a:pPr>
              <a:defRPr/>
            </a:pPr>
            <a:endParaRPr lang="en-GB" sz="1800" dirty="0">
              <a:solidFill>
                <a:srgbClr val="333399"/>
              </a:solidFill>
            </a:endParaRPr>
          </a:p>
          <a:p>
            <a:pPr>
              <a:defRPr/>
            </a:pPr>
            <a:endParaRPr lang="en-GB" sz="1800" b="1" dirty="0">
              <a:solidFill>
                <a:srgbClr val="333399"/>
              </a:solidFill>
            </a:endParaRPr>
          </a:p>
          <a:p>
            <a:pPr>
              <a:defRPr/>
            </a:pPr>
            <a:r>
              <a:rPr lang="en-GB" sz="1800" b="1">
                <a:solidFill>
                  <a:srgbClr val="333399"/>
                </a:solidFill>
              </a:rPr>
              <a:t>Group 	– </a:t>
            </a:r>
            <a:r>
              <a:rPr lang="en-GB" sz="1800" dirty="0">
                <a:solidFill>
                  <a:srgbClr val="333399"/>
                </a:solidFill>
              </a:rPr>
              <a:t>users in the </a:t>
            </a:r>
            <a:r>
              <a:rPr lang="en-GB" sz="1800">
                <a:solidFill>
                  <a:srgbClr val="333399"/>
                </a:solidFill>
              </a:rPr>
              <a:t>same group</a:t>
            </a:r>
          </a:p>
          <a:p>
            <a:pPr>
              <a:defRPr/>
            </a:pPr>
            <a:endParaRPr lang="en-GB" sz="1800" dirty="0">
              <a:solidFill>
                <a:srgbClr val="333399"/>
              </a:solidFill>
            </a:endParaRPr>
          </a:p>
          <a:p>
            <a:pPr>
              <a:defRPr/>
            </a:pPr>
            <a:endParaRPr lang="en-GB" sz="1800" b="1" dirty="0">
              <a:solidFill>
                <a:srgbClr val="333399"/>
              </a:solidFill>
            </a:endParaRPr>
          </a:p>
          <a:p>
            <a:pPr>
              <a:defRPr/>
            </a:pPr>
            <a:r>
              <a:rPr lang="en-GB" sz="1800" b="1">
                <a:solidFill>
                  <a:srgbClr val="333399"/>
                </a:solidFill>
              </a:rPr>
              <a:t>Other</a:t>
            </a:r>
            <a:r>
              <a:rPr lang="en-GB" sz="1800">
                <a:solidFill>
                  <a:srgbClr val="333399"/>
                </a:solidFill>
              </a:rPr>
              <a:t> 	–  </a:t>
            </a:r>
            <a:r>
              <a:rPr lang="en-GB" sz="1800" dirty="0">
                <a:solidFill>
                  <a:srgbClr val="333399"/>
                </a:solidFill>
              </a:rPr>
              <a:t>the rest of the world</a:t>
            </a:r>
          </a:p>
          <a:p>
            <a:pPr>
              <a:defRPr/>
            </a:pPr>
            <a:endParaRPr lang="en-GB" sz="1800" dirty="0">
              <a:solidFill>
                <a:srgbClr val="333399"/>
              </a:solidFill>
            </a:endParaRPr>
          </a:p>
        </p:txBody>
      </p:sp>
    </p:spTree>
    <p:extLst>
      <p:ext uri="{BB962C8B-B14F-4D97-AF65-F5344CB8AC3E}">
        <p14:creationId xmlns:p14="http://schemas.microsoft.com/office/powerpoint/2010/main" val="2057823641"/>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7"/>
          <p:cNvSpPr>
            <a:spLocks noGrp="1"/>
          </p:cNvSpPr>
          <p:nvPr>
            <p:ph type="title"/>
          </p:nvPr>
        </p:nvSpPr>
        <p:spPr>
          <a:xfrm>
            <a:off x="457200" y="641350"/>
            <a:ext cx="8229600" cy="323165"/>
          </a:xfrm>
        </p:spPr>
        <p:txBody>
          <a:bodyPr/>
          <a:lstStyle/>
          <a:p>
            <a:r>
              <a:rPr lang="en-GB" sz="1800" smtClean="0"/>
              <a:t>Permissions</a:t>
            </a: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Permissions are defined for three types of users</a:t>
            </a:r>
          </a:p>
        </p:txBody>
      </p:sp>
      <p:sp>
        <p:nvSpPr>
          <p:cNvPr id="7" name="Rounded Rectangle 6"/>
          <p:cNvSpPr/>
          <p:nvPr/>
        </p:nvSpPr>
        <p:spPr bwMode="auto">
          <a:xfrm>
            <a:off x="844062" y="2330451"/>
            <a:ext cx="7614138" cy="86201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en-GB" sz="2000" dirty="0">
                <a:solidFill>
                  <a:schemeClr val="tx1"/>
                </a:solidFill>
                <a:cs typeface="Arial" pitchFamily="34" charset="0"/>
              </a:rPr>
              <a:t>ls -l </a:t>
            </a:r>
          </a:p>
          <a:p>
            <a:pPr>
              <a:defRPr/>
            </a:pPr>
            <a:r>
              <a:rPr lang="nl-NL" sz="2000" dirty="0">
                <a:solidFill>
                  <a:schemeClr val="tx1"/>
                </a:solidFill>
              </a:rPr>
              <a:t>drwxr-xr-x   2  trainee  users  4096  2011-10-25  12:38  dir3</a:t>
            </a:r>
          </a:p>
          <a:p>
            <a:pPr>
              <a:defRPr/>
            </a:pPr>
            <a:endParaRPr lang="en-GB" dirty="0">
              <a:solidFill>
                <a:schemeClr val="tx1"/>
              </a:solidFill>
            </a:endParaRPr>
          </a:p>
        </p:txBody>
      </p:sp>
      <p:sp>
        <p:nvSpPr>
          <p:cNvPr id="26629" name="TextBox 13"/>
          <p:cNvSpPr txBox="1">
            <a:spLocks noChangeArrowheads="1"/>
          </p:cNvSpPr>
          <p:nvPr/>
        </p:nvSpPr>
        <p:spPr bwMode="auto">
          <a:xfrm>
            <a:off x="844062" y="3311526"/>
            <a:ext cx="7614138" cy="2862263"/>
          </a:xfrm>
          <a:prstGeom prst="rect">
            <a:avLst/>
          </a:prstGeom>
          <a:noFill/>
          <a:ln w="9525">
            <a:noFill/>
            <a:miter lim="800000"/>
            <a:headEnd/>
            <a:tailEnd/>
          </a:ln>
        </p:spPr>
        <p:txBody>
          <a:bodyPr>
            <a:spAutoFit/>
          </a:bodyPr>
          <a:lstStyle/>
          <a:p>
            <a:r>
              <a:rPr lang="nl-NL" sz="2000" dirty="0"/>
              <a:t>d</a:t>
            </a:r>
            <a:r>
              <a:rPr lang="nl-NL" sz="2000" dirty="0">
                <a:solidFill>
                  <a:schemeClr val="bg1"/>
                </a:solidFill>
              </a:rPr>
              <a:t>rwxr-xr-x		</a:t>
            </a:r>
            <a:r>
              <a:rPr lang="nl-NL" sz="2000" dirty="0"/>
              <a:t>file type </a:t>
            </a:r>
            <a:r>
              <a:rPr lang="nl-NL" sz="2000" i="1" dirty="0"/>
              <a:t>dash (-) means regular file</a:t>
            </a:r>
          </a:p>
          <a:p>
            <a:r>
              <a:rPr lang="nl-NL" sz="2000" dirty="0"/>
              <a:t> </a:t>
            </a:r>
            <a:r>
              <a:rPr lang="nl-NL" sz="2000" dirty="0">
                <a:solidFill>
                  <a:schemeClr val="bg1"/>
                </a:solidFill>
              </a:rPr>
              <a:t>file t</a:t>
            </a:r>
          </a:p>
          <a:p>
            <a:r>
              <a:rPr lang="nl-NL" sz="2000" dirty="0">
                <a:solidFill>
                  <a:schemeClr val="bg1"/>
                </a:solidFill>
              </a:rPr>
              <a:t>d</a:t>
            </a:r>
            <a:r>
              <a:rPr lang="nl-NL" sz="2000" dirty="0"/>
              <a:t>rwx</a:t>
            </a:r>
            <a:r>
              <a:rPr lang="nl-NL" sz="2000" dirty="0">
                <a:solidFill>
                  <a:schemeClr val="bg1"/>
                </a:solidFill>
              </a:rPr>
              <a:t>r-xr-x		</a:t>
            </a:r>
            <a:r>
              <a:rPr lang="nl-NL" sz="2000" dirty="0"/>
              <a:t>user (owner) permissions</a:t>
            </a:r>
          </a:p>
          <a:p>
            <a:endParaRPr lang="nl-NL" sz="2000" dirty="0">
              <a:solidFill>
                <a:schemeClr val="bg1"/>
              </a:solidFill>
            </a:endParaRPr>
          </a:p>
          <a:p>
            <a:r>
              <a:rPr lang="nl-NL" sz="2000" dirty="0">
                <a:solidFill>
                  <a:schemeClr val="bg1"/>
                </a:solidFill>
              </a:rPr>
              <a:t>drwx</a:t>
            </a:r>
            <a:r>
              <a:rPr lang="nl-NL" sz="2000" dirty="0"/>
              <a:t>r-x</a:t>
            </a:r>
            <a:r>
              <a:rPr lang="nl-NL" sz="2000" dirty="0">
                <a:solidFill>
                  <a:schemeClr val="bg1"/>
                </a:solidFill>
              </a:rPr>
              <a:t>r-x		</a:t>
            </a:r>
            <a:r>
              <a:rPr lang="nl-NL" sz="2000" dirty="0"/>
              <a:t>group permissions</a:t>
            </a:r>
          </a:p>
          <a:p>
            <a:endParaRPr lang="nl-NL" sz="2000" dirty="0"/>
          </a:p>
          <a:p>
            <a:r>
              <a:rPr lang="nl-NL" sz="2000" dirty="0">
                <a:solidFill>
                  <a:schemeClr val="bg1"/>
                </a:solidFill>
              </a:rPr>
              <a:t>drwxr-x</a:t>
            </a:r>
            <a:r>
              <a:rPr lang="nl-NL" sz="2000" dirty="0"/>
              <a:t>r-x</a:t>
            </a:r>
            <a:r>
              <a:rPr lang="nl-NL" sz="2000" dirty="0">
                <a:solidFill>
                  <a:schemeClr val="bg1"/>
                </a:solidFill>
              </a:rPr>
              <a:t>		</a:t>
            </a:r>
            <a:r>
              <a:rPr lang="nl-NL" sz="2000" dirty="0"/>
              <a:t>others permissions</a:t>
            </a:r>
          </a:p>
          <a:p>
            <a:endParaRPr lang="nl-NL" sz="2000" dirty="0"/>
          </a:p>
          <a:p>
            <a:r>
              <a:rPr lang="nl-NL" sz="2000" dirty="0"/>
              <a:t>A dash (-) means no permission for that function</a:t>
            </a:r>
          </a:p>
        </p:txBody>
      </p:sp>
    </p:spTree>
    <p:extLst>
      <p:ext uri="{BB962C8B-B14F-4D97-AF65-F5344CB8AC3E}">
        <p14:creationId xmlns:p14="http://schemas.microsoft.com/office/powerpoint/2010/main" val="3657562009"/>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two ways of changing permissions</a:t>
            </a:r>
          </a:p>
          <a:p>
            <a:pPr marL="342900" indent="-342900">
              <a:spcBef>
                <a:spcPts val="0"/>
              </a:spcBef>
              <a:spcAft>
                <a:spcPts val="1200"/>
              </a:spcAft>
              <a:buFont typeface="Arial" panose="020B0604020202020204" pitchFamily="34" charset="0"/>
              <a:buChar char="•"/>
              <a:defRPr/>
            </a:pPr>
            <a:r>
              <a:rPr lang="en-GB" b="1" kern="0" dirty="0"/>
              <a:t>Symbolic</a:t>
            </a:r>
            <a:r>
              <a:rPr lang="en-GB" kern="0" dirty="0"/>
              <a:t> or Octal mode</a:t>
            </a:r>
          </a:p>
          <a:p>
            <a:pPr marL="342900" indent="-342900">
              <a:spcBef>
                <a:spcPts val="0"/>
              </a:spcBef>
              <a:spcAft>
                <a:spcPts val="1200"/>
              </a:spcAft>
              <a:buFont typeface="Arial" panose="020B0604020202020204" pitchFamily="34" charset="0"/>
              <a:buChar char="•"/>
              <a:defRPr/>
            </a:pPr>
            <a:r>
              <a:rPr lang="en-GB" kern="0" dirty="0"/>
              <a:t>Both use the </a:t>
            </a:r>
            <a:r>
              <a:rPr lang="en-GB" b="1" kern="0" dirty="0"/>
              <a:t>chmod</a:t>
            </a:r>
            <a:r>
              <a:rPr lang="en-GB" kern="0" dirty="0"/>
              <a:t> command</a:t>
            </a:r>
          </a:p>
        </p:txBody>
      </p:sp>
      <p:sp>
        <p:nvSpPr>
          <p:cNvPr id="10" name="Text Placeholder 2"/>
          <p:cNvSpPr txBox="1">
            <a:spLocks/>
          </p:cNvSpPr>
          <p:nvPr/>
        </p:nvSpPr>
        <p:spPr bwMode="auto">
          <a:xfrm>
            <a:off x="844062" y="5205413"/>
            <a:ext cx="732252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a:t>
            </a:r>
            <a:r>
              <a:rPr dirty="0" err="1" smtClean="0">
                <a:solidFill>
                  <a:schemeClr val="tx1"/>
                </a:solidFill>
                <a:latin typeface="Lucida Console" pitchFamily="49" charset="0"/>
              </a:rPr>
              <a:t>u+x</a:t>
            </a:r>
            <a:r>
              <a:rPr dirty="0" smtClean="0">
                <a:solidFill>
                  <a:schemeClr val="tx1"/>
                </a:solidFill>
                <a:latin typeface="Lucida Console" pitchFamily="49" charset="0"/>
              </a:rPr>
              <a:t> </a:t>
            </a:r>
            <a:r>
              <a:rPr lang="en-GB" dirty="0" err="1">
                <a:solidFill>
                  <a:schemeClr val="tx1"/>
                </a:solidFill>
                <a:latin typeface="Lucida Console" pitchFamily="49" charset="0"/>
              </a:rPr>
              <a:t>lionsU</a:t>
            </a:r>
            <a:endParaRPr dirty="0" smtClean="0">
              <a:solidFill>
                <a:schemeClr val="tx1"/>
              </a:solidFill>
              <a:latin typeface="Lucida Console" pitchFamily="49" charset="0"/>
            </a:endParaRPr>
          </a:p>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o-r dr1 </a:t>
            </a:r>
            <a:endParaRPr dirty="0" smtClean="0"/>
          </a:p>
        </p:txBody>
      </p:sp>
      <p:graphicFrame>
        <p:nvGraphicFramePr>
          <p:cNvPr id="12" name="Table 11"/>
          <p:cNvGraphicFramePr>
            <a:graphicFrameLocks noGrp="1"/>
          </p:cNvGraphicFramePr>
          <p:nvPr/>
        </p:nvGraphicFramePr>
        <p:xfrm>
          <a:off x="5530362" y="2428875"/>
          <a:ext cx="2635137" cy="2600290"/>
        </p:xfrm>
        <a:graphic>
          <a:graphicData uri="http://schemas.openxmlformats.org/drawingml/2006/table">
            <a:tbl>
              <a:tblPr firstRow="1" bandRow="1">
                <a:tableStyleId>{F5AB1C69-6EDB-4FF4-983F-18BD219EF322}</a:tableStyleId>
              </a:tblPr>
              <a:tblGrid>
                <a:gridCol w="1313113"/>
                <a:gridCol w="1322024"/>
              </a:tblGrid>
              <a:tr h="520058">
                <a:tc>
                  <a:txBody>
                    <a:bodyPr/>
                    <a:lstStyle/>
                    <a:p>
                      <a:pPr algn="ctr"/>
                      <a:r>
                        <a:rPr lang="en-GB" dirty="0" smtClean="0"/>
                        <a:t>Reference</a:t>
                      </a:r>
                      <a:endParaRPr lang="en-GB" dirty="0"/>
                    </a:p>
                  </a:txBody>
                  <a:tcPr marL="84406" marR="84406"/>
                </a:tc>
                <a:tc>
                  <a:txBody>
                    <a:bodyPr/>
                    <a:lstStyle/>
                    <a:p>
                      <a:pPr algn="ctr"/>
                      <a:r>
                        <a:rPr lang="en-GB" dirty="0" smtClean="0"/>
                        <a:t>Meaning</a:t>
                      </a:r>
                      <a:endParaRPr lang="en-GB" dirty="0"/>
                    </a:p>
                  </a:txBody>
                  <a:tcPr marL="84406" marR="84406"/>
                </a:tc>
              </a:tr>
              <a:tr h="520058">
                <a:tc>
                  <a:txBody>
                    <a:bodyPr/>
                    <a:lstStyle/>
                    <a:p>
                      <a:pPr algn="ctr"/>
                      <a:r>
                        <a:rPr lang="en-GB" dirty="0" smtClean="0"/>
                        <a:t>u</a:t>
                      </a:r>
                      <a:endParaRPr lang="en-GB" dirty="0"/>
                    </a:p>
                  </a:txBody>
                  <a:tcPr marL="84406" marR="84406"/>
                </a:tc>
                <a:tc>
                  <a:txBody>
                    <a:bodyPr/>
                    <a:lstStyle/>
                    <a:p>
                      <a:pPr algn="ctr"/>
                      <a:r>
                        <a:rPr lang="en-GB" dirty="0" smtClean="0"/>
                        <a:t>Owner</a:t>
                      </a:r>
                      <a:endParaRPr lang="en-GB" dirty="0"/>
                    </a:p>
                  </a:txBody>
                  <a:tcPr marL="84406" marR="84406"/>
                </a:tc>
              </a:tr>
              <a:tr h="520058">
                <a:tc>
                  <a:txBody>
                    <a:bodyPr/>
                    <a:lstStyle/>
                    <a:p>
                      <a:pPr algn="ctr"/>
                      <a:r>
                        <a:rPr lang="en-GB" dirty="0" smtClean="0"/>
                        <a:t>g</a:t>
                      </a:r>
                      <a:endParaRPr lang="en-GB" dirty="0"/>
                    </a:p>
                  </a:txBody>
                  <a:tcPr marL="84406" marR="84406"/>
                </a:tc>
                <a:tc>
                  <a:txBody>
                    <a:bodyPr/>
                    <a:lstStyle/>
                    <a:p>
                      <a:pPr algn="ctr"/>
                      <a:r>
                        <a:rPr lang="en-GB" dirty="0" smtClean="0"/>
                        <a:t>Group</a:t>
                      </a:r>
                      <a:endParaRPr lang="en-GB" dirty="0"/>
                    </a:p>
                  </a:txBody>
                  <a:tcPr marL="84406" marR="84406"/>
                </a:tc>
              </a:tr>
              <a:tr h="520058">
                <a:tc>
                  <a:txBody>
                    <a:bodyPr/>
                    <a:lstStyle/>
                    <a:p>
                      <a:pPr algn="ctr"/>
                      <a:r>
                        <a:rPr lang="en-GB" dirty="0" smtClean="0"/>
                        <a:t>o</a:t>
                      </a:r>
                      <a:endParaRPr lang="en-GB" dirty="0"/>
                    </a:p>
                  </a:txBody>
                  <a:tcPr marL="84406" marR="84406"/>
                </a:tc>
                <a:tc>
                  <a:txBody>
                    <a:bodyPr/>
                    <a:lstStyle/>
                    <a:p>
                      <a:pPr algn="ctr"/>
                      <a:r>
                        <a:rPr lang="en-GB" dirty="0" smtClean="0"/>
                        <a:t>Other</a:t>
                      </a:r>
                    </a:p>
                  </a:txBody>
                  <a:tcPr marL="84406" marR="84406"/>
                </a:tc>
              </a:tr>
              <a:tr h="520058">
                <a:tc>
                  <a:txBody>
                    <a:bodyPr/>
                    <a:lstStyle/>
                    <a:p>
                      <a:pPr algn="ctr"/>
                      <a:r>
                        <a:rPr lang="en-GB" dirty="0" smtClean="0"/>
                        <a:t>a</a:t>
                      </a:r>
                      <a:endParaRPr lang="en-GB" dirty="0"/>
                    </a:p>
                  </a:txBody>
                  <a:tcPr marL="84406" marR="84406"/>
                </a:tc>
                <a:tc>
                  <a:txBody>
                    <a:bodyPr/>
                    <a:lstStyle/>
                    <a:p>
                      <a:pPr algn="ctr"/>
                      <a:r>
                        <a:rPr lang="en-GB" dirty="0" smtClean="0"/>
                        <a:t>all</a:t>
                      </a:r>
                    </a:p>
                  </a:txBody>
                  <a:tcPr marL="84406" marR="84406"/>
                </a:tc>
              </a:tr>
            </a:tbl>
          </a:graphicData>
        </a:graphic>
      </p:graphicFrame>
    </p:spTree>
    <p:extLst>
      <p:ext uri="{BB962C8B-B14F-4D97-AF65-F5344CB8AC3E}">
        <p14:creationId xmlns:p14="http://schemas.microsoft.com/office/powerpoint/2010/main" val="160122155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5" descr="\\vm-man-srv\home\judy.marshall\My Pictures\solaris.jpg"/>
          <p:cNvPicPr>
            <a:picLocks noChangeAspect="1" noChangeArrowheads="1"/>
          </p:cNvPicPr>
          <p:nvPr/>
        </p:nvPicPr>
        <p:blipFill>
          <a:blip r:embed="rId3"/>
          <a:srcRect/>
          <a:stretch>
            <a:fillRect/>
          </a:stretch>
        </p:blipFill>
        <p:spPr bwMode="auto">
          <a:xfrm>
            <a:off x="2260678" y="2396729"/>
            <a:ext cx="2743200" cy="1543050"/>
          </a:xfrm>
          <a:prstGeom prst="rect">
            <a:avLst/>
          </a:prstGeom>
          <a:noFill/>
          <a:ln w="9525">
            <a:noFill/>
            <a:miter lim="800000"/>
            <a:headEnd/>
            <a:tailEnd/>
          </a:ln>
        </p:spPr>
      </p:pic>
      <p:sp>
        <p:nvSpPr>
          <p:cNvPr id="11266" name="Title 7"/>
          <p:cNvSpPr>
            <a:spLocks noGrp="1"/>
          </p:cNvSpPr>
          <p:nvPr>
            <p:ph type="title"/>
          </p:nvPr>
        </p:nvSpPr>
        <p:spPr>
          <a:xfrm>
            <a:off x="457200" y="641350"/>
            <a:ext cx="8229600" cy="323165"/>
          </a:xfrm>
        </p:spPr>
        <p:txBody>
          <a:bodyPr/>
          <a:lstStyle/>
          <a:p>
            <a:r>
              <a:rPr lang="en-GB" sz="1800" smtClean="0"/>
              <a:t>Versions of UNIX</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Clr>
                <a:srgbClr val="333399"/>
              </a:buClr>
              <a:buFont typeface="Wingdings 3" pitchFamily="18" charset="2"/>
              <a:buChar char="}"/>
              <a:defRPr/>
            </a:pPr>
            <a:endParaRPr lang="en-GB" kern="0" dirty="0"/>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sp>
        <p:nvSpPr>
          <p:cNvPr id="11269" name="AutoShape 2" descr="data:image/jpeg;base64,/9j/4AAQSkZJRgABAQAAAQABAAD/2wCEAAkGBhQQERUIBxIWFRQVGBwYFhcYGBYaIBghHxoYFhYaHh4fICYeHSUjIBUcHzskIyouLTItICoyNTAqNSYsLSsBCQoKDQsNGQ4OGTQkHiQ1NDU1NTU1LDYyNjA1LDMsNTU0NSw1LDU0NDIsNCwyNDU1NDY1NDU1NDQsNS8vLjQsKv/AABEIAFAAUAMBIgACEQEDEQH/xAAbAAACAgMBAAAAAAAAAAAAAAAFBgIEAAEDB//EADwQAAECAwUEBgYJBQAAAAAAAAECAwAEEQUSITFBE2FxgQYiI1GRoRUyUmJywSRCQ4KSorHD0RQzwvDx/8QAGQEAAwEBAQAAAAAAAAAAAAAAAQMEAgAG/8QALhEAAQMCAwcBCQEAAAAAAAAAAQACEQMhBBIxBRNBYXGR8FEVMkJSgbHB0eEU/9oADAMBAAIRAxEAPwD3GMjIE2laK1L9HWZTaUq44RVLKTkT3qOieZwz01uYoEwF3tC2m2SGVVW4r1W0C8o76aDeaCB0zOzBF+acalEaA0cX8kjlWKTDtCqXsTU9rMr6ylnjr+g0pFhiym0naPAuL1UvE/xEzsUJiiJ5nT6Dzqky5yqmeZr2k3NOfCbo5XUiME8z9Sam0cTUfmSYLpUBgkAcAI2pYOCqHkIXv8R8w7f1dlVWVnH/AFpF5qaT7J7NfIjq+IEEJC20Oq/pnApt0YltwUVxGihvSTAyYstpfXSm4rRSOqRFaYdoBLW4No3XqPDBbZ0NRiDvHnDG4oaVhHMfkedV0uam2MgNZ1oLbWmQtFV+8Oxewo6M7qqYBYGOGBGI1gzFLmwmtdmVG2LQLLRcaF5aiENp9pSsEjhqdwMLNoKLdLFl1VWs3phzVSjif+d1BBafmAZouOepKtFw/GuoT4JSr8UK9lPFbqn3sVKqTxJxiLHVd2xtIfFr0SXmSmFhIQkNNigGUdNrFWXSp1Yl2TQkEk50AjcyhTS/6d41NAQcqj/REgkNmLLSs7WM2scJOXU8VBtQTcoTUVrWv8RCzmi/XZLCVAVukZjQ18oIzGI4rla2sQcIUChYqDgRFIzNKpcFFA0Kda90WJqWU0lK5hYClZIAx347oAJIK6VTkSCVWFOk3FYsr1QrNJB0NcRvG+GSxZ5TiC1NU2rSrjgHeMQoblAhXOEu2l9ZK0GhAz7qGohjkpyr7E+nATLdxfxoqpPlfHhFWAq5w6ieFwstMFULTe7Ked1U+lvkEtD5mF+TdukLhgtVrsp5rVLyXORS2fkYXZRkuKTLtZrISN1czyGMR7UDjXbHoEt3ndNMi9sZZ21FEBS+q2fJPma8onPvbeWatNGJTgum/qq8FAGJWtbaZUos1hpKwlIreOWiRkdBWOlj2ymZK5B1tKAUkgJOeitBjiIeCydxmvERzTZHuyodGl1Lx3J/zgLKzBQETDJopOXzB3GC/RZooVMMO5oupP56HmMYHdHrN29FvYNI9Yn6xzu8O+EkPLabW63+6zcgJhbZbcu22pCqhBN2mfcaakY0O/hC87PF5Rm3dch7I0EW3elZD4dQewT1ad41X5YDu4xW6SWfsyJuUxZcxw0Jx8Dnxg4ioHsJp3jX9ouMiyDzz14lWmQgvZbv0VlxX2c2gD7yrn7kBpyXKAFLpj3aQZslv6Kwg/aTaSPum9+2YXssO/03SxN0ZtCXAmS276k00WyffRVSfFKlfhhGaK2llokpWglJINCCMDHpVr2ft2i02bqwQptXsqTik+OHAmE3pBJl9HpiXTdcR1JlvVKhhXeN+ooYvx9E1aYqN1amPbdDisqN9wkk5kmpMbQspN9olJGoNDFVh+sWAY8ycwMpC6pmVglaXFgnM3jU0yr3xoPrCdilagn2Qo034RCMg7x/qgtU0ie3Vd2N9VzK7eNPCIExxefpAaXcFyhMOE0bTUnJI44ACHeQkqPMSCcRKtXln319VPlfPMQv9HpMNj05PAlKcGUauLOCaDjgN+OkOdiyCmkFyaoXXFFbhHeckjckAJHCPSbPoGkw1XamwT2NvCIQKtOzVhfpGzKbWlFoOCXk+ye4jRXI4GCsZF7XFpVBAcF59O9H0vlUzYXVWP7ssrqqQdw0/Q6GAZeUhWymAUqGYUKGPT7RsZt8h1yqXE+q4g3VJ4EabjUboGTdmv02c0hmbQMr4Da/GhQfKIq+ApVrsMH0U7mHikhM0IwzIhidsNivayM0g+4QoeSzEUWHL17OSm1/EQkeaxEPsmrPDusZQlkzJUdmyCpRyAFSeQg1J9HQ2BN9ITdBPUYTitw6Cgx5DnSGKTs18C5IssyiTmR2i/KifEmCUhYjbSjMG846cC4s3lcBokbkgCLaOz6dK9QzyC21h4KvZ1nLWtM/aSQkpFGWRSjQyqaYFZGFRgBgIMRkZFznZk9rcq//2Q=="/>
          <p:cNvSpPr>
            <a:spLocks noChangeAspect="1" noChangeArrowheads="1"/>
          </p:cNvSpPr>
          <p:nvPr/>
        </p:nvSpPr>
        <p:spPr bwMode="auto">
          <a:xfrm>
            <a:off x="0" y="-365125"/>
            <a:ext cx="703385" cy="762000"/>
          </a:xfrm>
          <a:prstGeom prst="rect">
            <a:avLst/>
          </a:prstGeom>
          <a:noFill/>
          <a:ln w="9525">
            <a:noFill/>
            <a:miter lim="800000"/>
            <a:headEnd/>
            <a:tailEnd/>
          </a:ln>
        </p:spPr>
        <p:txBody>
          <a:bodyPr/>
          <a:lstStyle/>
          <a:p>
            <a:endParaRPr lang="en-GB"/>
          </a:p>
        </p:txBody>
      </p:sp>
      <p:pic>
        <p:nvPicPr>
          <p:cNvPr id="11270" name="Picture 3" descr="\\vm-man-srv\home\judy.marshall\My Pictures\hp-ux.bmp"/>
          <p:cNvPicPr>
            <a:picLocks noChangeAspect="1" noChangeArrowheads="1"/>
          </p:cNvPicPr>
          <p:nvPr/>
        </p:nvPicPr>
        <p:blipFill>
          <a:blip r:embed="rId4"/>
          <a:srcRect/>
          <a:stretch>
            <a:fillRect/>
          </a:stretch>
        </p:blipFill>
        <p:spPr bwMode="auto">
          <a:xfrm>
            <a:off x="279890" y="1347064"/>
            <a:ext cx="2242038" cy="1131887"/>
          </a:xfrm>
          <a:prstGeom prst="rect">
            <a:avLst/>
          </a:prstGeom>
          <a:noFill/>
          <a:ln w="9525">
            <a:noFill/>
            <a:miter lim="800000"/>
            <a:headEnd/>
            <a:tailEnd/>
          </a:ln>
        </p:spPr>
      </p:pic>
      <p:pic>
        <p:nvPicPr>
          <p:cNvPr id="11271" name="Picture 4" descr="\\vm-man-srv\home\judy.marshall\My Pictures\linux.bmp"/>
          <p:cNvPicPr>
            <a:picLocks noChangeAspect="1" noChangeArrowheads="1"/>
          </p:cNvPicPr>
          <p:nvPr/>
        </p:nvPicPr>
        <p:blipFill>
          <a:blip r:embed="rId5"/>
          <a:srcRect/>
          <a:stretch>
            <a:fillRect/>
          </a:stretch>
        </p:blipFill>
        <p:spPr bwMode="auto">
          <a:xfrm>
            <a:off x="7244861" y="3995606"/>
            <a:ext cx="1652954" cy="2462213"/>
          </a:xfrm>
          <a:prstGeom prst="rect">
            <a:avLst/>
          </a:prstGeom>
          <a:noFill/>
          <a:ln w="9525">
            <a:noFill/>
            <a:miter lim="800000"/>
            <a:headEnd/>
            <a:tailEnd/>
          </a:ln>
        </p:spPr>
      </p:pic>
      <p:pic>
        <p:nvPicPr>
          <p:cNvPr id="11273" name="Picture 6" descr="\\vm-man-srv\home\judy.marshall\My Pictures\mac os.jpg"/>
          <p:cNvPicPr>
            <a:picLocks noChangeAspect="1" noChangeArrowheads="1"/>
          </p:cNvPicPr>
          <p:nvPr/>
        </p:nvPicPr>
        <p:blipFill>
          <a:blip r:embed="rId6"/>
          <a:srcRect/>
          <a:stretch>
            <a:fillRect/>
          </a:stretch>
        </p:blipFill>
        <p:spPr bwMode="auto">
          <a:xfrm>
            <a:off x="279890" y="4233863"/>
            <a:ext cx="2242038" cy="1885950"/>
          </a:xfrm>
          <a:prstGeom prst="rect">
            <a:avLst/>
          </a:prstGeom>
          <a:noFill/>
          <a:ln w="9525">
            <a:noFill/>
            <a:miter lim="800000"/>
            <a:headEnd/>
            <a:tailEnd/>
          </a:ln>
        </p:spPr>
      </p:pic>
      <p:pic>
        <p:nvPicPr>
          <p:cNvPr id="11274" name="Picture 7" descr="\\vm-man-srv\home\judy.marshall\My Pictures\aix.bmp"/>
          <p:cNvPicPr>
            <a:picLocks noChangeAspect="1" noChangeArrowheads="1"/>
          </p:cNvPicPr>
          <p:nvPr/>
        </p:nvPicPr>
        <p:blipFill>
          <a:blip r:embed="rId7"/>
          <a:srcRect/>
          <a:stretch>
            <a:fillRect/>
          </a:stretch>
        </p:blipFill>
        <p:spPr bwMode="auto">
          <a:xfrm>
            <a:off x="802272" y="2789302"/>
            <a:ext cx="1078523" cy="1182687"/>
          </a:xfrm>
          <a:prstGeom prst="rect">
            <a:avLst/>
          </a:prstGeom>
          <a:noFill/>
          <a:ln w="9525">
            <a:noFill/>
            <a:miter lim="800000"/>
            <a:headEnd/>
            <a:tailEnd/>
          </a:ln>
        </p:spPr>
      </p:pic>
      <p:pic>
        <p:nvPicPr>
          <p:cNvPr id="11275" name="Picture 8" descr="\\vm-man-srv\home\judy.marshall\My Pictures\red hat.bmp"/>
          <p:cNvPicPr>
            <a:picLocks noChangeAspect="1" noChangeArrowheads="1"/>
          </p:cNvPicPr>
          <p:nvPr/>
        </p:nvPicPr>
        <p:blipFill>
          <a:blip r:embed="rId8"/>
          <a:srcRect/>
          <a:stretch>
            <a:fillRect/>
          </a:stretch>
        </p:blipFill>
        <p:spPr bwMode="auto">
          <a:xfrm>
            <a:off x="5503640" y="2870826"/>
            <a:ext cx="1591408" cy="1847850"/>
          </a:xfrm>
          <a:prstGeom prst="rect">
            <a:avLst/>
          </a:prstGeom>
          <a:noFill/>
          <a:ln w="9525">
            <a:noFill/>
            <a:miter lim="800000"/>
            <a:headEnd/>
            <a:tailEnd/>
          </a:ln>
        </p:spPr>
      </p:pic>
      <p:pic>
        <p:nvPicPr>
          <p:cNvPr id="11276" name="Picture 9" descr="\\vm-man-srv\home\judy.marshall\My Pictures\ubuntu.jpg"/>
          <p:cNvPicPr>
            <a:picLocks noChangeAspect="1" noChangeArrowheads="1"/>
          </p:cNvPicPr>
          <p:nvPr/>
        </p:nvPicPr>
        <p:blipFill>
          <a:blip r:embed="rId9"/>
          <a:srcRect/>
          <a:stretch>
            <a:fillRect/>
          </a:stretch>
        </p:blipFill>
        <p:spPr bwMode="auto">
          <a:xfrm>
            <a:off x="7296356" y="1085129"/>
            <a:ext cx="1521069" cy="19050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two ways of changing permissions</a:t>
            </a:r>
          </a:p>
          <a:p>
            <a:pPr marL="342900" indent="-342900">
              <a:spcBef>
                <a:spcPts val="0"/>
              </a:spcBef>
              <a:spcAft>
                <a:spcPts val="1200"/>
              </a:spcAft>
              <a:buFont typeface="Arial" panose="020B0604020202020204" pitchFamily="34" charset="0"/>
              <a:buChar char="•"/>
              <a:defRPr/>
            </a:pPr>
            <a:r>
              <a:rPr lang="en-GB" kern="0" dirty="0"/>
              <a:t>Symbolic or </a:t>
            </a:r>
            <a:r>
              <a:rPr lang="en-GB" b="1" kern="0" dirty="0"/>
              <a:t>Octal</a:t>
            </a:r>
            <a:r>
              <a:rPr lang="en-GB" kern="0" dirty="0"/>
              <a:t> mode</a:t>
            </a:r>
          </a:p>
          <a:p>
            <a:pPr marL="342900" indent="-342900">
              <a:spcBef>
                <a:spcPts val="0"/>
              </a:spcBef>
              <a:spcAft>
                <a:spcPts val="1200"/>
              </a:spcAft>
              <a:buFont typeface="Arial" panose="020B0604020202020204" pitchFamily="34" charset="0"/>
              <a:buChar char="•"/>
              <a:defRPr/>
            </a:pPr>
            <a:r>
              <a:rPr lang="en-GB" kern="0" dirty="0"/>
              <a:t>Both use the </a:t>
            </a:r>
            <a:r>
              <a:rPr lang="en-GB" b="1" kern="0" dirty="0"/>
              <a:t>chmod</a:t>
            </a:r>
            <a:r>
              <a:rPr lang="en-GB" kern="0" dirty="0"/>
              <a:t> command</a:t>
            </a:r>
          </a:p>
        </p:txBody>
      </p:sp>
      <p:sp>
        <p:nvSpPr>
          <p:cNvPr id="10" name="Text Placeholder 2"/>
          <p:cNvSpPr txBox="1">
            <a:spLocks/>
          </p:cNvSpPr>
          <p:nvPr/>
        </p:nvSpPr>
        <p:spPr bwMode="auto">
          <a:xfrm>
            <a:off x="566971" y="5194459"/>
            <a:ext cx="7895626"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751 </a:t>
            </a:r>
            <a:r>
              <a:rPr dirty="0" err="1" smtClean="0">
                <a:solidFill>
                  <a:schemeClr val="tx1"/>
                </a:solidFill>
                <a:latin typeface="Lucida Console" pitchFamily="49" charset="0"/>
              </a:rPr>
              <a:t>lionsU</a:t>
            </a:r>
            <a:r>
              <a:rPr dirty="0" smtClean="0">
                <a:solidFill>
                  <a:schemeClr val="tx1"/>
                </a:solidFill>
                <a:latin typeface="Lucida Console" pitchFamily="49" charset="0"/>
              </a:rPr>
              <a:t> </a:t>
            </a:r>
          </a:p>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750 dr1 </a:t>
            </a:r>
            <a:endParaRPr dirty="0" smtClean="0"/>
          </a:p>
        </p:txBody>
      </p:sp>
      <p:graphicFrame>
        <p:nvGraphicFramePr>
          <p:cNvPr id="9" name="Table 8"/>
          <p:cNvGraphicFramePr>
            <a:graphicFrameLocks noGrp="1"/>
          </p:cNvGraphicFramePr>
          <p:nvPr>
            <p:extLst>
              <p:ext uri="{D42A27DB-BD31-4B8C-83A1-F6EECF244321}">
                <p14:modId xmlns:p14="http://schemas.microsoft.com/office/powerpoint/2010/main" val="2912219419"/>
              </p:ext>
            </p:extLst>
          </p:nvPr>
        </p:nvGraphicFramePr>
        <p:xfrm>
          <a:off x="5516544" y="1800225"/>
          <a:ext cx="2659681" cy="2720312"/>
        </p:xfrm>
        <a:graphic>
          <a:graphicData uri="http://schemas.openxmlformats.org/drawingml/2006/table">
            <a:tbl>
              <a:tblPr firstRow="1" bandRow="1">
                <a:tableStyleId>{F5AB1C69-6EDB-4FF4-983F-18BD219EF322}</a:tableStyleId>
              </a:tblPr>
              <a:tblGrid>
                <a:gridCol w="773420"/>
                <a:gridCol w="660532"/>
                <a:gridCol w="1225729"/>
              </a:tblGrid>
              <a:tr h="520058">
                <a:tc>
                  <a:txBody>
                    <a:bodyPr/>
                    <a:lstStyle/>
                    <a:p>
                      <a:pPr algn="ctr"/>
                      <a:r>
                        <a:rPr lang="en-GB" dirty="0" smtClean="0"/>
                        <a:t>Octal</a:t>
                      </a:r>
                      <a:endParaRPr lang="en-GB" dirty="0"/>
                    </a:p>
                  </a:txBody>
                  <a:tcPr marL="84406" marR="84406"/>
                </a:tc>
                <a:tc>
                  <a:txBody>
                    <a:bodyPr/>
                    <a:lstStyle/>
                    <a:p>
                      <a:pPr algn="ctr"/>
                      <a:r>
                        <a:rPr lang="en-GB" dirty="0" smtClean="0"/>
                        <a:t>Text</a:t>
                      </a:r>
                      <a:endParaRPr lang="en-GB" dirty="0"/>
                    </a:p>
                  </a:txBody>
                  <a:tcPr marL="84406" marR="84406"/>
                </a:tc>
                <a:tc>
                  <a:txBody>
                    <a:bodyPr/>
                    <a:lstStyle/>
                    <a:p>
                      <a:pPr algn="ctr"/>
                      <a:r>
                        <a:rPr lang="en-GB" dirty="0" smtClean="0"/>
                        <a:t>Meaning</a:t>
                      </a:r>
                      <a:endParaRPr lang="en-GB" dirty="0"/>
                    </a:p>
                  </a:txBody>
                  <a:tcPr marL="84406" marR="84406"/>
                </a:tc>
              </a:tr>
              <a:tr h="520058">
                <a:tc>
                  <a:txBody>
                    <a:bodyPr/>
                    <a:lstStyle/>
                    <a:p>
                      <a:pPr algn="ctr"/>
                      <a:r>
                        <a:rPr lang="en-GB" smtClean="0"/>
                        <a:t>4</a:t>
                      </a:r>
                      <a:endParaRPr lang="en-GB" dirty="0"/>
                    </a:p>
                  </a:txBody>
                  <a:tcPr marL="84406" marR="84406"/>
                </a:tc>
                <a:tc>
                  <a:txBody>
                    <a:bodyPr/>
                    <a:lstStyle/>
                    <a:p>
                      <a:pPr algn="ctr"/>
                      <a:r>
                        <a:rPr lang="en-GB" smtClean="0"/>
                        <a:t>r</a:t>
                      </a:r>
                      <a:endParaRPr lang="en-GB" dirty="0"/>
                    </a:p>
                  </a:txBody>
                  <a:tcPr marL="84406" marR="84406"/>
                </a:tc>
                <a:tc>
                  <a:txBody>
                    <a:bodyPr/>
                    <a:lstStyle/>
                    <a:p>
                      <a:r>
                        <a:rPr lang="en-GB" smtClean="0"/>
                        <a:t>Read</a:t>
                      </a:r>
                      <a:endParaRPr lang="en-GB" dirty="0"/>
                    </a:p>
                  </a:txBody>
                  <a:tcPr marL="84406" marR="84406"/>
                </a:tc>
              </a:tr>
              <a:tr h="520058">
                <a:tc>
                  <a:txBody>
                    <a:bodyPr/>
                    <a:lstStyle/>
                    <a:p>
                      <a:pPr algn="ctr"/>
                      <a:r>
                        <a:rPr lang="en-GB" dirty="0" smtClean="0"/>
                        <a:t>2</a:t>
                      </a:r>
                      <a:endParaRPr lang="en-GB" dirty="0"/>
                    </a:p>
                  </a:txBody>
                  <a:tcPr marL="84406" marR="84406"/>
                </a:tc>
                <a:tc>
                  <a:txBody>
                    <a:bodyPr/>
                    <a:lstStyle/>
                    <a:p>
                      <a:pPr algn="ctr"/>
                      <a:r>
                        <a:rPr lang="en-GB" dirty="0" smtClean="0"/>
                        <a:t>w</a:t>
                      </a:r>
                      <a:endParaRPr lang="en-GB" dirty="0"/>
                    </a:p>
                  </a:txBody>
                  <a:tcPr marL="84406" marR="84406"/>
                </a:tc>
                <a:tc>
                  <a:txBody>
                    <a:bodyPr/>
                    <a:lstStyle/>
                    <a:p>
                      <a:r>
                        <a:rPr lang="en-GB" dirty="0" smtClean="0"/>
                        <a:t>Write</a:t>
                      </a:r>
                      <a:endParaRPr lang="en-GB" dirty="0"/>
                    </a:p>
                  </a:txBody>
                  <a:tcPr marL="84406" marR="84406"/>
                </a:tc>
              </a:tr>
              <a:tr h="520058">
                <a:tc>
                  <a:txBody>
                    <a:bodyPr/>
                    <a:lstStyle/>
                    <a:p>
                      <a:pPr algn="ctr"/>
                      <a:r>
                        <a:rPr lang="en-GB" smtClean="0"/>
                        <a:t>1</a:t>
                      </a:r>
                      <a:endParaRPr lang="en-GB" dirty="0"/>
                    </a:p>
                  </a:txBody>
                  <a:tcPr marL="84406" marR="84406"/>
                </a:tc>
                <a:tc>
                  <a:txBody>
                    <a:bodyPr/>
                    <a:lstStyle/>
                    <a:p>
                      <a:pPr algn="ctr"/>
                      <a:r>
                        <a:rPr lang="en-GB" smtClean="0"/>
                        <a:t>x</a:t>
                      </a:r>
                      <a:endParaRPr lang="en-GB" dirty="0"/>
                    </a:p>
                  </a:txBody>
                  <a:tcPr marL="84406" marR="84406"/>
                </a:tc>
                <a:tc>
                  <a:txBody>
                    <a:bodyPr/>
                    <a:lstStyle/>
                    <a:p>
                      <a:r>
                        <a:rPr lang="en-GB" dirty="0" smtClean="0"/>
                        <a:t>Execute</a:t>
                      </a:r>
                      <a:endParaRPr lang="en-GB" dirty="0"/>
                    </a:p>
                  </a:txBody>
                  <a:tcPr marL="84406" marR="84406"/>
                </a:tc>
              </a:tr>
              <a:tr h="520058">
                <a:tc>
                  <a:txBody>
                    <a:bodyPr/>
                    <a:lstStyle/>
                    <a:p>
                      <a:pPr algn="ctr"/>
                      <a:r>
                        <a:rPr lang="en-GB" dirty="0" smtClean="0"/>
                        <a:t>6</a:t>
                      </a:r>
                    </a:p>
                    <a:p>
                      <a:pPr algn="ctr"/>
                      <a:r>
                        <a:rPr lang="en-GB" dirty="0" smtClean="0"/>
                        <a:t>(4+2)</a:t>
                      </a:r>
                      <a:endParaRPr lang="en-GB" dirty="0"/>
                    </a:p>
                  </a:txBody>
                  <a:tcPr marL="84406" marR="84406"/>
                </a:tc>
                <a:tc>
                  <a:txBody>
                    <a:bodyPr/>
                    <a:lstStyle/>
                    <a:p>
                      <a:pPr algn="ctr"/>
                      <a:r>
                        <a:rPr lang="en-GB" dirty="0" err="1" smtClean="0"/>
                        <a:t>rw</a:t>
                      </a:r>
                      <a:r>
                        <a:rPr lang="en-GB" dirty="0" smtClean="0"/>
                        <a:t>-</a:t>
                      </a:r>
                      <a:endParaRPr lang="en-GB" dirty="0"/>
                    </a:p>
                  </a:txBody>
                  <a:tcPr marL="84406" marR="84406"/>
                </a:tc>
                <a:tc>
                  <a:txBody>
                    <a:bodyPr/>
                    <a:lstStyle/>
                    <a:p>
                      <a:r>
                        <a:rPr lang="en-GB" dirty="0" smtClean="0"/>
                        <a:t>Read and write</a:t>
                      </a:r>
                      <a:endParaRPr lang="en-GB" dirty="0"/>
                    </a:p>
                  </a:txBody>
                  <a:tcPr marL="84406" marR="84406"/>
                </a:tc>
              </a:tr>
            </a:tbl>
          </a:graphicData>
        </a:graphic>
      </p:graphicFrame>
    </p:spTree>
    <p:extLst>
      <p:ext uri="{BB962C8B-B14F-4D97-AF65-F5344CB8AC3E}">
        <p14:creationId xmlns:p14="http://schemas.microsoft.com/office/powerpoint/2010/main" val="25990858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US" sz="1800" dirty="0" smtClean="0"/>
              <a:t>More File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5a </a:t>
            </a:r>
            <a:r>
              <a:rPr lang="en-US" sz="2800" i="1" dirty="0"/>
              <a:t>– </a:t>
            </a:r>
            <a:r>
              <a:rPr lang="en-US" sz="2800" dirty="0" err="1" smtClean="0"/>
              <a:t>Chmod</a:t>
            </a:r>
            <a:r>
              <a:rPr lang="en-US" sz="2800" dirty="0" smtClean="0"/>
              <a:t> </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1133955641"/>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File Commands</a:t>
            </a:r>
            <a:endParaRPr lang="en-GB" dirty="0"/>
          </a:p>
        </p:txBody>
      </p:sp>
      <p:sp>
        <p:nvSpPr>
          <p:cNvPr id="4" name="Text Placeholder 3"/>
          <p:cNvSpPr>
            <a:spLocks noGrp="1"/>
          </p:cNvSpPr>
          <p:nvPr>
            <p:ph type="body" sz="quarter" idx="14"/>
          </p:nvPr>
        </p:nvSpPr>
        <p:spPr>
          <a:xfrm>
            <a:off x="694592" y="3469674"/>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US" dirty="0"/>
              <a:t>Permissions</a:t>
            </a:r>
            <a:endParaRPr lang="en-GB" dirty="0"/>
          </a:p>
        </p:txBody>
      </p:sp>
      <p:sp>
        <p:nvSpPr>
          <p:cNvPr id="5" name="Text Placeholder 4"/>
          <p:cNvSpPr>
            <a:spLocks noGrp="1"/>
          </p:cNvSpPr>
          <p:nvPr>
            <p:ph type="body" sz="quarter" idx="15"/>
          </p:nvPr>
        </p:nvSpPr>
        <p:spPr>
          <a:xfrm>
            <a:off x="694592" y="2574578"/>
            <a:ext cx="7772677" cy="578882"/>
          </a:xfrm>
        </p:spPr>
        <p:txBody>
          <a:bodyPr/>
          <a:lstStyle/>
          <a:p>
            <a:r>
              <a:rPr lang="en-GB" dirty="0"/>
              <a:t>More file commands</a:t>
            </a:r>
          </a:p>
        </p:txBody>
      </p:sp>
      <p:sp>
        <p:nvSpPr>
          <p:cNvPr id="6" name="Text Placeholder 5"/>
          <p:cNvSpPr>
            <a:spLocks noGrp="1"/>
          </p:cNvSpPr>
          <p:nvPr>
            <p:ph type="body" sz="quarter" idx="16"/>
          </p:nvPr>
        </p:nvSpPr>
        <p:spPr>
          <a:xfrm>
            <a:off x="694592" y="4362736"/>
            <a:ext cx="7772677" cy="476726"/>
          </a:xfrm>
          <a:solidFill>
            <a:srgbClr val="2EABE2"/>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dirty="0">
                <a:solidFill>
                  <a:srgbClr val="333399"/>
                </a:solidFill>
              </a:rPr>
              <a:t>Find file</a:t>
            </a:r>
            <a:endParaRPr lang="en-GB" dirty="0">
              <a:solidFill>
                <a:srgbClr val="333399"/>
              </a:solidFill>
            </a:endParaRPr>
          </a:p>
        </p:txBody>
      </p:sp>
    </p:spTree>
    <p:extLst>
      <p:ext uri="{BB962C8B-B14F-4D97-AF65-F5344CB8AC3E}">
        <p14:creationId xmlns:p14="http://schemas.microsoft.com/office/powerpoint/2010/main" val="1836369141"/>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Find File Command</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019509"/>
            <a:ext cx="8296776" cy="514183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85750" indent="-285750">
              <a:spcAft>
                <a:spcPts val="600"/>
              </a:spcAft>
              <a:buFont typeface="Arial" panose="020B0604020202020204" pitchFamily="34" charset="0"/>
              <a:buChar char="•"/>
            </a:pPr>
            <a:r>
              <a:rPr lang="en-US" sz="2400" b="1" dirty="0">
                <a:solidFill>
                  <a:srgbClr val="333399"/>
                </a:solidFill>
                <a:effectLst>
                  <a:outerShdw blurRad="38100" dist="38100" dir="2700000" algn="tl">
                    <a:srgbClr val="000000">
                      <a:alpha val="43137"/>
                    </a:srgbClr>
                  </a:outerShdw>
                </a:effectLst>
              </a:rPr>
              <a:t>Find:</a:t>
            </a:r>
            <a:r>
              <a:rPr lang="en-US" sz="2400" dirty="0">
                <a:solidFill>
                  <a:srgbClr val="333399"/>
                </a:solidFill>
              </a:rPr>
              <a:t> finds Files or Directories.</a:t>
            </a:r>
            <a:endParaRPr lang="en-GB" sz="2400" dirty="0">
              <a:solidFill>
                <a:srgbClr val="333399"/>
              </a:solidFill>
            </a:endParaRPr>
          </a:p>
          <a:p>
            <a:pPr marL="273050">
              <a:spcBef>
                <a:spcPts val="600"/>
              </a:spcBef>
              <a:spcAft>
                <a:spcPts val="600"/>
              </a:spcAft>
            </a:pPr>
            <a:r>
              <a:rPr lang="en-GB" sz="2400" b="1" dirty="0">
                <a:solidFill>
                  <a:srgbClr val="333399"/>
                </a:solidFill>
              </a:rPr>
              <a:t>f</a:t>
            </a:r>
            <a:r>
              <a:rPr lang="en-GB" sz="2400" b="1" dirty="0" smtClean="0">
                <a:solidFill>
                  <a:srgbClr val="333399"/>
                </a:solidFill>
              </a:rPr>
              <a:t>ind </a:t>
            </a:r>
            <a:r>
              <a:rPr lang="en-GB" sz="2400" b="1" dirty="0" err="1" smtClean="0">
                <a:solidFill>
                  <a:srgbClr val="333399"/>
                </a:solidFill>
              </a:rPr>
              <a:t>lionsU</a:t>
            </a:r>
            <a:endParaRPr lang="en-GB" sz="2400" b="1" dirty="0" smtClean="0">
              <a:solidFill>
                <a:srgbClr val="333399"/>
              </a:solidFill>
            </a:endParaRPr>
          </a:p>
          <a:p>
            <a:pPr marL="273050">
              <a:spcBef>
                <a:spcPts val="600"/>
              </a:spcBef>
              <a:spcAft>
                <a:spcPts val="600"/>
              </a:spcAft>
            </a:pPr>
            <a:r>
              <a:rPr lang="en-GB" sz="2400" b="1" dirty="0">
                <a:solidFill>
                  <a:srgbClr val="333399"/>
                </a:solidFill>
              </a:rPr>
              <a:t>find . -name f1</a:t>
            </a:r>
          </a:p>
          <a:p>
            <a:pPr marL="273050">
              <a:spcBef>
                <a:spcPts val="600"/>
              </a:spcBef>
              <a:spcAft>
                <a:spcPts val="600"/>
              </a:spcAft>
            </a:pPr>
            <a:r>
              <a:rPr lang="en-GB" sz="2400" b="1" dirty="0">
                <a:solidFill>
                  <a:srgbClr val="333399"/>
                </a:solidFill>
              </a:rPr>
              <a:t>find . -size -10k</a:t>
            </a:r>
            <a:r>
              <a:rPr lang="en-GB" sz="2400" dirty="0">
                <a:solidFill>
                  <a:srgbClr val="333399"/>
                </a:solidFill>
              </a:rPr>
              <a:t>			or 			</a:t>
            </a:r>
            <a:r>
              <a:rPr lang="en-GB" sz="2400" b="1" dirty="0">
                <a:solidFill>
                  <a:srgbClr val="333399"/>
                </a:solidFill>
              </a:rPr>
              <a:t>find . -size +10k</a:t>
            </a:r>
          </a:p>
          <a:p>
            <a:pPr marL="273050">
              <a:spcBef>
                <a:spcPts val="600"/>
              </a:spcBef>
              <a:spcAft>
                <a:spcPts val="600"/>
              </a:spcAft>
            </a:pPr>
            <a:r>
              <a:rPr lang="en-GB" sz="2400" b="1" dirty="0">
                <a:solidFill>
                  <a:srgbClr val="333399"/>
                </a:solidFill>
              </a:rPr>
              <a:t>find . -type f -size +10k</a:t>
            </a:r>
          </a:p>
          <a:p>
            <a:pPr marL="273050">
              <a:spcBef>
                <a:spcPts val="600"/>
              </a:spcBef>
              <a:spcAft>
                <a:spcPts val="600"/>
              </a:spcAft>
            </a:pPr>
            <a:r>
              <a:rPr lang="en-GB" sz="2400" b="1" dirty="0">
                <a:solidFill>
                  <a:srgbClr val="333399"/>
                </a:solidFill>
              </a:rPr>
              <a:t>find . -</a:t>
            </a:r>
            <a:r>
              <a:rPr lang="en-GB" sz="2400" b="1" dirty="0" err="1">
                <a:solidFill>
                  <a:srgbClr val="333399"/>
                </a:solidFill>
              </a:rPr>
              <a:t>mtime</a:t>
            </a:r>
            <a:r>
              <a:rPr lang="en-GB" sz="2400" b="1" dirty="0">
                <a:solidFill>
                  <a:srgbClr val="333399"/>
                </a:solidFill>
              </a:rPr>
              <a:t> -2</a:t>
            </a:r>
          </a:p>
          <a:p>
            <a:pPr marL="273050">
              <a:spcBef>
                <a:spcPts val="600"/>
              </a:spcBef>
              <a:spcAft>
                <a:spcPts val="600"/>
              </a:spcAft>
            </a:pPr>
            <a:r>
              <a:rPr lang="en-GB" sz="2400" b="1" dirty="0">
                <a:solidFill>
                  <a:srgbClr val="333399"/>
                </a:solidFill>
              </a:rPr>
              <a:t>find . -</a:t>
            </a:r>
            <a:r>
              <a:rPr lang="en-GB" sz="2400" b="1" dirty="0" err="1">
                <a:solidFill>
                  <a:srgbClr val="333399"/>
                </a:solidFill>
              </a:rPr>
              <a:t>mmin</a:t>
            </a:r>
            <a:r>
              <a:rPr lang="en-GB" sz="2400" b="1" dirty="0">
                <a:solidFill>
                  <a:srgbClr val="333399"/>
                </a:solidFill>
              </a:rPr>
              <a:t> -60</a:t>
            </a:r>
            <a:r>
              <a:rPr lang="en-GB" sz="2400" dirty="0">
                <a:solidFill>
                  <a:srgbClr val="333399"/>
                </a:solidFill>
              </a:rPr>
              <a:t>		</a:t>
            </a:r>
            <a:r>
              <a:rPr lang="en-GB" sz="2400" dirty="0" smtClean="0">
                <a:solidFill>
                  <a:srgbClr val="333399"/>
                </a:solidFill>
              </a:rPr>
              <a:t>or</a:t>
            </a:r>
            <a:r>
              <a:rPr lang="en-GB" sz="2400" dirty="0">
                <a:solidFill>
                  <a:srgbClr val="333399"/>
                </a:solidFill>
              </a:rPr>
              <a:t>			</a:t>
            </a:r>
            <a:r>
              <a:rPr lang="en-GB" sz="2400" b="1" dirty="0">
                <a:solidFill>
                  <a:srgbClr val="333399"/>
                </a:solidFill>
              </a:rPr>
              <a:t>find . -</a:t>
            </a:r>
            <a:r>
              <a:rPr lang="en-GB" sz="2400" b="1" dirty="0" err="1">
                <a:solidFill>
                  <a:srgbClr val="333399"/>
                </a:solidFill>
              </a:rPr>
              <a:t>mmin</a:t>
            </a:r>
            <a:r>
              <a:rPr lang="en-GB" sz="2400" b="1" dirty="0">
                <a:solidFill>
                  <a:srgbClr val="333399"/>
                </a:solidFill>
              </a:rPr>
              <a:t> +60</a:t>
            </a:r>
          </a:p>
          <a:p>
            <a:pPr marL="273050">
              <a:spcBef>
                <a:spcPts val="600"/>
              </a:spcBef>
              <a:spcAft>
                <a:spcPts val="600"/>
              </a:spcAft>
            </a:pPr>
            <a:r>
              <a:rPr lang="en-GB" sz="2400" b="1" dirty="0">
                <a:solidFill>
                  <a:srgbClr val="333399"/>
                </a:solidFill>
              </a:rPr>
              <a:t>find . -name "The*" -exec </a:t>
            </a:r>
            <a:r>
              <a:rPr lang="en-GB" sz="2400" b="1" dirty="0" err="1">
                <a:solidFill>
                  <a:srgbClr val="333399"/>
                </a:solidFill>
              </a:rPr>
              <a:t>rm</a:t>
            </a:r>
            <a:r>
              <a:rPr lang="en-GB" sz="2400" b="1" dirty="0">
                <a:solidFill>
                  <a:srgbClr val="333399"/>
                </a:solidFill>
              </a:rPr>
              <a:t> {} \;</a:t>
            </a:r>
          </a:p>
          <a:p>
            <a:pPr marL="273050">
              <a:spcBef>
                <a:spcPts val="600"/>
              </a:spcBef>
              <a:spcAft>
                <a:spcPts val="600"/>
              </a:spcAft>
            </a:pPr>
            <a:r>
              <a:rPr lang="en-GB" sz="2400" b="1" dirty="0">
                <a:solidFill>
                  <a:srgbClr val="333399"/>
                </a:solidFill>
              </a:rPr>
              <a:t>find . -name "The*" -exec </a:t>
            </a:r>
            <a:r>
              <a:rPr lang="en-GB" sz="2400" b="1" dirty="0" err="1">
                <a:solidFill>
                  <a:srgbClr val="333399"/>
                </a:solidFill>
              </a:rPr>
              <a:t>rm</a:t>
            </a:r>
            <a:r>
              <a:rPr lang="en-GB" sz="2400" b="1" dirty="0">
                <a:solidFill>
                  <a:srgbClr val="333399"/>
                </a:solidFill>
              </a:rPr>
              <a:t> -</a:t>
            </a:r>
            <a:r>
              <a:rPr lang="en-GB" sz="2400" b="1" dirty="0" err="1">
                <a:solidFill>
                  <a:srgbClr val="333399"/>
                </a:solidFill>
              </a:rPr>
              <a:t>i</a:t>
            </a:r>
            <a:r>
              <a:rPr lang="en-GB" sz="2400" b="1" dirty="0">
                <a:solidFill>
                  <a:srgbClr val="333399"/>
                </a:solidFill>
              </a:rPr>
              <a:t> {} \;</a:t>
            </a:r>
          </a:p>
        </p:txBody>
      </p:sp>
    </p:spTree>
    <p:extLst>
      <p:ext uri="{BB962C8B-B14F-4D97-AF65-F5344CB8AC3E}">
        <p14:creationId xmlns:p14="http://schemas.microsoft.com/office/powerpoint/2010/main" val="1697309886"/>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US" sz="1800" dirty="0" smtClean="0"/>
              <a:t>More File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5b </a:t>
            </a:r>
            <a:r>
              <a:rPr lang="en-US" sz="2800" i="1" dirty="0"/>
              <a:t>– </a:t>
            </a:r>
            <a:r>
              <a:rPr lang="en-US" sz="2800" dirty="0" smtClean="0"/>
              <a:t>Using the Find Command</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1423216224"/>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599932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Module objectives</a:t>
            </a:r>
            <a:endParaRPr lang="en-GB" dirty="0"/>
          </a:p>
        </p:txBody>
      </p:sp>
      <p:sp>
        <p:nvSpPr>
          <p:cNvPr id="5" name="Content Placeholder 4"/>
          <p:cNvSpPr>
            <a:spLocks noGrp="1"/>
          </p:cNvSpPr>
          <p:nvPr>
            <p:ph idx="1"/>
          </p:nvPr>
        </p:nvSpPr>
        <p:spPr/>
        <p:txBody>
          <a:bodyPr anchor="ctr"/>
          <a:lstStyle/>
          <a:p>
            <a:pPr lvl="0">
              <a:spcBef>
                <a:spcPts val="600"/>
              </a:spcBef>
              <a:spcAft>
                <a:spcPts val="2400"/>
              </a:spcAft>
              <a:buNone/>
            </a:pPr>
            <a:r>
              <a:rPr lang="en-GB" sz="2400" b="1" u="sng" dirty="0" smtClean="0"/>
              <a:t>Now that you have completed </a:t>
            </a:r>
            <a:r>
              <a:rPr lang="en-GB" sz="2400" b="1" u="sng" dirty="0"/>
              <a:t>this module </a:t>
            </a:r>
            <a:r>
              <a:rPr lang="en-GB" sz="2400" b="1" u="sng" dirty="0" smtClean="0"/>
              <a:t>you should </a:t>
            </a:r>
            <a:r>
              <a:rPr lang="en-GB" sz="2400" b="1" u="sng" dirty="0"/>
              <a:t>be able to:</a:t>
            </a:r>
          </a:p>
          <a:p>
            <a:pPr>
              <a:spcBef>
                <a:spcPts val="600"/>
              </a:spcBef>
              <a:spcAft>
                <a:spcPts val="600"/>
              </a:spcAft>
              <a:buFont typeface="Arial" panose="020B0604020202020204" pitchFamily="34" charset="0"/>
              <a:buChar char="•"/>
            </a:pPr>
            <a:r>
              <a:rPr lang="en-GB" sz="2400" dirty="0"/>
              <a:t>Use </a:t>
            </a:r>
            <a:r>
              <a:rPr lang="en-GB" sz="2400" dirty="0" smtClean="0"/>
              <a:t>more file commands </a:t>
            </a:r>
            <a:r>
              <a:rPr lang="en-GB" sz="2400" dirty="0"/>
              <a:t>to provide information about the UNIX </a:t>
            </a:r>
            <a:r>
              <a:rPr lang="en-GB" sz="2400" dirty="0" smtClean="0"/>
              <a:t>file system</a:t>
            </a:r>
          </a:p>
          <a:p>
            <a:pPr>
              <a:spcBef>
                <a:spcPts val="600"/>
              </a:spcBef>
              <a:spcAft>
                <a:spcPts val="600"/>
              </a:spcAft>
              <a:buFont typeface="Arial" panose="020B0604020202020204" pitchFamily="34" charset="0"/>
              <a:buChar char="•"/>
            </a:pPr>
            <a:r>
              <a:rPr lang="en-US" sz="2400" dirty="0" smtClean="0"/>
              <a:t>Describe the soft and hard links</a:t>
            </a:r>
            <a:endParaRPr lang="en-GB" sz="2400" dirty="0"/>
          </a:p>
          <a:p>
            <a:pPr>
              <a:spcBef>
                <a:spcPts val="600"/>
              </a:spcBef>
              <a:spcAft>
                <a:spcPts val="600"/>
              </a:spcAft>
              <a:buFont typeface="Arial" panose="020B0604020202020204" pitchFamily="34" charset="0"/>
              <a:buChar char="•"/>
            </a:pPr>
            <a:r>
              <a:rPr lang="en-GB" sz="2400" dirty="0"/>
              <a:t>Explain how UNIX controls access to files and </a:t>
            </a:r>
            <a:r>
              <a:rPr lang="en-GB" sz="2400" dirty="0" smtClean="0"/>
              <a:t>directories</a:t>
            </a:r>
            <a:endParaRPr lang="en-GB" sz="2400" dirty="0"/>
          </a:p>
        </p:txBody>
      </p:sp>
    </p:spTree>
    <p:extLst>
      <p:ext uri="{BB962C8B-B14F-4D97-AF65-F5344CB8AC3E}">
        <p14:creationId xmlns:p14="http://schemas.microsoft.com/office/powerpoint/2010/main" val="271731319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35317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Redirection and Piping (Day 2)</a:t>
            </a:r>
          </a:p>
        </p:txBody>
      </p:sp>
    </p:spTree>
    <p:extLst>
      <p:ext uri="{BB962C8B-B14F-4D97-AF65-F5344CB8AC3E}">
        <p14:creationId xmlns:p14="http://schemas.microsoft.com/office/powerpoint/2010/main" val="20634688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a:xfrm>
            <a:off x="685800" y="1303020"/>
            <a:ext cx="7772400" cy="4687888"/>
          </a:xfrm>
        </p:spPr>
        <p:txBody>
          <a:bodyPr anchor="ctr"/>
          <a:lstStyle/>
          <a:p>
            <a:pPr>
              <a:spcBef>
                <a:spcPts val="1200"/>
              </a:spcBef>
              <a:spcAft>
                <a:spcPts val="1800"/>
              </a:spcAft>
              <a:buFontTx/>
              <a:buNone/>
            </a:pPr>
            <a:endParaRPr lang="en-GB" sz="2400" b="1" u="sng" dirty="0" smtClean="0"/>
          </a:p>
          <a:p>
            <a:pPr>
              <a:spcBef>
                <a:spcPts val="1200"/>
              </a:spcBef>
              <a:spcAft>
                <a:spcPts val="1800"/>
              </a:spcAft>
              <a:buFontTx/>
              <a:buNone/>
            </a:pPr>
            <a:endParaRPr lang="en-GB" sz="2400" b="1" u="sng" dirty="0"/>
          </a:p>
          <a:p>
            <a:pPr>
              <a:spcBef>
                <a:spcPts val="1200"/>
              </a:spcBef>
              <a:spcAft>
                <a:spcPts val="1800"/>
              </a:spcAft>
              <a:buFontTx/>
              <a:buNone/>
            </a:pPr>
            <a:endParaRPr lang="en-GB" sz="2400" b="1" u="sng" dirty="0" smtClean="0"/>
          </a:p>
          <a:p>
            <a:pPr>
              <a:spcBef>
                <a:spcPts val="1200"/>
              </a:spcBef>
              <a:spcAft>
                <a:spcPts val="1800"/>
              </a:spcAft>
              <a:buFontTx/>
              <a:buNone/>
            </a:pPr>
            <a:endParaRPr lang="en-GB" sz="2400" b="1" u="sng" dirty="0"/>
          </a:p>
          <a:p>
            <a:pPr>
              <a:spcBef>
                <a:spcPts val="1200"/>
              </a:spcBef>
              <a:spcAft>
                <a:spcPts val="1800"/>
              </a:spcAft>
              <a:buFontTx/>
              <a:buNone/>
            </a:pPr>
            <a:r>
              <a:rPr lang="en-GB" sz="2400" b="1" u="sng" dirty="0" smtClean="0"/>
              <a:t>After </a:t>
            </a:r>
            <a:r>
              <a:rPr lang="en-GB" sz="2400" b="1" u="sng" dirty="0"/>
              <a:t>completing this module you will be able to:</a:t>
            </a:r>
          </a:p>
          <a:p>
            <a:pPr>
              <a:spcBef>
                <a:spcPts val="600"/>
              </a:spcBef>
              <a:spcAft>
                <a:spcPts val="600"/>
              </a:spcAft>
              <a:buFont typeface="Arial" panose="020B0604020202020204" pitchFamily="34" charset="0"/>
              <a:buChar char="•"/>
            </a:pPr>
            <a:r>
              <a:rPr lang="en-GB" sz="2400" dirty="0"/>
              <a:t>Describe the purpose of redirection and piping</a:t>
            </a:r>
          </a:p>
          <a:p>
            <a:pPr>
              <a:spcBef>
                <a:spcPts val="600"/>
              </a:spcBef>
              <a:spcAft>
                <a:spcPts val="600"/>
              </a:spcAft>
              <a:buFont typeface="Arial" panose="020B0604020202020204" pitchFamily="34" charset="0"/>
              <a:buChar char="•"/>
            </a:pPr>
            <a:r>
              <a:rPr lang="en-GB" sz="2400" dirty="0"/>
              <a:t>Use output redirection to save the results of a </a:t>
            </a:r>
            <a:r>
              <a:rPr lang="en-GB" sz="2400" dirty="0" smtClean="0"/>
              <a:t>command and piping </a:t>
            </a:r>
            <a:r>
              <a:rPr lang="en-GB" sz="2400" dirty="0"/>
              <a:t>to build complex </a:t>
            </a:r>
            <a:r>
              <a:rPr lang="en-GB" sz="2400" dirty="0" smtClean="0"/>
              <a:t>commands</a:t>
            </a:r>
          </a:p>
          <a:p>
            <a:pPr>
              <a:spcBef>
                <a:spcPts val="600"/>
              </a:spcBef>
              <a:spcAft>
                <a:spcPts val="600"/>
              </a:spcAft>
              <a:buFont typeface="Arial" panose="020B0604020202020204" pitchFamily="34" charset="0"/>
              <a:buChar char="•"/>
            </a:pPr>
            <a:r>
              <a:rPr lang="en-US" sz="2400" dirty="0" smtClean="0"/>
              <a:t>Understand the translate command</a:t>
            </a:r>
            <a:endParaRPr lang="en-GB" sz="2400" dirty="0"/>
          </a:p>
          <a:p>
            <a:pPr>
              <a:spcBef>
                <a:spcPts val="600"/>
              </a:spcBef>
              <a:spcAft>
                <a:spcPts val="600"/>
              </a:spcAft>
              <a:buFont typeface="Arial" panose="020B0604020202020204" pitchFamily="34" charset="0"/>
              <a:buChar char="•"/>
            </a:pPr>
            <a:r>
              <a:rPr lang="en-GB" sz="2400" dirty="0" smtClean="0"/>
              <a:t>Read </a:t>
            </a:r>
            <a:r>
              <a:rPr lang="en-GB" sz="2400" dirty="0"/>
              <a:t>in files using i</a:t>
            </a:r>
            <a:r>
              <a:rPr lang="en-GB" sz="2400" dirty="0" smtClean="0"/>
              <a:t>nput </a:t>
            </a:r>
            <a:r>
              <a:rPr lang="en-GB" sz="2400" dirty="0"/>
              <a:t>redirection </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243888758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smtClean="0"/>
              <a:t>Input and output</a:t>
            </a:r>
          </a:p>
        </p:txBody>
      </p:sp>
      <p:sp>
        <p:nvSpPr>
          <p:cNvPr id="21" name="Text Placeholder 20"/>
          <p:cNvSpPr>
            <a:spLocks noGrp="1"/>
          </p:cNvSpPr>
          <p:nvPr>
            <p:ph type="body" sz="quarter" idx="13"/>
          </p:nvPr>
        </p:nvSpPr>
        <p:spPr>
          <a:xfrm>
            <a:off x="669681" y="1727200"/>
            <a:ext cx="7772400" cy="476726"/>
          </a:xfrm>
        </p:spPr>
        <p:txBody>
          <a:bodyPr/>
          <a:lstStyle/>
          <a:p>
            <a:pPr>
              <a:defRPr/>
            </a:pPr>
            <a:r>
              <a:rPr/>
              <a:t>Input and output</a:t>
            </a:r>
          </a:p>
        </p:txBody>
      </p:sp>
      <p:sp>
        <p:nvSpPr>
          <p:cNvPr id="3" name="Text Placeholder 2"/>
          <p:cNvSpPr>
            <a:spLocks noGrp="1"/>
          </p:cNvSpPr>
          <p:nvPr>
            <p:ph type="body" sz="quarter" idx="15"/>
          </p:nvPr>
        </p:nvSpPr>
        <p:spPr>
          <a:xfrm>
            <a:off x="668215" y="3311525"/>
            <a:ext cx="7772400" cy="476726"/>
          </a:xfrm>
        </p:spPr>
        <p:txBody>
          <a:bodyPr/>
          <a:lstStyle/>
          <a:p>
            <a:pPr>
              <a:defRPr/>
            </a:pPr>
            <a:r>
              <a:rPr/>
              <a:t>piping</a:t>
            </a:r>
          </a:p>
        </p:txBody>
      </p:sp>
      <p:sp>
        <p:nvSpPr>
          <p:cNvPr id="4" name="Text Placeholder 3"/>
          <p:cNvSpPr>
            <a:spLocks noGrp="1"/>
          </p:cNvSpPr>
          <p:nvPr>
            <p:ph type="body" sz="quarter" idx="16"/>
          </p:nvPr>
        </p:nvSpPr>
        <p:spPr>
          <a:xfrm>
            <a:off x="668215" y="4103689"/>
            <a:ext cx="7772400" cy="476726"/>
          </a:xfrm>
        </p:spPr>
        <p:txBody>
          <a:bodyPr/>
          <a:lstStyle/>
          <a:p>
            <a:pPr>
              <a:defRPr/>
            </a:pPr>
            <a:r>
              <a:rPr/>
              <a:t>tee command</a:t>
            </a:r>
          </a:p>
        </p:txBody>
      </p:sp>
      <p:sp>
        <p:nvSpPr>
          <p:cNvPr id="5" name="Text Placeholder 4"/>
          <p:cNvSpPr>
            <a:spLocks noGrp="1"/>
          </p:cNvSpPr>
          <p:nvPr>
            <p:ph type="body" sz="quarter" idx="14"/>
          </p:nvPr>
        </p:nvSpPr>
        <p:spPr>
          <a:xfrm>
            <a:off x="668215" y="2519364"/>
            <a:ext cx="7772400" cy="476726"/>
          </a:xfrm>
        </p:spPr>
        <p:txBody>
          <a:bodyPr/>
          <a:lstStyle/>
          <a:p>
            <a:pPr>
              <a:defRPr/>
            </a:pPr>
            <a:r>
              <a:rPr/>
              <a:t>redirection</a:t>
            </a:r>
          </a:p>
        </p:txBody>
      </p:sp>
      <p:sp>
        <p:nvSpPr>
          <p:cNvPr id="25" name="Text Placeholder 3"/>
          <p:cNvSpPr>
            <a:spLocks noGrp="1"/>
          </p:cNvSpPr>
          <p:nvPr>
            <p:ph type="body" sz="quarter" idx="16"/>
          </p:nvPr>
        </p:nvSpPr>
        <p:spPr>
          <a:xfrm>
            <a:off x="668215" y="4895850"/>
            <a:ext cx="7772400" cy="476726"/>
          </a:xfrm>
        </p:spPr>
        <p:txBody>
          <a:bodyPr/>
          <a:lstStyle/>
          <a:p>
            <a:pPr>
              <a:defRPr/>
            </a:pPr>
            <a:r>
              <a:rPr/>
              <a:t>Input redirection</a:t>
            </a:r>
          </a:p>
        </p:txBody>
      </p:sp>
    </p:spTree>
    <p:extLst>
      <p:ext uri="{BB962C8B-B14F-4D97-AF65-F5344CB8AC3E}">
        <p14:creationId xmlns:p14="http://schemas.microsoft.com/office/powerpoint/2010/main" val="337030916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Operating</a:t>
            </a:r>
            <a:r>
              <a:t> </a:t>
            </a:r>
            <a:r>
              <a:rPr>
                <a:solidFill>
                  <a:srgbClr val="7F7F7F"/>
                </a:solidFill>
              </a:rPr>
              <a:t>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 Versions of UNIX </a:t>
            </a:r>
          </a:p>
        </p:txBody>
      </p:sp>
      <p:sp>
        <p:nvSpPr>
          <p:cNvPr id="23" name="Text Placeholder 22"/>
          <p:cNvSpPr>
            <a:spLocks noGrp="1"/>
          </p:cNvSpPr>
          <p:nvPr>
            <p:ph type="body" sz="quarter" idx="15"/>
          </p:nvPr>
        </p:nvSpPr>
        <p:spPr>
          <a:xfrm>
            <a:off x="694592" y="3395665"/>
            <a:ext cx="7772400" cy="559115"/>
          </a:xfrm>
          <a:solidFill>
            <a:srgbClr val="2EABE2"/>
          </a:solidFill>
          <a:ln>
            <a:solidFill>
              <a:srgbClr val="333399"/>
            </a:solidFill>
          </a:ln>
        </p:spPr>
        <p:txBody>
          <a:bodyPr/>
          <a:lstStyle/>
          <a:p>
            <a:pPr>
              <a:defRPr/>
            </a:pPr>
            <a:r>
              <a:rPr dirty="0">
                <a:solidFill>
                  <a:srgbClr val="333399"/>
                </a:solidFill>
              </a:rPr>
              <a:t>Unix Architecture</a:t>
            </a:r>
          </a:p>
          <a:p>
            <a:pPr>
              <a:defRPr/>
            </a:pPr>
            <a:endParaRPr dirty="0">
              <a:solidFill>
                <a:srgbClr val="333399"/>
              </a:solidFill>
            </a:endParaRPr>
          </a:p>
        </p:txBody>
      </p:sp>
      <p:sp>
        <p:nvSpPr>
          <p:cNvPr id="24" name="Text Placeholder 23"/>
          <p:cNvSpPr>
            <a:spLocks noGrp="1"/>
          </p:cNvSpPr>
          <p:nvPr>
            <p:ph type="body" sz="quarter" idx="16"/>
          </p:nvPr>
        </p:nvSpPr>
        <p:spPr>
          <a:xfrm>
            <a:off x="694592" y="4259263"/>
            <a:ext cx="7772400" cy="476726"/>
          </a:xfrm>
        </p:spPr>
        <p:txBody>
          <a:bodyPr/>
          <a:lstStyle/>
          <a:p>
            <a:pPr>
              <a:defRPr/>
            </a:pPr>
            <a:r>
              <a:rP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rPr/>
              <a:t>Commands &amp; Getting help</a:t>
            </a:r>
          </a:p>
        </p:txBody>
      </p:sp>
    </p:spTree>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3175489" y="1520826"/>
            <a:ext cx="2958611" cy="298767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rgbClr val="333399"/>
              </a:solidFill>
            </a:endParaRPr>
          </a:p>
        </p:txBody>
      </p:sp>
      <p:sp>
        <p:nvSpPr>
          <p:cNvPr id="8195" name="Title 7"/>
          <p:cNvSpPr>
            <a:spLocks noGrp="1"/>
          </p:cNvSpPr>
          <p:nvPr>
            <p:ph type="title"/>
          </p:nvPr>
        </p:nvSpPr>
        <p:spPr>
          <a:xfrm>
            <a:off x="457200" y="641350"/>
            <a:ext cx="8229600" cy="323165"/>
          </a:xfrm>
        </p:spPr>
        <p:txBody>
          <a:bodyPr/>
          <a:lstStyle/>
          <a:p>
            <a:r>
              <a:rPr lang="en-GB" sz="1800" smtClean="0"/>
              <a:t>Input and output</a:t>
            </a:r>
          </a:p>
        </p:txBody>
      </p:sp>
      <p:sp>
        <p:nvSpPr>
          <p:cNvPr id="4" name="Text Placeholder 8"/>
          <p:cNvSpPr txBox="1">
            <a:spLocks/>
          </p:cNvSpPr>
          <p:nvPr/>
        </p:nvSpPr>
        <p:spPr bwMode="auto">
          <a:xfrm>
            <a:off x="682869" y="4954588"/>
            <a:ext cx="7773866" cy="1281589"/>
          </a:xfrm>
          <a:prstGeom prst="roundRect">
            <a:avLst>
              <a:gd name="adj" fmla="val 1098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t>By default standard input is connected to the keyboard and standard output and error to the terminal screen. </a:t>
            </a:r>
            <a:endParaRPr/>
          </a:p>
        </p:txBody>
      </p:sp>
      <p:sp>
        <p:nvSpPr>
          <p:cNvPr id="11" name="TextBox 10"/>
          <p:cNvSpPr txBox="1"/>
          <p:nvPr/>
        </p:nvSpPr>
        <p:spPr>
          <a:xfrm>
            <a:off x="849924" y="2300770"/>
            <a:ext cx="1861038" cy="408623"/>
          </a:xfrm>
          <a:prstGeom prst="roundRect">
            <a:avLst/>
          </a:prstGeom>
          <a:ln/>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GB">
                <a:solidFill>
                  <a:srgbClr val="333399"/>
                </a:solidFill>
              </a:rPr>
              <a:t>Keyboard</a:t>
            </a:r>
            <a:endParaRPr lang="en-GB" dirty="0">
              <a:solidFill>
                <a:srgbClr val="333399"/>
              </a:solidFill>
            </a:endParaRPr>
          </a:p>
        </p:txBody>
      </p:sp>
      <p:sp>
        <p:nvSpPr>
          <p:cNvPr id="12" name="TextBox 11"/>
          <p:cNvSpPr txBox="1"/>
          <p:nvPr/>
        </p:nvSpPr>
        <p:spPr>
          <a:xfrm>
            <a:off x="6899031" y="2997201"/>
            <a:ext cx="991017" cy="408623"/>
          </a:xfrm>
          <a:prstGeom prst="round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Monitor</a:t>
            </a:r>
          </a:p>
        </p:txBody>
      </p:sp>
      <p:sp>
        <p:nvSpPr>
          <p:cNvPr id="13" name="TextBox 12"/>
          <p:cNvSpPr txBox="1"/>
          <p:nvPr/>
        </p:nvSpPr>
        <p:spPr>
          <a:xfrm>
            <a:off x="6899031" y="3709989"/>
            <a:ext cx="991017" cy="408623"/>
          </a:xfrm>
          <a:prstGeom prst="round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a:solidFill>
                  <a:srgbClr val="333399"/>
                </a:solidFill>
              </a:rPr>
              <a:t>Monitor</a:t>
            </a:r>
          </a:p>
        </p:txBody>
      </p:sp>
      <p:sp>
        <p:nvSpPr>
          <p:cNvPr id="14" name="TextBox 13"/>
          <p:cNvSpPr txBox="1"/>
          <p:nvPr/>
        </p:nvSpPr>
        <p:spPr>
          <a:xfrm>
            <a:off x="3657600" y="2276476"/>
            <a:ext cx="2028092" cy="408623"/>
          </a:xfrm>
          <a:prstGeom prst="roundRect">
            <a:avLst/>
          </a:prstGeom>
          <a:ln/>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en-GB" dirty="0">
                <a:solidFill>
                  <a:srgbClr val="333399"/>
                </a:solidFill>
              </a:rPr>
              <a:t>stdin 0 (Input)</a:t>
            </a:r>
          </a:p>
        </p:txBody>
      </p:sp>
      <p:sp>
        <p:nvSpPr>
          <p:cNvPr id="15" name="TextBox 14"/>
          <p:cNvSpPr txBox="1"/>
          <p:nvPr/>
        </p:nvSpPr>
        <p:spPr>
          <a:xfrm>
            <a:off x="3376246" y="2997201"/>
            <a:ext cx="2592266" cy="408623"/>
          </a:xfrm>
          <a:prstGeom prst="roundRect">
            <a:avLst/>
          </a:prstGeom>
          <a:ln/>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en-GB" dirty="0">
                <a:solidFill>
                  <a:srgbClr val="333399"/>
                </a:solidFill>
              </a:rPr>
              <a:t>stdout 1 (Output)</a:t>
            </a:r>
          </a:p>
        </p:txBody>
      </p:sp>
      <p:sp>
        <p:nvSpPr>
          <p:cNvPr id="16" name="TextBox 15"/>
          <p:cNvSpPr txBox="1"/>
          <p:nvPr/>
        </p:nvSpPr>
        <p:spPr>
          <a:xfrm>
            <a:off x="3591659" y="3709989"/>
            <a:ext cx="2159977" cy="408623"/>
          </a:xfrm>
          <a:prstGeom prst="roundRect">
            <a:avLst/>
          </a:prstGeom>
          <a:ln/>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en-GB" dirty="0">
                <a:solidFill>
                  <a:srgbClr val="333399"/>
                </a:solidFill>
              </a:rPr>
              <a:t>stderr 2 (Error)</a:t>
            </a:r>
          </a:p>
        </p:txBody>
      </p:sp>
      <p:sp>
        <p:nvSpPr>
          <p:cNvPr id="8206" name="TextBox 36"/>
          <p:cNvSpPr txBox="1">
            <a:spLocks noChangeArrowheads="1"/>
          </p:cNvSpPr>
          <p:nvPr/>
        </p:nvSpPr>
        <p:spPr bwMode="auto">
          <a:xfrm>
            <a:off x="3789485" y="1557339"/>
            <a:ext cx="1325619" cy="369332"/>
          </a:xfrm>
          <a:prstGeom prst="rect">
            <a:avLst/>
          </a:prstGeom>
          <a:noFill/>
          <a:ln w="9525">
            <a:noFill/>
            <a:miter lim="800000"/>
            <a:headEnd/>
            <a:tailEnd/>
          </a:ln>
        </p:spPr>
        <p:txBody>
          <a:bodyPr wrap="none">
            <a:spAutoFit/>
          </a:bodyPr>
          <a:lstStyle/>
          <a:p>
            <a:r>
              <a:rPr lang="en-GB">
                <a:solidFill>
                  <a:srgbClr val="333399"/>
                </a:solidFill>
              </a:rPr>
              <a:t>Unix System</a:t>
            </a:r>
          </a:p>
        </p:txBody>
      </p:sp>
      <p:cxnSp>
        <p:nvCxnSpPr>
          <p:cNvPr id="6" name="Straight Arrow Connector 5"/>
          <p:cNvCxnSpPr>
            <a:stCxn id="11" idx="3"/>
          </p:cNvCxnSpPr>
          <p:nvPr/>
        </p:nvCxnSpPr>
        <p:spPr>
          <a:xfrm flipV="1">
            <a:off x="2710962" y="2505081"/>
            <a:ext cx="94663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5" idx="3"/>
            <a:endCxn id="12" idx="1"/>
          </p:cNvCxnSpPr>
          <p:nvPr/>
        </p:nvCxnSpPr>
        <p:spPr>
          <a:xfrm>
            <a:off x="5968512" y="3201513"/>
            <a:ext cx="93051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3"/>
            <a:endCxn id="13" idx="1"/>
          </p:cNvCxnSpPr>
          <p:nvPr/>
        </p:nvCxnSpPr>
        <p:spPr>
          <a:xfrm>
            <a:off x="5751636" y="3914301"/>
            <a:ext cx="11473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417988"/>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9"/>
          <p:cNvSpPr>
            <a:spLocks noGrp="1"/>
          </p:cNvSpPr>
          <p:nvPr>
            <p:ph type="title"/>
          </p:nvPr>
        </p:nvSpPr>
        <p:spPr>
          <a:xfrm>
            <a:off x="457200" y="641350"/>
            <a:ext cx="8229600" cy="323165"/>
          </a:xfrm>
        </p:spPr>
        <p:txBody>
          <a:bodyPr/>
          <a:lstStyle/>
          <a:p>
            <a:r>
              <a:rPr lang="en-GB" sz="1800" smtClean="0"/>
              <a:t>Redirection</a:t>
            </a:r>
          </a:p>
        </p:txBody>
      </p:sp>
      <p:sp>
        <p:nvSpPr>
          <p:cNvPr id="21" name="Text Placeholder 20"/>
          <p:cNvSpPr>
            <a:spLocks noGrp="1"/>
          </p:cNvSpPr>
          <p:nvPr>
            <p:ph type="body" sz="quarter" idx="13"/>
          </p:nvPr>
        </p:nvSpPr>
        <p:spPr>
          <a:xfrm>
            <a:off x="669681" y="1727200"/>
            <a:ext cx="7772400" cy="476726"/>
          </a:xfrm>
          <a:solidFill>
            <a:srgbClr val="BCE4F6"/>
          </a:solidFill>
          <a:ln>
            <a:solidFill>
              <a:srgbClr val="7F7F7F"/>
            </a:solidFill>
          </a:ln>
          <a:effectLst>
            <a:outerShdw blurRad="50800" dist="38100" dir="2700000" algn="tl" rotWithShape="0">
              <a:prstClr val="black">
                <a:alpha val="40000"/>
              </a:prstClr>
            </a:outerShdw>
          </a:effectLst>
        </p:spPr>
        <p:txBody>
          <a:bodyPr/>
          <a:lstStyle/>
          <a:p>
            <a:pPr>
              <a:defRPr/>
            </a:pPr>
            <a:r>
              <a:rPr>
                <a:solidFill>
                  <a:schemeClr val="tx1">
                    <a:lumMod val="50000"/>
                    <a:lumOff val="50000"/>
                  </a:schemeClr>
                </a:solidFill>
              </a:rPr>
              <a:t>Input and output</a:t>
            </a:r>
          </a:p>
        </p:txBody>
      </p:sp>
      <p:sp>
        <p:nvSpPr>
          <p:cNvPr id="3" name="Text Placeholder 2"/>
          <p:cNvSpPr>
            <a:spLocks noGrp="1"/>
          </p:cNvSpPr>
          <p:nvPr>
            <p:ph type="body" sz="quarter" idx="15"/>
          </p:nvPr>
        </p:nvSpPr>
        <p:spPr>
          <a:xfrm>
            <a:off x="668215" y="3311525"/>
            <a:ext cx="7772400" cy="476726"/>
          </a:xfrm>
        </p:spPr>
        <p:txBody>
          <a:bodyPr/>
          <a:lstStyle/>
          <a:p>
            <a:pPr>
              <a:defRPr/>
            </a:pPr>
            <a:r>
              <a:rPr/>
              <a:t>piping</a:t>
            </a:r>
          </a:p>
        </p:txBody>
      </p:sp>
      <p:sp>
        <p:nvSpPr>
          <p:cNvPr id="4" name="Text Placeholder 3"/>
          <p:cNvSpPr>
            <a:spLocks noGrp="1"/>
          </p:cNvSpPr>
          <p:nvPr>
            <p:ph type="body" sz="quarter" idx="16"/>
          </p:nvPr>
        </p:nvSpPr>
        <p:spPr>
          <a:xfrm>
            <a:off x="668215" y="4103689"/>
            <a:ext cx="7772400" cy="476726"/>
          </a:xfrm>
        </p:spPr>
        <p:txBody>
          <a:bodyPr/>
          <a:lstStyle/>
          <a:p>
            <a:pPr>
              <a:defRPr/>
            </a:pPr>
            <a:r>
              <a:rPr/>
              <a:t>tee command</a:t>
            </a:r>
          </a:p>
        </p:txBody>
      </p:sp>
      <p:sp>
        <p:nvSpPr>
          <p:cNvPr id="5" name="Text Placeholder 4"/>
          <p:cNvSpPr>
            <a:spLocks noGrp="1"/>
          </p:cNvSpPr>
          <p:nvPr>
            <p:ph type="body" sz="quarter" idx="14"/>
          </p:nvPr>
        </p:nvSpPr>
        <p:spPr>
          <a:xfrm>
            <a:off x="668215" y="2519364"/>
            <a:ext cx="7772400" cy="476726"/>
          </a:xfrm>
          <a:solidFill>
            <a:srgbClr val="2EABE2"/>
          </a:solidFill>
          <a:ln>
            <a:solidFill>
              <a:srgbClr val="333399"/>
            </a:solidFill>
          </a:ln>
          <a:effectLst>
            <a:outerShdw blurRad="63500" dist="63500" dir="2700000" algn="tl" rotWithShape="0">
              <a:prstClr val="black">
                <a:alpha val="40000"/>
              </a:prstClr>
            </a:outerShdw>
          </a:effectLst>
        </p:spPr>
        <p:txBody>
          <a:bodyPr/>
          <a:lstStyle/>
          <a:p>
            <a:pPr>
              <a:defRPr/>
            </a:pPr>
            <a:r>
              <a:rPr>
                <a:solidFill>
                  <a:srgbClr val="333399"/>
                </a:solidFill>
              </a:rPr>
              <a:t>redirection</a:t>
            </a:r>
          </a:p>
        </p:txBody>
      </p:sp>
      <p:sp>
        <p:nvSpPr>
          <p:cNvPr id="25" name="Text Placeholder 3"/>
          <p:cNvSpPr>
            <a:spLocks noGrp="1"/>
          </p:cNvSpPr>
          <p:nvPr>
            <p:ph type="body" sz="quarter" idx="16"/>
          </p:nvPr>
        </p:nvSpPr>
        <p:spPr>
          <a:xfrm>
            <a:off x="668215" y="4895850"/>
            <a:ext cx="7772400" cy="476726"/>
          </a:xfrm>
        </p:spPr>
        <p:txBody>
          <a:bodyPr/>
          <a:lstStyle/>
          <a:p>
            <a:pPr>
              <a:defRPr/>
            </a:pPr>
            <a:r>
              <a:rPr/>
              <a:t>Input redirection</a:t>
            </a:r>
          </a:p>
        </p:txBody>
      </p:sp>
    </p:spTree>
    <p:extLst>
      <p:ext uri="{BB962C8B-B14F-4D97-AF65-F5344CB8AC3E}">
        <p14:creationId xmlns:p14="http://schemas.microsoft.com/office/powerpoint/2010/main" val="3342037652"/>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4335" y="838200"/>
            <a:ext cx="7772400" cy="323165"/>
          </a:xfrm>
        </p:spPr>
        <p:txBody>
          <a:bodyPr/>
          <a:lstStyle/>
          <a:p>
            <a:r>
              <a:rPr lang="en-GB" sz="1800" smtClean="0"/>
              <a:t>Redirection (stdout)</a:t>
            </a:r>
          </a:p>
        </p:txBody>
      </p:sp>
      <p:sp>
        <p:nvSpPr>
          <p:cNvPr id="6" name="TextBox 5"/>
          <p:cNvSpPr txBox="1"/>
          <p:nvPr/>
        </p:nvSpPr>
        <p:spPr>
          <a:xfrm>
            <a:off x="684335" y="5089511"/>
            <a:ext cx="7773866"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Output </a:t>
            </a:r>
            <a:r>
              <a:rPr lang="en-GB" b="1" dirty="0">
                <a:solidFill>
                  <a:srgbClr val="333399"/>
                </a:solidFill>
              </a:rPr>
              <a:t>of a </a:t>
            </a:r>
            <a:r>
              <a:rPr lang="en-GB" b="1">
                <a:solidFill>
                  <a:srgbClr val="333399"/>
                </a:solidFill>
              </a:rPr>
              <a:t>command sent </a:t>
            </a:r>
            <a:r>
              <a:rPr lang="en-GB" b="1" dirty="0">
                <a:solidFill>
                  <a:srgbClr val="333399"/>
                </a:solidFill>
              </a:rPr>
              <a:t>to </a:t>
            </a:r>
            <a:r>
              <a:rPr lang="en-GB" b="1">
                <a:solidFill>
                  <a:srgbClr val="333399"/>
                </a:solidFill>
              </a:rPr>
              <a:t>different location,  normally a file. </a:t>
            </a:r>
          </a:p>
          <a:p>
            <a:pPr>
              <a:defRPr/>
            </a:pPr>
            <a:r>
              <a:rPr lang="en-GB" b="1">
                <a:solidFill>
                  <a:srgbClr val="333399"/>
                </a:solidFill>
              </a:rPr>
              <a:t>Creates or overwrites a file.</a:t>
            </a:r>
          </a:p>
        </p:txBody>
      </p:sp>
      <p:sp>
        <p:nvSpPr>
          <p:cNvPr id="7" name="TextBox 6"/>
          <p:cNvSpPr txBox="1"/>
          <p:nvPr/>
        </p:nvSpPr>
        <p:spPr>
          <a:xfrm>
            <a:off x="2963008" y="1520826"/>
            <a:ext cx="2653055" cy="408623"/>
          </a:xfrm>
          <a:prstGeom prst="round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Command &gt; destination</a:t>
            </a:r>
          </a:p>
        </p:txBody>
      </p:sp>
      <p:grpSp>
        <p:nvGrpSpPr>
          <p:cNvPr id="10245" name="Group 2077"/>
          <p:cNvGrpSpPr>
            <a:grpSpLocks/>
          </p:cNvGrpSpPr>
          <p:nvPr/>
        </p:nvGrpSpPr>
        <p:grpSpPr bwMode="auto">
          <a:xfrm>
            <a:off x="682869" y="2338203"/>
            <a:ext cx="7772400" cy="2340329"/>
            <a:chOff x="813946" y="2528900"/>
            <a:chExt cx="8420400" cy="2456623"/>
          </a:xfrm>
        </p:grpSpPr>
        <p:sp>
          <p:nvSpPr>
            <p:cNvPr id="2069" name="Rounded Rectangle 2068"/>
            <p:cNvSpPr/>
            <p:nvPr/>
          </p:nvSpPr>
          <p:spPr bwMode="auto">
            <a:xfrm>
              <a:off x="813946" y="2528900"/>
              <a:ext cx="8420400" cy="2456623"/>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18" name="TextBox 17"/>
            <p:cNvSpPr txBox="1"/>
            <p:nvPr/>
          </p:nvSpPr>
          <p:spPr>
            <a:xfrm>
              <a:off x="1475107" y="3195180"/>
              <a:ext cx="1299287" cy="408750"/>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ls &gt; dirfile</a:t>
              </a:r>
            </a:p>
          </p:txBody>
        </p:sp>
        <p:sp>
          <p:nvSpPr>
            <p:cNvPr id="19" name="TextBox 18"/>
            <p:cNvSpPr txBox="1"/>
            <p:nvPr/>
          </p:nvSpPr>
          <p:spPr>
            <a:xfrm>
              <a:off x="3284184" y="3041899"/>
              <a:ext cx="2207874" cy="715311"/>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Produces list of contents</a:t>
              </a:r>
            </a:p>
          </p:txBody>
        </p:sp>
        <p:sp>
          <p:nvSpPr>
            <p:cNvPr id="26" name="TextBox 25"/>
            <p:cNvSpPr txBox="1"/>
            <p:nvPr/>
          </p:nvSpPr>
          <p:spPr>
            <a:xfrm>
              <a:off x="5816981" y="3041900"/>
              <a:ext cx="2844365" cy="715311"/>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The stdout is sent to file</a:t>
              </a:r>
            </a:p>
          </p:txBody>
        </p:sp>
      </p:grpSp>
      <p:cxnSp>
        <p:nvCxnSpPr>
          <p:cNvPr id="5" name="Straight Arrow Connector 4"/>
          <p:cNvCxnSpPr>
            <a:stCxn id="18" idx="3"/>
            <a:endCxn id="19" idx="1"/>
          </p:cNvCxnSpPr>
          <p:nvPr/>
        </p:nvCxnSpPr>
        <p:spPr>
          <a:xfrm>
            <a:off x="2492449" y="3167642"/>
            <a:ext cx="4705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19" idx="3"/>
            <a:endCxn id="26" idx="1"/>
          </p:cNvCxnSpPr>
          <p:nvPr/>
        </p:nvCxnSpPr>
        <p:spPr>
          <a:xfrm>
            <a:off x="5000972" y="3167642"/>
            <a:ext cx="29991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1256956"/>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687266" y="838200"/>
            <a:ext cx="7772400" cy="323165"/>
          </a:xfrm>
        </p:spPr>
        <p:txBody>
          <a:bodyPr/>
          <a:lstStyle/>
          <a:p>
            <a:r>
              <a:rPr lang="en-GB" sz="1800" smtClean="0"/>
              <a:t>Redirection (stdout appending)</a:t>
            </a:r>
          </a:p>
        </p:txBody>
      </p:sp>
      <p:sp>
        <p:nvSpPr>
          <p:cNvPr id="7" name="TextBox 6"/>
          <p:cNvSpPr txBox="1"/>
          <p:nvPr/>
        </p:nvSpPr>
        <p:spPr>
          <a:xfrm>
            <a:off x="687266" y="5210176"/>
            <a:ext cx="7773865"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Output added to an existing file.</a:t>
            </a:r>
          </a:p>
          <a:p>
            <a:pPr>
              <a:defRPr/>
            </a:pPr>
            <a:r>
              <a:rPr lang="en-GB" b="1">
                <a:solidFill>
                  <a:srgbClr val="333399"/>
                </a:solidFill>
              </a:rPr>
              <a:t>New file created if file does not exist.</a:t>
            </a:r>
            <a:endParaRPr lang="en-GB" b="1" dirty="0">
              <a:solidFill>
                <a:srgbClr val="333399"/>
              </a:solidFill>
            </a:endParaRPr>
          </a:p>
        </p:txBody>
      </p:sp>
      <p:sp>
        <p:nvSpPr>
          <p:cNvPr id="9" name="TextBox 8"/>
          <p:cNvSpPr txBox="1"/>
          <p:nvPr/>
        </p:nvSpPr>
        <p:spPr>
          <a:xfrm>
            <a:off x="2883877" y="1520826"/>
            <a:ext cx="2789009" cy="408623"/>
          </a:xfrm>
          <a:prstGeom prst="round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Command &gt;&gt; destination</a:t>
            </a:r>
          </a:p>
        </p:txBody>
      </p:sp>
      <p:grpSp>
        <p:nvGrpSpPr>
          <p:cNvPr id="11269" name="Group 1034"/>
          <p:cNvGrpSpPr>
            <a:grpSpLocks/>
          </p:cNvGrpSpPr>
          <p:nvPr/>
        </p:nvGrpSpPr>
        <p:grpSpPr bwMode="auto">
          <a:xfrm>
            <a:off x="687266" y="2205038"/>
            <a:ext cx="7773865" cy="2779712"/>
            <a:chOff x="781060" y="2204864"/>
            <a:chExt cx="8420400" cy="2780659"/>
          </a:xfrm>
        </p:grpSpPr>
        <p:sp>
          <p:nvSpPr>
            <p:cNvPr id="14" name="Rounded Rectangle 13"/>
            <p:cNvSpPr/>
            <p:nvPr/>
          </p:nvSpPr>
          <p:spPr bwMode="auto">
            <a:xfrm>
              <a:off x="781060" y="2204864"/>
              <a:ext cx="8420400" cy="2780659"/>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15" name="TextBox 14"/>
            <p:cNvSpPr txBox="1"/>
            <p:nvPr/>
          </p:nvSpPr>
          <p:spPr>
            <a:xfrm>
              <a:off x="957245" y="2312851"/>
              <a:ext cx="2488019" cy="40876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echo “line 1” &gt;&gt; file1</a:t>
              </a:r>
            </a:p>
          </p:txBody>
        </p:sp>
        <p:sp>
          <p:nvSpPr>
            <p:cNvPr id="16" name="TextBox 15"/>
            <p:cNvSpPr txBox="1"/>
            <p:nvPr/>
          </p:nvSpPr>
          <p:spPr>
            <a:xfrm>
              <a:off x="4149220" y="2744798"/>
              <a:ext cx="2190415" cy="71533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outputs line 1 </a:t>
              </a:r>
              <a:r>
                <a:rPr lang="en-GB" dirty="0">
                  <a:solidFill>
                    <a:srgbClr val="333399"/>
                  </a:solidFill>
                </a:rPr>
                <a:t>and line 2</a:t>
              </a:r>
            </a:p>
          </p:txBody>
        </p:sp>
        <p:cxnSp>
          <p:nvCxnSpPr>
            <p:cNvPr id="11273" name="Elbow Connector 16"/>
            <p:cNvCxnSpPr>
              <a:cxnSpLocks noChangeShapeType="1"/>
              <a:stCxn id="15" idx="3"/>
              <a:endCxn id="16" idx="0"/>
            </p:cNvCxnSpPr>
            <p:nvPr/>
          </p:nvCxnSpPr>
          <p:spPr bwMode="auto">
            <a:xfrm>
              <a:off x="3445264" y="2517232"/>
              <a:ext cx="1799164" cy="227566"/>
            </a:xfrm>
            <a:prstGeom prst="bentConnector2">
              <a:avLst/>
            </a:prstGeom>
            <a:noFill/>
            <a:ln w="9525" algn="ctr">
              <a:solidFill>
                <a:schemeClr val="tx1"/>
              </a:solidFill>
              <a:round/>
              <a:headEnd/>
              <a:tailEnd type="arrow" w="med" len="med"/>
            </a:ln>
          </p:spPr>
        </p:cxnSp>
        <p:sp>
          <p:nvSpPr>
            <p:cNvPr id="19" name="TextBox 18"/>
            <p:cNvSpPr txBox="1"/>
            <p:nvPr/>
          </p:nvSpPr>
          <p:spPr>
            <a:xfrm>
              <a:off x="1140522" y="4286373"/>
              <a:ext cx="3385613" cy="40876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strike="sngStrike" dirty="0">
                  <a:solidFill>
                    <a:srgbClr val="333399"/>
                  </a:solidFill>
                </a:rPr>
                <a:t>Contents are sent </a:t>
              </a:r>
              <a:r>
                <a:rPr lang="en-GB" strike="sngStrike">
                  <a:solidFill>
                    <a:srgbClr val="333399"/>
                  </a:solidFill>
                </a:rPr>
                <a:t>to monitor</a:t>
              </a:r>
              <a:endParaRPr lang="en-GB" strike="sngStrike" dirty="0">
                <a:solidFill>
                  <a:srgbClr val="333399"/>
                </a:solidFill>
              </a:endParaRPr>
            </a:p>
          </p:txBody>
        </p:sp>
        <p:sp>
          <p:nvSpPr>
            <p:cNvPr id="20" name="TextBox 19"/>
            <p:cNvSpPr txBox="1"/>
            <p:nvPr/>
          </p:nvSpPr>
          <p:spPr>
            <a:xfrm>
              <a:off x="6577724" y="2659044"/>
              <a:ext cx="2450724" cy="71533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The stdout is added to file1</a:t>
              </a:r>
            </a:p>
          </p:txBody>
        </p:sp>
        <p:cxnSp>
          <p:nvCxnSpPr>
            <p:cNvPr id="11276" name="Elbow Connector 20"/>
            <p:cNvCxnSpPr>
              <a:cxnSpLocks noChangeShapeType="1"/>
              <a:stCxn id="16" idx="3"/>
              <a:endCxn id="20" idx="0"/>
            </p:cNvCxnSpPr>
            <p:nvPr/>
          </p:nvCxnSpPr>
          <p:spPr bwMode="auto">
            <a:xfrm flipV="1">
              <a:off x="6339635" y="2659044"/>
              <a:ext cx="1463452" cy="443421"/>
            </a:xfrm>
            <a:prstGeom prst="bentConnector4">
              <a:avLst>
                <a:gd name="adj1" fmla="val 8134"/>
                <a:gd name="adj2" fmla="val 151571"/>
              </a:avLst>
            </a:prstGeom>
            <a:noFill/>
            <a:ln w="9525" algn="ctr">
              <a:solidFill>
                <a:schemeClr val="tx1"/>
              </a:solidFill>
              <a:round/>
              <a:headEnd/>
              <a:tailEnd type="arrow" w="med" len="med"/>
            </a:ln>
          </p:spPr>
        </p:cxnSp>
        <p:cxnSp>
          <p:nvCxnSpPr>
            <p:cNvPr id="11277" name="Elbow Connector 24"/>
            <p:cNvCxnSpPr>
              <a:cxnSpLocks noChangeShapeType="1"/>
              <a:stCxn id="16" idx="2"/>
              <a:endCxn id="19" idx="0"/>
            </p:cNvCxnSpPr>
            <p:nvPr/>
          </p:nvCxnSpPr>
          <p:spPr bwMode="auto">
            <a:xfrm rot="5400000">
              <a:off x="3625758" y="2667702"/>
              <a:ext cx="826242" cy="2411099"/>
            </a:xfrm>
            <a:prstGeom prst="bentConnector3">
              <a:avLst>
                <a:gd name="adj1" fmla="val 50000"/>
              </a:avLst>
            </a:prstGeom>
            <a:noFill/>
            <a:ln w="9525" algn="ctr">
              <a:solidFill>
                <a:schemeClr val="tx1"/>
              </a:solidFill>
              <a:prstDash val="dash"/>
              <a:round/>
              <a:headEnd/>
              <a:tailEnd type="arrow" w="med" len="med"/>
            </a:ln>
          </p:spPr>
        </p:cxnSp>
        <p:sp>
          <p:nvSpPr>
            <p:cNvPr id="32" name="TextBox 31"/>
            <p:cNvSpPr txBox="1"/>
            <p:nvPr/>
          </p:nvSpPr>
          <p:spPr>
            <a:xfrm>
              <a:off x="942960" y="3278380"/>
              <a:ext cx="2488019" cy="40876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echo “line 2” &gt;&gt; file1</a:t>
              </a:r>
            </a:p>
          </p:txBody>
        </p:sp>
        <p:cxnSp>
          <p:nvCxnSpPr>
            <p:cNvPr id="11279" name="Elbow Connector 61"/>
            <p:cNvCxnSpPr>
              <a:cxnSpLocks noChangeShapeType="1"/>
              <a:stCxn id="32" idx="3"/>
              <a:endCxn id="16" idx="1"/>
            </p:cNvCxnSpPr>
            <p:nvPr/>
          </p:nvCxnSpPr>
          <p:spPr bwMode="auto">
            <a:xfrm flipV="1">
              <a:off x="3430979" y="3102465"/>
              <a:ext cx="718241" cy="380297"/>
            </a:xfrm>
            <a:prstGeom prst="bentConnector3">
              <a:avLst>
                <a:gd name="adj1" fmla="val 50000"/>
              </a:avLst>
            </a:prstGeom>
            <a:noFill/>
            <a:ln w="9525" algn="ctr">
              <a:solidFill>
                <a:schemeClr val="tx1"/>
              </a:solidFill>
              <a:round/>
              <a:headEnd/>
              <a:tailEnd type="arrow" w="med" len="med"/>
            </a:ln>
          </p:spPr>
        </p:cxnSp>
      </p:grpSp>
    </p:spTree>
    <p:extLst>
      <p:ext uri="{BB962C8B-B14F-4D97-AF65-F5344CB8AC3E}">
        <p14:creationId xmlns:p14="http://schemas.microsoft.com/office/powerpoint/2010/main" val="1690775510"/>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4335" y="838200"/>
            <a:ext cx="7772400" cy="323165"/>
          </a:xfrm>
        </p:spPr>
        <p:txBody>
          <a:bodyPr/>
          <a:lstStyle/>
          <a:p>
            <a:r>
              <a:rPr lang="en-GB" sz="1800" smtClean="0"/>
              <a:t>Redirection (stderr)</a:t>
            </a:r>
          </a:p>
        </p:txBody>
      </p:sp>
      <p:sp>
        <p:nvSpPr>
          <p:cNvPr id="3" name="TextBox 2"/>
          <p:cNvSpPr txBox="1"/>
          <p:nvPr/>
        </p:nvSpPr>
        <p:spPr>
          <a:xfrm>
            <a:off x="2790247" y="1508126"/>
            <a:ext cx="2782535" cy="408623"/>
          </a:xfrm>
          <a:prstGeom prst="round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Command 2&gt; destination</a:t>
            </a:r>
          </a:p>
        </p:txBody>
      </p:sp>
      <p:sp>
        <p:nvSpPr>
          <p:cNvPr id="4" name="TextBox 3"/>
          <p:cNvSpPr txBox="1"/>
          <p:nvPr/>
        </p:nvSpPr>
        <p:spPr>
          <a:xfrm>
            <a:off x="689320" y="5203674"/>
            <a:ext cx="7773866"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Command’s errors </a:t>
            </a:r>
            <a:r>
              <a:rPr lang="en-GB" b="1" dirty="0">
                <a:solidFill>
                  <a:srgbClr val="333399"/>
                </a:solidFill>
              </a:rPr>
              <a:t>redirected to </a:t>
            </a:r>
            <a:r>
              <a:rPr lang="en-GB" b="1">
                <a:solidFill>
                  <a:srgbClr val="333399"/>
                </a:solidFill>
              </a:rPr>
              <a:t>a file.</a:t>
            </a:r>
          </a:p>
          <a:p>
            <a:pPr>
              <a:defRPr/>
            </a:pPr>
            <a:r>
              <a:rPr lang="en-GB" b="1">
                <a:solidFill>
                  <a:srgbClr val="333399"/>
                </a:solidFill>
              </a:rPr>
              <a:t>Alternatively can be discarded using 2&gt; /dev/null.</a:t>
            </a:r>
            <a:endParaRPr lang="en-GB" b="1" dirty="0">
              <a:solidFill>
                <a:srgbClr val="333399"/>
              </a:solidFill>
            </a:endParaRPr>
          </a:p>
        </p:txBody>
      </p:sp>
      <p:grpSp>
        <p:nvGrpSpPr>
          <p:cNvPr id="12293" name="Group 6"/>
          <p:cNvGrpSpPr>
            <a:grpSpLocks/>
          </p:cNvGrpSpPr>
          <p:nvPr/>
        </p:nvGrpSpPr>
        <p:grpSpPr bwMode="auto">
          <a:xfrm>
            <a:off x="419507" y="2189479"/>
            <a:ext cx="7773866" cy="2455862"/>
            <a:chOff x="813946" y="2528899"/>
            <a:chExt cx="8420400" cy="2456623"/>
          </a:xfrm>
        </p:grpSpPr>
        <p:sp>
          <p:nvSpPr>
            <p:cNvPr id="8" name="Rounded Rectangle 7"/>
            <p:cNvSpPr/>
            <p:nvPr/>
          </p:nvSpPr>
          <p:spPr bwMode="auto">
            <a:xfrm>
              <a:off x="813946" y="2528899"/>
              <a:ext cx="8420400" cy="2456623"/>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9" name="TextBox 8"/>
            <p:cNvSpPr txBox="1"/>
            <p:nvPr/>
          </p:nvSpPr>
          <p:spPr>
            <a:xfrm>
              <a:off x="3122124" y="2781388"/>
              <a:ext cx="3216785" cy="408750"/>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fr-FR" dirty="0" smtClean="0">
                  <a:solidFill>
                    <a:srgbClr val="333399"/>
                  </a:solidFill>
                </a:rPr>
                <a:t>ls /home /ect</a:t>
              </a:r>
              <a:r>
                <a:rPr lang="fr-FR" dirty="0">
                  <a:solidFill>
                    <a:srgbClr val="333399"/>
                  </a:solidFill>
                </a:rPr>
                <a:t> </a:t>
              </a:r>
              <a:r>
                <a:rPr lang="fr-FR" dirty="0" smtClean="0">
                  <a:solidFill>
                    <a:srgbClr val="333399"/>
                  </a:solidFill>
                </a:rPr>
                <a:t>2&gt; errorfile</a:t>
              </a:r>
              <a:endParaRPr lang="en-GB" dirty="0">
                <a:solidFill>
                  <a:srgbClr val="333399"/>
                </a:solidFill>
              </a:endParaRPr>
            </a:p>
          </p:txBody>
        </p:sp>
        <p:sp>
          <p:nvSpPr>
            <p:cNvPr id="10" name="TextBox 9"/>
            <p:cNvSpPr txBox="1"/>
            <p:nvPr/>
          </p:nvSpPr>
          <p:spPr>
            <a:xfrm>
              <a:off x="1418693" y="3537273"/>
              <a:ext cx="2556486" cy="408750"/>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GB" dirty="0">
                  <a:solidFill>
                    <a:srgbClr val="333399"/>
                  </a:solidFill>
                </a:rPr>
                <a:t>An error is produced</a:t>
              </a:r>
            </a:p>
          </p:txBody>
        </p:sp>
        <p:sp>
          <p:nvSpPr>
            <p:cNvPr id="14" name="TextBox 13"/>
            <p:cNvSpPr txBox="1"/>
            <p:nvPr/>
          </p:nvSpPr>
          <p:spPr>
            <a:xfrm>
              <a:off x="1248810" y="4157854"/>
              <a:ext cx="2921892" cy="408750"/>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GB" dirty="0">
                  <a:solidFill>
                    <a:srgbClr val="333399"/>
                  </a:solidFill>
                </a:rPr>
                <a:t>The stderr is sent </a:t>
              </a:r>
              <a:r>
                <a:rPr lang="en-GB">
                  <a:solidFill>
                    <a:srgbClr val="333399"/>
                  </a:solidFill>
                </a:rPr>
                <a:t>to file </a:t>
              </a:r>
              <a:endParaRPr lang="en-GB" dirty="0">
                <a:solidFill>
                  <a:srgbClr val="333399"/>
                </a:solidFill>
              </a:endParaRPr>
            </a:p>
          </p:txBody>
        </p:sp>
      </p:grpSp>
      <p:sp>
        <p:nvSpPr>
          <p:cNvPr id="15" name="TextBox 14"/>
          <p:cNvSpPr txBox="1"/>
          <p:nvPr/>
        </p:nvSpPr>
        <p:spPr bwMode="auto">
          <a:xfrm>
            <a:off x="4838331" y="3213099"/>
            <a:ext cx="2698812" cy="4086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GB" dirty="0">
                <a:solidFill>
                  <a:srgbClr val="333399"/>
                </a:solidFill>
              </a:rPr>
              <a:t>The stdout is </a:t>
            </a:r>
            <a:r>
              <a:rPr lang="en-GB" dirty="0" smtClean="0">
                <a:solidFill>
                  <a:srgbClr val="333399"/>
                </a:solidFill>
              </a:rPr>
              <a:t>displayed</a:t>
            </a:r>
            <a:endParaRPr lang="en-GB" dirty="0">
              <a:solidFill>
                <a:srgbClr val="333399"/>
              </a:solidFill>
            </a:endParaRPr>
          </a:p>
        </p:txBody>
      </p:sp>
      <p:cxnSp>
        <p:nvCxnSpPr>
          <p:cNvPr id="5" name="Straight Arrow Connector 4"/>
          <p:cNvCxnSpPr>
            <a:stCxn id="10" idx="2"/>
            <a:endCxn id="14" idx="0"/>
          </p:cNvCxnSpPr>
          <p:nvPr/>
        </p:nvCxnSpPr>
        <p:spPr>
          <a:xfrm>
            <a:off x="2157917" y="3606164"/>
            <a:ext cx="11836" cy="2117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9" idx="2"/>
            <a:endCxn id="15" idx="1"/>
          </p:cNvCxnSpPr>
          <p:nvPr/>
        </p:nvCxnSpPr>
        <p:spPr>
          <a:xfrm rot="16200000" flipH="1">
            <a:off x="4153394" y="2732474"/>
            <a:ext cx="566898" cy="8029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rot="5400000">
            <a:off x="3411015" y="2794774"/>
            <a:ext cx="551340" cy="69734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37025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4335" y="838200"/>
            <a:ext cx="7772400" cy="323165"/>
          </a:xfrm>
        </p:spPr>
        <p:txBody>
          <a:bodyPr/>
          <a:lstStyle/>
          <a:p>
            <a:r>
              <a:rPr lang="en-GB" sz="1800" dirty="0" smtClean="0"/>
              <a:t>Redirection (</a:t>
            </a:r>
            <a:r>
              <a:rPr lang="en-GB" sz="1800" dirty="0" err="1" smtClean="0"/>
              <a:t>stderr</a:t>
            </a:r>
            <a:r>
              <a:rPr lang="en-GB" sz="1800" dirty="0" smtClean="0"/>
              <a:t> to </a:t>
            </a:r>
            <a:r>
              <a:rPr lang="en-GB" sz="1800" dirty="0" err="1" smtClean="0"/>
              <a:t>stdout</a:t>
            </a:r>
            <a:r>
              <a:rPr lang="en-GB" sz="1800" dirty="0" smtClean="0"/>
              <a:t>)</a:t>
            </a:r>
          </a:p>
        </p:txBody>
      </p:sp>
      <p:sp>
        <p:nvSpPr>
          <p:cNvPr id="3" name="TextBox 2"/>
          <p:cNvSpPr txBox="1"/>
          <p:nvPr/>
        </p:nvSpPr>
        <p:spPr>
          <a:xfrm>
            <a:off x="2111620" y="1566864"/>
            <a:ext cx="4078165" cy="408623"/>
          </a:xfrm>
          <a:prstGeom prst="round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GB" dirty="0">
                <a:solidFill>
                  <a:srgbClr val="333399"/>
                </a:solidFill>
              </a:rPr>
              <a:t>Command &gt; destination 2&gt;&amp;1</a:t>
            </a:r>
          </a:p>
        </p:txBody>
      </p:sp>
      <p:sp>
        <p:nvSpPr>
          <p:cNvPr id="4" name="TextBox 3"/>
          <p:cNvSpPr txBox="1"/>
          <p:nvPr/>
        </p:nvSpPr>
        <p:spPr>
          <a:xfrm>
            <a:off x="682869" y="5157788"/>
            <a:ext cx="7773866" cy="408623"/>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Command’s errors redirected to the same place as </a:t>
            </a:r>
            <a:r>
              <a:rPr lang="en-GB" b="1" dirty="0">
                <a:solidFill>
                  <a:srgbClr val="333399"/>
                </a:solidFill>
              </a:rPr>
              <a:t>stdout.</a:t>
            </a:r>
          </a:p>
        </p:txBody>
      </p:sp>
      <p:grpSp>
        <p:nvGrpSpPr>
          <p:cNvPr id="13317" name="Group 6"/>
          <p:cNvGrpSpPr>
            <a:grpSpLocks/>
          </p:cNvGrpSpPr>
          <p:nvPr/>
        </p:nvGrpSpPr>
        <p:grpSpPr bwMode="auto">
          <a:xfrm>
            <a:off x="797169" y="2260601"/>
            <a:ext cx="7772400" cy="2771775"/>
            <a:chOff x="936958" y="2584620"/>
            <a:chExt cx="8420400" cy="2772309"/>
          </a:xfrm>
        </p:grpSpPr>
        <p:sp>
          <p:nvSpPr>
            <p:cNvPr id="8" name="Rounded Rectangle 7"/>
            <p:cNvSpPr/>
            <p:nvPr/>
          </p:nvSpPr>
          <p:spPr bwMode="auto">
            <a:xfrm>
              <a:off x="936958" y="2584620"/>
              <a:ext cx="8420400" cy="2772309"/>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9" name="TextBox 8"/>
            <p:cNvSpPr txBox="1"/>
            <p:nvPr/>
          </p:nvSpPr>
          <p:spPr>
            <a:xfrm>
              <a:off x="1089364" y="2781508"/>
              <a:ext cx="3231948" cy="40870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ls -l </a:t>
              </a:r>
              <a:r>
                <a:rPr lang="en-GB" dirty="0" err="1" smtClean="0">
                  <a:solidFill>
                    <a:srgbClr val="333399"/>
                  </a:solidFill>
                </a:rPr>
                <a:t>mydir</a:t>
              </a:r>
              <a:r>
                <a:rPr lang="en-GB" dirty="0" smtClean="0">
                  <a:solidFill>
                    <a:srgbClr val="333399"/>
                  </a:solidFill>
                </a:rPr>
                <a:t> </a:t>
              </a:r>
              <a:r>
                <a:rPr lang="en-GB" dirty="0" err="1">
                  <a:solidFill>
                    <a:srgbClr val="333399"/>
                  </a:solidFill>
                </a:rPr>
                <a:t>afile</a:t>
              </a:r>
              <a:r>
                <a:rPr lang="en-GB" dirty="0">
                  <a:solidFill>
                    <a:srgbClr val="333399"/>
                  </a:solidFill>
                </a:rPr>
                <a:t> &gt; </a:t>
              </a:r>
              <a:r>
                <a:rPr lang="en-GB" dirty="0" err="1">
                  <a:solidFill>
                    <a:srgbClr val="333399"/>
                  </a:solidFill>
                </a:rPr>
                <a:t>bfile</a:t>
              </a:r>
              <a:r>
                <a:rPr lang="en-GB" dirty="0">
                  <a:solidFill>
                    <a:srgbClr val="333399"/>
                  </a:solidFill>
                </a:rPr>
                <a:t> 2&gt;&amp;1</a:t>
              </a:r>
            </a:p>
          </p:txBody>
        </p:sp>
        <p:sp>
          <p:nvSpPr>
            <p:cNvPr id="10" name="TextBox 9"/>
            <p:cNvSpPr txBox="1"/>
            <p:nvPr/>
          </p:nvSpPr>
          <p:spPr>
            <a:xfrm>
              <a:off x="1748200" y="3638923"/>
              <a:ext cx="3049696" cy="408702"/>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An error is produced</a:t>
              </a:r>
            </a:p>
          </p:txBody>
        </p:sp>
        <p:cxnSp>
          <p:nvCxnSpPr>
            <p:cNvPr id="13321" name="Elbow Connector 10"/>
            <p:cNvCxnSpPr>
              <a:cxnSpLocks noChangeShapeType="1"/>
              <a:stCxn id="9" idx="2"/>
              <a:endCxn id="10" idx="1"/>
            </p:cNvCxnSpPr>
            <p:nvPr/>
          </p:nvCxnSpPr>
          <p:spPr bwMode="auto">
            <a:xfrm rot="5400000">
              <a:off x="1900237" y="3038173"/>
              <a:ext cx="653065" cy="957137"/>
            </a:xfrm>
            <a:prstGeom prst="bentConnector4">
              <a:avLst>
                <a:gd name="adj1" fmla="val 34354"/>
                <a:gd name="adj2" fmla="val 125875"/>
              </a:avLst>
            </a:prstGeom>
            <a:noFill/>
            <a:ln w="9525" algn="ctr">
              <a:solidFill>
                <a:schemeClr val="tx1"/>
              </a:solidFill>
              <a:round/>
              <a:headEnd/>
              <a:tailEnd type="arrow" w="med" len="med"/>
            </a:ln>
          </p:spPr>
        </p:cxnSp>
        <p:sp>
          <p:nvSpPr>
            <p:cNvPr id="12" name="TextBox 11"/>
            <p:cNvSpPr txBox="1"/>
            <p:nvPr/>
          </p:nvSpPr>
          <p:spPr>
            <a:xfrm>
              <a:off x="5798057" y="3959660"/>
              <a:ext cx="2292102" cy="40870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Stdout sent </a:t>
              </a:r>
              <a:r>
                <a:rPr lang="en-GB">
                  <a:solidFill>
                    <a:srgbClr val="333399"/>
                  </a:solidFill>
                </a:rPr>
                <a:t>to bfile</a:t>
              </a:r>
              <a:endParaRPr lang="en-GB" dirty="0">
                <a:solidFill>
                  <a:srgbClr val="333399"/>
                </a:solidFill>
              </a:endParaRPr>
            </a:p>
          </p:txBody>
        </p:sp>
        <p:sp>
          <p:nvSpPr>
            <p:cNvPr id="13" name="TextBox 12"/>
            <p:cNvSpPr txBox="1"/>
            <p:nvPr/>
          </p:nvSpPr>
          <p:spPr>
            <a:xfrm>
              <a:off x="1094752" y="4502398"/>
              <a:ext cx="2502515" cy="40870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strike="sngStrike" dirty="0">
                  <a:solidFill>
                    <a:srgbClr val="333399"/>
                  </a:solidFill>
                </a:rPr>
                <a:t>Error sent </a:t>
              </a:r>
              <a:r>
                <a:rPr lang="en-GB" strike="sngStrike">
                  <a:solidFill>
                    <a:srgbClr val="333399"/>
                  </a:solidFill>
                </a:rPr>
                <a:t>to monitor</a:t>
              </a:r>
              <a:endParaRPr lang="en-GB" strike="sngStrike" dirty="0">
                <a:solidFill>
                  <a:srgbClr val="333399"/>
                </a:solidFill>
              </a:endParaRPr>
            </a:p>
          </p:txBody>
        </p:sp>
        <p:sp>
          <p:nvSpPr>
            <p:cNvPr id="14" name="TextBox 13"/>
            <p:cNvSpPr txBox="1"/>
            <p:nvPr/>
          </p:nvSpPr>
          <p:spPr>
            <a:xfrm>
              <a:off x="6129857" y="2781508"/>
              <a:ext cx="2844901" cy="715227"/>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The stderr is sent to stdout</a:t>
              </a:r>
            </a:p>
          </p:txBody>
        </p:sp>
        <p:cxnSp>
          <p:nvCxnSpPr>
            <p:cNvPr id="13325" name="Elbow Connector 14"/>
            <p:cNvCxnSpPr>
              <a:cxnSpLocks noChangeShapeType="1"/>
            </p:cNvCxnSpPr>
            <p:nvPr/>
          </p:nvCxnSpPr>
          <p:spPr bwMode="auto">
            <a:xfrm flipV="1">
              <a:off x="4807336" y="3351393"/>
              <a:ext cx="1332148" cy="653062"/>
            </a:xfrm>
            <a:prstGeom prst="bentConnector3">
              <a:avLst>
                <a:gd name="adj1" fmla="val 50000"/>
              </a:avLst>
            </a:prstGeom>
            <a:noFill/>
            <a:ln w="9525" algn="ctr">
              <a:solidFill>
                <a:schemeClr val="tx1"/>
              </a:solidFill>
              <a:round/>
              <a:headEnd/>
              <a:tailEnd type="arrow" w="med" len="med"/>
            </a:ln>
          </p:spPr>
        </p:cxnSp>
        <p:cxnSp>
          <p:nvCxnSpPr>
            <p:cNvPr id="13326" name="Elbow Connector 15"/>
            <p:cNvCxnSpPr>
              <a:cxnSpLocks noChangeShapeType="1"/>
              <a:stCxn id="14" idx="2"/>
              <a:endCxn id="12" idx="0"/>
            </p:cNvCxnSpPr>
            <p:nvPr/>
          </p:nvCxnSpPr>
          <p:spPr bwMode="auto">
            <a:xfrm rot="5400000">
              <a:off x="7016746" y="3424098"/>
              <a:ext cx="462925" cy="608200"/>
            </a:xfrm>
            <a:prstGeom prst="bentConnector3">
              <a:avLst>
                <a:gd name="adj1" fmla="val 50000"/>
              </a:avLst>
            </a:prstGeom>
            <a:noFill/>
            <a:ln w="9525" algn="ctr">
              <a:solidFill>
                <a:schemeClr val="tx1"/>
              </a:solidFill>
              <a:round/>
              <a:headEnd/>
              <a:tailEnd type="arrow" w="med" len="med"/>
            </a:ln>
          </p:spPr>
        </p:cxnSp>
        <p:cxnSp>
          <p:nvCxnSpPr>
            <p:cNvPr id="13327" name="Elbow Connector 18"/>
            <p:cNvCxnSpPr>
              <a:cxnSpLocks noChangeShapeType="1"/>
              <a:stCxn id="10" idx="2"/>
              <a:endCxn id="13" idx="0"/>
            </p:cNvCxnSpPr>
            <p:nvPr/>
          </p:nvCxnSpPr>
          <p:spPr bwMode="auto">
            <a:xfrm rot="5400000">
              <a:off x="2582143" y="3811493"/>
              <a:ext cx="454774" cy="927038"/>
            </a:xfrm>
            <a:prstGeom prst="bentConnector3">
              <a:avLst>
                <a:gd name="adj1" fmla="val 50000"/>
              </a:avLst>
            </a:prstGeom>
            <a:noFill/>
            <a:ln w="9525" algn="ctr">
              <a:solidFill>
                <a:schemeClr val="tx1"/>
              </a:solidFill>
              <a:prstDash val="dash"/>
              <a:round/>
              <a:headEnd/>
              <a:tailEnd type="arrow" w="med" len="med"/>
            </a:ln>
          </p:spPr>
        </p:cxnSp>
      </p:grpSp>
    </p:spTree>
    <p:extLst>
      <p:ext uri="{BB962C8B-B14F-4D97-AF65-F5344CB8AC3E}">
        <p14:creationId xmlns:p14="http://schemas.microsoft.com/office/powerpoint/2010/main" val="1715332244"/>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7"/>
          <p:cNvSpPr>
            <a:spLocks noGrp="1"/>
          </p:cNvSpPr>
          <p:nvPr>
            <p:ph type="title"/>
          </p:nvPr>
        </p:nvSpPr>
        <p:spPr>
          <a:xfrm>
            <a:off x="687266" y="838200"/>
            <a:ext cx="7772400" cy="323165"/>
          </a:xfrm>
        </p:spPr>
        <p:txBody>
          <a:bodyPr/>
          <a:lstStyle/>
          <a:p>
            <a:r>
              <a:rPr lang="en-GB" sz="1800" smtClean="0"/>
              <a:t>Redirection summarised</a:t>
            </a:r>
          </a:p>
        </p:txBody>
      </p:sp>
      <p:graphicFrame>
        <p:nvGraphicFramePr>
          <p:cNvPr id="2" name="Table 1"/>
          <p:cNvGraphicFramePr>
            <a:graphicFrameLocks noGrp="1"/>
          </p:cNvGraphicFramePr>
          <p:nvPr>
            <p:extLst>
              <p:ext uri="{D42A27DB-BD31-4B8C-83A1-F6EECF244321}">
                <p14:modId xmlns:p14="http://schemas.microsoft.com/office/powerpoint/2010/main" val="1905424006"/>
              </p:ext>
            </p:extLst>
          </p:nvPr>
        </p:nvGraphicFramePr>
        <p:xfrm>
          <a:off x="687266" y="3284538"/>
          <a:ext cx="7772677" cy="2225040"/>
        </p:xfrm>
        <a:graphic>
          <a:graphicData uri="http://schemas.openxmlformats.org/drawingml/2006/table">
            <a:tbl>
              <a:tblPr firstRow="1" bandRow="1">
                <a:tableStyleId>{5C22544A-7EE6-4342-B048-85BDC9FD1C3A}</a:tableStyleId>
              </a:tblPr>
              <a:tblGrid>
                <a:gridCol w="2848745"/>
                <a:gridCol w="4923932"/>
              </a:tblGrid>
              <a:tr h="370840">
                <a:tc>
                  <a:txBody>
                    <a:bodyPr/>
                    <a:lstStyle/>
                    <a:p>
                      <a:r>
                        <a:rPr lang="en-GB" dirty="0" smtClean="0"/>
                        <a:t>Character</a:t>
                      </a:r>
                      <a:endParaRPr lang="en-GB" dirty="0"/>
                    </a:p>
                  </a:txBody>
                  <a:tcPr marL="84406" marR="84406"/>
                </a:tc>
                <a:tc>
                  <a:txBody>
                    <a:bodyPr/>
                    <a:lstStyle/>
                    <a:p>
                      <a:r>
                        <a:rPr lang="en-GB" smtClean="0"/>
                        <a:t>Action</a:t>
                      </a:r>
                      <a:endParaRPr lang="en-GB"/>
                    </a:p>
                  </a:txBody>
                  <a:tcPr marL="84406" marR="84406"/>
                </a:tc>
              </a:tr>
              <a:tr h="370840">
                <a:tc>
                  <a:txBody>
                    <a:bodyPr/>
                    <a:lstStyle/>
                    <a:p>
                      <a:r>
                        <a:rPr lang="en-GB" smtClean="0"/>
                        <a:t>&gt;</a:t>
                      </a:r>
                      <a:endParaRPr lang="en-GB"/>
                    </a:p>
                  </a:txBody>
                  <a:tcPr marL="84406" marR="84406"/>
                </a:tc>
                <a:tc>
                  <a:txBody>
                    <a:bodyPr/>
                    <a:lstStyle/>
                    <a:p>
                      <a:r>
                        <a:rPr lang="en-GB" smtClean="0"/>
                        <a:t>Redirect stdout</a:t>
                      </a:r>
                      <a:endParaRPr lang="en-GB" dirty="0"/>
                    </a:p>
                  </a:txBody>
                  <a:tcPr marL="84406" marR="84406"/>
                </a:tc>
              </a:tr>
              <a:tr h="370840">
                <a:tc>
                  <a:txBody>
                    <a:bodyPr/>
                    <a:lstStyle/>
                    <a:p>
                      <a:r>
                        <a:rPr lang="en-GB" smtClean="0"/>
                        <a:t>&gt;&gt;</a:t>
                      </a:r>
                      <a:endParaRPr lang="en-GB"/>
                    </a:p>
                  </a:txBody>
                  <a:tcPr marL="84406" marR="84406"/>
                </a:tc>
                <a:tc>
                  <a:txBody>
                    <a:bodyPr/>
                    <a:lstStyle/>
                    <a:p>
                      <a:r>
                        <a:rPr lang="en-GB" dirty="0" smtClean="0"/>
                        <a:t>Append </a:t>
                      </a:r>
                      <a:r>
                        <a:rPr lang="en-GB" smtClean="0"/>
                        <a:t>to destination</a:t>
                      </a:r>
                      <a:endParaRPr lang="en-GB" dirty="0"/>
                    </a:p>
                  </a:txBody>
                  <a:tcPr marL="84406" marR="84406"/>
                </a:tc>
              </a:tr>
              <a:tr h="370840">
                <a:tc>
                  <a:txBody>
                    <a:bodyPr/>
                    <a:lstStyle/>
                    <a:p>
                      <a:r>
                        <a:rPr lang="en-GB" smtClean="0"/>
                        <a:t>2&gt;</a:t>
                      </a:r>
                      <a:endParaRPr lang="en-GB"/>
                    </a:p>
                  </a:txBody>
                  <a:tcPr marL="84406" marR="84406"/>
                </a:tc>
                <a:tc>
                  <a:txBody>
                    <a:bodyPr/>
                    <a:lstStyle/>
                    <a:p>
                      <a:r>
                        <a:rPr lang="en-GB" dirty="0" smtClean="0"/>
                        <a:t>Redirect stderr</a:t>
                      </a:r>
                      <a:endParaRPr lang="en-GB" dirty="0"/>
                    </a:p>
                  </a:txBody>
                  <a:tcPr marL="84406" marR="84406"/>
                </a:tc>
              </a:tr>
              <a:tr h="370840">
                <a:tc>
                  <a:txBody>
                    <a:bodyPr/>
                    <a:lstStyle/>
                    <a:p>
                      <a:r>
                        <a:rPr lang="en-GB" smtClean="0"/>
                        <a:t>2&gt;&amp;1</a:t>
                      </a:r>
                      <a:endParaRPr lang="en-GB"/>
                    </a:p>
                  </a:txBody>
                  <a:tcPr marL="84406" marR="84406"/>
                </a:tc>
                <a:tc>
                  <a:txBody>
                    <a:bodyPr/>
                    <a:lstStyle/>
                    <a:p>
                      <a:r>
                        <a:rPr lang="en-GB" dirty="0" smtClean="0"/>
                        <a:t>Redirect  stderr</a:t>
                      </a:r>
                      <a:r>
                        <a:rPr lang="en-GB" baseline="0" dirty="0" smtClean="0"/>
                        <a:t> to stdout</a:t>
                      </a:r>
                      <a:endParaRPr lang="en-GB" dirty="0"/>
                    </a:p>
                  </a:txBody>
                  <a:tcPr marL="84406" marR="84406"/>
                </a:tc>
              </a:tr>
              <a:tr h="370840">
                <a:tc>
                  <a:txBody>
                    <a:bodyPr/>
                    <a:lstStyle/>
                    <a:p>
                      <a:r>
                        <a:rPr lang="en-US" dirty="0" smtClean="0"/>
                        <a:t>&amp;&gt;</a:t>
                      </a:r>
                      <a:endParaRPr lang="en-GB" dirty="0"/>
                    </a:p>
                  </a:txBody>
                  <a:tcPr marL="84406" marR="84406"/>
                </a:tc>
                <a:tc>
                  <a:txBody>
                    <a:bodyPr/>
                    <a:lstStyle/>
                    <a:p>
                      <a:r>
                        <a:rPr lang="en-US" dirty="0" smtClean="0"/>
                        <a:t>Redirect both </a:t>
                      </a:r>
                      <a:r>
                        <a:rPr lang="en-US" dirty="0" err="1" smtClean="0"/>
                        <a:t>stderr</a:t>
                      </a:r>
                      <a:r>
                        <a:rPr lang="en-US" dirty="0" smtClean="0"/>
                        <a:t> and</a:t>
                      </a:r>
                      <a:r>
                        <a:rPr lang="en-US" baseline="0" dirty="0" smtClean="0"/>
                        <a:t> </a:t>
                      </a:r>
                      <a:r>
                        <a:rPr lang="en-US" baseline="0" dirty="0" err="1" smtClean="0"/>
                        <a:t>stdout</a:t>
                      </a:r>
                      <a:endParaRPr lang="en-GB" dirty="0"/>
                    </a:p>
                  </a:txBody>
                  <a:tcPr marL="84406" marR="84406"/>
                </a:tc>
              </a:tr>
            </a:tbl>
          </a:graphicData>
        </a:graphic>
      </p:graphicFrame>
      <p:sp>
        <p:nvSpPr>
          <p:cNvPr id="6" name="Text Placeholder 8"/>
          <p:cNvSpPr txBox="1">
            <a:spLocks/>
          </p:cNvSpPr>
          <p:nvPr/>
        </p:nvSpPr>
        <p:spPr bwMode="auto">
          <a:xfrm>
            <a:off x="687266" y="1628776"/>
            <a:ext cx="7773865" cy="1281113"/>
          </a:xfrm>
          <a:prstGeom prst="roundRect">
            <a:avLst>
              <a:gd name="adj" fmla="val 1098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t>It is possible to change the default behaviour of a command’s input and output by use any of the following character sequences. </a:t>
            </a:r>
            <a:endParaRPr dirty="0"/>
          </a:p>
        </p:txBody>
      </p:sp>
    </p:spTree>
    <p:extLst>
      <p:ext uri="{BB962C8B-B14F-4D97-AF65-F5344CB8AC3E}">
        <p14:creationId xmlns:p14="http://schemas.microsoft.com/office/powerpoint/2010/main" val="4192870078"/>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9"/>
          <p:cNvSpPr>
            <a:spLocks noGrp="1"/>
          </p:cNvSpPr>
          <p:nvPr>
            <p:ph type="title"/>
          </p:nvPr>
        </p:nvSpPr>
        <p:spPr>
          <a:xfrm>
            <a:off x="457200" y="641350"/>
            <a:ext cx="8229600" cy="323165"/>
          </a:xfrm>
        </p:spPr>
        <p:txBody>
          <a:bodyPr/>
          <a:lstStyle/>
          <a:p>
            <a:r>
              <a:rPr lang="en-GB" sz="1800" smtClean="0"/>
              <a:t>Piping</a:t>
            </a:r>
          </a:p>
        </p:txBody>
      </p:sp>
      <p:sp>
        <p:nvSpPr>
          <p:cNvPr id="21" name="Text Placeholder 20"/>
          <p:cNvSpPr>
            <a:spLocks noGrp="1"/>
          </p:cNvSpPr>
          <p:nvPr>
            <p:ph type="body" sz="quarter" idx="13"/>
          </p:nvPr>
        </p:nvSpPr>
        <p:spPr>
          <a:xfrm>
            <a:off x="716573" y="1727200"/>
            <a:ext cx="7725508" cy="476726"/>
          </a:xfrm>
          <a:solidFill>
            <a:srgbClr val="BCE4F6"/>
          </a:solidFill>
          <a:ln>
            <a:solidFill>
              <a:srgbClr val="7F7F7F"/>
            </a:solidFill>
          </a:ln>
          <a:effectLst>
            <a:outerShdw blurRad="50800" dist="38100" dir="2700000" algn="tl" rotWithShape="0">
              <a:prstClr val="black">
                <a:alpha val="40000"/>
              </a:prstClr>
            </a:outerShdw>
          </a:effectLst>
        </p:spPr>
        <p:txBody>
          <a:bodyPr/>
          <a:lstStyle/>
          <a:p>
            <a:pPr>
              <a:defRPr/>
            </a:pPr>
            <a:r>
              <a:rPr>
                <a:solidFill>
                  <a:schemeClr val="tx1">
                    <a:lumMod val="50000"/>
                    <a:lumOff val="50000"/>
                  </a:schemeClr>
                </a:solidFill>
              </a:rPr>
              <a:t>Input and output</a:t>
            </a:r>
          </a:p>
        </p:txBody>
      </p:sp>
      <p:sp>
        <p:nvSpPr>
          <p:cNvPr id="3" name="Text Placeholder 2"/>
          <p:cNvSpPr>
            <a:spLocks noGrp="1"/>
          </p:cNvSpPr>
          <p:nvPr>
            <p:ph type="body" sz="quarter" idx="15"/>
          </p:nvPr>
        </p:nvSpPr>
        <p:spPr>
          <a:xfrm>
            <a:off x="668215" y="3311525"/>
            <a:ext cx="7772400" cy="476726"/>
          </a:xfrm>
          <a:solidFill>
            <a:srgbClr val="2EABE2"/>
          </a:solidFill>
          <a:ln>
            <a:solidFill>
              <a:srgbClr val="333399"/>
            </a:solidFill>
          </a:ln>
          <a:effectLst>
            <a:outerShdw blurRad="63500" dist="63500" dir="2700000" algn="tl" rotWithShape="0">
              <a:prstClr val="black">
                <a:alpha val="40000"/>
              </a:prstClr>
            </a:outerShdw>
          </a:effectLst>
        </p:spPr>
        <p:txBody>
          <a:bodyPr/>
          <a:lstStyle/>
          <a:p>
            <a:pPr>
              <a:defRPr/>
            </a:pPr>
            <a:r>
              <a:rPr>
                <a:solidFill>
                  <a:srgbClr val="333399"/>
                </a:solidFill>
              </a:rPr>
              <a:t>piping</a:t>
            </a:r>
          </a:p>
        </p:txBody>
      </p:sp>
      <p:sp>
        <p:nvSpPr>
          <p:cNvPr id="4" name="Text Placeholder 3"/>
          <p:cNvSpPr>
            <a:spLocks noGrp="1"/>
          </p:cNvSpPr>
          <p:nvPr>
            <p:ph type="body" sz="quarter" idx="16"/>
          </p:nvPr>
        </p:nvSpPr>
        <p:spPr>
          <a:xfrm>
            <a:off x="668215" y="4103689"/>
            <a:ext cx="7772400" cy="476726"/>
          </a:xfrm>
        </p:spPr>
        <p:txBody>
          <a:bodyPr/>
          <a:lstStyle/>
          <a:p>
            <a:pPr>
              <a:defRPr/>
            </a:pPr>
            <a:r>
              <a:rPr/>
              <a:t>tee command</a:t>
            </a:r>
          </a:p>
        </p:txBody>
      </p:sp>
      <p:sp>
        <p:nvSpPr>
          <p:cNvPr id="5" name="Text Placeholder 4"/>
          <p:cNvSpPr>
            <a:spLocks noGrp="1"/>
          </p:cNvSpPr>
          <p:nvPr>
            <p:ph type="body" sz="quarter" idx="14"/>
          </p:nvPr>
        </p:nvSpPr>
        <p:spPr>
          <a:xfrm>
            <a:off x="668215" y="2519364"/>
            <a:ext cx="7772400" cy="476726"/>
          </a:xfrm>
        </p:spPr>
        <p:txBody>
          <a:bodyPr/>
          <a:lstStyle/>
          <a:p>
            <a:pPr>
              <a:defRPr/>
            </a:pPr>
            <a:r>
              <a:rPr/>
              <a:t>redirection</a:t>
            </a:r>
          </a:p>
        </p:txBody>
      </p:sp>
      <p:sp>
        <p:nvSpPr>
          <p:cNvPr id="25" name="Text Placeholder 3"/>
          <p:cNvSpPr>
            <a:spLocks noGrp="1"/>
          </p:cNvSpPr>
          <p:nvPr>
            <p:ph type="body" sz="quarter" idx="16"/>
          </p:nvPr>
        </p:nvSpPr>
        <p:spPr>
          <a:xfrm>
            <a:off x="668215" y="4895850"/>
            <a:ext cx="7772400" cy="476726"/>
          </a:xfrm>
        </p:spPr>
        <p:txBody>
          <a:bodyPr/>
          <a:lstStyle/>
          <a:p>
            <a:pPr>
              <a:defRPr/>
            </a:pPr>
            <a:r>
              <a:rPr/>
              <a:t>Input redirection</a:t>
            </a:r>
          </a:p>
        </p:txBody>
      </p:sp>
    </p:spTree>
    <p:extLst>
      <p:ext uri="{BB962C8B-B14F-4D97-AF65-F5344CB8AC3E}">
        <p14:creationId xmlns:p14="http://schemas.microsoft.com/office/powerpoint/2010/main" val="2976189312"/>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85800" y="5424806"/>
            <a:ext cx="7772400"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GB" sz="2000" dirty="0"/>
              <a:t>[user@unix demo</a:t>
            </a:r>
            <a:r>
              <a:rPr lang="en-GB" sz="2000" dirty="0" smtClean="0"/>
              <a:t>]$   </a:t>
            </a:r>
            <a:r>
              <a:rPr lang="en-GB" sz="2000" dirty="0"/>
              <a:t>ls </a:t>
            </a:r>
            <a:r>
              <a:rPr lang="en-GB" sz="2000" dirty="0" smtClean="0"/>
              <a:t>  | </a:t>
            </a:r>
            <a:r>
              <a:rPr lang="en-GB" sz="2000" dirty="0" err="1"/>
              <a:t>wc</a:t>
            </a:r>
            <a:r>
              <a:rPr lang="en-GB" sz="2000" dirty="0"/>
              <a:t> -l</a:t>
            </a:r>
          </a:p>
        </p:txBody>
      </p:sp>
      <p:sp>
        <p:nvSpPr>
          <p:cNvPr id="16387" name="Title 7"/>
          <p:cNvSpPr>
            <a:spLocks noGrp="1"/>
          </p:cNvSpPr>
          <p:nvPr>
            <p:ph type="title"/>
          </p:nvPr>
        </p:nvSpPr>
        <p:spPr>
          <a:xfrm>
            <a:off x="457200" y="641350"/>
            <a:ext cx="8229600" cy="323165"/>
          </a:xfrm>
        </p:spPr>
        <p:txBody>
          <a:bodyPr/>
          <a:lstStyle/>
          <a:p>
            <a:r>
              <a:rPr lang="en-GB" sz="1800" smtClean="0"/>
              <a:t>Piping</a:t>
            </a:r>
          </a:p>
        </p:txBody>
      </p:sp>
      <p:sp>
        <p:nvSpPr>
          <p:cNvPr id="9" name="Text Placeholder 8"/>
          <p:cNvSpPr>
            <a:spLocks noGrp="1"/>
          </p:cNvSpPr>
          <p:nvPr>
            <p:ph type="body" sz="quarter" idx="13"/>
          </p:nvPr>
        </p:nvSpPr>
        <p:spPr>
          <a:xfrm>
            <a:off x="685800" y="2241551"/>
            <a:ext cx="7772400" cy="1971675"/>
          </a:xfrm>
        </p:spPr>
        <p:style>
          <a:lnRef idx="1">
            <a:schemeClr val="accent3"/>
          </a:lnRef>
          <a:fillRef idx="2">
            <a:schemeClr val="accent3"/>
          </a:fillRef>
          <a:effectRef idx="1">
            <a:schemeClr val="accent3"/>
          </a:effectRef>
          <a:fontRef idx="minor">
            <a:schemeClr val="dk1"/>
          </a:fontRef>
        </p:style>
        <p:txBody>
          <a:bodyPr/>
          <a:lstStyle/>
          <a:p>
            <a:pPr>
              <a:defRPr/>
            </a:pPr>
            <a:r>
              <a:rPr smtClean="0"/>
              <a:t>Unix commands can be combined together so that more complex tasks can be achieved with ease.</a:t>
            </a:r>
          </a:p>
          <a:p>
            <a:pPr>
              <a:defRPr/>
            </a:pPr>
            <a:endParaRPr/>
          </a:p>
          <a:p>
            <a:pPr>
              <a:defRPr/>
            </a:pPr>
            <a:r>
              <a:rPr smtClean="0"/>
              <a:t>The way to combine </a:t>
            </a:r>
            <a:r>
              <a:t>U</a:t>
            </a:r>
            <a:r>
              <a:rPr smtClean="0"/>
              <a:t>nix commands is through piping.</a:t>
            </a:r>
            <a:endParaRPr/>
          </a:p>
        </p:txBody>
      </p:sp>
      <p:sp>
        <p:nvSpPr>
          <p:cNvPr id="4" name="Text Placeholder 8"/>
          <p:cNvSpPr txBox="1">
            <a:spLocks/>
          </p:cNvSpPr>
          <p:nvPr/>
        </p:nvSpPr>
        <p:spPr bwMode="auto">
          <a:xfrm>
            <a:off x="2179028" y="1520826"/>
            <a:ext cx="4785946" cy="492125"/>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b="0"/>
              <a:t>c</a:t>
            </a:r>
            <a:r>
              <a:rPr b="0" smtClean="0"/>
              <a:t>ommand | command | command</a:t>
            </a:r>
            <a:endParaRPr b="0"/>
          </a:p>
        </p:txBody>
      </p:sp>
      <p:sp>
        <p:nvSpPr>
          <p:cNvPr id="36" name="Oval 35"/>
          <p:cNvSpPr/>
          <p:nvPr/>
        </p:nvSpPr>
        <p:spPr bwMode="auto">
          <a:xfrm>
            <a:off x="3132279" y="5398450"/>
            <a:ext cx="405301" cy="434181"/>
          </a:xfrm>
          <a:prstGeom prst="ellipse">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eaLnBrk="0" hangingPunct="0">
              <a:defRPr/>
            </a:pPr>
            <a:endParaRPr lang="en-GB">
              <a:solidFill>
                <a:schemeClr val="tx1"/>
              </a:solidFill>
            </a:endParaRPr>
          </a:p>
        </p:txBody>
      </p:sp>
      <p:sp>
        <p:nvSpPr>
          <p:cNvPr id="37" name="Oval 36"/>
          <p:cNvSpPr/>
          <p:nvPr/>
        </p:nvSpPr>
        <p:spPr bwMode="auto">
          <a:xfrm>
            <a:off x="4471641" y="5449234"/>
            <a:ext cx="331177" cy="400050"/>
          </a:xfrm>
          <a:prstGeom prst="ellipse">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eaLnBrk="0" hangingPunct="0">
              <a:defRPr/>
            </a:pPr>
            <a:endParaRPr lang="en-GB">
              <a:solidFill>
                <a:schemeClr val="tx1"/>
              </a:solidFill>
            </a:endParaRPr>
          </a:p>
        </p:txBody>
      </p:sp>
      <p:cxnSp>
        <p:nvCxnSpPr>
          <p:cNvPr id="38" name="Curved Connector 37"/>
          <p:cNvCxnSpPr/>
          <p:nvPr/>
        </p:nvCxnSpPr>
        <p:spPr bwMode="auto">
          <a:xfrm rot="16200000" flipH="1">
            <a:off x="3868554" y="4745788"/>
            <a:ext cx="68262" cy="1338629"/>
          </a:xfrm>
          <a:prstGeom prst="curvedConnector3">
            <a:avLst>
              <a:gd name="adj1" fmla="val -334886"/>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6" name="TextBox 55"/>
          <p:cNvSpPr txBox="1"/>
          <p:nvPr/>
        </p:nvSpPr>
        <p:spPr>
          <a:xfrm>
            <a:off x="2873848" y="4478338"/>
            <a:ext cx="1512277" cy="58420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sz="1600" dirty="0">
                <a:solidFill>
                  <a:srgbClr val="333399"/>
                </a:solidFill>
              </a:rPr>
              <a:t>stdout of ls</a:t>
            </a:r>
          </a:p>
          <a:p>
            <a:pPr>
              <a:defRPr/>
            </a:pPr>
            <a:r>
              <a:rPr lang="en-GB" sz="1600" dirty="0">
                <a:solidFill>
                  <a:srgbClr val="333399"/>
                </a:solidFill>
              </a:rPr>
              <a:t>becomes stdin</a:t>
            </a:r>
          </a:p>
        </p:txBody>
      </p:sp>
    </p:spTree>
    <p:extLst>
      <p:ext uri="{BB962C8B-B14F-4D97-AF65-F5344CB8AC3E}">
        <p14:creationId xmlns:p14="http://schemas.microsoft.com/office/powerpoint/2010/main" val="2707786821"/>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p:cNvSpPr>
            <a:spLocks noGrp="1"/>
          </p:cNvSpPr>
          <p:nvPr>
            <p:ph type="title"/>
          </p:nvPr>
        </p:nvSpPr>
        <p:spPr>
          <a:xfrm>
            <a:off x="457200" y="641350"/>
            <a:ext cx="8229600" cy="323165"/>
          </a:xfrm>
        </p:spPr>
        <p:txBody>
          <a:bodyPr/>
          <a:lstStyle/>
          <a:p>
            <a:r>
              <a:rPr lang="en-GB" sz="1800" smtClean="0"/>
              <a:t>Piping </a:t>
            </a:r>
          </a:p>
        </p:txBody>
      </p:sp>
      <p:sp>
        <p:nvSpPr>
          <p:cNvPr id="3" name="Rounded Rectangle 2"/>
          <p:cNvSpPr/>
          <p:nvPr/>
        </p:nvSpPr>
        <p:spPr>
          <a:xfrm>
            <a:off x="691662" y="5192714"/>
            <a:ext cx="7772400" cy="1021556"/>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buClr>
                <a:srgbClr val="333399"/>
              </a:buClr>
              <a:defRPr/>
            </a:pPr>
            <a:r>
              <a:rPr lang="en-GB" b="1" dirty="0">
                <a:solidFill>
                  <a:srgbClr val="333399"/>
                </a:solidFill>
              </a:rPr>
              <a:t>The output of echo is piped to the </a:t>
            </a:r>
            <a:r>
              <a:rPr lang="en-GB" b="1" dirty="0" err="1">
                <a:solidFill>
                  <a:srgbClr val="333399"/>
                </a:solidFill>
              </a:rPr>
              <a:t>wc</a:t>
            </a:r>
            <a:r>
              <a:rPr lang="en-GB" b="1" dirty="0">
                <a:solidFill>
                  <a:srgbClr val="333399"/>
                </a:solidFill>
              </a:rPr>
              <a:t> command.</a:t>
            </a:r>
          </a:p>
          <a:p>
            <a:pPr>
              <a:buClr>
                <a:srgbClr val="333399"/>
              </a:buClr>
              <a:defRPr/>
            </a:pPr>
            <a:r>
              <a:rPr lang="en-GB" b="1" dirty="0">
                <a:solidFill>
                  <a:srgbClr val="333399"/>
                </a:solidFill>
              </a:rPr>
              <a:t>The </a:t>
            </a:r>
            <a:r>
              <a:rPr lang="en-GB" b="1" dirty="0" err="1">
                <a:solidFill>
                  <a:srgbClr val="333399"/>
                </a:solidFill>
              </a:rPr>
              <a:t>wc</a:t>
            </a:r>
            <a:r>
              <a:rPr lang="en-GB" b="1" dirty="0">
                <a:solidFill>
                  <a:srgbClr val="333399"/>
                </a:solidFill>
              </a:rPr>
              <a:t> </a:t>
            </a:r>
            <a:r>
              <a:rPr lang="en-GB" b="1">
                <a:solidFill>
                  <a:srgbClr val="333399"/>
                </a:solidFill>
              </a:rPr>
              <a:t>command is performed on the output and </a:t>
            </a:r>
            <a:r>
              <a:rPr lang="en-GB" b="1" dirty="0">
                <a:solidFill>
                  <a:srgbClr val="333399"/>
                </a:solidFill>
              </a:rPr>
              <a:t>displays </a:t>
            </a:r>
            <a:r>
              <a:rPr lang="en-GB" b="1">
                <a:solidFill>
                  <a:srgbClr val="333399"/>
                </a:solidFill>
              </a:rPr>
              <a:t>the result on the screen.</a:t>
            </a:r>
            <a:endParaRPr lang="en-GB" b="1" dirty="0">
              <a:solidFill>
                <a:srgbClr val="333399"/>
              </a:solidFill>
            </a:endParaRPr>
          </a:p>
        </p:txBody>
      </p:sp>
      <p:sp>
        <p:nvSpPr>
          <p:cNvPr id="11" name="Rounded Rectangle 10"/>
          <p:cNvSpPr/>
          <p:nvPr/>
        </p:nvSpPr>
        <p:spPr bwMode="auto">
          <a:xfrm>
            <a:off x="594946" y="1603376"/>
            <a:ext cx="7772400" cy="341312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endParaRPr lang="en-GB">
              <a:solidFill>
                <a:schemeClr val="tx1"/>
              </a:solidFill>
            </a:endParaRPr>
          </a:p>
        </p:txBody>
      </p:sp>
      <p:sp>
        <p:nvSpPr>
          <p:cNvPr id="12" name="TextBox 11"/>
          <p:cNvSpPr txBox="1"/>
          <p:nvPr/>
        </p:nvSpPr>
        <p:spPr>
          <a:xfrm>
            <a:off x="999392" y="1785939"/>
            <a:ext cx="2767969" cy="408623"/>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echo "hello world" | </a:t>
            </a:r>
            <a:r>
              <a:rPr lang="en-GB" dirty="0" err="1">
                <a:solidFill>
                  <a:srgbClr val="333399"/>
                </a:solidFill>
              </a:rPr>
              <a:t>wc</a:t>
            </a:r>
            <a:r>
              <a:rPr lang="en-GB" dirty="0">
                <a:solidFill>
                  <a:srgbClr val="333399"/>
                </a:solidFill>
              </a:rPr>
              <a:t> -c</a:t>
            </a:r>
          </a:p>
        </p:txBody>
      </p:sp>
      <p:sp>
        <p:nvSpPr>
          <p:cNvPr id="13" name="TextBox 12"/>
          <p:cNvSpPr txBox="1"/>
          <p:nvPr/>
        </p:nvSpPr>
        <p:spPr>
          <a:xfrm>
            <a:off x="999393" y="2560638"/>
            <a:ext cx="2542443" cy="715089"/>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echo sends “hello world” to stdout</a:t>
            </a:r>
          </a:p>
        </p:txBody>
      </p:sp>
      <p:cxnSp>
        <p:nvCxnSpPr>
          <p:cNvPr id="17415" name="Elbow Connector 13"/>
          <p:cNvCxnSpPr>
            <a:cxnSpLocks noChangeShapeType="1"/>
            <a:stCxn id="12" idx="2"/>
            <a:endCxn id="13" idx="0"/>
          </p:cNvCxnSpPr>
          <p:nvPr/>
        </p:nvCxnSpPr>
        <p:spPr bwMode="auto">
          <a:xfrm rot="5400000">
            <a:off x="2143958" y="2321219"/>
            <a:ext cx="366076" cy="112762"/>
          </a:xfrm>
          <a:prstGeom prst="bentConnector3">
            <a:avLst>
              <a:gd name="adj1" fmla="val 50000"/>
            </a:avLst>
          </a:prstGeom>
          <a:noFill/>
          <a:ln w="9525" algn="ctr">
            <a:solidFill>
              <a:schemeClr val="tx1"/>
            </a:solidFill>
            <a:round/>
            <a:headEnd/>
            <a:tailEnd type="arrow" w="med" len="med"/>
          </a:ln>
        </p:spPr>
      </p:cxnSp>
      <p:sp>
        <p:nvSpPr>
          <p:cNvPr id="16" name="TextBox 15"/>
          <p:cNvSpPr txBox="1"/>
          <p:nvPr/>
        </p:nvSpPr>
        <p:spPr>
          <a:xfrm>
            <a:off x="999577" y="3848470"/>
            <a:ext cx="2198750" cy="715089"/>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strike="sngStrike" dirty="0">
                <a:solidFill>
                  <a:srgbClr val="333399"/>
                </a:solidFill>
              </a:rPr>
              <a:t>stdout is sent to the monitor</a:t>
            </a:r>
          </a:p>
        </p:txBody>
      </p:sp>
      <p:sp>
        <p:nvSpPr>
          <p:cNvPr id="19" name="TextBox 18"/>
          <p:cNvSpPr txBox="1"/>
          <p:nvPr/>
        </p:nvSpPr>
        <p:spPr>
          <a:xfrm>
            <a:off x="4066443" y="2554288"/>
            <a:ext cx="1288073" cy="1021556"/>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stdout is piped into wc </a:t>
            </a:r>
            <a:endParaRPr lang="en-GB" dirty="0">
              <a:solidFill>
                <a:srgbClr val="333399"/>
              </a:solidFill>
            </a:endParaRPr>
          </a:p>
        </p:txBody>
      </p:sp>
      <p:cxnSp>
        <p:nvCxnSpPr>
          <p:cNvPr id="17418" name="Elbow Connector 19"/>
          <p:cNvCxnSpPr>
            <a:cxnSpLocks noChangeShapeType="1"/>
            <a:stCxn id="13" idx="1"/>
            <a:endCxn id="16" idx="1"/>
          </p:cNvCxnSpPr>
          <p:nvPr/>
        </p:nvCxnSpPr>
        <p:spPr bwMode="auto">
          <a:xfrm rot="10800000" flipH="1" flipV="1">
            <a:off x="999393" y="2918183"/>
            <a:ext cx="184" cy="1287832"/>
          </a:xfrm>
          <a:prstGeom prst="bentConnector3">
            <a:avLst>
              <a:gd name="adj1" fmla="val -124239130"/>
            </a:avLst>
          </a:prstGeom>
          <a:noFill/>
          <a:ln w="9525" algn="ctr">
            <a:solidFill>
              <a:schemeClr val="tx1"/>
            </a:solidFill>
            <a:prstDash val="dash"/>
            <a:round/>
            <a:headEnd/>
            <a:tailEnd type="arrow" w="med" len="med"/>
          </a:ln>
        </p:spPr>
      </p:cxnSp>
      <p:cxnSp>
        <p:nvCxnSpPr>
          <p:cNvPr id="17419" name="Elbow Connector 20"/>
          <p:cNvCxnSpPr>
            <a:cxnSpLocks noChangeShapeType="1"/>
            <a:stCxn id="13" idx="3"/>
            <a:endCxn id="19" idx="1"/>
          </p:cNvCxnSpPr>
          <p:nvPr/>
        </p:nvCxnSpPr>
        <p:spPr bwMode="auto">
          <a:xfrm>
            <a:off x="3541836" y="2918183"/>
            <a:ext cx="524607" cy="146883"/>
          </a:xfrm>
          <a:prstGeom prst="bentConnector3">
            <a:avLst>
              <a:gd name="adj1" fmla="val 50000"/>
            </a:avLst>
          </a:prstGeom>
          <a:noFill/>
          <a:ln w="9525" algn="ctr">
            <a:solidFill>
              <a:schemeClr val="tx1"/>
            </a:solidFill>
            <a:round/>
            <a:headEnd/>
            <a:tailEnd type="arrow" w="med" len="med"/>
          </a:ln>
        </p:spPr>
      </p:cxnSp>
      <p:sp>
        <p:nvSpPr>
          <p:cNvPr id="24" name="TextBox 23"/>
          <p:cNvSpPr txBox="1"/>
          <p:nvPr/>
        </p:nvSpPr>
        <p:spPr>
          <a:xfrm>
            <a:off x="5852746" y="2625726"/>
            <a:ext cx="2416420" cy="40862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err="1">
                <a:solidFill>
                  <a:srgbClr val="333399"/>
                </a:solidFill>
              </a:rPr>
              <a:t>wc</a:t>
            </a:r>
            <a:r>
              <a:rPr lang="en-GB" dirty="0">
                <a:solidFill>
                  <a:srgbClr val="333399"/>
                </a:solidFill>
              </a:rPr>
              <a:t> </a:t>
            </a:r>
            <a:r>
              <a:rPr lang="en-GB">
                <a:solidFill>
                  <a:srgbClr val="333399"/>
                </a:solidFill>
              </a:rPr>
              <a:t>produces stdout</a:t>
            </a:r>
            <a:endParaRPr lang="en-GB" dirty="0">
              <a:solidFill>
                <a:srgbClr val="333399"/>
              </a:solidFill>
            </a:endParaRPr>
          </a:p>
        </p:txBody>
      </p:sp>
      <p:sp>
        <p:nvSpPr>
          <p:cNvPr id="145" name="TextBox 144"/>
          <p:cNvSpPr txBox="1"/>
          <p:nvPr/>
        </p:nvSpPr>
        <p:spPr>
          <a:xfrm>
            <a:off x="4859216" y="4295776"/>
            <a:ext cx="3423138" cy="40862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stdout is sent to monitor</a:t>
            </a:r>
          </a:p>
        </p:txBody>
      </p:sp>
      <p:cxnSp>
        <p:nvCxnSpPr>
          <p:cNvPr id="17422" name="Elbow Connector 168"/>
          <p:cNvCxnSpPr>
            <a:cxnSpLocks noChangeShapeType="1"/>
            <a:stCxn id="24" idx="2"/>
            <a:endCxn id="145" idx="0"/>
          </p:cNvCxnSpPr>
          <p:nvPr/>
        </p:nvCxnSpPr>
        <p:spPr bwMode="auto">
          <a:xfrm rot="5400000">
            <a:off x="6185158" y="3419977"/>
            <a:ext cx="1261427" cy="490171"/>
          </a:xfrm>
          <a:prstGeom prst="bentConnector3">
            <a:avLst>
              <a:gd name="adj1" fmla="val 50000"/>
            </a:avLst>
          </a:prstGeom>
          <a:noFill/>
          <a:ln w="9525" algn="ctr">
            <a:solidFill>
              <a:schemeClr val="tx1"/>
            </a:solidFill>
            <a:round/>
            <a:headEnd/>
            <a:tailEnd type="arrow" w="med" len="med"/>
          </a:ln>
        </p:spPr>
      </p:cxnSp>
      <p:cxnSp>
        <p:nvCxnSpPr>
          <p:cNvPr id="17423" name="Elbow Connector 26"/>
          <p:cNvCxnSpPr>
            <a:cxnSpLocks noChangeShapeType="1"/>
          </p:cNvCxnSpPr>
          <p:nvPr/>
        </p:nvCxnSpPr>
        <p:spPr bwMode="auto">
          <a:xfrm>
            <a:off x="5347189" y="2954338"/>
            <a:ext cx="524608" cy="196850"/>
          </a:xfrm>
          <a:prstGeom prst="bentConnector3">
            <a:avLst>
              <a:gd name="adj1" fmla="val 50000"/>
            </a:avLst>
          </a:prstGeom>
          <a:noFill/>
          <a:ln w="9525" algn="ctr">
            <a:solidFill>
              <a:schemeClr val="tx1"/>
            </a:solidFill>
            <a:round/>
            <a:headEnd/>
            <a:tailEnd type="arrow" w="med" len="med"/>
          </a:ln>
        </p:spPr>
      </p:cxnSp>
    </p:spTree>
    <p:extLst>
      <p:ext uri="{BB962C8B-B14F-4D97-AF65-F5344CB8AC3E}">
        <p14:creationId xmlns:p14="http://schemas.microsoft.com/office/powerpoint/2010/main" val="3738006297"/>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641350"/>
            <a:ext cx="8229600" cy="600164"/>
          </a:xfrm>
        </p:spPr>
        <p:txBody>
          <a:bodyPr/>
          <a:lstStyle/>
          <a:p>
            <a:r>
              <a:rPr lang="en-GB" sz="1800" smtClean="0"/>
              <a:t>Unix Architecture</a:t>
            </a:r>
            <a:br>
              <a:rPr lang="en-GB" sz="1800" smtClean="0"/>
            </a:br>
            <a:endParaRPr lang="en-GB" sz="1800" smtClean="0"/>
          </a:p>
        </p:txBody>
      </p:sp>
      <p:graphicFrame>
        <p:nvGraphicFramePr>
          <p:cNvPr id="5" name="Diagram 4"/>
          <p:cNvGraphicFramePr/>
          <p:nvPr/>
        </p:nvGraphicFramePr>
        <p:xfrm>
          <a:off x="1524000" y="1426465"/>
          <a:ext cx="6096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Piping and Translate Command</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272424"/>
            <a:ext cx="8296776" cy="4562951"/>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85750" indent="-285750">
              <a:spcAft>
                <a:spcPts val="600"/>
              </a:spcAft>
              <a:buFont typeface="Arial" panose="020B0604020202020204" pitchFamily="34" charset="0"/>
              <a:buChar char="•"/>
            </a:pPr>
            <a:r>
              <a:rPr lang="en-US" sz="2400" b="1" dirty="0" err="1">
                <a:solidFill>
                  <a:srgbClr val="333399"/>
                </a:solidFill>
                <a:effectLst>
                  <a:outerShdw blurRad="38100" dist="38100" dir="2700000" algn="tl">
                    <a:srgbClr val="000000">
                      <a:alpha val="43137"/>
                    </a:srgbClr>
                  </a:outerShdw>
                </a:effectLst>
              </a:rPr>
              <a:t>tr</a:t>
            </a:r>
            <a:r>
              <a:rPr lang="en-US" sz="2400" b="1" dirty="0">
                <a:solidFill>
                  <a:srgbClr val="333399"/>
                </a:solidFill>
                <a:effectLst>
                  <a:outerShdw blurRad="38100" dist="38100" dir="2700000" algn="tl">
                    <a:srgbClr val="000000">
                      <a:alpha val="43137"/>
                    </a:srgbClr>
                  </a:outerShdw>
                </a:effectLst>
              </a:rPr>
              <a:t>:</a:t>
            </a:r>
            <a:r>
              <a:rPr lang="en-US" sz="2400" dirty="0">
                <a:solidFill>
                  <a:srgbClr val="333399"/>
                </a:solidFill>
              </a:rPr>
              <a:t> replace </a:t>
            </a:r>
            <a:r>
              <a:rPr lang="en-US" sz="2400" dirty="0" smtClean="0">
                <a:solidFill>
                  <a:srgbClr val="333399"/>
                </a:solidFill>
              </a:rPr>
              <a:t>a pattern with another one.</a:t>
            </a:r>
            <a:endParaRPr lang="en-GB" sz="2400" dirty="0">
              <a:solidFill>
                <a:srgbClr val="333399"/>
              </a:solidFill>
            </a:endParaRPr>
          </a:p>
          <a:p>
            <a:pPr marL="273050">
              <a:spcBef>
                <a:spcPts val="600"/>
              </a:spcBef>
              <a:spcAft>
                <a:spcPts val="600"/>
              </a:spcAft>
            </a:pPr>
            <a:r>
              <a:rPr lang="en-GB" sz="2400" b="1" dirty="0">
                <a:solidFill>
                  <a:srgbClr val="333399"/>
                </a:solidFill>
              </a:rPr>
              <a:t>echo </a:t>
            </a:r>
            <a:r>
              <a:rPr lang="en-GB" sz="2400" b="1" dirty="0" err="1">
                <a:solidFill>
                  <a:srgbClr val="333399"/>
                </a:solidFill>
              </a:rPr>
              <a:t>James:Taylor</a:t>
            </a:r>
            <a:r>
              <a:rPr lang="en-GB" sz="2400" b="1" dirty="0">
                <a:solidFill>
                  <a:srgbClr val="333399"/>
                </a:solidFill>
              </a:rPr>
              <a:t> | </a:t>
            </a:r>
            <a:r>
              <a:rPr lang="en-GB" sz="2400" b="1" dirty="0" err="1">
                <a:solidFill>
                  <a:srgbClr val="333399"/>
                </a:solidFill>
              </a:rPr>
              <a:t>tr</a:t>
            </a:r>
            <a:r>
              <a:rPr lang="en-GB" sz="2400" b="1" dirty="0">
                <a:solidFill>
                  <a:srgbClr val="333399"/>
                </a:solidFill>
              </a:rPr>
              <a:t> ":" " "</a:t>
            </a:r>
          </a:p>
          <a:p>
            <a:pPr marL="273050">
              <a:spcBef>
                <a:spcPts val="600"/>
              </a:spcBef>
              <a:spcAft>
                <a:spcPts val="600"/>
              </a:spcAft>
            </a:pPr>
            <a:r>
              <a:rPr lang="en-GB" sz="2400" b="1" dirty="0">
                <a:solidFill>
                  <a:srgbClr val="333399"/>
                </a:solidFill>
              </a:rPr>
              <a:t>echo </a:t>
            </a:r>
            <a:r>
              <a:rPr lang="en-GB" sz="2400" b="1" dirty="0" err="1">
                <a:solidFill>
                  <a:srgbClr val="333399"/>
                </a:solidFill>
              </a:rPr>
              <a:t>chris</a:t>
            </a:r>
            <a:r>
              <a:rPr lang="en-GB" sz="2400" b="1" dirty="0">
                <a:solidFill>
                  <a:srgbClr val="333399"/>
                </a:solidFill>
              </a:rPr>
              <a:t> | </a:t>
            </a:r>
            <a:r>
              <a:rPr lang="en-GB" sz="2400" b="1" dirty="0" err="1">
                <a:solidFill>
                  <a:srgbClr val="333399"/>
                </a:solidFill>
              </a:rPr>
              <a:t>tr</a:t>
            </a:r>
            <a:r>
              <a:rPr lang="en-GB" sz="2400" b="1" dirty="0">
                <a:solidFill>
                  <a:srgbClr val="333399"/>
                </a:solidFill>
              </a:rPr>
              <a:t> </a:t>
            </a:r>
            <a:r>
              <a:rPr lang="en-GB" sz="2400" b="1" dirty="0" err="1">
                <a:solidFill>
                  <a:srgbClr val="333399"/>
                </a:solidFill>
              </a:rPr>
              <a:t>crh</a:t>
            </a:r>
            <a:r>
              <a:rPr lang="en-GB" sz="2400" b="1" dirty="0">
                <a:solidFill>
                  <a:srgbClr val="333399"/>
                </a:solidFill>
              </a:rPr>
              <a:t> </a:t>
            </a:r>
            <a:r>
              <a:rPr lang="en-GB" sz="2400" b="1" dirty="0" err="1" smtClean="0">
                <a:solidFill>
                  <a:srgbClr val="333399"/>
                </a:solidFill>
              </a:rPr>
              <a:t>Evl</a:t>
            </a:r>
            <a:endParaRPr lang="en-GB" sz="2400" b="1" dirty="0">
              <a:solidFill>
                <a:srgbClr val="333399"/>
              </a:solidFill>
            </a:endParaRPr>
          </a:p>
          <a:p>
            <a:pPr marL="273050">
              <a:spcBef>
                <a:spcPts val="600"/>
              </a:spcBef>
              <a:spcAft>
                <a:spcPts val="600"/>
              </a:spcAft>
            </a:pPr>
            <a:r>
              <a:rPr lang="en-GB" sz="2400" b="1" dirty="0">
                <a:solidFill>
                  <a:srgbClr val="333399"/>
                </a:solidFill>
              </a:rPr>
              <a:t>cat </a:t>
            </a:r>
            <a:r>
              <a:rPr lang="en-GB" sz="2400" b="1" dirty="0" err="1">
                <a:solidFill>
                  <a:srgbClr val="333399"/>
                </a:solidFill>
              </a:rPr>
              <a:t>lionsU</a:t>
            </a:r>
            <a:r>
              <a:rPr lang="en-GB" sz="2400" b="1" dirty="0">
                <a:solidFill>
                  <a:srgbClr val="333399"/>
                </a:solidFill>
              </a:rPr>
              <a:t> | </a:t>
            </a:r>
            <a:r>
              <a:rPr lang="en-GB" sz="2400" b="1" dirty="0" err="1">
                <a:solidFill>
                  <a:srgbClr val="333399"/>
                </a:solidFill>
              </a:rPr>
              <a:t>tr</a:t>
            </a:r>
            <a:r>
              <a:rPr lang="en-GB" sz="2400" b="1" dirty="0">
                <a:solidFill>
                  <a:srgbClr val="333399"/>
                </a:solidFill>
              </a:rPr>
              <a:t> [:lower:] [:upper:]</a:t>
            </a:r>
          </a:p>
          <a:p>
            <a:pPr marL="273050">
              <a:spcBef>
                <a:spcPts val="600"/>
              </a:spcBef>
              <a:spcAft>
                <a:spcPts val="600"/>
              </a:spcAft>
            </a:pPr>
            <a:r>
              <a:rPr lang="en-GB" sz="2400" b="1" dirty="0">
                <a:solidFill>
                  <a:srgbClr val="333399"/>
                </a:solidFill>
              </a:rPr>
              <a:t>echo hello | </a:t>
            </a:r>
            <a:r>
              <a:rPr lang="en-GB" sz="2400" b="1" dirty="0" err="1">
                <a:solidFill>
                  <a:srgbClr val="333399"/>
                </a:solidFill>
              </a:rPr>
              <a:t>tr</a:t>
            </a:r>
            <a:r>
              <a:rPr lang="en-GB" sz="2400" b="1" dirty="0">
                <a:solidFill>
                  <a:srgbClr val="333399"/>
                </a:solidFill>
              </a:rPr>
              <a:t> -d h</a:t>
            </a:r>
          </a:p>
          <a:p>
            <a:pPr marL="273050">
              <a:spcBef>
                <a:spcPts val="600"/>
              </a:spcBef>
              <a:spcAft>
                <a:spcPts val="600"/>
              </a:spcAft>
            </a:pPr>
            <a:r>
              <a:rPr lang="en-GB" sz="2400" b="1" dirty="0">
                <a:solidFill>
                  <a:srgbClr val="333399"/>
                </a:solidFill>
              </a:rPr>
              <a:t>cat </a:t>
            </a:r>
            <a:r>
              <a:rPr lang="en-GB" sz="2400" b="1" dirty="0" err="1">
                <a:solidFill>
                  <a:srgbClr val="333399"/>
                </a:solidFill>
              </a:rPr>
              <a:t>lionsU</a:t>
            </a:r>
            <a:r>
              <a:rPr lang="en-GB" sz="2400" b="1" dirty="0">
                <a:solidFill>
                  <a:srgbClr val="333399"/>
                </a:solidFill>
              </a:rPr>
              <a:t> | </a:t>
            </a:r>
            <a:r>
              <a:rPr lang="en-GB" sz="2400" b="1" dirty="0" err="1">
                <a:solidFill>
                  <a:srgbClr val="333399"/>
                </a:solidFill>
              </a:rPr>
              <a:t>tr</a:t>
            </a:r>
            <a:r>
              <a:rPr lang="en-GB" sz="2400" b="1" dirty="0">
                <a:solidFill>
                  <a:srgbClr val="333399"/>
                </a:solidFill>
              </a:rPr>
              <a:t> -d a-h</a:t>
            </a:r>
          </a:p>
          <a:p>
            <a:pPr marL="273050">
              <a:spcBef>
                <a:spcPts val="600"/>
              </a:spcBef>
              <a:spcAft>
                <a:spcPts val="600"/>
              </a:spcAft>
            </a:pPr>
            <a:r>
              <a:rPr lang="en-GB" sz="2400" b="1" dirty="0">
                <a:solidFill>
                  <a:srgbClr val="333399"/>
                </a:solidFill>
              </a:rPr>
              <a:t>echo NA1234567D | </a:t>
            </a:r>
            <a:r>
              <a:rPr lang="en-GB" sz="2400" b="1" dirty="0" err="1">
                <a:solidFill>
                  <a:srgbClr val="333399"/>
                </a:solidFill>
              </a:rPr>
              <a:t>tr</a:t>
            </a:r>
            <a:r>
              <a:rPr lang="en-GB" sz="2400" b="1" dirty="0">
                <a:solidFill>
                  <a:srgbClr val="333399"/>
                </a:solidFill>
              </a:rPr>
              <a:t> -d [:alpha:]</a:t>
            </a:r>
          </a:p>
          <a:p>
            <a:pPr marL="273050">
              <a:spcBef>
                <a:spcPts val="600"/>
              </a:spcBef>
              <a:spcAft>
                <a:spcPts val="600"/>
              </a:spcAft>
            </a:pPr>
            <a:r>
              <a:rPr lang="en-US" sz="2400" b="1" dirty="0">
                <a:solidFill>
                  <a:srgbClr val="333399"/>
                </a:solidFill>
              </a:rPr>
              <a:t>echo ABBBBBBD | </a:t>
            </a:r>
            <a:r>
              <a:rPr lang="en-US" sz="2400" b="1" dirty="0" err="1">
                <a:solidFill>
                  <a:srgbClr val="333399"/>
                </a:solidFill>
              </a:rPr>
              <a:t>tr</a:t>
            </a:r>
            <a:r>
              <a:rPr lang="en-US" sz="2400" b="1" dirty="0">
                <a:solidFill>
                  <a:srgbClr val="333399"/>
                </a:solidFill>
              </a:rPr>
              <a:t> –s “B”</a:t>
            </a:r>
            <a:endParaRPr lang="en-GB" sz="2400" b="1" dirty="0">
              <a:solidFill>
                <a:srgbClr val="333399"/>
              </a:solidFill>
            </a:endParaRPr>
          </a:p>
        </p:txBody>
      </p:sp>
    </p:spTree>
    <p:extLst>
      <p:ext uri="{BB962C8B-B14F-4D97-AF65-F5344CB8AC3E}">
        <p14:creationId xmlns:p14="http://schemas.microsoft.com/office/powerpoint/2010/main" val="1886441701"/>
      </p:ext>
    </p:extLst>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9"/>
          <p:cNvSpPr>
            <a:spLocks noGrp="1"/>
          </p:cNvSpPr>
          <p:nvPr>
            <p:ph type="title"/>
          </p:nvPr>
        </p:nvSpPr>
        <p:spPr>
          <a:xfrm>
            <a:off x="457200" y="641350"/>
            <a:ext cx="8229600" cy="323165"/>
          </a:xfrm>
        </p:spPr>
        <p:txBody>
          <a:bodyPr/>
          <a:lstStyle/>
          <a:p>
            <a:r>
              <a:rPr lang="en-GB" sz="1800" smtClean="0"/>
              <a:t>tee command</a:t>
            </a:r>
          </a:p>
        </p:txBody>
      </p:sp>
      <p:sp>
        <p:nvSpPr>
          <p:cNvPr id="21" name="Text Placeholder 20"/>
          <p:cNvSpPr>
            <a:spLocks noGrp="1"/>
          </p:cNvSpPr>
          <p:nvPr>
            <p:ph type="body" sz="quarter" idx="13"/>
          </p:nvPr>
        </p:nvSpPr>
        <p:spPr>
          <a:xfrm>
            <a:off x="669681" y="1727200"/>
            <a:ext cx="7772400" cy="476726"/>
          </a:xfrm>
          <a:solidFill>
            <a:srgbClr val="BCE4F6"/>
          </a:solidFill>
          <a:ln>
            <a:solidFill>
              <a:srgbClr val="7F7F7F"/>
            </a:solidFill>
          </a:ln>
          <a:effectLst>
            <a:outerShdw blurRad="50800" dist="38100" dir="2700000" algn="tl" rotWithShape="0">
              <a:prstClr val="black">
                <a:alpha val="40000"/>
              </a:prstClr>
            </a:outerShdw>
          </a:effectLst>
        </p:spPr>
        <p:txBody>
          <a:bodyPr/>
          <a:lstStyle/>
          <a:p>
            <a:pPr>
              <a:defRPr/>
            </a:pPr>
            <a:r>
              <a:rPr>
                <a:solidFill>
                  <a:schemeClr val="tx1">
                    <a:lumMod val="50000"/>
                    <a:lumOff val="50000"/>
                  </a:schemeClr>
                </a:solidFill>
              </a:rPr>
              <a:t>Input and output</a:t>
            </a:r>
          </a:p>
        </p:txBody>
      </p:sp>
      <p:sp>
        <p:nvSpPr>
          <p:cNvPr id="3" name="Text Placeholder 2"/>
          <p:cNvSpPr>
            <a:spLocks noGrp="1"/>
          </p:cNvSpPr>
          <p:nvPr>
            <p:ph type="body" sz="quarter" idx="15"/>
          </p:nvPr>
        </p:nvSpPr>
        <p:spPr>
          <a:xfrm>
            <a:off x="668215" y="3311525"/>
            <a:ext cx="7772400" cy="476726"/>
          </a:xfrm>
        </p:spPr>
        <p:txBody>
          <a:bodyPr/>
          <a:lstStyle/>
          <a:p>
            <a:pPr>
              <a:defRPr/>
            </a:pPr>
            <a:r>
              <a:rPr/>
              <a:t>piping</a:t>
            </a:r>
          </a:p>
        </p:txBody>
      </p:sp>
      <p:sp>
        <p:nvSpPr>
          <p:cNvPr id="4" name="Text Placeholder 3"/>
          <p:cNvSpPr>
            <a:spLocks noGrp="1"/>
          </p:cNvSpPr>
          <p:nvPr>
            <p:ph type="body" sz="quarter" idx="16"/>
          </p:nvPr>
        </p:nvSpPr>
        <p:spPr>
          <a:xfrm>
            <a:off x="668215" y="4103689"/>
            <a:ext cx="7772400" cy="476726"/>
          </a:xfrm>
          <a:solidFill>
            <a:srgbClr val="2EABE2"/>
          </a:solidFill>
          <a:ln>
            <a:solidFill>
              <a:srgbClr val="333399"/>
            </a:solidFill>
          </a:ln>
          <a:effectLst>
            <a:outerShdw blurRad="63500" dist="63500" dir="2700000" algn="tl" rotWithShape="0">
              <a:prstClr val="black">
                <a:alpha val="40000"/>
              </a:prstClr>
            </a:outerShdw>
          </a:effectLst>
        </p:spPr>
        <p:txBody>
          <a:bodyPr/>
          <a:lstStyle/>
          <a:p>
            <a:pPr>
              <a:defRPr/>
            </a:pPr>
            <a:r>
              <a:rPr>
                <a:solidFill>
                  <a:srgbClr val="333399"/>
                </a:solidFill>
              </a:rPr>
              <a:t>tee command</a:t>
            </a:r>
          </a:p>
        </p:txBody>
      </p:sp>
      <p:sp>
        <p:nvSpPr>
          <p:cNvPr id="5" name="Text Placeholder 4"/>
          <p:cNvSpPr>
            <a:spLocks noGrp="1"/>
          </p:cNvSpPr>
          <p:nvPr>
            <p:ph type="body" sz="quarter" idx="14"/>
          </p:nvPr>
        </p:nvSpPr>
        <p:spPr>
          <a:xfrm>
            <a:off x="668215" y="2519364"/>
            <a:ext cx="7772400" cy="476726"/>
          </a:xfrm>
        </p:spPr>
        <p:txBody>
          <a:bodyPr/>
          <a:lstStyle/>
          <a:p>
            <a:pPr>
              <a:defRPr/>
            </a:pPr>
            <a:r>
              <a:rPr/>
              <a:t>redirection</a:t>
            </a:r>
          </a:p>
        </p:txBody>
      </p:sp>
      <p:sp>
        <p:nvSpPr>
          <p:cNvPr id="25" name="Text Placeholder 3"/>
          <p:cNvSpPr>
            <a:spLocks noGrp="1"/>
          </p:cNvSpPr>
          <p:nvPr>
            <p:ph type="body" sz="quarter" idx="16"/>
          </p:nvPr>
        </p:nvSpPr>
        <p:spPr>
          <a:xfrm>
            <a:off x="668215" y="4895850"/>
            <a:ext cx="7772400" cy="476726"/>
          </a:xfrm>
        </p:spPr>
        <p:txBody>
          <a:bodyPr/>
          <a:lstStyle/>
          <a:p>
            <a:pPr>
              <a:defRPr/>
            </a:pPr>
            <a:r>
              <a:rPr/>
              <a:t>Input redirection</a:t>
            </a:r>
          </a:p>
        </p:txBody>
      </p:sp>
    </p:spTree>
    <p:extLst>
      <p:ext uri="{BB962C8B-B14F-4D97-AF65-F5344CB8AC3E}">
        <p14:creationId xmlns:p14="http://schemas.microsoft.com/office/powerpoint/2010/main" val="1506689265"/>
      </p:ext>
    </p:extLst>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p:cNvSpPr>
            <a:spLocks noGrp="1"/>
          </p:cNvSpPr>
          <p:nvPr>
            <p:ph type="title"/>
          </p:nvPr>
        </p:nvSpPr>
        <p:spPr>
          <a:xfrm>
            <a:off x="457200" y="641350"/>
            <a:ext cx="8229600" cy="323165"/>
          </a:xfrm>
        </p:spPr>
        <p:txBody>
          <a:bodyPr/>
          <a:lstStyle/>
          <a:p>
            <a:r>
              <a:rPr lang="en-GB" sz="1800" smtClean="0"/>
              <a:t>tee command</a:t>
            </a:r>
          </a:p>
        </p:txBody>
      </p:sp>
      <p:grpSp>
        <p:nvGrpSpPr>
          <p:cNvPr id="19459" name="Group 42"/>
          <p:cNvGrpSpPr>
            <a:grpSpLocks/>
          </p:cNvGrpSpPr>
          <p:nvPr/>
        </p:nvGrpSpPr>
        <p:grpSpPr bwMode="auto">
          <a:xfrm>
            <a:off x="662354" y="1493839"/>
            <a:ext cx="7772400" cy="3455987"/>
            <a:chOff x="750268" y="1700808"/>
            <a:chExt cx="8420400" cy="3456384"/>
          </a:xfrm>
        </p:grpSpPr>
        <p:sp>
          <p:nvSpPr>
            <p:cNvPr id="6" name="Rounded Rectangle 5"/>
            <p:cNvSpPr/>
            <p:nvPr/>
          </p:nvSpPr>
          <p:spPr bwMode="auto">
            <a:xfrm>
              <a:off x="750268" y="1700808"/>
              <a:ext cx="8420400" cy="345638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7" name="TextBox 6"/>
            <p:cNvSpPr txBox="1"/>
            <p:nvPr/>
          </p:nvSpPr>
          <p:spPr>
            <a:xfrm>
              <a:off x="1613899" y="1923084"/>
              <a:ext cx="1728108" cy="408670"/>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fr-FR" dirty="0">
                  <a:solidFill>
                    <a:srgbClr val="333399"/>
                  </a:solidFill>
                </a:rPr>
                <a:t>date | </a:t>
              </a:r>
              <a:r>
                <a:rPr lang="fr-FR">
                  <a:solidFill>
                    <a:srgbClr val="333399"/>
                  </a:solidFill>
                </a:rPr>
                <a:t>tee file </a:t>
              </a:r>
              <a:endParaRPr lang="fr-FR" dirty="0">
                <a:solidFill>
                  <a:srgbClr val="333399"/>
                </a:solidFill>
              </a:endParaRPr>
            </a:p>
          </p:txBody>
        </p:sp>
        <p:sp>
          <p:nvSpPr>
            <p:cNvPr id="10" name="TextBox 9"/>
            <p:cNvSpPr txBox="1"/>
            <p:nvPr/>
          </p:nvSpPr>
          <p:spPr>
            <a:xfrm>
              <a:off x="1613899" y="2791545"/>
              <a:ext cx="3048109" cy="715171"/>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date </a:t>
              </a:r>
              <a:r>
                <a:rPr lang="en-GB" dirty="0">
                  <a:solidFill>
                    <a:srgbClr val="333399"/>
                  </a:solidFill>
                </a:rPr>
                <a:t>stdout </a:t>
              </a:r>
              <a:r>
                <a:rPr lang="en-GB">
                  <a:solidFill>
                    <a:srgbClr val="333399"/>
                  </a:solidFill>
                </a:rPr>
                <a:t>is piped </a:t>
              </a:r>
              <a:r>
                <a:rPr lang="en-GB" dirty="0">
                  <a:solidFill>
                    <a:srgbClr val="333399"/>
                  </a:solidFill>
                </a:rPr>
                <a:t>to tee</a:t>
              </a:r>
            </a:p>
          </p:txBody>
        </p:sp>
        <p:cxnSp>
          <p:nvCxnSpPr>
            <p:cNvPr id="19465" name="Elbow Connector 10"/>
            <p:cNvCxnSpPr>
              <a:cxnSpLocks noChangeShapeType="1"/>
              <a:stCxn id="7" idx="2"/>
              <a:endCxn id="10" idx="0"/>
            </p:cNvCxnSpPr>
            <p:nvPr/>
          </p:nvCxnSpPr>
          <p:spPr bwMode="auto">
            <a:xfrm rot="16200000" flipH="1">
              <a:off x="2578058" y="2231648"/>
              <a:ext cx="459792" cy="660001"/>
            </a:xfrm>
            <a:prstGeom prst="bentConnector3">
              <a:avLst>
                <a:gd name="adj1" fmla="val 50000"/>
              </a:avLst>
            </a:prstGeom>
            <a:noFill/>
            <a:ln w="9525" algn="ctr">
              <a:solidFill>
                <a:schemeClr val="tx1"/>
              </a:solidFill>
              <a:round/>
              <a:headEnd/>
              <a:tailEnd type="arrow" w="med" len="med"/>
            </a:ln>
          </p:spPr>
        </p:cxnSp>
        <p:sp>
          <p:nvSpPr>
            <p:cNvPr id="13" name="TextBox 12"/>
            <p:cNvSpPr txBox="1"/>
            <p:nvPr/>
          </p:nvSpPr>
          <p:spPr>
            <a:xfrm>
              <a:off x="1613899" y="4071217"/>
              <a:ext cx="3886338" cy="408670"/>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stdout is sent to monitor</a:t>
              </a:r>
              <a:endParaRPr lang="en-GB" dirty="0">
                <a:solidFill>
                  <a:srgbClr val="333399"/>
                </a:solidFill>
              </a:endParaRPr>
            </a:p>
          </p:txBody>
        </p:sp>
        <p:sp>
          <p:nvSpPr>
            <p:cNvPr id="14" name="TextBox 13"/>
            <p:cNvSpPr txBox="1"/>
            <p:nvPr/>
          </p:nvSpPr>
          <p:spPr>
            <a:xfrm>
              <a:off x="5606604" y="2796309"/>
              <a:ext cx="2844901" cy="715171"/>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tee sends a copy of stdout </a:t>
              </a:r>
              <a:r>
                <a:rPr lang="en-GB">
                  <a:solidFill>
                    <a:srgbClr val="333399"/>
                  </a:solidFill>
                </a:rPr>
                <a:t>to file</a:t>
              </a:r>
              <a:endParaRPr lang="en-GB" dirty="0">
                <a:solidFill>
                  <a:srgbClr val="333399"/>
                </a:solidFill>
              </a:endParaRPr>
            </a:p>
          </p:txBody>
        </p:sp>
        <p:cxnSp>
          <p:nvCxnSpPr>
            <p:cNvPr id="19468" name="Elbow Connector 18"/>
            <p:cNvCxnSpPr>
              <a:cxnSpLocks noChangeShapeType="1"/>
              <a:stCxn id="10" idx="2"/>
              <a:endCxn id="13" idx="0"/>
            </p:cNvCxnSpPr>
            <p:nvPr/>
          </p:nvCxnSpPr>
          <p:spPr bwMode="auto">
            <a:xfrm rot="16200000" flipH="1">
              <a:off x="3065260" y="3579409"/>
              <a:ext cx="564501" cy="419114"/>
            </a:xfrm>
            <a:prstGeom prst="bentConnector3">
              <a:avLst>
                <a:gd name="adj1" fmla="val 50000"/>
              </a:avLst>
            </a:prstGeom>
            <a:noFill/>
            <a:ln w="9525" algn="ctr">
              <a:solidFill>
                <a:schemeClr val="tx1"/>
              </a:solidFill>
              <a:round/>
              <a:headEnd/>
              <a:tailEnd type="arrow" w="med" len="med"/>
            </a:ln>
          </p:spPr>
        </p:cxnSp>
      </p:grpSp>
      <p:sp>
        <p:nvSpPr>
          <p:cNvPr id="44" name="Rounded Rectangle 43"/>
          <p:cNvSpPr/>
          <p:nvPr/>
        </p:nvSpPr>
        <p:spPr>
          <a:xfrm>
            <a:off x="693127" y="5192713"/>
            <a:ext cx="7772400"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spcBef>
                <a:spcPct val="30000"/>
              </a:spcBef>
              <a:defRPr/>
            </a:pPr>
            <a:r>
              <a:rPr lang="en-GB" b="1">
                <a:solidFill>
                  <a:srgbClr val="333399"/>
                </a:solidFill>
              </a:rPr>
              <a:t>Writes </a:t>
            </a:r>
            <a:r>
              <a:rPr lang="en-GB" b="1" dirty="0">
                <a:solidFill>
                  <a:srgbClr val="333399"/>
                </a:solidFill>
              </a:rPr>
              <a:t>the output of a command to stdout and the </a:t>
            </a:r>
            <a:r>
              <a:rPr lang="en-GB" b="1">
                <a:solidFill>
                  <a:srgbClr val="333399"/>
                </a:solidFill>
              </a:rPr>
              <a:t>specified file simultaneously. </a:t>
            </a:r>
            <a:endParaRPr lang="en-GB" b="1" dirty="0">
              <a:solidFill>
                <a:srgbClr val="333399"/>
              </a:solidFill>
            </a:endParaRPr>
          </a:p>
        </p:txBody>
      </p:sp>
      <p:cxnSp>
        <p:nvCxnSpPr>
          <p:cNvPr id="19461" name="Straight Arrow Connector 17"/>
          <p:cNvCxnSpPr>
            <a:cxnSpLocks noChangeShapeType="1"/>
            <a:stCxn id="10" idx="3"/>
            <a:endCxn id="14" idx="1"/>
          </p:cNvCxnSpPr>
          <p:nvPr/>
        </p:nvCxnSpPr>
        <p:spPr bwMode="auto">
          <a:xfrm>
            <a:off x="4273062" y="2941996"/>
            <a:ext cx="871904" cy="4763"/>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4294134311"/>
      </p:ext>
    </p:extLst>
  </p:cSld>
  <p:clrMapOvr>
    <a:masterClrMapping/>
  </p:clrMapOvr>
  <p:transition spd="slow">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7"/>
          <p:cNvSpPr>
            <a:spLocks noGrp="1"/>
          </p:cNvSpPr>
          <p:nvPr>
            <p:ph type="title"/>
          </p:nvPr>
        </p:nvSpPr>
        <p:spPr>
          <a:xfrm>
            <a:off x="457200" y="641350"/>
            <a:ext cx="8229600" cy="323165"/>
          </a:xfrm>
        </p:spPr>
        <p:txBody>
          <a:bodyPr/>
          <a:lstStyle/>
          <a:p>
            <a:r>
              <a:rPr lang="en-GB" sz="1800" smtClean="0"/>
              <a:t>tee command </a:t>
            </a:r>
          </a:p>
        </p:txBody>
      </p:sp>
      <p:sp>
        <p:nvSpPr>
          <p:cNvPr id="3" name="Rounded Rectangle 2"/>
          <p:cNvSpPr/>
          <p:nvPr/>
        </p:nvSpPr>
        <p:spPr>
          <a:xfrm>
            <a:off x="691662" y="5192713"/>
            <a:ext cx="7688874"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buClr>
                <a:srgbClr val="333399"/>
              </a:buClr>
              <a:defRPr/>
            </a:pPr>
            <a:r>
              <a:rPr lang="en-GB" b="1">
                <a:solidFill>
                  <a:srgbClr val="333399"/>
                </a:solidFill>
              </a:rPr>
              <a:t>Output from command is stored in a file and piped to another command.</a:t>
            </a:r>
            <a:endParaRPr lang="en-GB" b="1" dirty="0">
              <a:solidFill>
                <a:srgbClr val="333399"/>
              </a:solidFill>
            </a:endParaRPr>
          </a:p>
        </p:txBody>
      </p:sp>
      <p:sp>
        <p:nvSpPr>
          <p:cNvPr id="11" name="Rounded Rectangle 10"/>
          <p:cNvSpPr/>
          <p:nvPr/>
        </p:nvSpPr>
        <p:spPr bwMode="auto">
          <a:xfrm>
            <a:off x="594946" y="1603376"/>
            <a:ext cx="7772400" cy="341312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endParaRPr lang="en-GB">
              <a:solidFill>
                <a:schemeClr val="tx1"/>
              </a:solidFill>
            </a:endParaRPr>
          </a:p>
        </p:txBody>
      </p:sp>
      <p:sp>
        <p:nvSpPr>
          <p:cNvPr id="12" name="TextBox 11"/>
          <p:cNvSpPr txBox="1"/>
          <p:nvPr/>
        </p:nvSpPr>
        <p:spPr>
          <a:xfrm>
            <a:off x="3389302" y="1856960"/>
            <a:ext cx="2183688" cy="408623"/>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ls | tee </a:t>
            </a:r>
            <a:r>
              <a:rPr lang="en-GB" dirty="0" err="1">
                <a:solidFill>
                  <a:srgbClr val="333399"/>
                </a:solidFill>
              </a:rPr>
              <a:t>filelist</a:t>
            </a:r>
            <a:r>
              <a:rPr lang="en-GB" dirty="0">
                <a:solidFill>
                  <a:srgbClr val="333399"/>
                </a:solidFill>
              </a:rPr>
              <a:t> | </a:t>
            </a:r>
            <a:r>
              <a:rPr lang="en-GB" dirty="0" err="1">
                <a:solidFill>
                  <a:srgbClr val="333399"/>
                </a:solidFill>
              </a:rPr>
              <a:t>wc</a:t>
            </a:r>
            <a:r>
              <a:rPr lang="en-GB" dirty="0">
                <a:solidFill>
                  <a:srgbClr val="333399"/>
                </a:solidFill>
              </a:rPr>
              <a:t> -l</a:t>
            </a:r>
          </a:p>
        </p:txBody>
      </p:sp>
      <p:sp>
        <p:nvSpPr>
          <p:cNvPr id="13" name="TextBox 12"/>
          <p:cNvSpPr txBox="1"/>
          <p:nvPr/>
        </p:nvSpPr>
        <p:spPr>
          <a:xfrm>
            <a:off x="1484206" y="2594849"/>
            <a:ext cx="2258158" cy="715089"/>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ls </a:t>
            </a:r>
            <a:r>
              <a:rPr lang="en-GB" dirty="0" err="1">
                <a:solidFill>
                  <a:srgbClr val="333399"/>
                </a:solidFill>
              </a:rPr>
              <a:t>stdout</a:t>
            </a:r>
            <a:r>
              <a:rPr lang="en-GB" dirty="0">
                <a:solidFill>
                  <a:srgbClr val="333399"/>
                </a:solidFill>
              </a:rPr>
              <a:t> is stored in </a:t>
            </a:r>
            <a:r>
              <a:rPr lang="en-GB" dirty="0" err="1">
                <a:solidFill>
                  <a:srgbClr val="333399"/>
                </a:solidFill>
              </a:rPr>
              <a:t>filelist</a:t>
            </a:r>
            <a:endParaRPr lang="en-GB" dirty="0">
              <a:solidFill>
                <a:srgbClr val="333399"/>
              </a:solidFill>
            </a:endParaRPr>
          </a:p>
        </p:txBody>
      </p:sp>
      <p:sp>
        <p:nvSpPr>
          <p:cNvPr id="19" name="TextBox 18"/>
          <p:cNvSpPr txBox="1"/>
          <p:nvPr/>
        </p:nvSpPr>
        <p:spPr>
          <a:xfrm>
            <a:off x="1484207" y="3691421"/>
            <a:ext cx="2258158" cy="715089"/>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GB">
                <a:solidFill>
                  <a:srgbClr val="333399"/>
                </a:solidFill>
              </a:rPr>
              <a:t>stdout is piped into wc </a:t>
            </a:r>
            <a:endParaRPr lang="en-GB" dirty="0">
              <a:solidFill>
                <a:srgbClr val="333399"/>
              </a:solidFill>
            </a:endParaRPr>
          </a:p>
        </p:txBody>
      </p:sp>
      <p:sp>
        <p:nvSpPr>
          <p:cNvPr id="24" name="TextBox 23"/>
          <p:cNvSpPr txBox="1"/>
          <p:nvPr/>
        </p:nvSpPr>
        <p:spPr>
          <a:xfrm>
            <a:off x="5361317" y="3671976"/>
            <a:ext cx="1853711" cy="715089"/>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err="1">
                <a:solidFill>
                  <a:srgbClr val="333399"/>
                </a:solidFill>
              </a:rPr>
              <a:t>wc</a:t>
            </a:r>
            <a:r>
              <a:rPr lang="en-GB" dirty="0">
                <a:solidFill>
                  <a:srgbClr val="333399"/>
                </a:solidFill>
              </a:rPr>
              <a:t> </a:t>
            </a:r>
            <a:r>
              <a:rPr lang="en-GB">
                <a:solidFill>
                  <a:srgbClr val="333399"/>
                </a:solidFill>
              </a:rPr>
              <a:t>produces stdout</a:t>
            </a:r>
            <a:endParaRPr lang="en-GB" dirty="0">
              <a:solidFill>
                <a:srgbClr val="333399"/>
              </a:solidFill>
            </a:endParaRPr>
          </a:p>
        </p:txBody>
      </p:sp>
      <p:cxnSp>
        <p:nvCxnSpPr>
          <p:cNvPr id="6" name="Elbow Connector 5"/>
          <p:cNvCxnSpPr>
            <a:stCxn id="12" idx="2"/>
            <a:endCxn id="13" idx="3"/>
          </p:cNvCxnSpPr>
          <p:nvPr/>
        </p:nvCxnSpPr>
        <p:spPr>
          <a:xfrm rot="5400000">
            <a:off x="3768350" y="2239597"/>
            <a:ext cx="686811" cy="73878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3" idx="2"/>
            <a:endCxn id="19" idx="0"/>
          </p:cNvCxnSpPr>
          <p:nvPr/>
        </p:nvCxnSpPr>
        <p:spPr>
          <a:xfrm>
            <a:off x="2613285" y="3309938"/>
            <a:ext cx="1" cy="381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9" idx="3"/>
            <a:endCxn id="24" idx="1"/>
          </p:cNvCxnSpPr>
          <p:nvPr/>
        </p:nvCxnSpPr>
        <p:spPr>
          <a:xfrm flipV="1">
            <a:off x="3742365" y="4029521"/>
            <a:ext cx="1618952" cy="194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739950"/>
      </p:ext>
    </p:extLst>
  </p:cSld>
  <p:clrMapOvr>
    <a:masterClrMapping/>
  </p:clrMapOvr>
  <p:transition spd="slow">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66750" y="838200"/>
            <a:ext cx="7772400" cy="323165"/>
          </a:xfrm>
        </p:spPr>
        <p:txBody>
          <a:bodyPr/>
          <a:lstStyle/>
          <a:p>
            <a:r>
              <a:rPr lang="en-GB" sz="1800" smtClean="0"/>
              <a:t>Piping  and tee summarised</a:t>
            </a:r>
          </a:p>
        </p:txBody>
      </p:sp>
      <p:sp>
        <p:nvSpPr>
          <p:cNvPr id="3" name="Text Placeholder 2"/>
          <p:cNvSpPr>
            <a:spLocks noGrp="1"/>
          </p:cNvSpPr>
          <p:nvPr>
            <p:ph type="body" sz="quarter" idx="13"/>
          </p:nvPr>
        </p:nvSpPr>
        <p:spPr>
          <a:xfrm>
            <a:off x="666750" y="1806576"/>
            <a:ext cx="7772400" cy="788670"/>
          </a:xfrm>
        </p:spPr>
        <p:style>
          <a:lnRef idx="1">
            <a:schemeClr val="accent3"/>
          </a:lnRef>
          <a:fillRef idx="2">
            <a:schemeClr val="accent3"/>
          </a:fillRef>
          <a:effectRef idx="1">
            <a:schemeClr val="accent3"/>
          </a:effectRef>
          <a:fontRef idx="minor">
            <a:schemeClr val="dk1"/>
          </a:fontRef>
        </p:style>
        <p:txBody>
          <a:bodyPr/>
          <a:lstStyle/>
          <a:p>
            <a:pPr>
              <a:defRPr/>
            </a:pPr>
            <a:r>
              <a:rPr smtClean="0"/>
              <a:t>Piping allows the joining of commands to produce more complex commands.</a:t>
            </a:r>
          </a:p>
        </p:txBody>
      </p:sp>
      <p:graphicFrame>
        <p:nvGraphicFramePr>
          <p:cNvPr id="4" name="Table 3"/>
          <p:cNvGraphicFramePr>
            <a:graphicFrameLocks noGrp="1"/>
          </p:cNvGraphicFramePr>
          <p:nvPr>
            <p:extLst>
              <p:ext uri="{D42A27DB-BD31-4B8C-83A1-F6EECF244321}">
                <p14:modId xmlns:p14="http://schemas.microsoft.com/office/powerpoint/2010/main" val="2511241830"/>
              </p:ext>
            </p:extLst>
          </p:nvPr>
        </p:nvGraphicFramePr>
        <p:xfrm>
          <a:off x="666750" y="2901950"/>
          <a:ext cx="7772677" cy="1483360"/>
        </p:xfrm>
        <a:graphic>
          <a:graphicData uri="http://schemas.openxmlformats.org/drawingml/2006/table">
            <a:tbl>
              <a:tblPr firstRow="1" bandRow="1">
                <a:tableStyleId>{5C22544A-7EE6-4342-B048-85BDC9FD1C3A}</a:tableStyleId>
              </a:tblPr>
              <a:tblGrid>
                <a:gridCol w="2046953"/>
                <a:gridCol w="5725724"/>
              </a:tblGrid>
              <a:tr h="370840">
                <a:tc>
                  <a:txBody>
                    <a:bodyPr/>
                    <a:lstStyle/>
                    <a:p>
                      <a:r>
                        <a:rPr lang="en-GB" dirty="0" smtClean="0"/>
                        <a:t>Character</a:t>
                      </a:r>
                      <a:endParaRPr lang="en-GB" dirty="0"/>
                    </a:p>
                  </a:txBody>
                  <a:tcPr marL="84406" marR="84406"/>
                </a:tc>
                <a:tc>
                  <a:txBody>
                    <a:bodyPr/>
                    <a:lstStyle/>
                    <a:p>
                      <a:r>
                        <a:rPr lang="en-GB" smtClean="0"/>
                        <a:t>Action</a:t>
                      </a:r>
                      <a:endParaRPr lang="en-GB"/>
                    </a:p>
                  </a:txBody>
                  <a:tcPr marL="84406" marR="84406"/>
                </a:tc>
              </a:tr>
              <a:tr h="370840">
                <a:tc>
                  <a:txBody>
                    <a:bodyPr/>
                    <a:lstStyle/>
                    <a:p>
                      <a:r>
                        <a:rPr lang="en-GB" smtClean="0"/>
                        <a:t>|</a:t>
                      </a:r>
                      <a:endParaRPr lang="en-GB"/>
                    </a:p>
                  </a:txBody>
                  <a:tcPr marL="84406" marR="84406"/>
                </a:tc>
                <a:tc>
                  <a:txBody>
                    <a:bodyPr/>
                    <a:lstStyle/>
                    <a:p>
                      <a:r>
                        <a:rPr lang="en-GB" dirty="0" smtClean="0"/>
                        <a:t>Pipe stdout </a:t>
                      </a:r>
                      <a:r>
                        <a:rPr lang="en-GB" baseline="0" dirty="0" smtClean="0"/>
                        <a:t> to another command</a:t>
                      </a:r>
                      <a:endParaRPr lang="en-GB" dirty="0"/>
                    </a:p>
                  </a:txBody>
                  <a:tcPr marL="84406" marR="84406"/>
                </a:tc>
              </a:tr>
              <a:tr h="370840">
                <a:tc>
                  <a:txBody>
                    <a:bodyPr/>
                    <a:lstStyle/>
                    <a:p>
                      <a:r>
                        <a:rPr lang="en-GB" dirty="0" smtClean="0"/>
                        <a:t>Tee</a:t>
                      </a:r>
                      <a:endParaRPr lang="en-GB" dirty="0"/>
                    </a:p>
                  </a:txBody>
                  <a:tcPr marL="84406" marR="84406"/>
                </a:tc>
                <a:tc>
                  <a:txBody>
                    <a:bodyPr/>
                    <a:lstStyle/>
                    <a:p>
                      <a:r>
                        <a:rPr lang="en-GB" dirty="0" smtClean="0"/>
                        <a:t>Stores output in a file </a:t>
                      </a:r>
                      <a:r>
                        <a:rPr lang="en-US" sz="1800" kern="1200" dirty="0" smtClean="0">
                          <a:solidFill>
                            <a:schemeClr val="dk1"/>
                          </a:solidFill>
                          <a:effectLst/>
                          <a:latin typeface="+mn-lt"/>
                          <a:ea typeface="+mn-ea"/>
                          <a:cs typeface="+mn-cs"/>
                        </a:rPr>
                        <a:t>and displays on the screen</a:t>
                      </a:r>
                      <a:endParaRPr lang="en-GB" dirty="0"/>
                    </a:p>
                  </a:txBody>
                  <a:tcPr marL="84406" marR="84406"/>
                </a:tc>
              </a:tr>
              <a:tr h="370840">
                <a:tc>
                  <a:txBody>
                    <a:bodyPr/>
                    <a:lstStyle/>
                    <a:p>
                      <a:r>
                        <a:rPr lang="en-US" dirty="0" smtClean="0"/>
                        <a:t>Tee –a</a:t>
                      </a:r>
                      <a:endParaRPr lang="en-GB" dirty="0"/>
                    </a:p>
                  </a:txBody>
                  <a:tcPr marL="84406" marR="84406"/>
                </a:tc>
                <a:tc>
                  <a:txBody>
                    <a:bodyPr/>
                    <a:lstStyle/>
                    <a:p>
                      <a:r>
                        <a:rPr lang="en-US" sz="1800" kern="1200" dirty="0" smtClean="0">
                          <a:solidFill>
                            <a:schemeClr val="dk1"/>
                          </a:solidFill>
                          <a:effectLst/>
                          <a:latin typeface="+mn-lt"/>
                          <a:ea typeface="+mn-ea"/>
                          <a:cs typeface="+mn-cs"/>
                        </a:rPr>
                        <a:t>Appends to the file and displays on the screen</a:t>
                      </a:r>
                      <a:endParaRPr lang="en-GB" dirty="0"/>
                    </a:p>
                  </a:txBody>
                  <a:tcPr marL="84406" marR="84406"/>
                </a:tc>
              </a:tr>
            </a:tbl>
          </a:graphicData>
        </a:graphic>
      </p:graphicFrame>
    </p:spTree>
    <p:extLst>
      <p:ext uri="{BB962C8B-B14F-4D97-AF65-F5344CB8AC3E}">
        <p14:creationId xmlns:p14="http://schemas.microsoft.com/office/powerpoint/2010/main" val="2407162192"/>
      </p:ext>
    </p:extLst>
  </p:cSld>
  <p:clrMapOvr>
    <a:masterClrMapping/>
  </p:clrMapOvr>
  <p:transition spd="slow">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9"/>
          <p:cNvSpPr>
            <a:spLocks noGrp="1"/>
          </p:cNvSpPr>
          <p:nvPr>
            <p:ph type="title"/>
          </p:nvPr>
        </p:nvSpPr>
        <p:spPr>
          <a:xfrm>
            <a:off x="457200" y="641350"/>
            <a:ext cx="8229600" cy="323165"/>
          </a:xfrm>
        </p:spPr>
        <p:txBody>
          <a:bodyPr/>
          <a:lstStyle/>
          <a:p>
            <a:r>
              <a:rPr lang="en-GB" sz="1800" smtClean="0"/>
              <a:t>Input redirection</a:t>
            </a:r>
          </a:p>
        </p:txBody>
      </p:sp>
      <p:sp>
        <p:nvSpPr>
          <p:cNvPr id="21" name="Text Placeholder 20"/>
          <p:cNvSpPr>
            <a:spLocks noGrp="1"/>
          </p:cNvSpPr>
          <p:nvPr>
            <p:ph type="body" sz="quarter" idx="13"/>
          </p:nvPr>
        </p:nvSpPr>
        <p:spPr>
          <a:xfrm>
            <a:off x="669681" y="1727200"/>
            <a:ext cx="7772400" cy="476726"/>
          </a:xfrm>
          <a:solidFill>
            <a:srgbClr val="BCE4F6"/>
          </a:solidFill>
          <a:ln>
            <a:solidFill>
              <a:srgbClr val="7F7F7F"/>
            </a:solidFill>
          </a:ln>
          <a:effectLst>
            <a:outerShdw blurRad="50800" dist="38100" dir="2700000" algn="tl" rotWithShape="0">
              <a:prstClr val="black">
                <a:alpha val="40000"/>
              </a:prstClr>
            </a:outerShdw>
          </a:effectLst>
        </p:spPr>
        <p:txBody>
          <a:bodyPr/>
          <a:lstStyle/>
          <a:p>
            <a:pPr>
              <a:defRPr/>
            </a:pPr>
            <a:r>
              <a:rPr>
                <a:solidFill>
                  <a:schemeClr val="tx1">
                    <a:lumMod val="50000"/>
                    <a:lumOff val="50000"/>
                  </a:schemeClr>
                </a:solidFill>
              </a:rPr>
              <a:t>Input and output</a:t>
            </a:r>
          </a:p>
        </p:txBody>
      </p:sp>
      <p:sp>
        <p:nvSpPr>
          <p:cNvPr id="3" name="Text Placeholder 2"/>
          <p:cNvSpPr>
            <a:spLocks noGrp="1"/>
          </p:cNvSpPr>
          <p:nvPr>
            <p:ph type="body" sz="quarter" idx="15"/>
          </p:nvPr>
        </p:nvSpPr>
        <p:spPr>
          <a:xfrm>
            <a:off x="668215" y="3311525"/>
            <a:ext cx="7772400" cy="476726"/>
          </a:xfrm>
        </p:spPr>
        <p:txBody>
          <a:bodyPr/>
          <a:lstStyle/>
          <a:p>
            <a:pPr>
              <a:defRPr/>
            </a:pPr>
            <a:r>
              <a:rPr/>
              <a:t>piping</a:t>
            </a:r>
          </a:p>
        </p:txBody>
      </p:sp>
      <p:sp>
        <p:nvSpPr>
          <p:cNvPr id="4" name="Text Placeholder 3"/>
          <p:cNvSpPr>
            <a:spLocks noGrp="1"/>
          </p:cNvSpPr>
          <p:nvPr>
            <p:ph type="body" sz="quarter" idx="16"/>
          </p:nvPr>
        </p:nvSpPr>
        <p:spPr>
          <a:xfrm>
            <a:off x="668215" y="4103689"/>
            <a:ext cx="7772400" cy="476726"/>
          </a:xfrm>
        </p:spPr>
        <p:txBody>
          <a:bodyPr/>
          <a:lstStyle/>
          <a:p>
            <a:pPr>
              <a:defRPr/>
            </a:pPr>
            <a:r>
              <a:rPr/>
              <a:t>tee command</a:t>
            </a:r>
          </a:p>
        </p:txBody>
      </p:sp>
      <p:sp>
        <p:nvSpPr>
          <p:cNvPr id="5" name="Text Placeholder 4"/>
          <p:cNvSpPr>
            <a:spLocks noGrp="1"/>
          </p:cNvSpPr>
          <p:nvPr>
            <p:ph type="body" sz="quarter" idx="14"/>
          </p:nvPr>
        </p:nvSpPr>
        <p:spPr>
          <a:xfrm>
            <a:off x="668215" y="2519364"/>
            <a:ext cx="7772400" cy="476726"/>
          </a:xfrm>
        </p:spPr>
        <p:txBody>
          <a:bodyPr/>
          <a:lstStyle/>
          <a:p>
            <a:pPr>
              <a:defRPr/>
            </a:pPr>
            <a:r>
              <a:rPr/>
              <a:t>redirection</a:t>
            </a:r>
          </a:p>
        </p:txBody>
      </p:sp>
      <p:sp>
        <p:nvSpPr>
          <p:cNvPr id="25" name="Text Placeholder 3"/>
          <p:cNvSpPr>
            <a:spLocks noGrp="1"/>
          </p:cNvSpPr>
          <p:nvPr>
            <p:ph type="body" sz="quarter" idx="16"/>
          </p:nvPr>
        </p:nvSpPr>
        <p:spPr>
          <a:xfrm>
            <a:off x="668215" y="4895850"/>
            <a:ext cx="7772400" cy="476726"/>
          </a:xfrm>
          <a:solidFill>
            <a:srgbClr val="2EABE2"/>
          </a:solidFill>
          <a:ln>
            <a:solidFill>
              <a:srgbClr val="333399"/>
            </a:solidFill>
          </a:ln>
          <a:effectLst>
            <a:outerShdw blurRad="63500" dist="63500" dir="2700000" algn="tl" rotWithShape="0">
              <a:prstClr val="black">
                <a:alpha val="40000"/>
              </a:prstClr>
            </a:outerShdw>
          </a:effectLst>
        </p:spPr>
        <p:txBody>
          <a:bodyPr/>
          <a:lstStyle/>
          <a:p>
            <a:pPr>
              <a:defRPr/>
            </a:pPr>
            <a:r>
              <a:rPr>
                <a:solidFill>
                  <a:srgbClr val="333399"/>
                </a:solidFill>
              </a:rPr>
              <a:t>Input redirection</a:t>
            </a:r>
          </a:p>
        </p:txBody>
      </p:sp>
    </p:spTree>
    <p:extLst>
      <p:ext uri="{BB962C8B-B14F-4D97-AF65-F5344CB8AC3E}">
        <p14:creationId xmlns:p14="http://schemas.microsoft.com/office/powerpoint/2010/main" val="3622473558"/>
      </p:ext>
    </p:extLst>
  </p:cSld>
  <p:clrMapOvr>
    <a:masterClrMapping/>
  </p:clrMapOvr>
  <p:transition spd="slow">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7"/>
          <p:cNvSpPr>
            <a:spLocks noGrp="1"/>
          </p:cNvSpPr>
          <p:nvPr>
            <p:ph type="title"/>
          </p:nvPr>
        </p:nvSpPr>
        <p:spPr>
          <a:xfrm>
            <a:off x="652097" y="838200"/>
            <a:ext cx="7772400" cy="323165"/>
          </a:xfrm>
        </p:spPr>
        <p:txBody>
          <a:bodyPr/>
          <a:lstStyle/>
          <a:p>
            <a:r>
              <a:rPr lang="en-GB" sz="1800" smtClean="0"/>
              <a:t>Input Redirection summarised</a:t>
            </a:r>
          </a:p>
        </p:txBody>
      </p:sp>
      <p:graphicFrame>
        <p:nvGraphicFramePr>
          <p:cNvPr id="2" name="Table 1"/>
          <p:cNvGraphicFramePr>
            <a:graphicFrameLocks noGrp="1"/>
          </p:cNvGraphicFramePr>
          <p:nvPr/>
        </p:nvGraphicFramePr>
        <p:xfrm>
          <a:off x="650631" y="3284538"/>
          <a:ext cx="7772677" cy="741680"/>
        </p:xfrm>
        <a:graphic>
          <a:graphicData uri="http://schemas.openxmlformats.org/drawingml/2006/table">
            <a:tbl>
              <a:tblPr firstRow="1" bandRow="1">
                <a:tableStyleId>{5C22544A-7EE6-4342-B048-85BDC9FD1C3A}</a:tableStyleId>
              </a:tblPr>
              <a:tblGrid>
                <a:gridCol w="2848745"/>
                <a:gridCol w="4923932"/>
              </a:tblGrid>
              <a:tr h="370840">
                <a:tc>
                  <a:txBody>
                    <a:bodyPr/>
                    <a:lstStyle/>
                    <a:p>
                      <a:r>
                        <a:rPr lang="en-GB" dirty="0" smtClean="0"/>
                        <a:t>Character</a:t>
                      </a:r>
                      <a:endParaRPr lang="en-GB" dirty="0"/>
                    </a:p>
                  </a:txBody>
                  <a:tcPr marL="84406" marR="84406"/>
                </a:tc>
                <a:tc>
                  <a:txBody>
                    <a:bodyPr/>
                    <a:lstStyle/>
                    <a:p>
                      <a:r>
                        <a:rPr lang="en-GB" smtClean="0"/>
                        <a:t>Action</a:t>
                      </a:r>
                      <a:endParaRPr lang="en-GB"/>
                    </a:p>
                  </a:txBody>
                  <a:tcPr marL="84406" marR="84406"/>
                </a:tc>
              </a:tr>
              <a:tr h="370840">
                <a:tc>
                  <a:txBody>
                    <a:bodyPr/>
                    <a:lstStyle/>
                    <a:p>
                      <a:r>
                        <a:rPr lang="en-GB" dirty="0" smtClean="0"/>
                        <a:t>&lt;</a:t>
                      </a:r>
                      <a:endParaRPr lang="en-GB" dirty="0"/>
                    </a:p>
                  </a:txBody>
                  <a:tcPr marL="84406" marR="84406"/>
                </a:tc>
                <a:tc>
                  <a:txBody>
                    <a:bodyPr/>
                    <a:lstStyle/>
                    <a:p>
                      <a:r>
                        <a:rPr lang="en-GB" dirty="0" smtClean="0"/>
                        <a:t>Redirect</a:t>
                      </a:r>
                      <a:r>
                        <a:rPr lang="en-GB" baseline="0" dirty="0" smtClean="0"/>
                        <a:t> stdin</a:t>
                      </a:r>
                      <a:endParaRPr lang="en-GB" dirty="0"/>
                    </a:p>
                  </a:txBody>
                  <a:tcPr marL="84406" marR="84406"/>
                </a:tc>
              </a:tr>
            </a:tbl>
          </a:graphicData>
        </a:graphic>
      </p:graphicFrame>
      <p:sp>
        <p:nvSpPr>
          <p:cNvPr id="6" name="Text Placeholder 8"/>
          <p:cNvSpPr txBox="1">
            <a:spLocks/>
          </p:cNvSpPr>
          <p:nvPr/>
        </p:nvSpPr>
        <p:spPr bwMode="auto">
          <a:xfrm>
            <a:off x="650631" y="1998663"/>
            <a:ext cx="7773866" cy="493712"/>
          </a:xfrm>
          <a:prstGeom prst="roundRect">
            <a:avLst>
              <a:gd name="adj" fmla="val 1098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t>Is used to feed data into a command from a file.</a:t>
            </a:r>
            <a:endParaRPr/>
          </a:p>
        </p:txBody>
      </p:sp>
    </p:spTree>
    <p:extLst>
      <p:ext uri="{BB962C8B-B14F-4D97-AF65-F5344CB8AC3E}">
        <p14:creationId xmlns:p14="http://schemas.microsoft.com/office/powerpoint/2010/main" val="1979774167"/>
      </p:ext>
    </p:extLst>
  </p:cSld>
  <p:clrMapOvr>
    <a:masterClrMapping/>
  </p:clrMapOvr>
  <p:transition spd="slow">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4335" y="838200"/>
            <a:ext cx="7772400" cy="323165"/>
          </a:xfrm>
        </p:spPr>
        <p:txBody>
          <a:bodyPr/>
          <a:lstStyle/>
          <a:p>
            <a:r>
              <a:rPr lang="en-GB" sz="1800" dirty="0" smtClean="0"/>
              <a:t>Redirection (stdin)</a:t>
            </a:r>
          </a:p>
        </p:txBody>
      </p:sp>
      <p:sp>
        <p:nvSpPr>
          <p:cNvPr id="3" name="TextBox 2"/>
          <p:cNvSpPr txBox="1"/>
          <p:nvPr/>
        </p:nvSpPr>
        <p:spPr>
          <a:xfrm>
            <a:off x="3226777" y="1520826"/>
            <a:ext cx="2225769" cy="408623"/>
          </a:xfrm>
          <a:prstGeom prst="round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Command &lt; source</a:t>
            </a:r>
          </a:p>
        </p:txBody>
      </p:sp>
      <p:sp>
        <p:nvSpPr>
          <p:cNvPr id="4" name="TextBox 3"/>
          <p:cNvSpPr txBox="1"/>
          <p:nvPr/>
        </p:nvSpPr>
        <p:spPr>
          <a:xfrm>
            <a:off x="682869" y="5256213"/>
            <a:ext cx="7773866"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Command </a:t>
            </a:r>
            <a:r>
              <a:rPr lang="en-GB" b="1" dirty="0">
                <a:solidFill>
                  <a:srgbClr val="333399"/>
                </a:solidFill>
              </a:rPr>
              <a:t>that normally would need </a:t>
            </a:r>
            <a:r>
              <a:rPr lang="en-GB" b="1">
                <a:solidFill>
                  <a:srgbClr val="333399"/>
                </a:solidFill>
              </a:rPr>
              <a:t>user input, reads input from a file.</a:t>
            </a:r>
            <a:endParaRPr lang="en-GB" b="1" dirty="0">
              <a:solidFill>
                <a:srgbClr val="333399"/>
              </a:solidFill>
            </a:endParaRPr>
          </a:p>
        </p:txBody>
      </p:sp>
      <p:grpSp>
        <p:nvGrpSpPr>
          <p:cNvPr id="24581" name="Group 137"/>
          <p:cNvGrpSpPr>
            <a:grpSpLocks/>
          </p:cNvGrpSpPr>
          <p:nvPr/>
        </p:nvGrpSpPr>
        <p:grpSpPr bwMode="auto">
          <a:xfrm>
            <a:off x="662354" y="2224088"/>
            <a:ext cx="7772400" cy="2844800"/>
            <a:chOff x="813749" y="2239516"/>
            <a:chExt cx="8420400" cy="2844316"/>
          </a:xfrm>
        </p:grpSpPr>
        <p:sp>
          <p:nvSpPr>
            <p:cNvPr id="8" name="Rounded Rectangle 7"/>
            <p:cNvSpPr/>
            <p:nvPr/>
          </p:nvSpPr>
          <p:spPr bwMode="auto">
            <a:xfrm>
              <a:off x="813749" y="2239516"/>
              <a:ext cx="8420400" cy="284431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9" name="TextBox 8"/>
            <p:cNvSpPr txBox="1"/>
            <p:nvPr/>
          </p:nvSpPr>
          <p:spPr>
            <a:xfrm>
              <a:off x="1209051" y="2347448"/>
              <a:ext cx="1442495" cy="408553"/>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fr-FR">
                  <a:solidFill>
                    <a:srgbClr val="333399"/>
                  </a:solidFill>
                </a:rPr>
                <a:t>script &lt; file</a:t>
              </a:r>
              <a:endParaRPr lang="en-GB" dirty="0">
                <a:solidFill>
                  <a:srgbClr val="333399"/>
                </a:solidFill>
              </a:endParaRPr>
            </a:p>
          </p:txBody>
        </p:sp>
        <p:sp>
          <p:nvSpPr>
            <p:cNvPr id="10" name="TextBox 9"/>
            <p:cNvSpPr txBox="1"/>
            <p:nvPr/>
          </p:nvSpPr>
          <p:spPr>
            <a:xfrm>
              <a:off x="2785493" y="3371210"/>
              <a:ext cx="3049697" cy="40855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script </a:t>
              </a:r>
              <a:r>
                <a:rPr lang="en-GB" dirty="0">
                  <a:solidFill>
                    <a:srgbClr val="333399"/>
                  </a:solidFill>
                </a:rPr>
                <a:t>waits for input</a:t>
              </a:r>
            </a:p>
          </p:txBody>
        </p:sp>
        <p:cxnSp>
          <p:nvCxnSpPr>
            <p:cNvPr id="24586" name="Elbow Connector 10"/>
            <p:cNvCxnSpPr>
              <a:cxnSpLocks noChangeShapeType="1"/>
            </p:cNvCxnSpPr>
            <p:nvPr/>
          </p:nvCxnSpPr>
          <p:spPr bwMode="auto">
            <a:xfrm rot="16200000" flipH="1">
              <a:off x="2921182" y="1994248"/>
              <a:ext cx="513113" cy="2245094"/>
            </a:xfrm>
            <a:prstGeom prst="bentConnector3">
              <a:avLst>
                <a:gd name="adj1" fmla="val 50000"/>
              </a:avLst>
            </a:prstGeom>
            <a:noFill/>
            <a:ln w="9525" algn="ctr">
              <a:solidFill>
                <a:schemeClr val="tx1"/>
              </a:solidFill>
              <a:round/>
              <a:headEnd/>
              <a:tailEnd type="arrow" w="med" len="med"/>
            </a:ln>
          </p:spPr>
        </p:cxnSp>
        <p:sp>
          <p:nvSpPr>
            <p:cNvPr id="13" name="TextBox 12"/>
            <p:cNvSpPr txBox="1"/>
            <p:nvPr/>
          </p:nvSpPr>
          <p:spPr>
            <a:xfrm>
              <a:off x="1343587" y="4259379"/>
              <a:ext cx="2306129" cy="408553"/>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strike="sngStrike" dirty="0">
                  <a:solidFill>
                    <a:srgbClr val="333399"/>
                  </a:solidFill>
                </a:rPr>
                <a:t>User enters details</a:t>
              </a:r>
            </a:p>
          </p:txBody>
        </p:sp>
        <p:sp>
          <p:nvSpPr>
            <p:cNvPr id="14" name="TextBox 13"/>
            <p:cNvSpPr txBox="1"/>
            <p:nvPr/>
          </p:nvSpPr>
          <p:spPr>
            <a:xfrm>
              <a:off x="4795341" y="2363320"/>
              <a:ext cx="4205437" cy="714967"/>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Contents of file sent to stdin</a:t>
              </a:r>
            </a:p>
            <a:p>
              <a:pPr>
                <a:defRPr/>
              </a:pPr>
              <a:r>
                <a:rPr lang="en-GB" dirty="0">
                  <a:solidFill>
                    <a:srgbClr val="333399"/>
                  </a:solidFill>
                </a:rPr>
                <a:t>of script</a:t>
              </a:r>
            </a:p>
          </p:txBody>
        </p:sp>
        <p:sp>
          <p:nvSpPr>
            <p:cNvPr id="17" name="TextBox 16"/>
            <p:cNvSpPr txBox="1"/>
            <p:nvPr/>
          </p:nvSpPr>
          <p:spPr>
            <a:xfrm>
              <a:off x="4295261" y="4283868"/>
              <a:ext cx="4515011" cy="40855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Script sends stdout to monitor</a:t>
              </a:r>
              <a:endParaRPr lang="en-GB" dirty="0">
                <a:solidFill>
                  <a:srgbClr val="333399"/>
                </a:solidFill>
              </a:endParaRPr>
            </a:p>
          </p:txBody>
        </p:sp>
        <p:cxnSp>
          <p:nvCxnSpPr>
            <p:cNvPr id="24590" name="Elbow Connector 18"/>
            <p:cNvCxnSpPr>
              <a:cxnSpLocks noChangeShapeType="1"/>
              <a:stCxn id="10" idx="1"/>
              <a:endCxn id="13" idx="1"/>
            </p:cNvCxnSpPr>
            <p:nvPr/>
          </p:nvCxnSpPr>
          <p:spPr bwMode="auto">
            <a:xfrm rot="10800000" flipV="1">
              <a:off x="1343588" y="3575488"/>
              <a:ext cx="1441906" cy="888169"/>
            </a:xfrm>
            <a:prstGeom prst="bentConnector3">
              <a:avLst>
                <a:gd name="adj1" fmla="val 117176"/>
              </a:avLst>
            </a:prstGeom>
            <a:noFill/>
            <a:ln w="9525" algn="ctr">
              <a:solidFill>
                <a:schemeClr val="tx1"/>
              </a:solidFill>
              <a:prstDash val="dash"/>
              <a:round/>
              <a:headEnd type="arrow" w="med" len="med"/>
              <a:tailEnd/>
            </a:ln>
          </p:spPr>
        </p:cxnSp>
        <p:cxnSp>
          <p:nvCxnSpPr>
            <p:cNvPr id="24591" name="Elbow Connector 77"/>
            <p:cNvCxnSpPr>
              <a:cxnSpLocks noChangeShapeType="1"/>
              <a:stCxn id="10" idx="2"/>
              <a:endCxn id="17" idx="0"/>
            </p:cNvCxnSpPr>
            <p:nvPr/>
          </p:nvCxnSpPr>
          <p:spPr bwMode="auto">
            <a:xfrm rot="16200000" flipH="1">
              <a:off x="5179503" y="2910604"/>
              <a:ext cx="504104" cy="2242424"/>
            </a:xfrm>
            <a:prstGeom prst="bentConnector3">
              <a:avLst>
                <a:gd name="adj1" fmla="val 50000"/>
              </a:avLst>
            </a:prstGeom>
            <a:noFill/>
            <a:ln w="9525" algn="ctr">
              <a:solidFill>
                <a:schemeClr val="tx1"/>
              </a:solidFill>
              <a:round/>
              <a:headEnd/>
              <a:tailEnd type="arrow" w="med" len="med"/>
            </a:ln>
          </p:spPr>
        </p:cxnSp>
      </p:grpSp>
      <p:cxnSp>
        <p:nvCxnSpPr>
          <p:cNvPr id="24582" name="Shape 20"/>
          <p:cNvCxnSpPr>
            <a:cxnSpLocks noChangeShapeType="1"/>
            <a:stCxn id="14" idx="2"/>
            <a:endCxn id="10" idx="3"/>
          </p:cNvCxnSpPr>
          <p:nvPr/>
        </p:nvCxnSpPr>
        <p:spPr bwMode="auto">
          <a:xfrm rot="5400000">
            <a:off x="5539262" y="2821107"/>
            <a:ext cx="497285" cy="981075"/>
          </a:xfrm>
          <a:prstGeom prst="bentConnector2">
            <a:avLst/>
          </a:prstGeom>
          <a:noFill/>
          <a:ln w="9525" algn="ctr">
            <a:solidFill>
              <a:schemeClr val="tx1"/>
            </a:solidFill>
            <a:round/>
            <a:headEnd/>
            <a:tailEnd type="arrow" w="med" len="med"/>
          </a:ln>
        </p:spPr>
      </p:cxnSp>
    </p:spTree>
    <p:extLst>
      <p:ext uri="{BB962C8B-B14F-4D97-AF65-F5344CB8AC3E}">
        <p14:creationId xmlns:p14="http://schemas.microsoft.com/office/powerpoint/2010/main" val="2663935674"/>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15498"/>
          </a:xfrm>
        </p:spPr>
        <p:txBody>
          <a:bodyPr/>
          <a:lstStyle/>
          <a:p>
            <a:r>
              <a:rPr lang="en-GB" dirty="0"/>
              <a:t>Redirection (</a:t>
            </a:r>
            <a:r>
              <a:rPr lang="en-GB" dirty="0" err="1"/>
              <a:t>stdin</a:t>
            </a:r>
            <a:r>
              <a:rPr lang="en-GB" dirty="0"/>
              <a:t>)</a:t>
            </a:r>
          </a:p>
        </p:txBody>
      </p:sp>
      <p:sp>
        <p:nvSpPr>
          <p:cNvPr id="3" name="Text Placeholder 2"/>
          <p:cNvSpPr>
            <a:spLocks noGrp="1"/>
          </p:cNvSpPr>
          <p:nvPr>
            <p:ph type="body" sz="quarter" idx="13"/>
          </p:nvPr>
        </p:nvSpPr>
        <p:spPr>
          <a:xfrm>
            <a:off x="694592" y="1152946"/>
            <a:ext cx="7772677" cy="5126355"/>
          </a:xfrm>
        </p:spPr>
        <p:txBody>
          <a:bodyPr/>
          <a:lstStyle/>
          <a:p>
            <a:pPr marL="342900" indent="-342900">
              <a:buFont typeface="Arial" panose="020B0604020202020204" pitchFamily="34" charset="0"/>
              <a:buChar char="•"/>
            </a:pPr>
            <a:r>
              <a:rPr lang="en-US" dirty="0" smtClean="0"/>
              <a:t>"  </a:t>
            </a:r>
            <a:r>
              <a:rPr lang="en-US" dirty="0"/>
              <a:t>&lt;&lt;&lt;  " (redirect a string to the std input of a </a:t>
            </a:r>
            <a:r>
              <a:rPr lang="en-US" dirty="0" smtClean="0"/>
              <a:t>command )”</a:t>
            </a:r>
          </a:p>
          <a:p>
            <a:r>
              <a:rPr lang="en-US" dirty="0" smtClean="0"/>
              <a:t>	</a:t>
            </a:r>
          </a:p>
          <a:p>
            <a:r>
              <a:rPr lang="en-US" dirty="0"/>
              <a:t>	</a:t>
            </a:r>
            <a:r>
              <a:rPr lang="en-US" dirty="0" smtClean="0"/>
              <a:t>Example: </a:t>
            </a:r>
            <a:r>
              <a:rPr lang="en-US" b="0" dirty="0" err="1" smtClean="0"/>
              <a:t>tr</a:t>
            </a:r>
            <a:r>
              <a:rPr lang="en-US" b="0" dirty="0" smtClean="0"/>
              <a:t> [:digit:] ‘!’ &lt;&lt;&lt; jk81n889ACDB</a:t>
            </a:r>
          </a:p>
          <a:p>
            <a:endParaRPr lang="en-GB" dirty="0"/>
          </a:p>
          <a:p>
            <a:pPr marL="342900" indent="-342900">
              <a:buFont typeface="Arial" panose="020B0604020202020204" pitchFamily="34" charset="0"/>
              <a:buChar char="•"/>
            </a:pPr>
            <a:r>
              <a:rPr lang="en-US" dirty="0"/>
              <a:t>"  &lt;&lt;  "    ("Here document" - read until the end of doc marker</a:t>
            </a:r>
            <a:r>
              <a:rPr lang="en-US" dirty="0" smtClean="0"/>
              <a:t>)</a:t>
            </a:r>
          </a:p>
          <a:p>
            <a:pPr marL="342900" indent="-342900">
              <a:buFont typeface="Arial" panose="020B0604020202020204" pitchFamily="34" charset="0"/>
              <a:buChar char="•"/>
            </a:pPr>
            <a:endParaRPr lang="en-US" dirty="0"/>
          </a:p>
          <a:p>
            <a:r>
              <a:rPr lang="en-US" dirty="0" smtClean="0"/>
              <a:t>	Example: cat &lt;&lt; EOF</a:t>
            </a:r>
          </a:p>
          <a:p>
            <a:r>
              <a:rPr lang="en-US" dirty="0"/>
              <a:t>	</a:t>
            </a:r>
            <a:r>
              <a:rPr lang="en-US" dirty="0" smtClean="0"/>
              <a:t>			&lt;Hi</a:t>
            </a:r>
          </a:p>
          <a:p>
            <a:r>
              <a:rPr lang="en-US" dirty="0"/>
              <a:t>	</a:t>
            </a:r>
            <a:r>
              <a:rPr lang="en-US" dirty="0" smtClean="0"/>
              <a:t>			&lt;Hello</a:t>
            </a:r>
          </a:p>
          <a:p>
            <a:r>
              <a:rPr lang="en-US" dirty="0"/>
              <a:t>	</a:t>
            </a:r>
            <a:r>
              <a:rPr lang="en-US" dirty="0" smtClean="0"/>
              <a:t>			&lt;Welcome</a:t>
            </a:r>
          </a:p>
          <a:p>
            <a:r>
              <a:rPr lang="en-US" dirty="0"/>
              <a:t>	</a:t>
            </a:r>
            <a:r>
              <a:rPr lang="en-US" dirty="0" smtClean="0"/>
              <a:t>			&lt;EOF</a:t>
            </a:r>
            <a:endParaRPr lang="en-GB" dirty="0"/>
          </a:p>
        </p:txBody>
      </p:sp>
    </p:spTree>
    <p:extLst>
      <p:ext uri="{BB962C8B-B14F-4D97-AF65-F5344CB8AC3E}">
        <p14:creationId xmlns:p14="http://schemas.microsoft.com/office/powerpoint/2010/main" val="3365237085"/>
      </p:ext>
    </p:extLst>
  </p:cSld>
  <p:clrMapOvr>
    <a:masterClrMapping/>
  </p:clrMapOvr>
  <p:transition spd="slow">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pPr eaLnBrk="1" hangingPunct="1"/>
            <a:r>
              <a:rPr lang="en-US" altLang="zh-TW" sz="1800" dirty="0">
                <a:latin typeface="Arial" pitchFamily="34" charset="0"/>
                <a:cs typeface="Arial" pitchFamily="34" charset="0"/>
              </a:rPr>
              <a:t>Redirection and Piping</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101869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6 </a:t>
            </a:r>
            <a:r>
              <a:rPr lang="en-US" sz="2800" i="1" dirty="0"/>
              <a:t>– </a:t>
            </a:r>
            <a:r>
              <a:rPr lang="en-US" sz="2800" dirty="0" smtClean="0"/>
              <a:t>Stream Redirection on the Command Line</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4257606434"/>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 xsi:nil="true"></Week><RestrictedToTheseUsers xmlns="$ListId:Shared Documents;"><UserInfo><DisplayName></DisplayName><AccountId xsi:nil="true"></AccountId><AccountType/></UserInfo></RestrictedToTheseUsers><Module xmlns="$ListId:Shared Documents;">Foundation</Module><IconOverlay xmlns="http://schemas.microsoft.com/sharepoint/v4" xsi:nil="true"/></documentManagement></p:properties>
</file>

<file path=customXml/item3.xml><?xml version="1.0" encoding="utf-8"?><ct:contentTypeSchema ct:_="" ma:_="" ma:contentTypeName="Document" ma:contentTypeID="0x010100C6296D0BB197BA4483003E3880790A29" ma:contentTypeVersion="3" ma:contentTypeDescription="Create a new document." ma:contentTypeScope="" ma:versionID="66e104b55d8b92e7e9987c3551dfcd8b" xmlns:ct="http://schemas.microsoft.com/office/2006/metadata/contentType" xmlns:ma="http://schemas.microsoft.com/office/2006/metadata/properties/metaAttributes">
<xsd:schema targetNamespace="http://schemas.microsoft.com/office/2006/metadata/properties" ma:root="true" ma:fieldsID="f5baa90efeecf520aa9cebffe248bb50"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4"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44CF9F1D-E6A4-410A-AE88-9DEBE59B9DA5}">
  <ds:schemaRefs>
    <ds:schemaRef ds:uri="http://schemas.microsoft.com/sharepoint/v3/contenttype/forms"/>
  </ds:schemaRefs>
</ds:datastoreItem>
</file>

<file path=customXml/itemProps2.xml><?xml version="1.0" encoding="utf-8"?>
<ds:datastoreItem xmlns:ds="http://schemas.openxmlformats.org/officeDocument/2006/customXml" ds:itemID="{17352E01-2719-49D4-87E8-A03F5E92030B}">
  <ds:schemaRefs>
    <ds:schemaRef ds:uri="http://schemas.openxmlformats.org/package/2006/metadata/core-properties"/>
    <ds:schemaRef ds:uri="http://schemas.microsoft.com/office/infopath/2007/PartnerControls"/>
    <ds:schemaRef ds:uri="http://schemas.microsoft.com/office/2006/metadata/properties"/>
    <ds:schemaRef ds:uri="$ListId:Shared Documents;"/>
    <ds:schemaRef ds:uri="http://purl.org/dc/dcmitype/"/>
    <ds:schemaRef ds:uri="http://schemas.microsoft.com/office/2006/documentManagement/types"/>
    <ds:schemaRef ds:uri="http://purl.org/dc/elements/1.1/"/>
    <ds:schemaRef ds:uri="http://purl.org/dc/terms/"/>
    <ds:schemaRef ds:uri="http://schemas.microsoft.com/sharepoint/v4"/>
    <ds:schemaRef ds:uri="http://www.w3.org/XML/1998/namespace"/>
  </ds:schemaRefs>
</ds:datastoreItem>
</file>

<file path=customXml/itemProps3.xml><?xml version="1.0" encoding="utf-8"?>
<ds:datastoreItem xmlns:ds="http://schemas.openxmlformats.org/officeDocument/2006/customXml" ds:itemID="{D10EBC4F-CAAE-4596-AFD2-BCF0B46538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18315</TotalTime>
  <Words>7900</Words>
  <Application>Microsoft Office PowerPoint</Application>
  <PresentationFormat>On-screen Show (4:3)</PresentationFormat>
  <Paragraphs>1664</Paragraphs>
  <Slides>146</Slides>
  <Notes>110</Notes>
  <HiddenSlides>0</HiddenSlides>
  <MMClips>0</MMClips>
  <ScaleCrop>false</ScaleCrop>
  <HeadingPairs>
    <vt:vector size="4" baseType="variant">
      <vt:variant>
        <vt:lpstr>Theme</vt:lpstr>
      </vt:variant>
      <vt:variant>
        <vt:i4>1</vt:i4>
      </vt:variant>
      <vt:variant>
        <vt:lpstr>Slide Titles</vt:lpstr>
      </vt:variant>
      <vt:variant>
        <vt:i4>146</vt:i4>
      </vt:variant>
    </vt:vector>
  </HeadingPairs>
  <TitlesOfParts>
    <vt:vector size="147" baseType="lpstr">
      <vt:lpstr>Office Theme</vt:lpstr>
      <vt:lpstr>PowerPoint Presentation</vt:lpstr>
      <vt:lpstr>Module objectives</vt:lpstr>
      <vt:lpstr>Operating Systems</vt:lpstr>
      <vt:lpstr>Operating Systems</vt:lpstr>
      <vt:lpstr>Operating Systems</vt:lpstr>
      <vt:lpstr>Operating Systems</vt:lpstr>
      <vt:lpstr>Versions of UNIX</vt:lpstr>
      <vt:lpstr>Operating Systems</vt:lpstr>
      <vt:lpstr>Unix Architecture </vt:lpstr>
      <vt:lpstr>Unix Architecture</vt:lpstr>
      <vt:lpstr>Processes</vt:lpstr>
      <vt:lpstr>Operating Systems</vt:lpstr>
      <vt:lpstr>Logging In [using putty]</vt:lpstr>
      <vt:lpstr>Operating Systems</vt:lpstr>
      <vt:lpstr>Commands &amp; Getting Help</vt:lpstr>
      <vt:lpstr>Questions?</vt:lpstr>
      <vt:lpstr>PowerPoint Presentation</vt:lpstr>
      <vt:lpstr>Module objectives</vt:lpstr>
      <vt:lpstr>File System</vt:lpstr>
      <vt:lpstr>File System</vt:lpstr>
      <vt:lpstr>File System</vt:lpstr>
      <vt:lpstr>Files and Directories</vt:lpstr>
      <vt:lpstr>Files and Directories</vt:lpstr>
      <vt:lpstr>Files and Directories</vt:lpstr>
      <vt:lpstr>Files and Directories</vt:lpstr>
      <vt:lpstr>Files and Directories</vt:lpstr>
      <vt:lpstr>Files and Directories</vt:lpstr>
      <vt:lpstr>Files and Directories</vt:lpstr>
      <vt:lpstr>File System</vt:lpstr>
      <vt:lpstr>Wildcards (Globbing)</vt:lpstr>
      <vt:lpstr>Wildcards (Globbing)</vt:lpstr>
      <vt:lpstr>Files and Directories</vt:lpstr>
      <vt:lpstr>Questions?</vt:lpstr>
      <vt:lpstr>Module objectives</vt:lpstr>
      <vt:lpstr>PowerPoint Presentation</vt:lpstr>
      <vt:lpstr>Module Objectives</vt:lpstr>
      <vt:lpstr>Vi </vt:lpstr>
      <vt:lpstr>Vi Modes</vt:lpstr>
      <vt:lpstr>Switching to input mode</vt:lpstr>
      <vt:lpstr>Useful Command mode options</vt:lpstr>
      <vt:lpstr>Useful vi Commands</vt:lpstr>
      <vt:lpstr>Saving your work</vt:lpstr>
      <vt:lpstr>vi</vt:lpstr>
      <vt:lpstr>Questions?</vt:lpstr>
      <vt:lpstr>Module Objectives</vt:lpstr>
      <vt:lpstr>PowerPoint Presentation</vt:lpstr>
      <vt:lpstr>Module objectives</vt:lpstr>
      <vt:lpstr>Basic Data Commands </vt:lpstr>
      <vt:lpstr>Basic Data Commands </vt:lpstr>
      <vt:lpstr>Basic Data Commands </vt:lpstr>
      <vt:lpstr>Basic Data Commands </vt:lpstr>
      <vt:lpstr>Basic Data Commands </vt:lpstr>
      <vt:lpstr>Basic Data Commands </vt:lpstr>
      <vt:lpstr>Basic Data Commands </vt:lpstr>
      <vt:lpstr>Basic Data Commands </vt:lpstr>
      <vt:lpstr>Questions?</vt:lpstr>
      <vt:lpstr>Module objectives</vt:lpstr>
      <vt:lpstr>PowerPoint Presentation</vt:lpstr>
      <vt:lpstr>Module objectives</vt:lpstr>
      <vt:lpstr>More File Commands</vt:lpstr>
      <vt:lpstr>More File Commands</vt:lpstr>
      <vt:lpstr>More File Commands</vt:lpstr>
      <vt:lpstr>More File Commands</vt:lpstr>
      <vt:lpstr>More File Commands</vt:lpstr>
      <vt:lpstr>More File Commands</vt:lpstr>
      <vt:lpstr>Permissions</vt:lpstr>
      <vt:lpstr>Permissions</vt:lpstr>
      <vt:lpstr>Permissions</vt:lpstr>
      <vt:lpstr>Permissions</vt:lpstr>
      <vt:lpstr>Permissions</vt:lpstr>
      <vt:lpstr>More File Commands </vt:lpstr>
      <vt:lpstr>More File Commands</vt:lpstr>
      <vt:lpstr>Find File Command</vt:lpstr>
      <vt:lpstr>More File Commands </vt:lpstr>
      <vt:lpstr>Questions?</vt:lpstr>
      <vt:lpstr>Module objectives</vt:lpstr>
      <vt:lpstr>PowerPoint Presentation</vt:lpstr>
      <vt:lpstr>Module objectives</vt:lpstr>
      <vt:lpstr>Input and output</vt:lpstr>
      <vt:lpstr>Input and output</vt:lpstr>
      <vt:lpstr>Redirection</vt:lpstr>
      <vt:lpstr>Redirection (stdout)</vt:lpstr>
      <vt:lpstr>Redirection (stdout appending)</vt:lpstr>
      <vt:lpstr>Redirection (stderr)</vt:lpstr>
      <vt:lpstr>Redirection (stderr to stdout)</vt:lpstr>
      <vt:lpstr>Redirection summarised</vt:lpstr>
      <vt:lpstr>Piping</vt:lpstr>
      <vt:lpstr>Piping</vt:lpstr>
      <vt:lpstr>Piping </vt:lpstr>
      <vt:lpstr>Piping and Translate Command</vt:lpstr>
      <vt:lpstr>tee command</vt:lpstr>
      <vt:lpstr>tee command</vt:lpstr>
      <vt:lpstr>tee command </vt:lpstr>
      <vt:lpstr>Piping  and tee summarised</vt:lpstr>
      <vt:lpstr>Input redirection</vt:lpstr>
      <vt:lpstr>Input Redirection summarised</vt:lpstr>
      <vt:lpstr>Redirection (stdin)</vt:lpstr>
      <vt:lpstr>Redirection (stdin)</vt:lpstr>
      <vt:lpstr>Redirection and Piping</vt:lpstr>
      <vt:lpstr>Questions?</vt:lpstr>
      <vt:lpstr>Module objectives</vt:lpstr>
      <vt:lpstr>PowerPoint Presentation</vt:lpstr>
      <vt:lpstr>Module objectives</vt:lpstr>
      <vt:lpstr>Pattern Matching and Searching</vt:lpstr>
      <vt:lpstr>grep</vt:lpstr>
      <vt:lpstr>grep</vt:lpstr>
      <vt:lpstr>Pattern Matching and Searching</vt:lpstr>
      <vt:lpstr>Regular expressions</vt:lpstr>
      <vt:lpstr>Regular Expressions</vt:lpstr>
      <vt:lpstr>Regular Expressions</vt:lpstr>
      <vt:lpstr>Regular Expressions</vt:lpstr>
      <vt:lpstr>Regular Expressions</vt:lpstr>
      <vt:lpstr>Questions?</vt:lpstr>
      <vt:lpstr>Module objectives</vt:lpstr>
      <vt:lpstr>PowerPoint Presentation</vt:lpstr>
      <vt:lpstr>Module objectives</vt:lpstr>
      <vt:lpstr>Variables</vt:lpstr>
      <vt:lpstr>Variables</vt:lpstr>
      <vt:lpstr>Dealing with shell variables</vt:lpstr>
      <vt:lpstr>Dealing with shell variables</vt:lpstr>
      <vt:lpstr>Variables</vt:lpstr>
      <vt:lpstr>Arithmetic Expansion</vt:lpstr>
      <vt:lpstr>Arithmetic Expansion</vt:lpstr>
      <vt:lpstr>Variables</vt:lpstr>
      <vt:lpstr>Command Substitution</vt:lpstr>
      <vt:lpstr>Command Substitution</vt:lpstr>
      <vt:lpstr>Command Substitution</vt:lpstr>
      <vt:lpstr>Variables</vt:lpstr>
      <vt:lpstr>Module objectives</vt:lpstr>
      <vt:lpstr>PowerPoint Presentation</vt:lpstr>
      <vt:lpstr>Module objectives</vt:lpstr>
      <vt:lpstr>System and Process Commands</vt:lpstr>
      <vt:lpstr>Processes</vt:lpstr>
      <vt:lpstr>Processes and Job Control Commands</vt:lpstr>
      <vt:lpstr>Processes and Job Control Commands</vt:lpstr>
      <vt:lpstr>System and Process Commands</vt:lpstr>
      <vt:lpstr>Start up Files</vt:lpstr>
      <vt:lpstr>Variables</vt:lpstr>
      <vt:lpstr>Variables</vt:lpstr>
      <vt:lpstr>Creating an Environment variable</vt:lpstr>
      <vt:lpstr>System and Process Commands</vt:lpstr>
      <vt:lpstr>System Commands</vt:lpstr>
      <vt:lpstr>System Commands</vt:lpstr>
      <vt:lpstr>System and Process Commands</vt:lpstr>
      <vt:lpstr>Questions?</vt:lpstr>
      <vt:lpstr>Module objectives</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Yangyang Ma</cp:lastModifiedBy>
  <cp:revision>225</cp:revision>
  <cp:lastPrinted>2015-05-28T14:31:30Z</cp:lastPrinted>
  <dcterms:created xsi:type="dcterms:W3CDTF">2014-05-28T13:17:46Z</dcterms:created>
  <dcterms:modified xsi:type="dcterms:W3CDTF">2019-09-20T13:31:11Z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