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5"/>
  </p:notesMasterIdLst>
  <p:handoutMasterIdLst>
    <p:handoutMasterId r:id="rId136"/>
  </p:handoutMasterIdLst>
  <p:sldIdLst>
    <p:sldId id="256" r:id="rId5"/>
    <p:sldId id="259" r:id="rId6"/>
    <p:sldId id="260" r:id="rId7"/>
    <p:sldId id="261" r:id="rId8"/>
    <p:sldId id="262" r:id="rId9"/>
    <p:sldId id="263" r:id="rId10"/>
    <p:sldId id="264" r:id="rId11"/>
    <p:sldId id="265" r:id="rId12"/>
    <p:sldId id="266" r:id="rId13"/>
    <p:sldId id="267" r:id="rId14"/>
    <p:sldId id="268" r:id="rId15"/>
    <p:sldId id="269" r:id="rId16"/>
    <p:sldId id="383" r:id="rId17"/>
    <p:sldId id="384" r:id="rId18"/>
    <p:sldId id="271" r:id="rId19"/>
    <p:sldId id="272" r:id="rId20"/>
    <p:sldId id="273" r:id="rId21"/>
    <p:sldId id="274" r:id="rId22"/>
    <p:sldId id="275" r:id="rId23"/>
    <p:sldId id="276" r:id="rId24"/>
    <p:sldId id="277"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385" r:id="rId40"/>
    <p:sldId id="386"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87" r:id="rId70"/>
    <p:sldId id="388" r:id="rId71"/>
    <p:sldId id="323" r:id="rId72"/>
    <p:sldId id="324" r:id="rId73"/>
    <p:sldId id="325" r:id="rId74"/>
    <p:sldId id="326" r:id="rId75"/>
    <p:sldId id="327" r:id="rId76"/>
    <p:sldId id="328" r:id="rId77"/>
    <p:sldId id="329" r:id="rId78"/>
    <p:sldId id="330" r:id="rId79"/>
    <p:sldId id="331" r:id="rId80"/>
    <p:sldId id="332" r:id="rId81"/>
    <p:sldId id="395" r:id="rId82"/>
    <p:sldId id="335" r:id="rId83"/>
    <p:sldId id="336" r:id="rId84"/>
    <p:sldId id="337" r:id="rId85"/>
    <p:sldId id="338" r:id="rId86"/>
    <p:sldId id="339" r:id="rId87"/>
    <p:sldId id="340" r:id="rId88"/>
    <p:sldId id="341" r:id="rId89"/>
    <p:sldId id="342" r:id="rId90"/>
    <p:sldId id="343" r:id="rId91"/>
    <p:sldId id="389" r:id="rId92"/>
    <p:sldId id="390"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91" r:id="rId108"/>
    <p:sldId id="392"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93" r:id="rId133"/>
    <p:sldId id="394" r:id="rId13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8426"/>
    <a:srgbClr val="309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473" autoAdjust="0"/>
  </p:normalViewPr>
  <p:slideViewPr>
    <p:cSldViewPr snapToGrid="0" snapToObjects="1">
      <p:cViewPr varScale="1">
        <p:scale>
          <a:sx n="70" d="100"/>
          <a:sy n="70" d="100"/>
        </p:scale>
        <p:origin x="-197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viewProps" Target="view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theme" Target="theme/theme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notesMaster" Target="notesMasters/notesMaster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handoutMaster" Target="handoutMasters/handout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zh-TW"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B3D0793C-7F55-4A15-9C9B-70EA0AC99390}" type="datetime1">
              <a:rPr lang="en-GB" altLang="zh-TW"/>
              <a:pPr/>
              <a:t>19/09/2019</a:t>
            </a:fld>
            <a:endParaRPr lang="en-US" altLang="zh-TW"/>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zh-TW"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E311604-0E8B-49DF-A233-260E8E644BD2}" type="slidenum">
              <a:rPr lang="en-US" altLang="zh-TW"/>
              <a:pPr/>
              <a:t>‹#›</a:t>
            </a:fld>
            <a:endParaRPr lang="en-US" altLang="zh-TW"/>
          </a:p>
        </p:txBody>
      </p:sp>
    </p:spTree>
    <p:extLst>
      <p:ext uri="{BB962C8B-B14F-4D97-AF65-F5344CB8AC3E}">
        <p14:creationId xmlns:p14="http://schemas.microsoft.com/office/powerpoint/2010/main" val="4973140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zh-TW"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F0631FE1-210E-4081-97A5-88F6F842F849}" type="datetime1">
              <a:rPr lang="en-GB" altLang="zh-TW"/>
              <a:pPr/>
              <a:t>19/09/2019</a:t>
            </a:fld>
            <a:endParaRPr lang="en-US" altLang="zh-TW"/>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TW" altLang="en-US"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zh-TW"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0F90A20-6DF5-4BDD-A3F5-D25CF499FE1C}" type="slidenum">
              <a:rPr lang="en-US" altLang="zh-TW"/>
              <a:pPr/>
              <a:t>‹#›</a:t>
            </a:fld>
            <a:endParaRPr lang="en-US" altLang="zh-TW"/>
          </a:p>
        </p:txBody>
      </p:sp>
    </p:spTree>
    <p:extLst>
      <p:ext uri="{BB962C8B-B14F-4D97-AF65-F5344CB8AC3E}">
        <p14:creationId xmlns:p14="http://schemas.microsoft.com/office/powerpoint/2010/main" val="66704419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dirty="0" smtClean="0"/>
              <a:t>Place the file in an appropriate location for execution</a:t>
            </a:r>
          </a:p>
          <a:p>
            <a:r>
              <a:rPr lang="en-GB" dirty="0" smtClean="0"/>
              <a:t>Change the default file creation mode</a:t>
            </a:r>
          </a:p>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11</a:t>
            </a:fld>
            <a:endParaRPr 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114</a:t>
            </a:fld>
            <a:endParaRPr lang="en-US"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dirty="0" smtClean="0"/>
              <a:t>Shift 1 – move 1 position to left</a:t>
            </a:r>
          </a:p>
          <a:p>
            <a:r>
              <a:rPr lang="en-GB" dirty="0" smtClean="0"/>
              <a:t>$2 becomes $1</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115</a:t>
            </a:fld>
            <a:endParaRPr lang="en-US"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dirty="0" smtClean="0"/>
              <a:t>When you run your script</a:t>
            </a:r>
            <a:r>
              <a:rPr lang="en-GB" baseline="0" dirty="0" smtClean="0"/>
              <a:t> </a:t>
            </a:r>
            <a:r>
              <a:rPr lang="en-GB" baseline="0" smtClean="0"/>
              <a:t>as scriptname </a:t>
            </a:r>
            <a:r>
              <a:rPr lang="en-GB" baseline="0" dirty="0" smtClean="0"/>
              <a:t>1 2 3 4 5</a:t>
            </a:r>
          </a:p>
          <a:p>
            <a:r>
              <a:rPr lang="en-GB" baseline="0" dirty="0" smtClean="0"/>
              <a:t>First argument $1 is 1, second argument $2 is 2 , third argument $3 is 3, fourth argument $4 is 4 and </a:t>
            </a:r>
            <a:r>
              <a:rPr lang="en-GB" baseline="0" dirty="0" err="1" smtClean="0"/>
              <a:t>fift</a:t>
            </a:r>
            <a:r>
              <a:rPr lang="en-GB" baseline="0" dirty="0" smtClean="0"/>
              <a:t> argument $5 is 5.</a:t>
            </a:r>
          </a:p>
          <a:p>
            <a:r>
              <a:rPr lang="en-GB" baseline="0" dirty="0" smtClean="0"/>
              <a:t>After </a:t>
            </a:r>
            <a:r>
              <a:rPr lang="en-GB" baseline="0" smtClean="0"/>
              <a:t>shift $2 become $1, $3 become $2. </a:t>
            </a:r>
            <a:r>
              <a:rPr lang="en-GB" baseline="0" dirty="0" smtClean="0"/>
              <a:t>So first argument $1 is 2, second argument $2 is 3 etc.</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116</a:t>
            </a:fld>
            <a:endParaRPr lang="en-US"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dirty="0" smtClean="0"/>
              <a:t>When you run your script</a:t>
            </a:r>
            <a:r>
              <a:rPr lang="en-GB" baseline="0" dirty="0" smtClean="0"/>
              <a:t> </a:t>
            </a:r>
            <a:r>
              <a:rPr lang="en-GB" baseline="0" smtClean="0"/>
              <a:t>as scriptname </a:t>
            </a:r>
            <a:r>
              <a:rPr lang="en-GB" baseline="0" dirty="0" smtClean="0"/>
              <a:t>1 2 3 4 5</a:t>
            </a:r>
          </a:p>
          <a:p>
            <a:r>
              <a:rPr lang="en-GB" baseline="0" dirty="0" smtClean="0"/>
              <a:t>First argument $1 is 1, second argument $2 is 2 , third argument $3 is 3, fourth argument $4 is 4 and </a:t>
            </a:r>
            <a:r>
              <a:rPr lang="en-GB" baseline="0" dirty="0" err="1" smtClean="0"/>
              <a:t>fift</a:t>
            </a:r>
            <a:r>
              <a:rPr lang="en-GB" baseline="0" dirty="0" smtClean="0"/>
              <a:t> argument $5 is 5.</a:t>
            </a:r>
          </a:p>
          <a:p>
            <a:r>
              <a:rPr lang="en-GB" baseline="0" dirty="0" smtClean="0"/>
              <a:t>After shift </a:t>
            </a:r>
            <a:r>
              <a:rPr lang="en-GB" baseline="0" smtClean="0"/>
              <a:t>2 $3 become $1, $4 become $2. </a:t>
            </a:r>
            <a:r>
              <a:rPr lang="en-GB" baseline="0" dirty="0" smtClean="0"/>
              <a:t>So first argument $1 is 3, second argument $2 is 4 etc.</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117</a:t>
            </a:fld>
            <a:endParaRPr lang="en-US"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118</a:t>
            </a:fld>
            <a:endParaRPr lang="en-US"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119</a:t>
            </a:fld>
            <a:endParaRPr lang="en-US"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120</a:t>
            </a:fld>
            <a:endParaRPr lang="en-US"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dirty="0" smtClean="0"/>
              <a:t>Options string is </a:t>
            </a:r>
            <a:r>
              <a:rPr lang="en-GB" dirty="0" err="1" smtClean="0"/>
              <a:t>asmd</a:t>
            </a:r>
            <a:r>
              <a:rPr lang="en-GB" dirty="0" smtClean="0"/>
              <a:t> and name is opt</a:t>
            </a:r>
          </a:p>
          <a:p>
            <a:r>
              <a:rPr lang="en-US" sz="1200" b="0" i="0" kern="1200" smtClean="0">
                <a:solidFill>
                  <a:schemeClr val="tx1"/>
                </a:solidFill>
                <a:effectLst/>
                <a:latin typeface="+mn-lt"/>
                <a:ea typeface="MS PGothic" pitchFamily="34" charset="-128"/>
                <a:cs typeface="ＭＳ Ｐゴシック" charset="0"/>
              </a:rPr>
              <a:t>If you want an option letter to be followed by an argument value or group of values, put a colon after the letter, as in </a:t>
            </a:r>
            <a:r>
              <a:rPr lang="en-US" smtClean="0"/>
              <a:t>a:fs</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122</a:t>
            </a:fld>
            <a:endParaRPr lang="en-US"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124</a:t>
            </a:fld>
            <a:endParaRPr lang="en-US"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dirty="0" smtClean="0"/>
              <a:t>Explain</a:t>
            </a:r>
            <a:r>
              <a:rPr lang="en-GB" baseline="0" dirty="0" smtClean="0"/>
              <a:t> the </a:t>
            </a:r>
            <a:r>
              <a:rPr lang="en-GB" sz="2800" b="1" baseline="0" dirty="0" smtClean="0">
                <a:solidFill>
                  <a:srgbClr val="FF0000"/>
                </a:solidFill>
                <a:effectLst>
                  <a:outerShdw blurRad="38100" dist="38100" dir="2700000" algn="tl">
                    <a:srgbClr val="000000">
                      <a:alpha val="43137"/>
                    </a:srgbClr>
                  </a:outerShdw>
                </a:effectLst>
              </a:rPr>
              <a:t>:</a:t>
            </a:r>
            <a:r>
              <a:rPr lang="en-GB" baseline="0" dirty="0" smtClean="0"/>
              <a:t> before the options refers to silent error reporting so it will give only the error message that we write not the built in one.</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126</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a:t>
            </a:r>
            <a:endParaRPr lang="en-GB" dirty="0" smtClean="0"/>
          </a:p>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12</a:t>
            </a:fld>
            <a:endParaRPr lang="en-US"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127</a:t>
            </a:fld>
            <a:endParaRPr lang="en-US"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sz="1200" b="0" i="0" kern="1200" dirty="0" err="1" smtClean="0">
                <a:solidFill>
                  <a:schemeClr val="tx1"/>
                </a:solidFill>
                <a:latin typeface="Arial" charset="0"/>
                <a:cs typeface="+mn-cs"/>
              </a:rPr>
              <a:t>Eval</a:t>
            </a:r>
            <a:r>
              <a:rPr lang="en-GB" sz="1200" b="0" i="0" kern="1200" baseline="0" dirty="0" smtClean="0">
                <a:solidFill>
                  <a:schemeClr val="tx1"/>
                </a:solidFill>
                <a:latin typeface="Arial" charset="0"/>
                <a:cs typeface="+mn-cs"/>
              </a:rPr>
              <a:t> causes the shell to scan the command twice before execution.</a:t>
            </a:r>
          </a:p>
          <a:p>
            <a:r>
              <a:rPr lang="en-GB" sz="1200" b="0" i="0" kern="1200" baseline="0" dirty="0" smtClean="0">
                <a:solidFill>
                  <a:schemeClr val="tx1"/>
                </a:solidFill>
                <a:latin typeface="Arial" charset="0"/>
                <a:cs typeface="+mn-cs"/>
              </a:rPr>
              <a:t>The 1</a:t>
            </a:r>
            <a:r>
              <a:rPr lang="en-GB" sz="1200" b="0" i="0" kern="1200" baseline="30000" dirty="0" smtClean="0">
                <a:solidFill>
                  <a:schemeClr val="tx1"/>
                </a:solidFill>
                <a:latin typeface="Arial" charset="0"/>
                <a:cs typeface="+mn-cs"/>
              </a:rPr>
              <a:t>st</a:t>
            </a:r>
            <a:r>
              <a:rPr lang="en-GB" sz="1200" b="0" i="0" kern="1200" baseline="0" dirty="0" smtClean="0">
                <a:solidFill>
                  <a:schemeClr val="tx1"/>
                </a:solidFill>
                <a:latin typeface="Arial" charset="0"/>
                <a:cs typeface="+mn-cs"/>
              </a:rPr>
              <a:t> scan substitute variables with their values</a:t>
            </a:r>
          </a:p>
          <a:p>
            <a:r>
              <a:rPr lang="en-GB" sz="1200" b="0" i="0" kern="1200" baseline="0" dirty="0" smtClean="0">
                <a:solidFill>
                  <a:schemeClr val="tx1"/>
                </a:solidFill>
                <a:latin typeface="Arial" charset="0"/>
                <a:cs typeface="+mn-cs"/>
              </a:rPr>
              <a:t>The 2</a:t>
            </a:r>
            <a:r>
              <a:rPr lang="en-GB" sz="1200" b="0" i="0" kern="1200" baseline="30000" dirty="0" smtClean="0">
                <a:solidFill>
                  <a:schemeClr val="tx1"/>
                </a:solidFill>
                <a:latin typeface="Arial" charset="0"/>
                <a:cs typeface="+mn-cs"/>
              </a:rPr>
              <a:t>nd</a:t>
            </a:r>
            <a:r>
              <a:rPr lang="en-GB" sz="1200" b="0" i="0" kern="1200" baseline="0" dirty="0" smtClean="0">
                <a:solidFill>
                  <a:schemeClr val="tx1"/>
                </a:solidFill>
                <a:latin typeface="Arial" charset="0"/>
                <a:cs typeface="+mn-cs"/>
              </a:rPr>
              <a:t> scan will use the value substituted in the command</a:t>
            </a:r>
          </a:p>
          <a:p>
            <a:r>
              <a:rPr lang="en-GB" sz="1200" b="0" i="0" kern="1200" baseline="0" dirty="0" smtClean="0">
                <a:solidFill>
                  <a:schemeClr val="tx1"/>
                </a:solidFill>
                <a:latin typeface="Arial" charset="0"/>
                <a:cs typeface="+mn-cs"/>
              </a:rPr>
              <a:t>In the example $file is set to a shell </a:t>
            </a:r>
            <a:r>
              <a:rPr lang="en-GB" sz="1200" b="0" i="0" kern="1200" baseline="0" dirty="0" err="1" smtClean="0">
                <a:solidFill>
                  <a:schemeClr val="tx1"/>
                </a:solidFill>
                <a:latin typeface="Arial" charset="0"/>
                <a:cs typeface="+mn-cs"/>
              </a:rPr>
              <a:t>metacharacter</a:t>
            </a:r>
            <a:r>
              <a:rPr lang="en-GB" sz="1200" b="0" i="0" kern="1200" baseline="0" dirty="0" smtClean="0">
                <a:solidFill>
                  <a:schemeClr val="tx1"/>
                </a:solidFill>
                <a:latin typeface="Arial" charset="0"/>
                <a:cs typeface="+mn-cs"/>
              </a:rPr>
              <a:t> &gt;.</a:t>
            </a:r>
          </a:p>
          <a:p>
            <a:r>
              <a:rPr lang="en-GB" sz="1200" b="0" i="0" kern="1200" baseline="0" dirty="0" smtClean="0">
                <a:solidFill>
                  <a:schemeClr val="tx1"/>
                </a:solidFill>
                <a:latin typeface="Arial" charset="0"/>
                <a:cs typeface="+mn-cs"/>
              </a:rPr>
              <a:t>Scan 1 – substitutes variable with value</a:t>
            </a:r>
          </a:p>
          <a:p>
            <a:r>
              <a:rPr lang="en-GB" sz="1200" b="0" i="0" kern="1200" baseline="0" dirty="0" smtClean="0">
                <a:solidFill>
                  <a:schemeClr val="tx1"/>
                </a:solidFill>
                <a:latin typeface="Arial" charset="0"/>
                <a:cs typeface="+mn-cs"/>
              </a:rPr>
              <a:t>Scan 2 – </a:t>
            </a:r>
            <a:r>
              <a:rPr lang="en-GB" sz="1200" b="0" i="0" kern="1200" baseline="0" dirty="0" err="1" smtClean="0">
                <a:solidFill>
                  <a:schemeClr val="tx1"/>
                </a:solidFill>
                <a:latin typeface="Arial" charset="0"/>
                <a:cs typeface="+mn-cs"/>
              </a:rPr>
              <a:t>intepretes</a:t>
            </a:r>
            <a:r>
              <a:rPr lang="en-GB" sz="1200" b="0" i="0" kern="1200" baseline="0" dirty="0" smtClean="0">
                <a:solidFill>
                  <a:schemeClr val="tx1"/>
                </a:solidFill>
                <a:latin typeface="Arial" charset="0"/>
                <a:cs typeface="+mn-cs"/>
              </a:rPr>
              <a:t> the &gt; as output redirection </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128</a:t>
            </a:fld>
            <a:endParaRPr lang="en-US"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43000" y="685800"/>
            <a:ext cx="4572000" cy="3429000"/>
          </a:xfrm>
          <a:ln/>
        </p:spPr>
      </p:sp>
      <p:sp>
        <p:nvSpPr>
          <p:cNvPr id="40963" name="Notes Placeholder 2"/>
          <p:cNvSpPr>
            <a:spLocks noGrp="1"/>
          </p:cNvSpPr>
          <p:nvPr>
            <p:ph type="body" idx="1"/>
          </p:nvPr>
        </p:nvSpPr>
        <p:spPr>
          <a:noFill/>
          <a:ln/>
        </p:spPr>
        <p:txBody>
          <a:bodyPr/>
          <a:lstStyle/>
          <a:p>
            <a:pPr eaLnBrk="1" hangingPunct="1"/>
            <a:r>
              <a:rPr lang="en-GB" dirty="0" smtClean="0">
                <a:solidFill>
                  <a:srgbClr val="333399"/>
                </a:solidFill>
                <a:latin typeface="Arial" pitchFamily="34" charset="0"/>
                <a:ea typeface="ヒラギノ角ゴ Pro W3" charset="-128"/>
              </a:rPr>
              <a:t>Each user their own home directory</a:t>
            </a:r>
          </a:p>
          <a:p>
            <a:pPr eaLnBrk="1" hangingPunct="1"/>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ls </a:t>
            </a:r>
            <a:r>
              <a:rPr lang="en-GB" dirty="0" smtClean="0">
                <a:solidFill>
                  <a:srgbClr val="333399"/>
                </a:solidFill>
                <a:latin typeface="Arial" pitchFamily="34" charset="0"/>
                <a:ea typeface="ヒラギノ角ゴ Pro W3" charset="-128"/>
              </a:rPr>
              <a:t>display the content of a directory</a:t>
            </a:r>
          </a:p>
          <a:p>
            <a:pPr eaLnBrk="1" hangingPunct="1"/>
            <a:r>
              <a:rPr lang="en-GB" b="1" dirty="0" smtClean="0">
                <a:latin typeface="Arial" pitchFamily="34" charset="0"/>
                <a:ea typeface="ヒラギノ角ゴ Pro W3" charset="-128"/>
              </a:rPr>
              <a:t>tree</a:t>
            </a:r>
            <a:r>
              <a:rPr lang="en-GB" dirty="0" smtClean="0">
                <a:latin typeface="Arial" pitchFamily="34" charset="0"/>
                <a:ea typeface="ヒラギノ角ゴ Pro W3" charset="-128"/>
              </a:rPr>
              <a:t> can be used to view a hierarchical structure of the file system</a:t>
            </a:r>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cd </a:t>
            </a:r>
            <a:r>
              <a:rPr lang="en-GB" dirty="0" smtClean="0">
                <a:solidFill>
                  <a:srgbClr val="333399"/>
                </a:solidFill>
                <a:latin typeface="Arial" pitchFamily="34" charset="0"/>
                <a:ea typeface="ヒラギノ角ゴ Pro W3" charset="-128"/>
              </a:rPr>
              <a:t>Navigate your way to other directories</a:t>
            </a:r>
          </a:p>
          <a:p>
            <a:pPr eaLnBrk="1" hangingPunct="1"/>
            <a:r>
              <a:rPr lang="en-GB" b="1" dirty="0" err="1" smtClean="0">
                <a:solidFill>
                  <a:srgbClr val="333399"/>
                </a:solidFill>
                <a:latin typeface="Arial" pitchFamily="34" charset="0"/>
                <a:ea typeface="ヒラギノ角ゴ Pro W3" charset="-128"/>
              </a:rPr>
              <a:t>mkdir</a:t>
            </a:r>
            <a:r>
              <a:rPr lang="en-GB" dirty="0" smtClean="0">
                <a:solidFill>
                  <a:srgbClr val="333399"/>
                </a:solidFill>
                <a:latin typeface="Arial" pitchFamily="34" charset="0"/>
                <a:ea typeface="ヒラギノ角ゴ Pro W3" charset="-128"/>
              </a:rPr>
              <a:t> Create a directory or multiple directories. </a:t>
            </a:r>
            <a:r>
              <a:rPr lang="en-GB" b="1" dirty="0" err="1" smtClean="0">
                <a:latin typeface="Lucida Console" pitchFamily="49" charset="0"/>
                <a:ea typeface="ヒラギノ角ゴ Pro W3" charset="-128"/>
              </a:rPr>
              <a:t>mkdir</a:t>
            </a:r>
            <a:r>
              <a:rPr lang="en-GB" b="1" dirty="0" smtClean="0">
                <a:latin typeface="Lucida Console" pitchFamily="49" charset="0"/>
                <a:ea typeface="ヒラギノ角ゴ Pro W3" charset="-128"/>
              </a:rPr>
              <a:t> –p sub1/sub2/sub3 </a:t>
            </a:r>
            <a:r>
              <a:rPr lang="en-GB" dirty="0" smtClean="0">
                <a:latin typeface="Lucida Console" pitchFamily="49" charset="0"/>
                <a:ea typeface="ヒラギノ角ゴ Pro W3" charset="-128"/>
              </a:rPr>
              <a:t>to create subdirectories</a:t>
            </a:r>
            <a:endParaRPr lang="en-GB" dirty="0" smtClean="0">
              <a:solidFill>
                <a:srgbClr val="333399"/>
              </a:solidFill>
              <a:latin typeface="Arial" pitchFamily="34" charset="0"/>
              <a:ea typeface="ヒラギノ角ゴ Pro W3" charset="-128"/>
            </a:endParaRP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remove empty directories</a:t>
            </a:r>
          </a:p>
          <a:p>
            <a:pPr eaLnBrk="1" hangingPunct="1"/>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–r </a:t>
            </a:r>
            <a:r>
              <a:rPr lang="en-GB" dirty="0" smtClean="0">
                <a:solidFill>
                  <a:srgbClr val="333399"/>
                </a:solidFill>
                <a:latin typeface="Arial" pitchFamily="34" charset="0"/>
                <a:ea typeface="ヒラギノ角ゴ Pro W3" charset="-128"/>
              </a:rPr>
              <a:t>remove directories with or without content</a:t>
            </a: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and </a:t>
            </a:r>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a:t>
            </a:r>
            <a:r>
              <a:rPr lang="en-GB" dirty="0" smtClean="0">
                <a:solidFill>
                  <a:srgbClr val="333399"/>
                </a:solidFill>
                <a:latin typeface="Arial" pitchFamily="34" charset="0"/>
                <a:ea typeface="ヒラギノ角ゴ Pro W3" charset="-128"/>
              </a:rPr>
              <a:t>remove directories and there is no way to get them back once they were remove</a:t>
            </a: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129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43000" y="685800"/>
            <a:ext cx="4572000" cy="3429000"/>
          </a:xfrm>
          <a:ln/>
        </p:spPr>
      </p:sp>
      <p:sp>
        <p:nvSpPr>
          <p:cNvPr id="40963" name="Notes Placeholder 2"/>
          <p:cNvSpPr>
            <a:spLocks noGrp="1"/>
          </p:cNvSpPr>
          <p:nvPr>
            <p:ph type="body" idx="1"/>
          </p:nvPr>
        </p:nvSpPr>
        <p:spPr>
          <a:noFill/>
          <a:ln/>
        </p:spPr>
        <p:txBody>
          <a:bodyPr/>
          <a:lstStyle/>
          <a:p>
            <a:pPr eaLnBrk="1" hangingPunct="1"/>
            <a:r>
              <a:rPr lang="en-GB" dirty="0" smtClean="0">
                <a:solidFill>
                  <a:srgbClr val="333399"/>
                </a:solidFill>
                <a:latin typeface="Arial" pitchFamily="34" charset="0"/>
                <a:ea typeface="ヒラギノ角ゴ Pro W3" charset="-128"/>
              </a:rPr>
              <a:t>Each user their own home directory</a:t>
            </a:r>
          </a:p>
          <a:p>
            <a:pPr eaLnBrk="1" hangingPunct="1"/>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ls </a:t>
            </a:r>
            <a:r>
              <a:rPr lang="en-GB" dirty="0" smtClean="0">
                <a:solidFill>
                  <a:srgbClr val="333399"/>
                </a:solidFill>
                <a:latin typeface="Arial" pitchFamily="34" charset="0"/>
                <a:ea typeface="ヒラギノ角ゴ Pro W3" charset="-128"/>
              </a:rPr>
              <a:t>display the content of a directory</a:t>
            </a:r>
          </a:p>
          <a:p>
            <a:pPr eaLnBrk="1" hangingPunct="1"/>
            <a:r>
              <a:rPr lang="en-GB" b="1" dirty="0" smtClean="0">
                <a:latin typeface="Arial" pitchFamily="34" charset="0"/>
                <a:ea typeface="ヒラギノ角ゴ Pro W3" charset="-128"/>
              </a:rPr>
              <a:t>tree</a:t>
            </a:r>
            <a:r>
              <a:rPr lang="en-GB" dirty="0" smtClean="0">
                <a:latin typeface="Arial" pitchFamily="34" charset="0"/>
                <a:ea typeface="ヒラギノ角ゴ Pro W3" charset="-128"/>
              </a:rPr>
              <a:t> can be used to view a hierarchical structure of the file system</a:t>
            </a:r>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cd </a:t>
            </a:r>
            <a:r>
              <a:rPr lang="en-GB" dirty="0" smtClean="0">
                <a:solidFill>
                  <a:srgbClr val="333399"/>
                </a:solidFill>
                <a:latin typeface="Arial" pitchFamily="34" charset="0"/>
                <a:ea typeface="ヒラギノ角ゴ Pro W3" charset="-128"/>
              </a:rPr>
              <a:t>Navigate your way to other directories</a:t>
            </a:r>
          </a:p>
          <a:p>
            <a:pPr eaLnBrk="1" hangingPunct="1"/>
            <a:r>
              <a:rPr lang="en-GB" b="1" dirty="0" err="1" smtClean="0">
                <a:solidFill>
                  <a:srgbClr val="333399"/>
                </a:solidFill>
                <a:latin typeface="Arial" pitchFamily="34" charset="0"/>
                <a:ea typeface="ヒラギノ角ゴ Pro W3" charset="-128"/>
              </a:rPr>
              <a:t>mkdir</a:t>
            </a:r>
            <a:r>
              <a:rPr lang="en-GB" dirty="0" smtClean="0">
                <a:solidFill>
                  <a:srgbClr val="333399"/>
                </a:solidFill>
                <a:latin typeface="Arial" pitchFamily="34" charset="0"/>
                <a:ea typeface="ヒラギノ角ゴ Pro W3" charset="-128"/>
              </a:rPr>
              <a:t> Create a directory or multiple directories. </a:t>
            </a:r>
            <a:r>
              <a:rPr lang="en-GB" b="1" dirty="0" err="1" smtClean="0">
                <a:latin typeface="Lucida Console" pitchFamily="49" charset="0"/>
                <a:ea typeface="ヒラギノ角ゴ Pro W3" charset="-128"/>
              </a:rPr>
              <a:t>mkdir</a:t>
            </a:r>
            <a:r>
              <a:rPr lang="en-GB" b="1" dirty="0" smtClean="0">
                <a:latin typeface="Lucida Console" pitchFamily="49" charset="0"/>
                <a:ea typeface="ヒラギノ角ゴ Pro W3" charset="-128"/>
              </a:rPr>
              <a:t> –p sub1/sub2/sub3 </a:t>
            </a:r>
            <a:r>
              <a:rPr lang="en-GB" dirty="0" smtClean="0">
                <a:latin typeface="Lucida Console" pitchFamily="49" charset="0"/>
                <a:ea typeface="ヒラギノ角ゴ Pro W3" charset="-128"/>
              </a:rPr>
              <a:t>to create subdirectories</a:t>
            </a:r>
            <a:endParaRPr lang="en-GB" dirty="0" smtClean="0">
              <a:solidFill>
                <a:srgbClr val="333399"/>
              </a:solidFill>
              <a:latin typeface="Arial" pitchFamily="34" charset="0"/>
              <a:ea typeface="ヒラギノ角ゴ Pro W3" charset="-128"/>
            </a:endParaRP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remove empty directories</a:t>
            </a:r>
          </a:p>
          <a:p>
            <a:pPr eaLnBrk="1" hangingPunct="1"/>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–r </a:t>
            </a:r>
            <a:r>
              <a:rPr lang="en-GB" dirty="0" smtClean="0">
                <a:solidFill>
                  <a:srgbClr val="333399"/>
                </a:solidFill>
                <a:latin typeface="Arial" pitchFamily="34" charset="0"/>
                <a:ea typeface="ヒラギノ角ゴ Pro W3" charset="-128"/>
              </a:rPr>
              <a:t>remove directories with or without content</a:t>
            </a: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and </a:t>
            </a:r>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a:t>
            </a:r>
            <a:r>
              <a:rPr lang="en-GB" dirty="0" smtClean="0">
                <a:solidFill>
                  <a:srgbClr val="333399"/>
                </a:solidFill>
                <a:latin typeface="Arial" pitchFamily="34" charset="0"/>
                <a:ea typeface="ヒラギノ角ゴ Pro W3" charset="-128"/>
              </a:rPr>
              <a:t>remove directories and there is no way to get them back once they were remove</a:t>
            </a: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sz="1200" kern="1200" dirty="0" smtClean="0">
                <a:solidFill>
                  <a:schemeClr val="tx1"/>
                </a:solidFill>
                <a:latin typeface="Arial" charset="0"/>
                <a:ea typeface="ヒラギノ角ゴ Pro W3" pitchFamily="-112" charset="-128"/>
                <a:cs typeface="+mn-cs"/>
              </a:rPr>
              <a:t>A variable is a name used to represent a value. Variables allow you to store values and then retrieve them for later use.</a:t>
            </a:r>
          </a:p>
          <a:p>
            <a:endParaRPr lang="en-GB" sz="1200" kern="1200" dirty="0" smtClean="0">
              <a:solidFill>
                <a:schemeClr val="tx1"/>
              </a:solidFill>
              <a:latin typeface="Arial" charset="0"/>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GB" sz="1200" kern="1200" dirty="0" smtClean="0">
                <a:solidFill>
                  <a:schemeClr val="tx1"/>
                </a:solidFill>
                <a:latin typeface="Arial" charset="0"/>
                <a:ea typeface="ヒラギノ角ゴ Pro W3" pitchFamily="-112" charset="-128"/>
                <a:cs typeface="+mn-cs"/>
              </a:rPr>
              <a:t>If you've programmed before, you'll probably have encountered the idea of a </a:t>
            </a:r>
            <a:r>
              <a:rPr lang="en-GB" sz="1200" b="1" kern="1200" dirty="0" smtClean="0">
                <a:solidFill>
                  <a:schemeClr val="tx1"/>
                </a:solidFill>
                <a:latin typeface="Arial" charset="0"/>
                <a:ea typeface="ヒラギノ角ゴ Pro W3" pitchFamily="-112" charset="-128"/>
                <a:cs typeface="+mn-cs"/>
              </a:rPr>
              <a:t>data type</a:t>
            </a:r>
            <a:r>
              <a:rPr lang="en-GB" sz="1200" kern="1200" dirty="0" smtClean="0">
                <a:solidFill>
                  <a:schemeClr val="tx1"/>
                </a:solidFill>
                <a:latin typeface="Arial" charset="0"/>
                <a:ea typeface="ヒラギノ角ゴ Pro W3" pitchFamily="-112" charset="-128"/>
                <a:cs typeface="+mn-cs"/>
              </a:rPr>
              <a:t>. Variables in languages such as C and Java are defined as being a particular type, be it integer, text string or whatever. In bash there are no data types. In fact, everything is a string.</a:t>
            </a:r>
          </a:p>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18</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lions</a:t>
            </a:r>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19</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20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21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err="1" smtClean="0"/>
              <a:t>argsExample</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22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So the result will be:</a:t>
            </a:r>
          </a:p>
          <a:p>
            <a:r>
              <a:rPr lang="en-GB" sz="1200" dirty="0" smtClean="0">
                <a:solidFill>
                  <a:schemeClr val="tx1"/>
                </a:solidFill>
                <a:latin typeface="Lucida Console" pitchFamily="49" charset="0"/>
                <a:ea typeface="ヒラギノ角ゴ Pro W3" pitchFamily="-112" charset="-128"/>
                <a:cs typeface="Courier New" pitchFamily="49" charset="0"/>
              </a:rPr>
              <a:t>Script name is : </a:t>
            </a:r>
            <a:r>
              <a:rPr lang="en-GB" sz="1200" dirty="0" err="1" smtClean="0">
                <a:solidFill>
                  <a:schemeClr val="bg1"/>
                </a:solidFill>
                <a:latin typeface="Lucida Console" pitchFamily="49" charset="0"/>
                <a:ea typeface="ヒラギノ角ゴ Pro W3" pitchFamily="-112" charset="-128"/>
                <a:cs typeface="Courier New" pitchFamily="49" charset="0"/>
              </a:rPr>
              <a:t>specialVars</a:t>
            </a:r>
            <a:endParaRPr lang="en-GB" sz="1200" dirty="0" smtClean="0">
              <a:solidFill>
                <a:schemeClr val="tx1"/>
              </a:solidFill>
              <a:latin typeface="Lucida Console" pitchFamily="49" charset="0"/>
              <a:ea typeface="ヒラギノ角ゴ Pro W3" pitchFamily="-112" charset="-128"/>
              <a:cs typeface="Courier New" pitchFamily="49" charset="0"/>
            </a:endParaRPr>
          </a:p>
          <a:p>
            <a:r>
              <a:rPr lang="en-GB" sz="1200" dirty="0" smtClean="0">
                <a:solidFill>
                  <a:schemeClr val="tx1"/>
                </a:solidFill>
                <a:latin typeface="Lucida Console" pitchFamily="49" charset="0"/>
                <a:ea typeface="ヒラギノ角ゴ Pro W3" pitchFamily="-112" charset="-128"/>
                <a:cs typeface="Courier New" pitchFamily="49" charset="0"/>
              </a:rPr>
              <a:t>First argument is : </a:t>
            </a:r>
            <a:r>
              <a:rPr lang="en-GB" sz="1200" dirty="0" smtClean="0">
                <a:solidFill>
                  <a:schemeClr val="bg1"/>
                </a:solidFill>
                <a:latin typeface="Lucida Console" pitchFamily="49" charset="0"/>
                <a:ea typeface="ヒラギノ角ゴ Pro W3" pitchFamily="-112" charset="-128"/>
                <a:cs typeface="Courier New" pitchFamily="49" charset="0"/>
              </a:rPr>
              <a:t>Monday</a:t>
            </a:r>
            <a:endParaRPr lang="en-GB" sz="1200" dirty="0" smtClean="0">
              <a:solidFill>
                <a:schemeClr val="tx1"/>
              </a:solidFill>
              <a:latin typeface="Lucida Console" pitchFamily="49" charset="0"/>
              <a:ea typeface="ヒラギノ角ゴ Pro W3" pitchFamily="-112" charset="-128"/>
              <a:cs typeface="Courier New" pitchFamily="49" charset="0"/>
            </a:endParaRPr>
          </a:p>
          <a:p>
            <a:r>
              <a:rPr lang="en-GB" sz="1200" dirty="0" smtClean="0">
                <a:solidFill>
                  <a:schemeClr val="tx1"/>
                </a:solidFill>
                <a:latin typeface="Lucida Console" pitchFamily="49" charset="0"/>
                <a:ea typeface="ヒラギノ角ゴ Pro W3" pitchFamily="-112" charset="-128"/>
                <a:cs typeface="Courier New" pitchFamily="49" charset="0"/>
              </a:rPr>
              <a:t>Second argument is : </a:t>
            </a:r>
            <a:r>
              <a:rPr lang="en-GB" sz="1200" dirty="0" smtClean="0">
                <a:solidFill>
                  <a:schemeClr val="bg1"/>
                </a:solidFill>
                <a:latin typeface="Lucida Console" pitchFamily="49" charset="0"/>
                <a:ea typeface="ヒラギノ角ゴ Pro W3" pitchFamily="-112" charset="-128"/>
                <a:cs typeface="Courier New" pitchFamily="49" charset="0"/>
              </a:rPr>
              <a:t>Tuesday</a:t>
            </a:r>
            <a:endParaRPr lang="en-GB" sz="1200" dirty="0" smtClean="0">
              <a:solidFill>
                <a:schemeClr val="tx1"/>
              </a:solidFill>
              <a:latin typeface="Lucida Console" pitchFamily="49" charset="0"/>
              <a:ea typeface="ヒラギノ角ゴ Pro W3" pitchFamily="-112" charset="-128"/>
              <a:cs typeface="Courier New" pitchFamily="49" charset="0"/>
            </a:endParaRPr>
          </a:p>
          <a:p>
            <a:r>
              <a:rPr lang="en-GB" sz="1200" dirty="0" smtClean="0">
                <a:solidFill>
                  <a:schemeClr val="tx1"/>
                </a:solidFill>
                <a:latin typeface="Lucida Console" pitchFamily="49" charset="0"/>
                <a:ea typeface="ヒラギノ角ゴ Pro W3" pitchFamily="-112" charset="-128"/>
                <a:cs typeface="Courier New" pitchFamily="49" charset="0"/>
              </a:rPr>
              <a:t>Third argument is : </a:t>
            </a:r>
            <a:r>
              <a:rPr lang="en-GB" sz="1200" dirty="0" smtClean="0">
                <a:solidFill>
                  <a:schemeClr val="bg1"/>
                </a:solidFill>
                <a:latin typeface="Lucida Console" pitchFamily="49" charset="0"/>
                <a:ea typeface="ヒラギノ角ゴ Pro W3" pitchFamily="-112" charset="-128"/>
                <a:cs typeface="Courier New" pitchFamily="49" charset="0"/>
              </a:rPr>
              <a:t>Wednesday</a:t>
            </a:r>
            <a:endParaRPr lang="en-GB" sz="1200" dirty="0" smtClean="0">
              <a:solidFill>
                <a:schemeClr val="tx1"/>
              </a:solidFill>
              <a:latin typeface="Lucida Console" pitchFamily="49" charset="0"/>
              <a:ea typeface="ヒラギノ角ゴ Pro W3" pitchFamily="-112" charset="-128"/>
              <a:cs typeface="Courier New" pitchFamily="49" charset="0"/>
            </a:endParaRPr>
          </a:p>
          <a:p>
            <a:r>
              <a:rPr lang="en-GB" sz="1200" dirty="0" smtClean="0">
                <a:solidFill>
                  <a:schemeClr val="tx1"/>
                </a:solidFill>
                <a:latin typeface="Lucida Console" pitchFamily="49" charset="0"/>
                <a:ea typeface="ヒラギノ角ゴ Pro W3" pitchFamily="-112" charset="-128"/>
                <a:cs typeface="Courier New" pitchFamily="49" charset="0"/>
              </a:rPr>
              <a:t>Number of arguments is : 3</a:t>
            </a:r>
          </a:p>
          <a:p>
            <a:r>
              <a:rPr lang="en-GB" sz="1200" dirty="0" smtClean="0">
                <a:solidFill>
                  <a:schemeClr val="tx1"/>
                </a:solidFill>
                <a:latin typeface="Lucida Console" pitchFamily="49" charset="0"/>
                <a:ea typeface="ヒラギノ角ゴ Pro W3" pitchFamily="-112" charset="-128"/>
                <a:cs typeface="Courier New" pitchFamily="49" charset="0"/>
              </a:rPr>
              <a:t>All the command line arguments : </a:t>
            </a:r>
            <a:r>
              <a:rPr lang="en-GB" sz="1200" dirty="0" smtClean="0">
                <a:solidFill>
                  <a:schemeClr val="bg1"/>
                </a:solidFill>
                <a:latin typeface="Lucida Console" pitchFamily="49" charset="0"/>
                <a:ea typeface="ヒラギノ角ゴ Pro W3" pitchFamily="-112" charset="-128"/>
                <a:cs typeface="Courier New" pitchFamily="49" charset="0"/>
              </a:rPr>
              <a:t>Monday</a:t>
            </a:r>
            <a:r>
              <a:rPr lang="en-GB" sz="1200" baseline="0" dirty="0" smtClean="0">
                <a:solidFill>
                  <a:schemeClr val="bg1"/>
                </a:solidFill>
                <a:latin typeface="Lucida Console" pitchFamily="49" charset="0"/>
                <a:ea typeface="ヒラギノ角ゴ Pro W3" pitchFamily="-112" charset="-128"/>
                <a:cs typeface="Courier New" pitchFamily="49" charset="0"/>
              </a:rPr>
              <a:t> </a:t>
            </a:r>
            <a:r>
              <a:rPr lang="en-GB" sz="1200" dirty="0" smtClean="0">
                <a:solidFill>
                  <a:schemeClr val="bg1"/>
                </a:solidFill>
                <a:latin typeface="Lucida Console" pitchFamily="49" charset="0"/>
                <a:ea typeface="ヒラギノ角ゴ Pro W3" pitchFamily="-112" charset="-128"/>
                <a:cs typeface="Courier New" pitchFamily="49" charset="0"/>
              </a:rPr>
              <a:t>Tuesday Wednesday</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23</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24</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25</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err="1" smtClean="0"/>
              <a:t>simpleRead</a:t>
            </a:r>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26</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27</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GB" kern="0" dirty="0" smtClean="0">
                <a:solidFill>
                  <a:schemeClr val="tx1"/>
                </a:solidFill>
                <a:latin typeface="Lucida Console" pitchFamily="49" charset="0"/>
                <a:cs typeface="Courier New" pitchFamily="49" charset="0"/>
              </a:rPr>
              <a:t>Output</a:t>
            </a:r>
            <a:r>
              <a:rPr lang="en-GB" kern="0" baseline="0" dirty="0" smtClean="0">
                <a:solidFill>
                  <a:schemeClr val="tx1"/>
                </a:solidFill>
                <a:latin typeface="Lucida Console" pitchFamily="49" charset="0"/>
                <a:cs typeface="Courier New" pitchFamily="49" charset="0"/>
              </a:rPr>
              <a:t> 1: </a:t>
            </a:r>
            <a:r>
              <a:rPr lang="en-GB" kern="0" dirty="0" smtClean="0">
                <a:solidFill>
                  <a:schemeClr val="tx1"/>
                </a:solidFill>
                <a:latin typeface="Lucida Console" pitchFamily="49" charset="0"/>
                <a:cs typeface="Courier New" pitchFamily="49" charset="0"/>
              </a:rPr>
              <a:t>A beast caged in the heart of a city</a:t>
            </a:r>
          </a:p>
          <a:p>
            <a:r>
              <a:rPr lang="en-US" dirty="0" smtClean="0"/>
              <a:t>Output 2: </a:t>
            </a:r>
            <a:r>
              <a:rPr lang="en-GB" kern="0" dirty="0" smtClean="0">
                <a:solidFill>
                  <a:schemeClr val="tx1"/>
                </a:solidFill>
                <a:latin typeface="Lucida Console" pitchFamily="49" charset="0"/>
                <a:cs typeface="Courier New" pitchFamily="49" charset="0"/>
              </a:rPr>
              <a:t>heart</a:t>
            </a:r>
            <a:endParaRPr lang="en-GB" dirty="0" smtClean="0"/>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smtClean="0"/>
              <a:t>Output</a:t>
            </a:r>
            <a:r>
              <a:rPr lang="en-US" baseline="0" dirty="0" smtClean="0"/>
              <a:t> 3: </a:t>
            </a:r>
            <a:r>
              <a:rPr lang="en-GB" kern="0" dirty="0" smtClean="0">
                <a:solidFill>
                  <a:schemeClr val="tx1"/>
                </a:solidFill>
                <a:latin typeface="Lucida Console" pitchFamily="49" charset="0"/>
                <a:cs typeface="Courier New" pitchFamily="49" charset="0"/>
              </a:rPr>
              <a:t>A beast caged in the heart of a city</a:t>
            </a:r>
            <a:endParaRPr lang="en-GB" dirty="0" smtClean="0"/>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smtClean="0"/>
              <a:t>Output 4: </a:t>
            </a:r>
            <a:r>
              <a:rPr lang="en-GB" sz="1200" kern="0" dirty="0" smtClean="0">
                <a:solidFill>
                  <a:schemeClr val="tx1"/>
                </a:solidFill>
                <a:latin typeface="Lucida Console" pitchFamily="49" charset="0"/>
                <a:cs typeface="Courier New" pitchFamily="49" charset="0"/>
              </a:rPr>
              <a:t>A beast caged in the heart of a city</a:t>
            </a:r>
            <a:endParaRPr lang="en-GB" dirty="0" smtClean="0"/>
          </a:p>
          <a:p>
            <a:endParaRPr lang="en-GB" dirty="0" smtClean="0"/>
          </a:p>
          <a:p>
            <a:r>
              <a:rPr lang="en-GB" dirty="0" smtClean="0"/>
              <a:t>You can also use command substitution in a test e.g.  if [ $(finger</a:t>
            </a:r>
            <a:r>
              <a:rPr lang="en-GB" baseline="0" dirty="0" smtClean="0"/>
              <a:t> | </a:t>
            </a:r>
            <a:r>
              <a:rPr lang="en-GB" baseline="0" dirty="0" err="1" smtClean="0"/>
              <a:t>grep</a:t>
            </a:r>
            <a:r>
              <a:rPr lang="en-GB" baseline="0" dirty="0" smtClean="0"/>
              <a:t> -c </a:t>
            </a:r>
            <a:r>
              <a:rPr lang="en-GB" baseline="0" dirty="0" err="1" smtClean="0"/>
              <a:t>sean</a:t>
            </a:r>
            <a:r>
              <a:rPr lang="en-GB" baseline="0" dirty="0" smtClean="0"/>
              <a:t>) -</a:t>
            </a:r>
            <a:r>
              <a:rPr lang="en-GB" baseline="0" dirty="0" err="1" smtClean="0"/>
              <a:t>gt</a:t>
            </a:r>
            <a:r>
              <a:rPr lang="en-GB" baseline="0" dirty="0" smtClean="0"/>
              <a:t> 1 ]</a:t>
            </a:r>
          </a:p>
          <a:p>
            <a:r>
              <a:rPr lang="en-GB" baseline="0" dirty="0" smtClean="0"/>
              <a:t>				then</a:t>
            </a:r>
          </a:p>
          <a:p>
            <a:r>
              <a:rPr lang="en-GB" baseline="0" dirty="0" smtClean="0"/>
              <a:t>And also in output			     echo "Sean has $(finger | </a:t>
            </a:r>
            <a:r>
              <a:rPr lang="en-GB" baseline="0" dirty="0" err="1" smtClean="0"/>
              <a:t>grep</a:t>
            </a:r>
            <a:r>
              <a:rPr lang="en-GB" baseline="0" dirty="0" smtClean="0"/>
              <a:t> -c </a:t>
            </a:r>
            <a:r>
              <a:rPr lang="en-GB" baseline="0" dirty="0" err="1" smtClean="0"/>
              <a:t>sean</a:t>
            </a:r>
            <a:r>
              <a:rPr lang="en-GB" baseline="0" dirty="0" smtClean="0"/>
              <a:t>) sessions running"</a:t>
            </a:r>
          </a:p>
          <a:p>
            <a:r>
              <a:rPr lang="en-GB" baseline="0" dirty="0" smtClean="0"/>
              <a:t>				fi</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28</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29</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30</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31</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32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baseline="0" dirty="0" smtClean="0"/>
              <a:t>Do this as $PATH includes $HOME/bin</a:t>
            </a:r>
          </a:p>
          <a:p>
            <a:endParaRPr lang="en-GB" baseline="0" dirty="0" smtClean="0"/>
          </a:p>
          <a:p>
            <a:r>
              <a:rPr lang="en-GB" baseline="0" smtClean="0"/>
              <a:t>~/.profile</a:t>
            </a:r>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4</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Note – expr command,</a:t>
            </a:r>
            <a:r>
              <a:rPr lang="en-US" baseline="0" dirty="0" smtClean="0"/>
              <a:t> must have spaces around the operand</a:t>
            </a:r>
          </a:p>
          <a:p>
            <a:r>
              <a:rPr lang="en-US" baseline="0" dirty="0" smtClean="0"/>
              <a:t>Not- conforms to normal arithmetic </a:t>
            </a:r>
            <a:r>
              <a:rPr lang="en-US" baseline="0" dirty="0" err="1" smtClean="0"/>
              <a:t>precedences</a:t>
            </a:r>
            <a:r>
              <a:rPr lang="en-US" baseline="0" dirty="0" smtClean="0"/>
              <a:t> </a:t>
            </a:r>
            <a:r>
              <a:rPr lang="en-US" baseline="0" dirty="0" err="1" smtClean="0"/>
              <a:t>ie</a:t>
            </a:r>
            <a:r>
              <a:rPr lang="en-US" baseline="0" dirty="0" smtClean="0"/>
              <a:t> * and / performed before + and –</a:t>
            </a:r>
          </a:p>
          <a:p>
            <a:r>
              <a:rPr lang="en-US" baseline="0" dirty="0" smtClean="0"/>
              <a:t>See 2</a:t>
            </a:r>
            <a:r>
              <a:rPr lang="en-US" baseline="30000" dirty="0" smtClean="0"/>
              <a:t>nd</a:t>
            </a:r>
            <a:r>
              <a:rPr lang="en-US" baseline="0" dirty="0" smtClean="0"/>
              <a:t> example, use () to override 4</a:t>
            </a:r>
            <a:r>
              <a:rPr lang="en-US" baseline="30000" dirty="0" smtClean="0"/>
              <a:t>th</a:t>
            </a:r>
            <a:r>
              <a:rPr lang="en-US" baseline="0" dirty="0" smtClean="0"/>
              <a:t> example</a:t>
            </a:r>
          </a:p>
          <a:p>
            <a:endParaRPr lang="en-US" baseline="0" dirty="0" smtClean="0"/>
          </a:p>
          <a:p>
            <a:r>
              <a:rPr lang="en-US" baseline="0" dirty="0" smtClean="0"/>
              <a:t>Expr 5 \* 5</a:t>
            </a:r>
          </a:p>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33</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34</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smtClean="0"/>
              <a:t>You can also use command substitution in a test e.g.  if [ $(finger</a:t>
            </a:r>
            <a:r>
              <a:rPr lang="en-GB" baseline="0" smtClean="0"/>
              <a:t> | grep -c sean) -gt 1 ]</a:t>
            </a:r>
          </a:p>
          <a:p>
            <a:r>
              <a:rPr lang="en-GB" baseline="0" smtClean="0"/>
              <a:t>				then</a:t>
            </a:r>
          </a:p>
          <a:p>
            <a:r>
              <a:rPr lang="en-GB" baseline="0" smtClean="0"/>
              <a:t>And also in output			     echo "Sean has $(finger | grep -c sean) sessions running"</a:t>
            </a:r>
          </a:p>
          <a:p>
            <a:r>
              <a:rPr lang="en-GB" baseline="0" smtClean="0"/>
              <a:t>				fi</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35</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43000" y="685800"/>
            <a:ext cx="4572000" cy="3429000"/>
          </a:xfrm>
          <a:ln/>
        </p:spPr>
      </p:sp>
      <p:sp>
        <p:nvSpPr>
          <p:cNvPr id="40963" name="Notes Placeholder 2"/>
          <p:cNvSpPr>
            <a:spLocks noGrp="1"/>
          </p:cNvSpPr>
          <p:nvPr>
            <p:ph type="body" idx="1"/>
          </p:nvPr>
        </p:nvSpPr>
        <p:spPr>
          <a:noFill/>
          <a:ln/>
        </p:spPr>
        <p:txBody>
          <a:bodyPr/>
          <a:lstStyle/>
          <a:p>
            <a:pPr eaLnBrk="1" hangingPunct="1"/>
            <a:r>
              <a:rPr lang="en-GB" dirty="0" smtClean="0">
                <a:solidFill>
                  <a:srgbClr val="333399"/>
                </a:solidFill>
                <a:latin typeface="Arial" pitchFamily="34" charset="0"/>
                <a:ea typeface="ヒラギノ角ゴ Pro W3" charset="-128"/>
              </a:rPr>
              <a:t>Each user their own home directory</a:t>
            </a:r>
          </a:p>
          <a:p>
            <a:pPr eaLnBrk="1" hangingPunct="1"/>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ls </a:t>
            </a:r>
            <a:r>
              <a:rPr lang="en-GB" dirty="0" smtClean="0">
                <a:solidFill>
                  <a:srgbClr val="333399"/>
                </a:solidFill>
                <a:latin typeface="Arial" pitchFamily="34" charset="0"/>
                <a:ea typeface="ヒラギノ角ゴ Pro W3" charset="-128"/>
              </a:rPr>
              <a:t>display the content of a directory</a:t>
            </a:r>
          </a:p>
          <a:p>
            <a:pPr eaLnBrk="1" hangingPunct="1"/>
            <a:r>
              <a:rPr lang="en-GB" b="1" dirty="0" smtClean="0">
                <a:latin typeface="Arial" pitchFamily="34" charset="0"/>
                <a:ea typeface="ヒラギノ角ゴ Pro W3" charset="-128"/>
              </a:rPr>
              <a:t>tree</a:t>
            </a:r>
            <a:r>
              <a:rPr lang="en-GB" dirty="0" smtClean="0">
                <a:latin typeface="Arial" pitchFamily="34" charset="0"/>
                <a:ea typeface="ヒラギノ角ゴ Pro W3" charset="-128"/>
              </a:rPr>
              <a:t> can be used to view a hierarchical structure of the file system</a:t>
            </a:r>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cd </a:t>
            </a:r>
            <a:r>
              <a:rPr lang="en-GB" dirty="0" smtClean="0">
                <a:solidFill>
                  <a:srgbClr val="333399"/>
                </a:solidFill>
                <a:latin typeface="Arial" pitchFamily="34" charset="0"/>
                <a:ea typeface="ヒラギノ角ゴ Pro W3" charset="-128"/>
              </a:rPr>
              <a:t>Navigate your way to other directories</a:t>
            </a:r>
          </a:p>
          <a:p>
            <a:pPr eaLnBrk="1" hangingPunct="1"/>
            <a:r>
              <a:rPr lang="en-GB" b="1" dirty="0" err="1" smtClean="0">
                <a:solidFill>
                  <a:srgbClr val="333399"/>
                </a:solidFill>
                <a:latin typeface="Arial" pitchFamily="34" charset="0"/>
                <a:ea typeface="ヒラギノ角ゴ Pro W3" charset="-128"/>
              </a:rPr>
              <a:t>mkdir</a:t>
            </a:r>
            <a:r>
              <a:rPr lang="en-GB" dirty="0" smtClean="0">
                <a:solidFill>
                  <a:srgbClr val="333399"/>
                </a:solidFill>
                <a:latin typeface="Arial" pitchFamily="34" charset="0"/>
                <a:ea typeface="ヒラギノ角ゴ Pro W3" charset="-128"/>
              </a:rPr>
              <a:t> Create a directory or multiple directories. </a:t>
            </a:r>
            <a:r>
              <a:rPr lang="en-GB" b="1" dirty="0" err="1" smtClean="0">
                <a:latin typeface="Lucida Console" pitchFamily="49" charset="0"/>
                <a:ea typeface="ヒラギノ角ゴ Pro W3" charset="-128"/>
              </a:rPr>
              <a:t>mkdir</a:t>
            </a:r>
            <a:r>
              <a:rPr lang="en-GB" b="1" dirty="0" smtClean="0">
                <a:latin typeface="Lucida Console" pitchFamily="49" charset="0"/>
                <a:ea typeface="ヒラギノ角ゴ Pro W3" charset="-128"/>
              </a:rPr>
              <a:t> –p sub1/sub2/sub3 </a:t>
            </a:r>
            <a:r>
              <a:rPr lang="en-GB" dirty="0" smtClean="0">
                <a:latin typeface="Lucida Console" pitchFamily="49" charset="0"/>
                <a:ea typeface="ヒラギノ角ゴ Pro W3" charset="-128"/>
              </a:rPr>
              <a:t>to create subdirectories</a:t>
            </a:r>
            <a:endParaRPr lang="en-GB" dirty="0" smtClean="0">
              <a:solidFill>
                <a:srgbClr val="333399"/>
              </a:solidFill>
              <a:latin typeface="Arial" pitchFamily="34" charset="0"/>
              <a:ea typeface="ヒラギノ角ゴ Pro W3" charset="-128"/>
            </a:endParaRP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remove empty directories</a:t>
            </a:r>
          </a:p>
          <a:p>
            <a:pPr eaLnBrk="1" hangingPunct="1"/>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–r </a:t>
            </a:r>
            <a:r>
              <a:rPr lang="en-GB" dirty="0" smtClean="0">
                <a:solidFill>
                  <a:srgbClr val="333399"/>
                </a:solidFill>
                <a:latin typeface="Arial" pitchFamily="34" charset="0"/>
                <a:ea typeface="ヒラギノ角ゴ Pro W3" charset="-128"/>
              </a:rPr>
              <a:t>remove directories with or without content</a:t>
            </a: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and </a:t>
            </a:r>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a:t>
            </a:r>
            <a:r>
              <a:rPr lang="en-GB" dirty="0" smtClean="0">
                <a:solidFill>
                  <a:srgbClr val="333399"/>
                </a:solidFill>
                <a:latin typeface="Arial" pitchFamily="34" charset="0"/>
                <a:ea typeface="ヒラギノ角ゴ Pro W3" charset="-128"/>
              </a:rPr>
              <a:t>remove directories and there is no way to get them back once they were remove</a:t>
            </a: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36</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39</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40</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41</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44</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err="1" smtClean="0">
                <a:solidFill>
                  <a:schemeClr val="tx1"/>
                </a:solidFill>
                <a:latin typeface="Lucida Console" pitchFamily="49" charset="0"/>
                <a:ea typeface="ヒラギノ角ゴ Pro W3" pitchFamily="-112" charset="-128"/>
                <a:cs typeface="Courier New" pitchFamily="49" charset="0"/>
              </a:rPr>
              <a:t>grep</a:t>
            </a:r>
            <a:r>
              <a:rPr lang="en-GB" sz="1200" dirty="0" smtClean="0">
                <a:solidFill>
                  <a:schemeClr val="tx1"/>
                </a:solidFill>
                <a:latin typeface="Lucida Console" pitchFamily="49" charset="0"/>
                <a:ea typeface="ヒラギノ角ゴ Pro W3" pitchFamily="-112" charset="-128"/>
                <a:cs typeface="Courier New" pitchFamily="49" charset="0"/>
              </a:rPr>
              <a:t> –q :</a:t>
            </a:r>
            <a:r>
              <a:rPr lang="en-GB" sz="1200" baseline="0" dirty="0" smtClean="0">
                <a:solidFill>
                  <a:schemeClr val="tx1"/>
                </a:solidFill>
                <a:latin typeface="Lucida Console" pitchFamily="49" charset="0"/>
                <a:ea typeface="ヒラギノ角ゴ Pro W3" pitchFamily="-112" charset="-128"/>
                <a:cs typeface="Courier New" pitchFamily="49" charset="0"/>
              </a:rPr>
              <a:t> without displaying the full result</a:t>
            </a:r>
            <a:endParaRPr lang="en-GB" dirty="0"/>
          </a:p>
        </p:txBody>
      </p:sp>
      <p:sp>
        <p:nvSpPr>
          <p:cNvPr id="4" name="Slide Number Placeholder 3"/>
          <p:cNvSpPr>
            <a:spLocks noGrp="1"/>
          </p:cNvSpPr>
          <p:nvPr>
            <p:ph type="sldNum" sz="quarter" idx="10"/>
          </p:nvPr>
        </p:nvSpPr>
        <p:spPr/>
        <p:txBody>
          <a:bodyPr/>
          <a:lstStyle/>
          <a:p>
            <a:fld id="{7355BAF5-D701-4623-9D57-4BF90AEDE7EC}" type="slidenum">
              <a:rPr lang="en-US" altLang="zh-TW" smtClean="0"/>
              <a:pPr/>
              <a:t>45</a:t>
            </a:fld>
            <a:endParaRPr lang="en-US" altLang="zh-TW"/>
          </a:p>
        </p:txBody>
      </p:sp>
    </p:spTree>
    <p:extLst>
      <p:ext uri="{BB962C8B-B14F-4D97-AF65-F5344CB8AC3E}">
        <p14:creationId xmlns:p14="http://schemas.microsoft.com/office/powerpoint/2010/main" val="3763022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46</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lvl="1"/>
            <a:r>
              <a:rPr lang="en-GB" dirty="0" smtClean="0"/>
              <a:t>e.g. You might want to create a script when you want to run a series of commands repeatedly to save you typing them in</a:t>
            </a:r>
          </a:p>
          <a:p>
            <a:pPr lvl="1"/>
            <a:endParaRPr lang="en-US" dirty="0" smtClean="0"/>
          </a:p>
          <a:p>
            <a:pPr lvl="1"/>
            <a:r>
              <a:rPr lang="en-US" dirty="0" smtClean="0"/>
              <a:t>&lt;&lt;“COMMENT”</a:t>
            </a:r>
          </a:p>
          <a:p>
            <a:pPr lvl="1"/>
            <a:r>
              <a:rPr lang="en-US" dirty="0" smtClean="0"/>
              <a:t>Write</a:t>
            </a:r>
            <a:r>
              <a:rPr lang="en-US" baseline="0" dirty="0" smtClean="0"/>
              <a:t> comments here</a:t>
            </a:r>
          </a:p>
          <a:p>
            <a:pPr lvl="1"/>
            <a:r>
              <a:rPr lang="en-US" baseline="0" smtClean="0"/>
              <a:t>COMMENT</a:t>
            </a:r>
            <a:endParaRPr lang="en-GB" smtClean="0"/>
          </a:p>
        </p:txBody>
      </p:sp>
      <p:sp>
        <p:nvSpPr>
          <p:cNvPr id="4" name="Slide Number Placeholder 3"/>
          <p:cNvSpPr>
            <a:spLocks noGrp="1"/>
          </p:cNvSpPr>
          <p:nvPr>
            <p:ph type="sldNum" sz="quarter" idx="10"/>
          </p:nvPr>
        </p:nvSpPr>
        <p:spPr/>
        <p:txBody>
          <a:bodyPr/>
          <a:lstStyle/>
          <a:p>
            <a:fld id="{DE6C85E1-D451-48DF-864D-F69891B91C11}" type="slidenum">
              <a:rPr lang="en-US" smtClean="0"/>
              <a:pPr/>
              <a:t>5</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48</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49</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50</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dirty="0" smtClean="0"/>
              <a:t>The above is not an exhaustive list – use </a:t>
            </a:r>
            <a:r>
              <a:rPr lang="en-GB" b="1" dirty="0" smtClean="0"/>
              <a:t>man</a:t>
            </a:r>
            <a:r>
              <a:rPr lang="en-GB" dirty="0" smtClean="0"/>
              <a:t> to find more.</a:t>
            </a:r>
          </a:p>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51</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52</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53</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Not tried this out</a:t>
            </a:r>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54</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55</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dirty="0" smtClean="0"/>
              <a:t>The native</a:t>
            </a:r>
            <a:r>
              <a:rPr lang="en-GB" baseline="0" dirty="0" smtClean="0"/>
              <a:t> shell syntax of AND and OR operators are –a and –o.</a:t>
            </a:r>
          </a:p>
          <a:p>
            <a:r>
              <a:rPr lang="en-GB" baseline="0" dirty="0" smtClean="0"/>
              <a:t>&amp;&amp; and || are used for backward compatibility.</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56</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57</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sz="1200" b="0" i="0" u="none" strike="noStrike" kern="1200" baseline="0" dirty="0" smtClean="0">
                <a:solidFill>
                  <a:schemeClr val="tx1"/>
                </a:solidFill>
                <a:latin typeface="+mn-lt"/>
                <a:ea typeface="MS PGothic" pitchFamily="34" charset="-128"/>
                <a:cs typeface="ＭＳ Ｐゴシック" charset="0"/>
              </a:rPr>
              <a:t>The </a:t>
            </a:r>
            <a:r>
              <a:rPr lang="en-GB" sz="1200" b="0" i="1" u="none" strike="noStrike" kern="1200" baseline="0" dirty="0" err="1" smtClean="0">
                <a:solidFill>
                  <a:schemeClr val="tx1"/>
                </a:solidFill>
                <a:latin typeface="+mn-lt"/>
                <a:ea typeface="MS PGothic" pitchFamily="34" charset="-128"/>
                <a:cs typeface="ＭＳ Ｐゴシック" charset="0"/>
              </a:rPr>
              <a:t>sha</a:t>
            </a:r>
            <a:r>
              <a:rPr lang="en-GB" sz="1200" b="0" i="1" u="none" strike="noStrike" kern="1200" baseline="0" dirty="0" smtClean="0">
                <a:solidFill>
                  <a:schemeClr val="tx1"/>
                </a:solidFill>
                <a:latin typeface="+mn-lt"/>
                <a:ea typeface="MS PGothic" pitchFamily="34" charset="-128"/>
                <a:cs typeface="ＭＳ Ｐゴシック" charset="0"/>
              </a:rPr>
              <a:t>-bang </a:t>
            </a:r>
            <a:r>
              <a:rPr lang="en-GB" sz="1200" b="0" i="0" u="none" strike="noStrike" kern="1200" baseline="0" dirty="0" smtClean="0">
                <a:solidFill>
                  <a:schemeClr val="tx1"/>
                </a:solidFill>
                <a:latin typeface="+mn-lt"/>
                <a:ea typeface="MS PGothic" pitchFamily="34" charset="-128"/>
                <a:cs typeface="ＭＳ Ｐゴシック" charset="0"/>
              </a:rPr>
              <a:t>( #!) at the head of a script tells your system that this file is a set of commands to be fed to the command interpreter indicated. The #! is actually a two-byte [7] </a:t>
            </a:r>
            <a:r>
              <a:rPr lang="en-GB" sz="1200" b="0" i="1" u="none" strike="noStrike" kern="1200" baseline="0" dirty="0" smtClean="0">
                <a:solidFill>
                  <a:schemeClr val="tx1"/>
                </a:solidFill>
                <a:latin typeface="+mn-lt"/>
                <a:ea typeface="MS PGothic" pitchFamily="34" charset="-128"/>
                <a:cs typeface="ＭＳ Ｐゴシック" charset="0"/>
              </a:rPr>
              <a:t>magic number</a:t>
            </a:r>
            <a:r>
              <a:rPr lang="en-GB" sz="1200" b="0" i="0" u="none" strike="noStrike" kern="1200" baseline="0" dirty="0" smtClean="0">
                <a:solidFill>
                  <a:schemeClr val="tx1"/>
                </a:solidFill>
                <a:latin typeface="+mn-lt"/>
                <a:ea typeface="MS PGothic" pitchFamily="34" charset="-128"/>
                <a:cs typeface="ＭＳ Ｐゴシック" charset="0"/>
              </a:rPr>
              <a:t>, a special marker that designates a file type, or in this case an executable shell script. </a:t>
            </a:r>
          </a:p>
          <a:p>
            <a:r>
              <a:rPr lang="en-GB" sz="1200" b="0" i="0" u="none" strike="noStrike" kern="1200" baseline="0" dirty="0" smtClean="0">
                <a:solidFill>
                  <a:schemeClr val="tx1"/>
                </a:solidFill>
                <a:latin typeface="+mn-lt"/>
                <a:ea typeface="MS PGothic" pitchFamily="34" charset="-128"/>
                <a:cs typeface="ＭＳ Ｐゴシック" charset="0"/>
              </a:rPr>
              <a:t>Immediately following the </a:t>
            </a:r>
            <a:r>
              <a:rPr lang="en-GB" sz="1200" b="0" i="1" u="none" strike="noStrike" kern="1200" baseline="0" dirty="0" err="1" smtClean="0">
                <a:solidFill>
                  <a:schemeClr val="tx1"/>
                </a:solidFill>
                <a:latin typeface="+mn-lt"/>
                <a:ea typeface="MS PGothic" pitchFamily="34" charset="-128"/>
                <a:cs typeface="ＭＳ Ｐゴシック" charset="0"/>
              </a:rPr>
              <a:t>sha</a:t>
            </a:r>
            <a:r>
              <a:rPr lang="en-GB" sz="1200" b="0" i="1" u="none" strike="noStrike" kern="1200" baseline="0" dirty="0" smtClean="0">
                <a:solidFill>
                  <a:schemeClr val="tx1"/>
                </a:solidFill>
                <a:latin typeface="+mn-lt"/>
                <a:ea typeface="MS PGothic" pitchFamily="34" charset="-128"/>
                <a:cs typeface="ＭＳ Ｐゴシック" charset="0"/>
              </a:rPr>
              <a:t>-bang </a:t>
            </a:r>
            <a:r>
              <a:rPr lang="en-GB" sz="1200" b="0" i="0" u="none" strike="noStrike" kern="1200" baseline="0" dirty="0" smtClean="0">
                <a:solidFill>
                  <a:schemeClr val="tx1"/>
                </a:solidFill>
                <a:latin typeface="+mn-lt"/>
                <a:ea typeface="MS PGothic" pitchFamily="34" charset="-128"/>
                <a:cs typeface="ＭＳ Ｐゴシック" charset="0"/>
              </a:rPr>
              <a:t>is a </a:t>
            </a:r>
            <a:r>
              <a:rPr lang="en-GB" sz="1200" b="0" i="1" u="none" strike="noStrike" kern="1200" baseline="0" dirty="0" smtClean="0">
                <a:solidFill>
                  <a:schemeClr val="tx1"/>
                </a:solidFill>
                <a:latin typeface="+mn-lt"/>
                <a:ea typeface="MS PGothic" pitchFamily="34" charset="-128"/>
                <a:cs typeface="ＭＳ Ｐゴシック" charset="0"/>
              </a:rPr>
              <a:t>path name</a:t>
            </a:r>
            <a:r>
              <a:rPr lang="en-GB" sz="1200" b="0" i="0" u="none" strike="noStrike" kern="1200" baseline="0" dirty="0" smtClean="0">
                <a:solidFill>
                  <a:schemeClr val="tx1"/>
                </a:solidFill>
                <a:latin typeface="+mn-lt"/>
                <a:ea typeface="MS PGothic" pitchFamily="34" charset="-128"/>
                <a:cs typeface="ＭＳ Ｐゴシック" charset="0"/>
              </a:rPr>
              <a:t>. This is the path to the program that</a:t>
            </a:r>
          </a:p>
          <a:p>
            <a:r>
              <a:rPr lang="en-GB" sz="1200" b="0" i="0" u="none" strike="noStrike" kern="1200" baseline="0" dirty="0" smtClean="0">
                <a:solidFill>
                  <a:schemeClr val="tx1"/>
                </a:solidFill>
                <a:latin typeface="+mn-lt"/>
                <a:ea typeface="MS PGothic" pitchFamily="34" charset="-128"/>
                <a:cs typeface="ＭＳ Ｐゴシック" charset="0"/>
              </a:rPr>
              <a:t>interprets the commands in the script, whether it be a shell, a programming language, or a utility. This command interpreter then executes the commands in the script, starting at the top (the line following the </a:t>
            </a:r>
            <a:r>
              <a:rPr lang="en-GB" sz="1200" b="0" i="1" u="none" strike="noStrike" kern="1200" baseline="0" dirty="0" err="1" smtClean="0">
                <a:solidFill>
                  <a:schemeClr val="tx1"/>
                </a:solidFill>
                <a:latin typeface="+mn-lt"/>
                <a:ea typeface="MS PGothic" pitchFamily="34" charset="-128"/>
                <a:cs typeface="ＭＳ Ｐゴシック" charset="0"/>
              </a:rPr>
              <a:t>sha</a:t>
            </a:r>
            <a:r>
              <a:rPr lang="en-GB" sz="1200" b="0" i="1" u="none" strike="noStrike" kern="1200" baseline="0" dirty="0" smtClean="0">
                <a:solidFill>
                  <a:schemeClr val="tx1"/>
                </a:solidFill>
                <a:latin typeface="+mn-lt"/>
                <a:ea typeface="MS PGothic" pitchFamily="34" charset="-128"/>
                <a:cs typeface="ＭＳ Ｐゴシック" charset="0"/>
              </a:rPr>
              <a:t>-bang </a:t>
            </a:r>
            <a:r>
              <a:rPr lang="en-GB" sz="1200" b="0" i="0" u="none" strike="noStrike" kern="1200" baseline="0" dirty="0" smtClean="0">
                <a:solidFill>
                  <a:schemeClr val="tx1"/>
                </a:solidFill>
                <a:latin typeface="+mn-lt"/>
                <a:ea typeface="MS PGothic" pitchFamily="34" charset="-128"/>
                <a:cs typeface="ＭＳ Ｐゴシック" charset="0"/>
              </a:rPr>
              <a:t>line), and ignoring comments.</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6</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DE6C85E1-D451-48DF-864D-F69891B91C11}" type="slidenum">
              <a:rPr lang="en-US" smtClean="0"/>
              <a:pPr/>
              <a:t>58</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59</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60</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61</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62</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63</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64</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65</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43000" y="685800"/>
            <a:ext cx="4572000" cy="3429000"/>
          </a:xfrm>
          <a:ln/>
        </p:spPr>
      </p:sp>
      <p:sp>
        <p:nvSpPr>
          <p:cNvPr id="40963" name="Notes Placeholder 2"/>
          <p:cNvSpPr>
            <a:spLocks noGrp="1"/>
          </p:cNvSpPr>
          <p:nvPr>
            <p:ph type="body" idx="1"/>
          </p:nvPr>
        </p:nvSpPr>
        <p:spPr>
          <a:noFill/>
          <a:ln/>
        </p:spPr>
        <p:txBody>
          <a:bodyPr/>
          <a:lstStyle/>
          <a:p>
            <a:pPr eaLnBrk="1" hangingPunct="1"/>
            <a:r>
              <a:rPr lang="en-GB" dirty="0" smtClean="0">
                <a:solidFill>
                  <a:srgbClr val="333399"/>
                </a:solidFill>
                <a:latin typeface="Arial" pitchFamily="34" charset="0"/>
                <a:ea typeface="ヒラギノ角ゴ Pro W3" charset="-128"/>
              </a:rPr>
              <a:t>Each user their own home directory</a:t>
            </a:r>
          </a:p>
          <a:p>
            <a:pPr eaLnBrk="1" hangingPunct="1"/>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ls </a:t>
            </a:r>
            <a:r>
              <a:rPr lang="en-GB" dirty="0" smtClean="0">
                <a:solidFill>
                  <a:srgbClr val="333399"/>
                </a:solidFill>
                <a:latin typeface="Arial" pitchFamily="34" charset="0"/>
                <a:ea typeface="ヒラギノ角ゴ Pro W3" charset="-128"/>
              </a:rPr>
              <a:t>display the content of a directory</a:t>
            </a:r>
          </a:p>
          <a:p>
            <a:pPr eaLnBrk="1" hangingPunct="1"/>
            <a:r>
              <a:rPr lang="en-GB" b="1" dirty="0" smtClean="0">
                <a:latin typeface="Arial" pitchFamily="34" charset="0"/>
                <a:ea typeface="ヒラギノ角ゴ Pro W3" charset="-128"/>
              </a:rPr>
              <a:t>tree</a:t>
            </a:r>
            <a:r>
              <a:rPr lang="en-GB" dirty="0" smtClean="0">
                <a:latin typeface="Arial" pitchFamily="34" charset="0"/>
                <a:ea typeface="ヒラギノ角ゴ Pro W3" charset="-128"/>
              </a:rPr>
              <a:t> can be used to view a hierarchical structure of the file system</a:t>
            </a:r>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cd </a:t>
            </a:r>
            <a:r>
              <a:rPr lang="en-GB" dirty="0" smtClean="0">
                <a:solidFill>
                  <a:srgbClr val="333399"/>
                </a:solidFill>
                <a:latin typeface="Arial" pitchFamily="34" charset="0"/>
                <a:ea typeface="ヒラギノ角ゴ Pro W3" charset="-128"/>
              </a:rPr>
              <a:t>Navigate your way to other directories</a:t>
            </a:r>
          </a:p>
          <a:p>
            <a:pPr eaLnBrk="1" hangingPunct="1"/>
            <a:r>
              <a:rPr lang="en-GB" b="1" dirty="0" err="1" smtClean="0">
                <a:solidFill>
                  <a:srgbClr val="333399"/>
                </a:solidFill>
                <a:latin typeface="Arial" pitchFamily="34" charset="0"/>
                <a:ea typeface="ヒラギノ角ゴ Pro W3" charset="-128"/>
              </a:rPr>
              <a:t>mkdir</a:t>
            </a:r>
            <a:r>
              <a:rPr lang="en-GB" dirty="0" smtClean="0">
                <a:solidFill>
                  <a:srgbClr val="333399"/>
                </a:solidFill>
                <a:latin typeface="Arial" pitchFamily="34" charset="0"/>
                <a:ea typeface="ヒラギノ角ゴ Pro W3" charset="-128"/>
              </a:rPr>
              <a:t> Create a directory or multiple directories. </a:t>
            </a:r>
            <a:r>
              <a:rPr lang="en-GB" b="1" dirty="0" err="1" smtClean="0">
                <a:latin typeface="Lucida Console" pitchFamily="49" charset="0"/>
                <a:ea typeface="ヒラギノ角ゴ Pro W3" charset="-128"/>
              </a:rPr>
              <a:t>mkdir</a:t>
            </a:r>
            <a:r>
              <a:rPr lang="en-GB" b="1" dirty="0" smtClean="0">
                <a:latin typeface="Lucida Console" pitchFamily="49" charset="0"/>
                <a:ea typeface="ヒラギノ角ゴ Pro W3" charset="-128"/>
              </a:rPr>
              <a:t> –p sub1/sub2/sub3 </a:t>
            </a:r>
            <a:r>
              <a:rPr lang="en-GB" dirty="0" smtClean="0">
                <a:latin typeface="Lucida Console" pitchFamily="49" charset="0"/>
                <a:ea typeface="ヒラギノ角ゴ Pro W3" charset="-128"/>
              </a:rPr>
              <a:t>to create subdirectories</a:t>
            </a:r>
            <a:endParaRPr lang="en-GB" dirty="0" smtClean="0">
              <a:solidFill>
                <a:srgbClr val="333399"/>
              </a:solidFill>
              <a:latin typeface="Arial" pitchFamily="34" charset="0"/>
              <a:ea typeface="ヒラギノ角ゴ Pro W3" charset="-128"/>
            </a:endParaRP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remove empty directories</a:t>
            </a:r>
          </a:p>
          <a:p>
            <a:pPr eaLnBrk="1" hangingPunct="1"/>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–r </a:t>
            </a:r>
            <a:r>
              <a:rPr lang="en-GB" dirty="0" smtClean="0">
                <a:solidFill>
                  <a:srgbClr val="333399"/>
                </a:solidFill>
                <a:latin typeface="Arial" pitchFamily="34" charset="0"/>
                <a:ea typeface="ヒラギノ角ゴ Pro W3" charset="-128"/>
              </a:rPr>
              <a:t>remove directories with or without content</a:t>
            </a: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and </a:t>
            </a:r>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a:t>
            </a:r>
            <a:r>
              <a:rPr lang="en-GB" dirty="0" smtClean="0">
                <a:solidFill>
                  <a:srgbClr val="333399"/>
                </a:solidFill>
                <a:latin typeface="Arial" pitchFamily="34" charset="0"/>
                <a:ea typeface="ヒラギノ角ゴ Pro W3" charset="-128"/>
              </a:rPr>
              <a:t>remove directories and there is no way to get them back once they were remove</a:t>
            </a: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66</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69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Arial" charset="0"/>
                <a:ea typeface="ヒラギノ角ゴ Pro W3" pitchFamily="-112" charset="-128"/>
                <a:cs typeface="+mn-cs"/>
              </a:rPr>
              <a:t>As you should recall, '</a:t>
            </a:r>
            <a:r>
              <a:rPr lang="en-GB" sz="1200" b="0" i="0" kern="1200" dirty="0" err="1" smtClean="0">
                <a:solidFill>
                  <a:schemeClr val="tx1"/>
                </a:solidFill>
                <a:latin typeface="Arial" charset="0"/>
                <a:ea typeface="ヒラギノ角ゴ Pro W3" pitchFamily="-112" charset="-128"/>
                <a:cs typeface="+mn-cs"/>
              </a:rPr>
              <a:t>sh</a:t>
            </a:r>
            <a:r>
              <a:rPr lang="en-GB" sz="1200" b="0" i="0" kern="1200" dirty="0" smtClean="0">
                <a:solidFill>
                  <a:schemeClr val="tx1"/>
                </a:solidFill>
                <a:latin typeface="Arial" charset="0"/>
                <a:ea typeface="ヒラギノ角ゴ Pro W3" pitchFamily="-112" charset="-128"/>
                <a:cs typeface="+mn-cs"/>
              </a:rPr>
              <a:t>' is actually a link to the default shell. When you run '</a:t>
            </a:r>
            <a:r>
              <a:rPr lang="en-GB" sz="1200" b="0" i="0" kern="1200" dirty="0" err="1" smtClean="0">
                <a:solidFill>
                  <a:schemeClr val="tx1"/>
                </a:solidFill>
                <a:latin typeface="Arial" charset="0"/>
                <a:ea typeface="ヒラギノ角ゴ Pro W3" pitchFamily="-112" charset="-128"/>
                <a:cs typeface="+mn-cs"/>
              </a:rPr>
              <a:t>sh</a:t>
            </a:r>
            <a:r>
              <a:rPr lang="en-GB" sz="1200" b="0" i="0" kern="1200" dirty="0" smtClean="0">
                <a:solidFill>
                  <a:schemeClr val="tx1"/>
                </a:solidFill>
                <a:latin typeface="Arial" charset="0"/>
                <a:ea typeface="ヒラギノ角ゴ Pro W3" pitchFamily="-112" charset="-128"/>
                <a:cs typeface="+mn-cs"/>
              </a:rPr>
              <a:t> </a:t>
            </a:r>
            <a:r>
              <a:rPr lang="en-GB" sz="1200" dirty="0" err="1" smtClean="0"/>
              <a:t>listFiles</a:t>
            </a:r>
            <a:r>
              <a:rPr lang="en-GB" sz="1200" b="0" i="0" kern="1200" dirty="0" smtClean="0">
                <a:solidFill>
                  <a:schemeClr val="tx1"/>
                </a:solidFill>
                <a:latin typeface="Arial" charset="0"/>
                <a:ea typeface="ヒラギノ角ゴ Pro W3" pitchFamily="-112" charset="-128"/>
                <a:cs typeface="+mn-cs"/>
              </a:rPr>
              <a:t>' a new copy of the default shell (this should be bash on your system, but it doesn't hurt to check) is launched and all of the commands in your script executed within that shell. When you run '. </a:t>
            </a:r>
            <a:r>
              <a:rPr lang="en-GB" sz="1200" dirty="0" err="1" smtClean="0"/>
              <a:t>listFiles</a:t>
            </a:r>
            <a:r>
              <a:rPr lang="en-GB" sz="1200" b="0" i="0" kern="1200" dirty="0" smtClean="0">
                <a:solidFill>
                  <a:schemeClr val="tx1"/>
                </a:solidFill>
                <a:latin typeface="Arial" charset="0"/>
                <a:ea typeface="ヒラギノ角ゴ Pro W3" pitchFamily="-112" charset="-128"/>
                <a:cs typeface="+mn-cs"/>
              </a:rPr>
              <a:t>', all of the commands within </a:t>
            </a:r>
            <a:r>
              <a:rPr lang="en-GB" sz="1200" dirty="0" err="1" smtClean="0"/>
              <a:t>listFiles</a:t>
            </a:r>
            <a:r>
              <a:rPr lang="en-GB" sz="1200" b="0" i="0" kern="1200" dirty="0" smtClean="0">
                <a:solidFill>
                  <a:schemeClr val="tx1"/>
                </a:solidFill>
                <a:latin typeface="Arial" charset="0"/>
                <a:ea typeface="ヒラギノ角ゴ Pro W3" pitchFamily="-112" charset="-128"/>
                <a:cs typeface="+mn-cs"/>
              </a:rPr>
              <a:t> are executed within the </a:t>
            </a:r>
            <a:r>
              <a:rPr lang="en-GB" sz="1200" b="0" i="1" kern="1200" dirty="0" smtClean="0">
                <a:solidFill>
                  <a:schemeClr val="tx1"/>
                </a:solidFill>
                <a:latin typeface="Arial" charset="0"/>
                <a:ea typeface="ヒラギノ角ゴ Pro W3" pitchFamily="-112" charset="-128"/>
                <a:cs typeface="+mn-cs"/>
              </a:rPr>
              <a:t>current</a:t>
            </a:r>
            <a:r>
              <a:rPr lang="en-GB" sz="1200" b="0" i="0" kern="1200" dirty="0" smtClean="0">
                <a:solidFill>
                  <a:schemeClr val="tx1"/>
                </a:solidFill>
                <a:latin typeface="Arial" charset="0"/>
                <a:ea typeface="ヒラギノ角ゴ Pro W3" pitchFamily="-112" charset="-128"/>
                <a:cs typeface="+mn-cs"/>
              </a:rPr>
              <a:t> shell, as though you had typed them one after the other at the command line.</a:t>
            </a:r>
          </a:p>
          <a:p>
            <a:endParaRPr lang="en-GB" sz="1200" b="0" i="0" kern="1200" dirty="0" smtClean="0">
              <a:solidFill>
                <a:schemeClr val="tx1"/>
              </a:solidFill>
              <a:latin typeface="Arial" charset="0"/>
              <a:ea typeface="ヒラギノ角ゴ Pro W3" pitchFamily="-112" charset="-128"/>
              <a:cs typeface="+mn-cs"/>
            </a:endParaRPr>
          </a:p>
          <a:p>
            <a:endParaRPr lang="en-GB" sz="1200" b="0" i="0" kern="1200" dirty="0" smtClean="0">
              <a:solidFill>
                <a:schemeClr val="tx1"/>
              </a:solidFill>
              <a:latin typeface="Arial" charset="0"/>
              <a:cs typeface="+mn-cs"/>
            </a:endParaRPr>
          </a:p>
          <a:p>
            <a:r>
              <a:rPr lang="en-GB" sz="1200" b="0" i="0" kern="1200" dirty="0" smtClean="0">
                <a:solidFill>
                  <a:schemeClr val="tx1"/>
                </a:solidFill>
                <a:latin typeface="Arial" charset="0"/>
                <a:cs typeface="+mn-cs"/>
              </a:rPr>
              <a:t>!!!  If you checked .</a:t>
            </a:r>
            <a:r>
              <a:rPr lang="en-GB" sz="1200" b="0" i="0" kern="1200" dirty="0" err="1" smtClean="0">
                <a:solidFill>
                  <a:schemeClr val="tx1"/>
                </a:solidFill>
                <a:latin typeface="Arial" charset="0"/>
                <a:cs typeface="+mn-cs"/>
              </a:rPr>
              <a:t>bash_profile</a:t>
            </a:r>
            <a:r>
              <a:rPr lang="en-GB" sz="1200" b="0" i="0" kern="1200" dirty="0" smtClean="0">
                <a:solidFill>
                  <a:schemeClr val="tx1"/>
                </a:solidFill>
                <a:latin typeface="Arial" charset="0"/>
                <a:cs typeface="+mn-cs"/>
              </a:rPr>
              <a:t> file $HOME/bin has been already added</a:t>
            </a:r>
            <a:r>
              <a:rPr lang="en-GB" sz="1200" b="0" i="0" kern="1200" baseline="0" dirty="0" smtClean="0">
                <a:solidFill>
                  <a:schemeClr val="tx1"/>
                </a:solidFill>
                <a:latin typeface="Arial" charset="0"/>
                <a:cs typeface="+mn-cs"/>
              </a:rPr>
              <a:t> into a PATH.</a:t>
            </a:r>
          </a:p>
          <a:p>
            <a:r>
              <a:rPr lang="en-GB" sz="1200" b="0" i="0" kern="1200" dirty="0" smtClean="0">
                <a:solidFill>
                  <a:schemeClr val="tx1"/>
                </a:solidFill>
                <a:latin typeface="Arial" charset="0"/>
                <a:cs typeface="+mn-cs"/>
              </a:rPr>
              <a:t>Because we created a bin folder under ~  and placed all</a:t>
            </a:r>
            <a:r>
              <a:rPr lang="en-GB" sz="1200" b="0" i="0" kern="1200" baseline="0" dirty="0" smtClean="0">
                <a:solidFill>
                  <a:schemeClr val="tx1"/>
                </a:solidFill>
                <a:latin typeface="Arial" charset="0"/>
                <a:cs typeface="+mn-cs"/>
              </a:rPr>
              <a:t> the executable files there you can run your scripts just like a command. </a:t>
            </a:r>
          </a:p>
          <a:p>
            <a:endParaRPr lang="en-GB" sz="1200" b="0" i="0" kern="1200" baseline="0" dirty="0" smtClean="0">
              <a:solidFill>
                <a:schemeClr val="tx1"/>
              </a:solidFill>
              <a:latin typeface="Arial" charset="0"/>
              <a:cs typeface="+mn-cs"/>
            </a:endParaRPr>
          </a:p>
          <a:p>
            <a:r>
              <a:rPr lang="en-GB" sz="1200" b="0" i="0" kern="1200" dirty="0" smtClean="0">
                <a:solidFill>
                  <a:schemeClr val="tx1"/>
                </a:solidFill>
                <a:latin typeface="Arial" charset="0"/>
                <a:ea typeface="ヒラギノ角ゴ Pro W3" pitchFamily="-112" charset="-128"/>
                <a:cs typeface="+mn-cs"/>
              </a:rPr>
              <a:t> </a:t>
            </a:r>
          </a:p>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7</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70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71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72</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sz="1200" kern="1200" dirty="0" smtClean="0">
                <a:solidFill>
                  <a:schemeClr val="tx1"/>
                </a:solidFill>
                <a:latin typeface="Arial" charset="0"/>
                <a:ea typeface="ヒラギノ角ゴ Pro W3" pitchFamily="-112" charset="-128"/>
                <a:cs typeface="+mn-cs"/>
              </a:rPr>
              <a:t>With a for loop, you can go through a set of inputs, performing the actions within the loop on each one of them.</a:t>
            </a:r>
          </a:p>
          <a:p>
            <a:endParaRPr lang="en-GB" sz="1200" kern="1200" dirty="0" smtClean="0">
              <a:solidFill>
                <a:schemeClr val="tx1"/>
              </a:solidFill>
              <a:latin typeface="Arial" charset="0"/>
              <a:cs typeface="+mn-cs"/>
            </a:endParaRPr>
          </a:p>
          <a:p>
            <a:r>
              <a:rPr lang="en-GB" sz="1200" kern="1200" dirty="0" smtClean="0">
                <a:solidFill>
                  <a:schemeClr val="tx1"/>
                </a:solidFill>
                <a:latin typeface="Arial" charset="0"/>
                <a:ea typeface="ヒラギノ角ゴ Pro W3" pitchFamily="-112" charset="-128"/>
                <a:cs typeface="+mn-cs"/>
              </a:rPr>
              <a:t>The first two for loops display</a:t>
            </a:r>
            <a:r>
              <a:rPr lang="en-GB" sz="1200" kern="1200" baseline="0" dirty="0" smtClean="0">
                <a:solidFill>
                  <a:schemeClr val="tx1"/>
                </a:solidFill>
                <a:latin typeface="Arial" charset="0"/>
                <a:ea typeface="ヒラギノ角ゴ Pro W3" pitchFamily="-112" charset="-128"/>
                <a:cs typeface="+mn-cs"/>
              </a:rPr>
              <a:t> the exactly same output.</a:t>
            </a:r>
          </a:p>
          <a:p>
            <a:r>
              <a:rPr lang="en-US" sz="1200" kern="1200" baseline="0" dirty="0" smtClean="0">
                <a:solidFill>
                  <a:schemeClr val="tx1"/>
                </a:solidFill>
                <a:latin typeface="Arial" charset="0"/>
                <a:ea typeface="ヒラギノ角ゴ Pro W3" pitchFamily="-112" charset="-128"/>
                <a:cs typeface="+mn-cs"/>
              </a:rPr>
              <a:t>The second two display the files’ names exist in the current directory</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73</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DE6C85E1-D451-48DF-864D-F69891B91C11}" type="slidenum">
              <a:rPr lang="en-US" smtClean="0"/>
              <a:pPr/>
              <a:t>74</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75</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76</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DE6C85E1-D451-48DF-864D-F69891B91C11}" type="slidenum">
              <a:rPr lang="en-US" smtClean="0"/>
              <a:pPr/>
              <a:t>77</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78</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79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8</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sz="1200" kern="1200" dirty="0" smtClean="0">
                <a:solidFill>
                  <a:schemeClr val="tx1"/>
                </a:solidFill>
                <a:latin typeface="Arial" charset="0"/>
                <a:ea typeface="ヒラギノ角ゴ Pro W3" pitchFamily="-112" charset="-128"/>
                <a:cs typeface="+mn-cs"/>
              </a:rPr>
              <a:t>An until loop is identical in form to a while loop. In fact, whenever you have a while loop you should be able to change it into an until loop very easily.</a:t>
            </a:r>
          </a:p>
          <a:p>
            <a:r>
              <a:rPr lang="en-GB" sz="1200" kern="1200" dirty="0" smtClean="0">
                <a:solidFill>
                  <a:schemeClr val="tx1"/>
                </a:solidFill>
                <a:latin typeface="Arial" charset="0"/>
                <a:ea typeface="ヒラギノ角ゴ Pro W3" pitchFamily="-112" charset="-128"/>
                <a:cs typeface="+mn-cs"/>
              </a:rPr>
              <a:t>In some situations, one may seem more appropriate than another - it'll be up to you to decide which.</a:t>
            </a:r>
          </a:p>
          <a:p>
            <a:r>
              <a:rPr lang="en-GB" sz="1200" kern="1200" dirty="0" smtClean="0">
                <a:solidFill>
                  <a:schemeClr val="tx1"/>
                </a:solidFill>
                <a:latin typeface="Arial" charset="0"/>
                <a:ea typeface="ヒラギノ角ゴ Pro W3" pitchFamily="-112" charset="-128"/>
                <a:cs typeface="+mn-cs"/>
              </a:rPr>
              <a:t> </a:t>
            </a:r>
          </a:p>
          <a:p>
            <a:r>
              <a:rPr lang="en-GB" sz="1200" kern="1200" dirty="0" smtClean="0">
                <a:solidFill>
                  <a:schemeClr val="tx1"/>
                </a:solidFill>
                <a:latin typeface="Arial" charset="0"/>
                <a:ea typeface="ヒラギノ角ゴ Pro W3" pitchFamily="-112" charset="-128"/>
                <a:cs typeface="+mn-cs"/>
              </a:rPr>
              <a:t>The basic difference is this: a while loop executes until its condition becomes false; an until loop executes until its condition becomes true.</a:t>
            </a:r>
            <a:endParaRPr lang="en-GB" sz="1200" kern="1200" dirty="0">
              <a:solidFill>
                <a:schemeClr val="tx1"/>
              </a:solidFill>
              <a:latin typeface="Arial" charset="0"/>
              <a:ea typeface="ヒラギノ角ゴ Pro W3" pitchFamily="-112" charset="-128"/>
              <a:cs typeface="+mn-cs"/>
            </a:endParaRPr>
          </a:p>
        </p:txBody>
      </p:sp>
      <p:sp>
        <p:nvSpPr>
          <p:cNvPr id="4" name="Slide Number Placeholder 3"/>
          <p:cNvSpPr>
            <a:spLocks noGrp="1"/>
          </p:cNvSpPr>
          <p:nvPr>
            <p:ph type="sldNum" sz="quarter" idx="10"/>
          </p:nvPr>
        </p:nvSpPr>
        <p:spPr/>
        <p:txBody>
          <a:bodyPr/>
          <a:lstStyle/>
          <a:p>
            <a:fld id="{DE6C85E1-D451-48DF-864D-F69891B91C11}" type="slidenum">
              <a:rPr lang="en-US" smtClean="0"/>
              <a:pPr/>
              <a:t>80</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81</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82</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83</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dirty="0" smtClean="0"/>
              <a:t>Result</a:t>
            </a:r>
            <a:r>
              <a:rPr lang="en-GB" baseline="0" dirty="0" smtClean="0"/>
              <a:t> of break example is :</a:t>
            </a:r>
          </a:p>
          <a:p>
            <a:r>
              <a:rPr lang="en-GB" dirty="0" smtClean="0"/>
              <a:t>1</a:t>
            </a:r>
          </a:p>
          <a:p>
            <a:r>
              <a:rPr lang="en-GB" dirty="0" smtClean="0"/>
              <a:t>keep looping</a:t>
            </a:r>
          </a:p>
          <a:p>
            <a:r>
              <a:rPr lang="en-GB" dirty="0" smtClean="0"/>
              <a:t>2</a:t>
            </a:r>
          </a:p>
          <a:p>
            <a:r>
              <a:rPr lang="en-GB" dirty="0" smtClean="0"/>
              <a:t>keep looping</a:t>
            </a:r>
          </a:p>
          <a:p>
            <a:r>
              <a:rPr lang="en-GB" dirty="0" smtClean="0"/>
              <a:t>3</a:t>
            </a:r>
          </a:p>
          <a:p>
            <a:r>
              <a:rPr lang="en-GB" dirty="0" smtClean="0"/>
              <a:t>outside the loop</a:t>
            </a:r>
          </a:p>
          <a:p>
            <a:endParaRPr lang="en-GB" dirty="0" smtClean="0"/>
          </a:p>
          <a:p>
            <a:r>
              <a:rPr lang="en-GB" dirty="0" smtClean="0"/>
              <a:t>Result of continue example is :</a:t>
            </a:r>
          </a:p>
          <a:p>
            <a:r>
              <a:rPr lang="en-GB" dirty="0" smtClean="0"/>
              <a:t>1</a:t>
            </a:r>
          </a:p>
          <a:p>
            <a:r>
              <a:rPr lang="en-GB" dirty="0" smtClean="0"/>
              <a:t>keep looping</a:t>
            </a:r>
          </a:p>
          <a:p>
            <a:r>
              <a:rPr lang="en-GB" dirty="0" smtClean="0"/>
              <a:t>2</a:t>
            </a:r>
          </a:p>
          <a:p>
            <a:r>
              <a:rPr lang="en-GB" dirty="0" smtClean="0"/>
              <a:t>keep looping</a:t>
            </a:r>
          </a:p>
          <a:p>
            <a:r>
              <a:rPr lang="en-GB" dirty="0" smtClean="0"/>
              <a:t>3</a:t>
            </a:r>
          </a:p>
          <a:p>
            <a:r>
              <a:rPr lang="en-GB" dirty="0" smtClean="0"/>
              <a:t>4</a:t>
            </a:r>
          </a:p>
          <a:p>
            <a:r>
              <a:rPr lang="en-GB" dirty="0" smtClean="0"/>
              <a:t>keep looping</a:t>
            </a:r>
          </a:p>
          <a:p>
            <a:r>
              <a:rPr lang="en-GB" dirty="0" smtClean="0"/>
              <a:t>5</a:t>
            </a:r>
          </a:p>
          <a:p>
            <a:r>
              <a:rPr lang="en-GB" dirty="0" smtClean="0"/>
              <a:t>keep looping</a:t>
            </a:r>
          </a:p>
          <a:p>
            <a:r>
              <a:rPr lang="en-GB" dirty="0" smtClean="0"/>
              <a:t>outside the loop</a:t>
            </a:r>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84</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85</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86</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smtClean="0"/>
              <a:t>Note - ${#pin}</a:t>
            </a:r>
            <a:r>
              <a:rPr lang="en-GB" baseline="0" smtClean="0"/>
              <a:t> holds the number of characters in $pin</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87</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43000" y="685800"/>
            <a:ext cx="4572000" cy="3429000"/>
          </a:xfrm>
          <a:ln/>
        </p:spPr>
      </p:sp>
      <p:sp>
        <p:nvSpPr>
          <p:cNvPr id="40963" name="Notes Placeholder 2"/>
          <p:cNvSpPr>
            <a:spLocks noGrp="1"/>
          </p:cNvSpPr>
          <p:nvPr>
            <p:ph type="body" idx="1"/>
          </p:nvPr>
        </p:nvSpPr>
        <p:spPr>
          <a:noFill/>
          <a:ln/>
        </p:spPr>
        <p:txBody>
          <a:bodyPr/>
          <a:lstStyle/>
          <a:p>
            <a:pPr eaLnBrk="1" hangingPunct="1"/>
            <a:r>
              <a:rPr lang="en-GB" dirty="0" smtClean="0">
                <a:solidFill>
                  <a:srgbClr val="333399"/>
                </a:solidFill>
                <a:latin typeface="Arial" pitchFamily="34" charset="0"/>
                <a:ea typeface="ヒラギノ角ゴ Pro W3" charset="-128"/>
              </a:rPr>
              <a:t>Each user their own home directory</a:t>
            </a:r>
          </a:p>
          <a:p>
            <a:pPr eaLnBrk="1" hangingPunct="1"/>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ls </a:t>
            </a:r>
            <a:r>
              <a:rPr lang="en-GB" dirty="0" smtClean="0">
                <a:solidFill>
                  <a:srgbClr val="333399"/>
                </a:solidFill>
                <a:latin typeface="Arial" pitchFamily="34" charset="0"/>
                <a:ea typeface="ヒラギノ角ゴ Pro W3" charset="-128"/>
              </a:rPr>
              <a:t>display the content of a directory</a:t>
            </a:r>
          </a:p>
          <a:p>
            <a:pPr eaLnBrk="1" hangingPunct="1"/>
            <a:r>
              <a:rPr lang="en-GB" b="1" dirty="0" smtClean="0">
                <a:latin typeface="Arial" pitchFamily="34" charset="0"/>
                <a:ea typeface="ヒラギノ角ゴ Pro W3" charset="-128"/>
              </a:rPr>
              <a:t>tree</a:t>
            </a:r>
            <a:r>
              <a:rPr lang="en-GB" dirty="0" smtClean="0">
                <a:latin typeface="Arial" pitchFamily="34" charset="0"/>
                <a:ea typeface="ヒラギノ角ゴ Pro W3" charset="-128"/>
              </a:rPr>
              <a:t> can be used to view a hierarchical structure of the file system</a:t>
            </a:r>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cd </a:t>
            </a:r>
            <a:r>
              <a:rPr lang="en-GB" dirty="0" smtClean="0">
                <a:solidFill>
                  <a:srgbClr val="333399"/>
                </a:solidFill>
                <a:latin typeface="Arial" pitchFamily="34" charset="0"/>
                <a:ea typeface="ヒラギノ角ゴ Pro W3" charset="-128"/>
              </a:rPr>
              <a:t>Navigate your way to other directories</a:t>
            </a:r>
          </a:p>
          <a:p>
            <a:pPr eaLnBrk="1" hangingPunct="1"/>
            <a:r>
              <a:rPr lang="en-GB" b="1" dirty="0" err="1" smtClean="0">
                <a:solidFill>
                  <a:srgbClr val="333399"/>
                </a:solidFill>
                <a:latin typeface="Arial" pitchFamily="34" charset="0"/>
                <a:ea typeface="ヒラギノ角ゴ Pro W3" charset="-128"/>
              </a:rPr>
              <a:t>mkdir</a:t>
            </a:r>
            <a:r>
              <a:rPr lang="en-GB" dirty="0" smtClean="0">
                <a:solidFill>
                  <a:srgbClr val="333399"/>
                </a:solidFill>
                <a:latin typeface="Arial" pitchFamily="34" charset="0"/>
                <a:ea typeface="ヒラギノ角ゴ Pro W3" charset="-128"/>
              </a:rPr>
              <a:t> Create a directory or multiple directories. </a:t>
            </a:r>
            <a:r>
              <a:rPr lang="en-GB" b="1" dirty="0" err="1" smtClean="0">
                <a:latin typeface="Lucida Console" pitchFamily="49" charset="0"/>
                <a:ea typeface="ヒラギノ角ゴ Pro W3" charset="-128"/>
              </a:rPr>
              <a:t>mkdir</a:t>
            </a:r>
            <a:r>
              <a:rPr lang="en-GB" b="1" dirty="0" smtClean="0">
                <a:latin typeface="Lucida Console" pitchFamily="49" charset="0"/>
                <a:ea typeface="ヒラギノ角ゴ Pro W3" charset="-128"/>
              </a:rPr>
              <a:t> –p sub1/sub2/sub3 </a:t>
            </a:r>
            <a:r>
              <a:rPr lang="en-GB" dirty="0" smtClean="0">
                <a:latin typeface="Lucida Console" pitchFamily="49" charset="0"/>
                <a:ea typeface="ヒラギノ角ゴ Pro W3" charset="-128"/>
              </a:rPr>
              <a:t>to create subdirectories</a:t>
            </a:r>
            <a:endParaRPr lang="en-GB" dirty="0" smtClean="0">
              <a:solidFill>
                <a:srgbClr val="333399"/>
              </a:solidFill>
              <a:latin typeface="Arial" pitchFamily="34" charset="0"/>
              <a:ea typeface="ヒラギノ角ゴ Pro W3" charset="-128"/>
            </a:endParaRP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remove empty directories</a:t>
            </a:r>
          </a:p>
          <a:p>
            <a:pPr eaLnBrk="1" hangingPunct="1"/>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–r </a:t>
            </a:r>
            <a:r>
              <a:rPr lang="en-GB" dirty="0" smtClean="0">
                <a:solidFill>
                  <a:srgbClr val="333399"/>
                </a:solidFill>
                <a:latin typeface="Arial" pitchFamily="34" charset="0"/>
                <a:ea typeface="ヒラギノ角ゴ Pro W3" charset="-128"/>
              </a:rPr>
              <a:t>remove directories with or without content</a:t>
            </a: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and </a:t>
            </a:r>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a:t>
            </a:r>
            <a:r>
              <a:rPr lang="en-GB" dirty="0" smtClean="0">
                <a:solidFill>
                  <a:srgbClr val="333399"/>
                </a:solidFill>
                <a:latin typeface="Arial" pitchFamily="34" charset="0"/>
                <a:ea typeface="ヒラギノ角ゴ Pro W3" charset="-128"/>
              </a:rPr>
              <a:t>remove directories and there is no way to get them back once they were remove</a:t>
            </a: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88</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eaLnBrk="1" hangingPunct="1"/>
            <a:r>
              <a:rPr lang="en-US" dirty="0" smtClean="0">
                <a:solidFill>
                  <a:srgbClr val="000000"/>
                </a:solidFill>
                <a:latin typeface="Calibri" charset="0"/>
                <a:ea typeface="Calibri" charset="0"/>
                <a:cs typeface="Calibri" charset="0"/>
                <a:sym typeface="Calibri" charset="0"/>
              </a:rPr>
              <a:t>The scripts we have encountered so far have all consisted of a single block of code that performed various tasks sequentially. When programs become more complicated, programmers typically divide their work into small logical blocks, each of which performs a specific task.</a:t>
            </a:r>
          </a:p>
          <a:p>
            <a:pPr eaLnBrk="1" hangingPunct="1"/>
            <a:r>
              <a:rPr lang="en-US" dirty="0" smtClean="0">
                <a:solidFill>
                  <a:srgbClr val="000000"/>
                </a:solidFill>
                <a:latin typeface="Calibri" charset="0"/>
                <a:ea typeface="Calibri" charset="0"/>
                <a:cs typeface="Calibri" charset="0"/>
                <a:sym typeface="Calibri" charset="0"/>
              </a:rPr>
              <a:t> </a:t>
            </a:r>
          </a:p>
          <a:p>
            <a:pPr eaLnBrk="1" hangingPunct="1"/>
            <a:r>
              <a:rPr lang="en-US" dirty="0" smtClean="0">
                <a:solidFill>
                  <a:srgbClr val="000000"/>
                </a:solidFill>
                <a:latin typeface="Calibri" charset="0"/>
                <a:ea typeface="Calibri" charset="0"/>
                <a:cs typeface="Calibri" charset="0"/>
                <a:sym typeface="Calibri" charset="0"/>
              </a:rPr>
              <a:t>What these blocks are called and exactly how they fit together depends to some extent on the programming language you are using. In procedural languages (of which bash is one), they can generally be divided into two types: procedures and functions. In bash, all logical blocks are generally called 'functions' but the distinction between the two types remains.</a:t>
            </a:r>
          </a:p>
          <a:p>
            <a:pPr eaLnBrk="1" hangingPunct="1"/>
            <a:r>
              <a:rPr lang="en-US" dirty="0" smtClean="0">
                <a:solidFill>
                  <a:srgbClr val="000000"/>
                </a:solidFill>
                <a:latin typeface="Calibri" charset="0"/>
                <a:ea typeface="Calibri" charset="0"/>
                <a:cs typeface="Calibri" charset="0"/>
                <a:sym typeface="Calibri" charset="0"/>
              </a:rPr>
              <a:t> </a:t>
            </a:r>
          </a:p>
          <a:p>
            <a:pPr eaLnBrk="1" hangingPunct="1"/>
            <a:r>
              <a:rPr lang="en-US" dirty="0" smtClean="0">
                <a:solidFill>
                  <a:srgbClr val="000000"/>
                </a:solidFill>
                <a:latin typeface="Calibri" charset="0"/>
                <a:ea typeface="Calibri" charset="0"/>
                <a:cs typeface="Calibri" charset="0"/>
                <a:sym typeface="Calibri" charset="0"/>
              </a:rPr>
              <a:t>Learning basic syntax (as we've been doing throughout the course) is the easy part of programming. Understanding how to structure that syntax into logical blocks is really what programming is all about, and this takes practice and perseverance.</a:t>
            </a:r>
          </a:p>
          <a:p>
            <a:pPr eaLnBrk="1" hangingPunct="1"/>
            <a:r>
              <a:rPr lang="en-US" dirty="0" smtClean="0">
                <a:solidFill>
                  <a:srgbClr val="000000"/>
                </a:solidFill>
                <a:latin typeface="Calibri" charset="0"/>
                <a:ea typeface="Calibri" charset="0"/>
                <a:cs typeface="Calibri" charset="0"/>
                <a:sym typeface="Calibri" charset="0"/>
              </a:rPr>
              <a:t> </a:t>
            </a:r>
          </a:p>
          <a:p>
            <a:pPr eaLnBrk="1" hangingPunct="1"/>
            <a:r>
              <a:rPr lang="en-US" dirty="0" smtClean="0">
                <a:solidFill>
                  <a:srgbClr val="000000"/>
                </a:solidFill>
                <a:latin typeface="Calibri" charset="0"/>
                <a:ea typeface="Calibri" charset="0"/>
                <a:cs typeface="Calibri" charset="0"/>
                <a:sym typeface="Calibri" charset="0"/>
              </a:rPr>
              <a:t>In this chapter, we will begin by examining some very simple functions before looking at some more sophisticated examples as well as some important issues to be aware of.</a:t>
            </a:r>
          </a:p>
          <a:p>
            <a:pPr eaLnBrk="1" hangingPunct="1"/>
            <a:endParaRPr lang="en-US" dirty="0" smtClean="0">
              <a:solidFill>
                <a:srgbClr val="000000"/>
              </a:solidFill>
              <a:latin typeface="Calibri" charset="0"/>
              <a:ea typeface="Calibri" charset="0"/>
              <a:cs typeface="Calibri" charset="0"/>
              <a:sym typeface="Calibri" charset="0"/>
            </a:endParaRPr>
          </a:p>
        </p:txBody>
      </p:sp>
      <p:sp>
        <p:nvSpPr>
          <p:cNvPr id="4" name="Slide Number Placeholder 3"/>
          <p:cNvSpPr>
            <a:spLocks noGrp="1"/>
          </p:cNvSpPr>
          <p:nvPr>
            <p:ph type="sldNum" sz="quarter" idx="10"/>
          </p:nvPr>
        </p:nvSpPr>
        <p:spPr/>
        <p:txBody>
          <a:bodyPr/>
          <a:lstStyle/>
          <a:p>
            <a:fld id="{DE6C85E1-D451-48DF-864D-F69891B91C11}" type="slidenum">
              <a:rPr lang="en-US" smtClean="0"/>
              <a:pPr/>
              <a:t>91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dirty="0" smtClean="0"/>
              <a:t>Using –x: Traces of each command plus its arguments are printed to standard output after the commands have been expanded but before they are executed.</a:t>
            </a:r>
          </a:p>
          <a:p>
            <a:r>
              <a:rPr lang="en-US" smtClean="0"/>
              <a:t>Echoes </a:t>
            </a:r>
            <a:r>
              <a:rPr lang="en-US" dirty="0" smtClean="0"/>
              <a:t>the result of each command</a:t>
            </a:r>
            <a:endParaRPr lang="en-GB" dirty="0" smtClean="0"/>
          </a:p>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9</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92</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85000" lnSpcReduction="20000"/>
          </a:bodyPr>
          <a:lstStyle/>
          <a:p>
            <a:pPr eaLnBrk="1" hangingPunct="1"/>
            <a:r>
              <a:rPr lang="en-US" dirty="0" smtClean="0">
                <a:solidFill>
                  <a:srgbClr val="000000"/>
                </a:solidFill>
                <a:latin typeface="Calibri" charset="0"/>
                <a:ea typeface="Calibri" charset="0"/>
                <a:cs typeface="Calibri" charset="0"/>
                <a:sym typeface="Calibri" charset="0"/>
              </a:rPr>
              <a:t>At its most basic, a function is simply a named block of code within your script which you run by typing that name.</a:t>
            </a:r>
          </a:p>
          <a:p>
            <a:pPr eaLnBrk="1" hangingPunct="1"/>
            <a:r>
              <a:rPr lang="en-US" dirty="0" smtClean="0">
                <a:solidFill>
                  <a:srgbClr val="000000"/>
                </a:solidFill>
                <a:latin typeface="Calibri" charset="0"/>
                <a:ea typeface="Calibri" charset="0"/>
                <a:cs typeface="Calibri" charset="0"/>
                <a:sym typeface="Calibri" charset="0"/>
              </a:rPr>
              <a:t>Functions should be placed at the top of your script.</a:t>
            </a:r>
          </a:p>
          <a:p>
            <a:pPr eaLnBrk="1" hangingPunct="1"/>
            <a:endParaRPr lang="en-US" dirty="0" smtClean="0">
              <a:solidFill>
                <a:srgbClr val="000000"/>
              </a:solidFill>
              <a:latin typeface="Calibri" charset="0"/>
              <a:ea typeface="Calibri" charset="0"/>
              <a:cs typeface="Calibri" charset="0"/>
              <a:sym typeface="Calibri" charset="0"/>
            </a:endParaRPr>
          </a:p>
          <a:p>
            <a:pPr eaLnBrk="1" hangingPunct="1"/>
            <a:r>
              <a:rPr lang="en-US" dirty="0" smtClean="0">
                <a:solidFill>
                  <a:srgbClr val="000000"/>
                </a:solidFill>
                <a:latin typeface="Calibri" charset="0"/>
                <a:ea typeface="Calibri" charset="0"/>
                <a:cs typeface="Calibri" charset="0"/>
                <a:sym typeface="Calibri" charset="0"/>
              </a:rPr>
              <a:t>Functions are reusable pieces of code</a:t>
            </a:r>
          </a:p>
          <a:p>
            <a:pPr eaLnBrk="1" hangingPunct="1"/>
            <a:endParaRPr lang="en-US" dirty="0" smtClean="0">
              <a:solidFill>
                <a:srgbClr val="000000"/>
              </a:solidFill>
              <a:latin typeface="Calibri" charset="0"/>
              <a:ea typeface="Calibri" charset="0"/>
              <a:cs typeface="Calibri" charset="0"/>
              <a:sym typeface="Calibri" charset="0"/>
            </a:endParaRPr>
          </a:p>
          <a:p>
            <a:pPr eaLnBrk="1" hangingPunct="1"/>
            <a:r>
              <a:rPr lang="en-US" dirty="0" smtClean="0">
                <a:solidFill>
                  <a:srgbClr val="000000"/>
                </a:solidFill>
                <a:latin typeface="Calibri" charset="0"/>
                <a:ea typeface="Calibri" charset="0"/>
                <a:cs typeface="Calibri" charset="0"/>
                <a:sym typeface="Calibri" charset="0"/>
              </a:rPr>
              <a:t>Encapsulated in one place</a:t>
            </a:r>
          </a:p>
          <a:p>
            <a:pPr eaLnBrk="1" hangingPunct="1"/>
            <a:endParaRPr lang="en-US" dirty="0" smtClean="0">
              <a:solidFill>
                <a:srgbClr val="000000"/>
              </a:solidFill>
              <a:latin typeface="Calibri" charset="0"/>
              <a:ea typeface="Calibri" charset="0"/>
              <a:cs typeface="Calibri" charset="0"/>
              <a:sym typeface="Calibri" charset="0"/>
            </a:endParaRPr>
          </a:p>
          <a:p>
            <a:pPr eaLnBrk="1" hangingPunct="1"/>
            <a:r>
              <a:rPr lang="en-US" dirty="0" smtClean="0">
                <a:solidFill>
                  <a:srgbClr val="000000"/>
                </a:solidFill>
                <a:latin typeface="Calibri" charset="0"/>
                <a:ea typeface="Calibri" charset="0"/>
                <a:cs typeface="Calibri" charset="0"/>
                <a:sym typeface="Calibri" charset="0"/>
              </a:rPr>
              <a:t>Can be called anywhere and any number of times</a:t>
            </a:r>
          </a:p>
          <a:p>
            <a:pPr eaLnBrk="1" hangingPunct="1"/>
            <a:endParaRPr lang="en-US" dirty="0" smtClean="0">
              <a:solidFill>
                <a:srgbClr val="000000"/>
              </a:solidFill>
              <a:latin typeface="Calibri" charset="0"/>
              <a:ea typeface="Calibri" charset="0"/>
              <a:cs typeface="Calibri" charset="0"/>
              <a:sym typeface="Calibri" charset="0"/>
            </a:endParaRPr>
          </a:p>
          <a:p>
            <a:pPr eaLnBrk="1" hangingPunct="1"/>
            <a:r>
              <a:rPr lang="en-US" dirty="0" smtClean="0">
                <a:solidFill>
                  <a:srgbClr val="000000"/>
                </a:solidFill>
                <a:latin typeface="Calibri" charset="0"/>
                <a:ea typeface="Calibri" charset="0"/>
                <a:cs typeface="Calibri" charset="0"/>
                <a:sym typeface="Calibri" charset="0"/>
              </a:rPr>
              <a:t>In all respects is like a script in miniature</a:t>
            </a:r>
          </a:p>
          <a:p>
            <a:endParaRPr lang="en-GB" dirty="0" smtClean="0"/>
          </a:p>
          <a:p>
            <a:r>
              <a:rPr lang="en-GB" baseline="0" dirty="0" smtClean="0"/>
              <a:t>Functions save writing code over &amp; over</a:t>
            </a:r>
          </a:p>
          <a:p>
            <a:r>
              <a:rPr lang="en-GB" baseline="0" dirty="0" smtClean="0"/>
              <a:t>		</a:t>
            </a:r>
            <a:endParaRPr lang="en-GB" dirty="0" smtClean="0"/>
          </a:p>
          <a:p>
            <a:r>
              <a:rPr lang="en-GB" dirty="0" smtClean="0"/>
              <a:t>	Encapsulated in one place</a:t>
            </a:r>
          </a:p>
          <a:p>
            <a:r>
              <a:rPr lang="en-GB" dirty="0" smtClean="0"/>
              <a:t>		Bring structure and clarity to a program</a:t>
            </a:r>
          </a:p>
          <a:p>
            <a:r>
              <a:rPr lang="en-GB" dirty="0" smtClean="0"/>
              <a:t>		Easy to add new functions</a:t>
            </a:r>
          </a:p>
          <a:p>
            <a:r>
              <a:rPr lang="en-GB" dirty="0" smtClean="0"/>
              <a:t>		Modular</a:t>
            </a:r>
            <a:r>
              <a:rPr lang="en-GB" baseline="0" dirty="0" smtClean="0"/>
              <a:t> approach</a:t>
            </a:r>
          </a:p>
          <a:p>
            <a:r>
              <a:rPr lang="en-GB" baseline="0" dirty="0" smtClean="0"/>
              <a:t>		Helps de-bugging</a:t>
            </a:r>
            <a:endParaRPr lang="en-GB" dirty="0" smtClean="0"/>
          </a:p>
          <a:p>
            <a:r>
              <a:rPr lang="en-GB" dirty="0" smtClean="0"/>
              <a:t>	Can be called anywhere and any number of times</a:t>
            </a:r>
          </a:p>
          <a:p>
            <a:r>
              <a:rPr lang="en-GB" dirty="0" smtClean="0"/>
              <a:t>		Inside your script and</a:t>
            </a:r>
          </a:p>
          <a:p>
            <a:r>
              <a:rPr lang="en-GB" dirty="0" smtClean="0"/>
              <a:t>		Can be referenced</a:t>
            </a:r>
            <a:r>
              <a:rPr lang="en-GB" baseline="0" dirty="0" smtClean="0"/>
              <a:t> from a library file</a:t>
            </a:r>
            <a:endParaRPr lang="en-GB" dirty="0" smtClean="0"/>
          </a:p>
          <a:p>
            <a:pPr eaLnBrk="1" hangingPunct="1"/>
            <a:endParaRPr lang="en-US" dirty="0" smtClean="0">
              <a:solidFill>
                <a:srgbClr val="000000"/>
              </a:solidFill>
              <a:latin typeface="Calibri" charset="0"/>
              <a:ea typeface="Calibri" charset="0"/>
              <a:cs typeface="Calibri" charset="0"/>
              <a:sym typeface="Calibri" charset="0"/>
            </a:endParaRPr>
          </a:p>
          <a:p>
            <a:r>
              <a:rPr lang="en-GB" dirty="0" smtClean="0"/>
              <a:t>	</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93</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sz="1200" kern="1200" dirty="0" smtClean="0">
                <a:solidFill>
                  <a:schemeClr val="tx1"/>
                </a:solidFill>
                <a:latin typeface="Arial" charset="0"/>
                <a:ea typeface="ヒラギノ角ゴ Pro W3" pitchFamily="-112" charset="-128"/>
                <a:cs typeface="+mn-cs"/>
              </a:rPr>
              <a:t>This script simply executes the function "greeting" twice.</a:t>
            </a:r>
          </a:p>
          <a:p>
            <a:endParaRPr lang="en-GB" sz="1200" kern="1200" dirty="0" smtClean="0">
              <a:solidFill>
                <a:schemeClr val="tx1"/>
              </a:solidFill>
              <a:latin typeface="Arial" charset="0"/>
              <a:ea typeface="ヒラギノ角ゴ Pro W3" pitchFamily="-112" charset="-128"/>
              <a:cs typeface="+mn-cs"/>
            </a:endParaRPr>
          </a:p>
          <a:p>
            <a:r>
              <a:rPr lang="en-GB" sz="1200" kern="1200" dirty="0" smtClean="0">
                <a:solidFill>
                  <a:schemeClr val="tx1"/>
                </a:solidFill>
                <a:latin typeface="Arial" charset="0"/>
                <a:ea typeface="ヒラギノ角ゴ Pro W3" pitchFamily="-112" charset="-128"/>
                <a:cs typeface="+mn-cs"/>
              </a:rPr>
              <a:t>Note the syntax for declaring a function: the “function” keyword is optional</a:t>
            </a:r>
            <a:r>
              <a:rPr lang="en-GB" sz="1200" kern="1200" baseline="0" dirty="0" smtClean="0">
                <a:solidFill>
                  <a:schemeClr val="tx1"/>
                </a:solidFill>
                <a:latin typeface="Arial" charset="0"/>
                <a:ea typeface="ヒラギノ角ゴ Pro W3" pitchFamily="-112" charset="-128"/>
                <a:cs typeface="+mn-cs"/>
              </a:rPr>
              <a:t> to use, f</a:t>
            </a:r>
            <a:r>
              <a:rPr lang="en-GB" sz="1200" kern="1200" dirty="0" smtClean="0">
                <a:solidFill>
                  <a:schemeClr val="tx1"/>
                </a:solidFill>
                <a:latin typeface="Arial" charset="0"/>
                <a:ea typeface="ヒラギノ角ゴ Pro W3" pitchFamily="-112" charset="-128"/>
                <a:cs typeface="+mn-cs"/>
              </a:rPr>
              <a:t>unction name followed by empty parentheses, followed by an open brace (closed at the end of the function).</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94</a:t>
            </a:fld>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95</a:t>
            </a:fld>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eaLnBrk="1" hangingPunct="1"/>
            <a:r>
              <a:rPr lang="en-US" dirty="0" err="1" smtClean="0">
                <a:solidFill>
                  <a:srgbClr val="000000"/>
                </a:solidFill>
                <a:latin typeface="Calibri" charset="0"/>
                <a:ea typeface="Calibri" charset="0"/>
                <a:cs typeface="Calibri" charset="0"/>
                <a:sym typeface="Calibri" charset="0"/>
              </a:rPr>
              <a:t>sh</a:t>
            </a:r>
            <a:r>
              <a:rPr lang="en-US" dirty="0" smtClean="0">
                <a:solidFill>
                  <a:srgbClr val="000000"/>
                </a:solidFill>
                <a:latin typeface="Calibri" charset="0"/>
                <a:ea typeface="Calibri" charset="0"/>
                <a:cs typeface="Calibri" charset="0"/>
                <a:sym typeface="Calibri" charset="0"/>
              </a:rPr>
              <a:t> </a:t>
            </a:r>
            <a:r>
              <a:rPr lang="en-US" dirty="0" err="1" smtClean="0">
                <a:solidFill>
                  <a:srgbClr val="000000"/>
                </a:solidFill>
                <a:latin typeface="Calibri" charset="0"/>
                <a:ea typeface="Calibri" charset="0"/>
                <a:cs typeface="Calibri" charset="0"/>
                <a:sym typeface="Calibri" charset="0"/>
              </a:rPr>
              <a:t>functionArg</a:t>
            </a:r>
            <a:endParaRPr lang="en-US" smtClean="0">
              <a:solidFill>
                <a:srgbClr val="000000"/>
              </a:solidFill>
              <a:latin typeface="Calibri" charset="0"/>
              <a:ea typeface="Calibri" charset="0"/>
              <a:cs typeface="Calibri" charset="0"/>
              <a:sym typeface="Calibri" charset="0"/>
            </a:endParaRPr>
          </a:p>
          <a:p>
            <a:pPr eaLnBrk="1" hangingPunct="1"/>
            <a:endParaRPr lang="en-US" dirty="0" smtClean="0">
              <a:solidFill>
                <a:srgbClr val="000000"/>
              </a:solidFill>
              <a:latin typeface="Calibri" charset="0"/>
              <a:ea typeface="Calibri" charset="0"/>
              <a:cs typeface="Calibri" charset="0"/>
              <a:sym typeface="Calibri" charset="0"/>
            </a:endParaRPr>
          </a:p>
          <a:p>
            <a:pPr eaLnBrk="1" hangingPunct="1"/>
            <a:r>
              <a:rPr lang="en-US" dirty="0" smtClean="0">
                <a:solidFill>
                  <a:srgbClr val="000000"/>
                </a:solidFill>
                <a:latin typeface="Calibri" charset="0"/>
                <a:ea typeface="Calibri" charset="0"/>
                <a:cs typeface="Calibri" charset="0"/>
                <a:sym typeface="Calibri" charset="0"/>
              </a:rPr>
              <a:t>You can think of a function as a command within your script. Just as with any other command, you can pass it arguments and just as with scripts, these are referred to as $1, $2, $3 etc within the function. </a:t>
            </a:r>
          </a:p>
          <a:p>
            <a:pPr eaLnBrk="1" hangingPunct="1"/>
            <a:r>
              <a:rPr lang="en-US" dirty="0" smtClean="0">
                <a:solidFill>
                  <a:srgbClr val="000000"/>
                </a:solidFill>
                <a:latin typeface="Calibri" charset="0"/>
                <a:ea typeface="Calibri" charset="0"/>
                <a:cs typeface="Calibri" charset="0"/>
                <a:sym typeface="Calibri" charset="0"/>
              </a:rPr>
              <a:t>Functions allow you to divide a larger task up into discrete units and, like loops, will help you to avoid repetition in your code.</a:t>
            </a:r>
          </a:p>
          <a:p>
            <a:pPr eaLnBrk="1" hangingPunct="1"/>
            <a:endParaRPr lang="en-US" dirty="0" smtClean="0">
              <a:solidFill>
                <a:srgbClr val="000000"/>
              </a:solidFill>
              <a:latin typeface="Calibri" charset="0"/>
              <a:ea typeface="Calibri" charset="0"/>
              <a:cs typeface="Calibri" charset="0"/>
              <a:sym typeface="Calibri" charset="0"/>
            </a:endParaRPr>
          </a:p>
          <a:p>
            <a:pPr eaLnBrk="1" hangingPunct="1"/>
            <a:r>
              <a:rPr lang="en-US" dirty="0" smtClean="0">
                <a:solidFill>
                  <a:srgbClr val="000000"/>
                </a:solidFill>
                <a:latin typeface="Calibri" charset="0"/>
                <a:ea typeface="Calibri" charset="0"/>
                <a:cs typeface="Calibri" charset="0"/>
                <a:sym typeface="Calibri" charset="0"/>
              </a:rPr>
              <a:t>The important part here</a:t>
            </a:r>
            <a:r>
              <a:rPr lang="en-US" baseline="0" dirty="0" smtClean="0">
                <a:solidFill>
                  <a:srgbClr val="000000"/>
                </a:solidFill>
                <a:latin typeface="Calibri" charset="0"/>
                <a:ea typeface="Calibri" charset="0"/>
                <a:cs typeface="Calibri" charset="0"/>
                <a:sym typeface="Calibri" charset="0"/>
              </a:rPr>
              <a:t> is </a:t>
            </a:r>
            <a:r>
              <a:rPr lang="en-GB" sz="1200" kern="1200" dirty="0" smtClean="0">
                <a:solidFill>
                  <a:schemeClr val="tx1"/>
                </a:solidFill>
                <a:latin typeface="Arial" charset="0"/>
                <a:ea typeface="ヒラギノ角ゴ Pro W3" pitchFamily="-112" charset="-128"/>
                <a:cs typeface="+mn-cs"/>
              </a:rPr>
              <a:t>the "$1" in the </a:t>
            </a:r>
            <a:r>
              <a:rPr lang="en-GB" sz="1200" kern="1200" dirty="0" err="1" smtClean="0">
                <a:solidFill>
                  <a:schemeClr val="tx1"/>
                </a:solidFill>
                <a:latin typeface="Arial" charset="0"/>
                <a:ea typeface="ヒラギノ角ゴ Pro W3" pitchFamily="-112" charset="-128"/>
                <a:cs typeface="+mn-cs"/>
              </a:rPr>
              <a:t>displayUserDetails</a:t>
            </a:r>
            <a:r>
              <a:rPr lang="en-GB" sz="1200" kern="1200" dirty="0" smtClean="0">
                <a:solidFill>
                  <a:schemeClr val="tx1"/>
                </a:solidFill>
                <a:latin typeface="Arial" charset="0"/>
                <a:ea typeface="ヒラギノ角ゴ Pro W3" pitchFamily="-112" charset="-128"/>
                <a:cs typeface="+mn-cs"/>
              </a:rPr>
              <a:t> function do </a:t>
            </a:r>
            <a:r>
              <a:rPr lang="en-GB" sz="1200" b="1" kern="1200" dirty="0" smtClean="0">
                <a:solidFill>
                  <a:schemeClr val="tx1"/>
                </a:solidFill>
                <a:latin typeface="Arial" charset="0"/>
                <a:ea typeface="ヒラギノ角ゴ Pro W3" pitchFamily="-112" charset="-128"/>
                <a:cs typeface="+mn-cs"/>
              </a:rPr>
              <a:t>not</a:t>
            </a:r>
            <a:r>
              <a:rPr lang="en-GB" sz="1200" kern="1200" dirty="0" smtClean="0">
                <a:solidFill>
                  <a:schemeClr val="tx1"/>
                </a:solidFill>
                <a:latin typeface="Arial" charset="0"/>
                <a:ea typeface="ヒラギノ角ゴ Pro W3" pitchFamily="-112" charset="-128"/>
                <a:cs typeface="+mn-cs"/>
              </a:rPr>
              <a:t> refer to the first parameter of script.</a:t>
            </a:r>
          </a:p>
          <a:p>
            <a:pPr eaLnBrk="1" hangingPunct="1"/>
            <a:r>
              <a:rPr lang="en-GB" sz="1200" kern="1200" dirty="0" smtClean="0">
                <a:solidFill>
                  <a:schemeClr val="tx1"/>
                </a:solidFill>
                <a:latin typeface="Arial" charset="0"/>
                <a:ea typeface="ヒラギノ角ゴ Pro W3" pitchFamily="-112" charset="-128"/>
                <a:cs typeface="+mn-cs"/>
              </a:rPr>
              <a:t>The script and the function have their own separate parameters.</a:t>
            </a:r>
            <a:endParaRPr lang="en-US" dirty="0" smtClean="0">
              <a:solidFill>
                <a:srgbClr val="000000"/>
              </a:solidFill>
              <a:latin typeface="Calibri" charset="0"/>
              <a:ea typeface="Calibri" charset="0"/>
              <a:cs typeface="Calibri" charset="0"/>
              <a:sym typeface="Calibri" charset="0"/>
            </a:endParaRPr>
          </a:p>
        </p:txBody>
      </p:sp>
      <p:sp>
        <p:nvSpPr>
          <p:cNvPr id="4" name="Slide Number Placeholder 3"/>
          <p:cNvSpPr>
            <a:spLocks noGrp="1"/>
          </p:cNvSpPr>
          <p:nvPr>
            <p:ph type="sldNum" sz="quarter" idx="10"/>
          </p:nvPr>
        </p:nvSpPr>
        <p:spPr/>
        <p:txBody>
          <a:bodyPr/>
          <a:lstStyle/>
          <a:p>
            <a:fld id="{DE6C85E1-D451-48DF-864D-F69891B91C11}" type="slidenum">
              <a:rPr lang="en-US" smtClean="0"/>
              <a:pPr/>
              <a:t>96</a:t>
            </a:fld>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97</a:t>
            </a:fld>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eaLnBrk="1" hangingPunct="1"/>
            <a:r>
              <a:rPr lang="en-US" sz="1200" kern="1200" dirty="0" err="1" smtClean="0">
                <a:solidFill>
                  <a:schemeClr val="tx1"/>
                </a:solidFill>
                <a:latin typeface="Arial" charset="0"/>
                <a:ea typeface="ヒラギノ角ゴ Pro W3" pitchFamily="-112" charset="-128"/>
                <a:cs typeface="+mn-cs"/>
              </a:rPr>
              <a:t>functionExample</a:t>
            </a:r>
            <a:endParaRPr lang="en-GB" sz="1200" kern="1200" dirty="0" smtClean="0">
              <a:solidFill>
                <a:schemeClr val="tx1"/>
              </a:solidFill>
              <a:latin typeface="Arial" charset="0"/>
              <a:ea typeface="ヒラギノ角ゴ Pro W3" pitchFamily="-112" charset="-128"/>
              <a:cs typeface="+mn-cs"/>
            </a:endParaRPr>
          </a:p>
          <a:p>
            <a:pPr eaLnBrk="1" hangingPunct="1"/>
            <a:r>
              <a:rPr lang="en-GB" sz="1200" kern="1200" dirty="0" smtClean="0">
                <a:solidFill>
                  <a:schemeClr val="tx1"/>
                </a:solidFill>
                <a:latin typeface="Arial" charset="0"/>
                <a:ea typeface="ヒラギノ角ゴ Pro W3" pitchFamily="-112" charset="-128"/>
                <a:cs typeface="+mn-cs"/>
              </a:rPr>
              <a:t>We</a:t>
            </a:r>
            <a:r>
              <a:rPr lang="en-GB" sz="1200" kern="1200" baseline="0" dirty="0" smtClean="0">
                <a:solidFill>
                  <a:schemeClr val="tx1"/>
                </a:solidFill>
                <a:latin typeface="Arial" charset="0"/>
                <a:ea typeface="ヒラギノ角ゴ Pro W3" pitchFamily="-112" charset="-128"/>
                <a:cs typeface="+mn-cs"/>
              </a:rPr>
              <a:t> can</a:t>
            </a:r>
            <a:r>
              <a:rPr lang="en-GB" sz="1200" kern="1200" dirty="0" smtClean="0">
                <a:solidFill>
                  <a:schemeClr val="tx1"/>
                </a:solidFill>
                <a:latin typeface="Arial" charset="0"/>
                <a:ea typeface="ヒラギノ角ゴ Pro W3" pitchFamily="-112" charset="-128"/>
                <a:cs typeface="+mn-cs"/>
              </a:rPr>
              <a:t> create a function that sends text to standard output.</a:t>
            </a:r>
          </a:p>
          <a:p>
            <a:pPr eaLnBrk="1" hangingPunct="1"/>
            <a:endParaRPr lang="en-GB" sz="1200" kern="1200" dirty="0" smtClean="0">
              <a:solidFill>
                <a:schemeClr val="tx1"/>
              </a:solidFill>
              <a:latin typeface="Arial" charset="0"/>
              <a:ea typeface="Calibri" charset="0"/>
              <a:cs typeface="+mn-cs"/>
              <a:sym typeface="Calibri" charset="0"/>
            </a:endParaRPr>
          </a:p>
          <a:p>
            <a:pPr eaLnBrk="1" hangingPunct="1"/>
            <a:r>
              <a:rPr lang="en-US" dirty="0" err="1" smtClean="0">
                <a:solidFill>
                  <a:srgbClr val="000000"/>
                </a:solidFill>
                <a:latin typeface="Calibri" charset="0"/>
                <a:ea typeface="Calibri" charset="0"/>
                <a:cs typeface="Calibri" charset="0"/>
                <a:sym typeface="Calibri" charset="0"/>
              </a:rPr>
              <a:t>sh</a:t>
            </a:r>
            <a:r>
              <a:rPr lang="en-US" baseline="0" dirty="0" smtClean="0">
                <a:solidFill>
                  <a:srgbClr val="000000"/>
                </a:solidFill>
                <a:latin typeface="Calibri" charset="0"/>
                <a:ea typeface="Calibri" charset="0"/>
                <a:cs typeface="Calibri" charset="0"/>
                <a:sym typeface="Calibri" charset="0"/>
              </a:rPr>
              <a:t> </a:t>
            </a:r>
            <a:r>
              <a:rPr lang="en-US" baseline="0" dirty="0" err="1" smtClean="0">
                <a:solidFill>
                  <a:srgbClr val="000000"/>
                </a:solidFill>
                <a:latin typeface="Calibri" charset="0"/>
                <a:ea typeface="Calibri" charset="0"/>
                <a:cs typeface="Calibri" charset="0"/>
                <a:sym typeface="Calibri" charset="0"/>
              </a:rPr>
              <a:t>functionGetName</a:t>
            </a:r>
            <a:endParaRPr lang="en-US" baseline="0" dirty="0" smtClean="0">
              <a:solidFill>
                <a:srgbClr val="000000"/>
              </a:solidFill>
              <a:latin typeface="Calibri" charset="0"/>
              <a:ea typeface="Calibri" charset="0"/>
              <a:cs typeface="Calibri" charset="0"/>
              <a:sym typeface="Calibri" charset="0"/>
            </a:endParaRPr>
          </a:p>
          <a:p>
            <a:pPr eaLnBrk="1" hangingPunct="1"/>
            <a:endParaRPr lang="en-US" dirty="0" smtClean="0">
              <a:solidFill>
                <a:srgbClr val="000000"/>
              </a:solidFill>
              <a:latin typeface="Calibri" charset="0"/>
              <a:ea typeface="Calibri" charset="0"/>
              <a:cs typeface="Calibri" charset="0"/>
              <a:sym typeface="Calibri" charset="0"/>
            </a:endParaRPr>
          </a:p>
          <a:p>
            <a:pPr eaLnBrk="1" hangingPunct="1"/>
            <a:r>
              <a:rPr lang="en-US" dirty="0" smtClean="0">
                <a:solidFill>
                  <a:srgbClr val="000000"/>
                </a:solidFill>
                <a:latin typeface="Calibri" charset="0"/>
                <a:ea typeface="Calibri" charset="0"/>
                <a:cs typeface="Calibri" charset="0"/>
                <a:sym typeface="Calibri" charset="0"/>
              </a:rPr>
              <a:t>We have used our </a:t>
            </a:r>
            <a:r>
              <a:rPr lang="en-US" dirty="0" err="1" smtClean="0">
                <a:solidFill>
                  <a:srgbClr val="000000"/>
                </a:solidFill>
                <a:latin typeface="Calibri" charset="0"/>
                <a:ea typeface="Calibri" charset="0"/>
                <a:cs typeface="Calibri" charset="0"/>
                <a:sym typeface="Calibri" charset="0"/>
              </a:rPr>
              <a:t>getName</a:t>
            </a:r>
            <a:r>
              <a:rPr lang="en-US" dirty="0" smtClean="0">
                <a:solidFill>
                  <a:srgbClr val="000000"/>
                </a:solidFill>
                <a:latin typeface="Calibri" charset="0"/>
                <a:ea typeface="Calibri" charset="0"/>
                <a:cs typeface="Calibri" charset="0"/>
                <a:sym typeface="Calibri" charset="0"/>
              </a:rPr>
              <a:t> function within a command substitution.</a:t>
            </a:r>
          </a:p>
          <a:p>
            <a:pPr eaLnBrk="1" hangingPunct="1"/>
            <a:r>
              <a:rPr lang="en-US" dirty="0" smtClean="0">
                <a:solidFill>
                  <a:srgbClr val="000000"/>
                </a:solidFill>
                <a:latin typeface="Calibri" charset="0"/>
                <a:ea typeface="Calibri" charset="0"/>
                <a:cs typeface="Calibri" charset="0"/>
                <a:sym typeface="Calibri" charset="0"/>
              </a:rPr>
              <a:t>We can do this because </a:t>
            </a:r>
            <a:r>
              <a:rPr lang="en-US" dirty="0" err="1" smtClean="0">
                <a:solidFill>
                  <a:srgbClr val="000000"/>
                </a:solidFill>
                <a:latin typeface="Calibri" charset="0"/>
                <a:ea typeface="Calibri" charset="0"/>
                <a:cs typeface="Calibri" charset="0"/>
                <a:sym typeface="Calibri" charset="0"/>
              </a:rPr>
              <a:t>getName</a:t>
            </a:r>
            <a:r>
              <a:rPr lang="en-US" dirty="0" smtClean="0">
                <a:solidFill>
                  <a:srgbClr val="000000"/>
                </a:solidFill>
                <a:latin typeface="Calibri" charset="0"/>
                <a:ea typeface="Calibri" charset="0"/>
                <a:cs typeface="Calibri" charset="0"/>
                <a:sym typeface="Calibri" charset="0"/>
              </a:rPr>
              <a:t> returns a value to standard output using the echo command.</a:t>
            </a:r>
          </a:p>
          <a:p>
            <a:pPr eaLnBrk="1" hangingPunct="1"/>
            <a:r>
              <a:rPr lang="en-US" dirty="0" smtClean="0">
                <a:solidFill>
                  <a:srgbClr val="000000"/>
                </a:solidFill>
                <a:latin typeface="Calibri" charset="0"/>
                <a:ea typeface="Calibri" charset="0"/>
                <a:cs typeface="Calibri" charset="0"/>
                <a:sym typeface="Calibri" charset="0"/>
              </a:rPr>
              <a:t>This is typical of value-returning functions - generally they end with a single echo command corresponding to the value they are returning.</a:t>
            </a:r>
          </a:p>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98</a:t>
            </a:fld>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99</a:t>
            </a:fld>
            <a:endParaRPr 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eaLnBrk="1" hangingPunct="1"/>
            <a:r>
              <a:rPr lang="en-GB" sz="1200" kern="1200" dirty="0" smtClean="0">
                <a:solidFill>
                  <a:schemeClr val="tx1"/>
                </a:solidFill>
                <a:latin typeface="Arial" charset="0"/>
                <a:ea typeface="ヒラギノ角ゴ Pro W3" pitchFamily="-112" charset="-128"/>
                <a:cs typeface="+mn-cs"/>
              </a:rPr>
              <a:t>In bash, a range of commands allow us to leave the current block of code. 'continue' will exit the current if statement, break will leave the current loop and exit will leave the current script. To leave a function, we use </a:t>
            </a:r>
            <a:r>
              <a:rPr lang="en-GB" sz="1200" b="1" kern="1200" dirty="0" smtClean="0">
                <a:solidFill>
                  <a:schemeClr val="tx1"/>
                </a:solidFill>
                <a:latin typeface="Arial" charset="0"/>
                <a:ea typeface="ヒラギノ角ゴ Pro W3" pitchFamily="-112" charset="-128"/>
                <a:cs typeface="+mn-cs"/>
              </a:rPr>
              <a:t>return</a:t>
            </a:r>
            <a:r>
              <a:rPr lang="en-GB" sz="1200" kern="1200" dirty="0" smtClean="0">
                <a:solidFill>
                  <a:schemeClr val="tx1"/>
                </a:solidFill>
                <a:latin typeface="Arial" charset="0"/>
                <a:ea typeface="ヒラギノ角ゴ Pro W3" pitchFamily="-112" charset="-128"/>
                <a:cs typeface="+mn-cs"/>
              </a:rPr>
              <a:t>.</a:t>
            </a:r>
          </a:p>
          <a:p>
            <a:pPr eaLnBrk="1" hangingPunct="1"/>
            <a:endParaRPr lang="en-GB" sz="1200" kern="1200" dirty="0" smtClean="0">
              <a:solidFill>
                <a:schemeClr val="tx1"/>
              </a:solidFill>
              <a:latin typeface="Arial" charset="0"/>
              <a:ea typeface="Calibri" charset="0"/>
              <a:cs typeface="+mn-cs"/>
              <a:sym typeface="Calibri" charset="0"/>
            </a:endParaRPr>
          </a:p>
          <a:p>
            <a:pPr eaLnBrk="1" hangingPunct="1"/>
            <a:r>
              <a:rPr lang="en-GB" sz="1200" kern="1200" dirty="0" smtClean="0">
                <a:solidFill>
                  <a:schemeClr val="tx1"/>
                </a:solidFill>
                <a:latin typeface="Arial" charset="0"/>
                <a:ea typeface="ヒラギノ角ゴ Pro W3" pitchFamily="-112" charset="-128"/>
                <a:cs typeface="+mn-cs"/>
              </a:rPr>
              <a:t>Another more sophisticated usage of return is for returning integer values to the $? variable - just as the exit command can. With return, you can create functions that perform your own tests and use them to validate values.</a:t>
            </a:r>
            <a:endParaRPr lang="en-US" dirty="0" smtClean="0">
              <a:solidFill>
                <a:srgbClr val="000000"/>
              </a:solidFill>
              <a:latin typeface="Calibri" charset="0"/>
              <a:ea typeface="Calibri" charset="0"/>
              <a:cs typeface="Calibri" charset="0"/>
              <a:sym typeface="Calibri" charset="0"/>
            </a:endParaRPr>
          </a:p>
        </p:txBody>
      </p:sp>
      <p:sp>
        <p:nvSpPr>
          <p:cNvPr id="4" name="Slide Number Placeholder 3"/>
          <p:cNvSpPr>
            <a:spLocks noGrp="1"/>
          </p:cNvSpPr>
          <p:nvPr>
            <p:ph type="sldNum" sz="quarter" idx="10"/>
          </p:nvPr>
        </p:nvSpPr>
        <p:spPr/>
        <p:txBody>
          <a:bodyPr/>
          <a:lstStyle/>
          <a:p>
            <a:fld id="{DE6C85E1-D451-48DF-864D-F69891B91C11}" type="slidenum">
              <a:rPr lang="en-US" smtClean="0"/>
              <a:pPr/>
              <a:t>100</a:t>
            </a:fld>
            <a:endParaRPr 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DE6C85E1-D451-48DF-864D-F69891B91C11}" type="slidenum">
              <a:rPr lang="en-US" smtClean="0"/>
              <a:pPr/>
              <a:t>101</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10</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102</a:t>
            </a:fld>
            <a:endParaRPr 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eaLnBrk="1" hangingPunct="1"/>
            <a:r>
              <a:rPr lang="en-US" dirty="0" smtClean="0">
                <a:solidFill>
                  <a:srgbClr val="000000"/>
                </a:solidFill>
                <a:latin typeface="Calibri Bold" charset="0"/>
                <a:ea typeface="Calibri Bold" charset="0"/>
                <a:cs typeface="Calibri Bold" charset="0"/>
                <a:sym typeface="Calibri Bold" charset="0"/>
              </a:rPr>
              <a:t>Variable scope </a:t>
            </a:r>
            <a:r>
              <a:rPr lang="en-US" dirty="0" smtClean="0">
                <a:solidFill>
                  <a:srgbClr val="000000"/>
                </a:solidFill>
                <a:latin typeface="Calibri" charset="0"/>
                <a:ea typeface="Calibri" charset="0"/>
                <a:cs typeface="Calibri" charset="0"/>
                <a:sym typeface="Calibri" charset="0"/>
              </a:rPr>
              <a:t>is about understanding which parts of a script will recognize which variables and which parts of a script can alter variables. Once you understand how it works within bash, you'll be able to structure your scripts effectively and avoid a number of subtle bugs.</a:t>
            </a:r>
          </a:p>
          <a:p>
            <a:pPr eaLnBrk="1" hangingPunct="1"/>
            <a:r>
              <a:rPr lang="en-US" dirty="0" smtClean="0">
                <a:solidFill>
                  <a:srgbClr val="000000"/>
                </a:solidFill>
                <a:latin typeface="Calibri" charset="0"/>
                <a:ea typeface="Calibri" charset="0"/>
                <a:cs typeface="Calibri" charset="0"/>
                <a:sym typeface="Calibri" charset="0"/>
              </a:rPr>
              <a:t>By default, variables are declared globally. This means that the variable's scope extends across the entire script.</a:t>
            </a:r>
          </a:p>
          <a:p>
            <a:pPr eaLnBrk="1" hangingPunct="1"/>
            <a:r>
              <a:rPr lang="en-US" dirty="0" smtClean="0">
                <a:solidFill>
                  <a:srgbClr val="000000"/>
                </a:solidFill>
                <a:latin typeface="Calibri Bold" charset="0"/>
                <a:ea typeface="Calibri Bold" charset="0"/>
                <a:cs typeface="Calibri Bold" charset="0"/>
                <a:sym typeface="Calibri Bold" charset="0"/>
              </a:rPr>
              <a:t>Local</a:t>
            </a:r>
            <a:r>
              <a:rPr lang="en-US" dirty="0" smtClean="0">
                <a:solidFill>
                  <a:srgbClr val="000000"/>
                </a:solidFill>
                <a:latin typeface="Calibri" charset="0"/>
                <a:ea typeface="Calibri" charset="0"/>
                <a:cs typeface="Calibri" charset="0"/>
                <a:sym typeface="Calibri" charset="0"/>
              </a:rPr>
              <a:t> - means that the scope of this variable does not go beyond the cube function</a:t>
            </a:r>
          </a:p>
          <a:p>
            <a:pPr eaLnBrk="1" hangingPunct="1"/>
            <a:r>
              <a:rPr lang="en-US" dirty="0" smtClean="0">
                <a:solidFill>
                  <a:srgbClr val="000000"/>
                </a:solidFill>
                <a:latin typeface="Calibri Bold" charset="0"/>
                <a:ea typeface="Calibri Bold" charset="0"/>
                <a:cs typeface="Calibri Bold" charset="0"/>
                <a:sym typeface="Calibri Bold" charset="0"/>
              </a:rPr>
              <a:t>Avoid global variables</a:t>
            </a:r>
            <a:endParaRPr lang="en-US" dirty="0" smtClean="0">
              <a:solidFill>
                <a:srgbClr val="000000"/>
              </a:solidFill>
              <a:latin typeface="Calibri" charset="0"/>
              <a:ea typeface="Calibri" charset="0"/>
              <a:cs typeface="Calibri" charset="0"/>
              <a:sym typeface="Calibri" charset="0"/>
            </a:endParaRPr>
          </a:p>
          <a:p>
            <a:pPr eaLnBrk="1" hangingPunct="1"/>
            <a:r>
              <a:rPr lang="en-US" dirty="0" smtClean="0">
                <a:solidFill>
                  <a:srgbClr val="000000"/>
                </a:solidFill>
                <a:latin typeface="Calibri" charset="0"/>
                <a:ea typeface="Calibri" charset="0"/>
                <a:cs typeface="Calibri" charset="0"/>
                <a:sym typeface="Calibri" charset="0"/>
              </a:rPr>
              <a:t>All of this is worth bearing in mind, but doesn't change the fact that having variables with a scope that goes beyond a single function is generally bad practice. If you find yourself needing to do it, it's because you haven't structured your script properly. Your functions should never be changing variables that belong to other parts of your script. They should take in copies of variables as arguments and assign them to local variables.</a:t>
            </a:r>
          </a:p>
          <a:p>
            <a:pPr eaLnBrk="1" hangingPunct="1"/>
            <a:r>
              <a:rPr lang="en-US" dirty="0" smtClean="0">
                <a:solidFill>
                  <a:srgbClr val="000000"/>
                </a:solidFill>
                <a:latin typeface="Calibri" charset="0"/>
                <a:ea typeface="Calibri" charset="0"/>
                <a:cs typeface="Calibri" charset="0"/>
                <a:sym typeface="Calibri" charset="0"/>
              </a:rPr>
              <a:t>Any variables you use within a function should be declared as local and outside variables should be avoided.</a:t>
            </a:r>
          </a:p>
        </p:txBody>
      </p:sp>
      <p:sp>
        <p:nvSpPr>
          <p:cNvPr id="4" name="Slide Number Placeholder 3"/>
          <p:cNvSpPr>
            <a:spLocks noGrp="1"/>
          </p:cNvSpPr>
          <p:nvPr>
            <p:ph type="sldNum" sz="quarter" idx="10"/>
          </p:nvPr>
        </p:nvSpPr>
        <p:spPr/>
        <p:txBody>
          <a:bodyPr/>
          <a:lstStyle/>
          <a:p>
            <a:fld id="{DE6C85E1-D451-48DF-864D-F69891B91C11}" type="slidenum">
              <a:rPr lang="en-US" smtClean="0"/>
              <a:pPr/>
              <a:t>103</a:t>
            </a:fld>
            <a:endParaRPr 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43000" y="685800"/>
            <a:ext cx="4572000" cy="3429000"/>
          </a:xfrm>
          <a:ln/>
        </p:spPr>
      </p:sp>
      <p:sp>
        <p:nvSpPr>
          <p:cNvPr id="40963" name="Notes Placeholder 2"/>
          <p:cNvSpPr>
            <a:spLocks noGrp="1"/>
          </p:cNvSpPr>
          <p:nvPr>
            <p:ph type="body" idx="1"/>
          </p:nvPr>
        </p:nvSpPr>
        <p:spPr>
          <a:noFill/>
          <a:ln/>
        </p:spPr>
        <p:txBody>
          <a:bodyPr/>
          <a:lstStyle/>
          <a:p>
            <a:pPr eaLnBrk="1" hangingPunct="1"/>
            <a:r>
              <a:rPr lang="en-GB" dirty="0" smtClean="0">
                <a:solidFill>
                  <a:srgbClr val="333399"/>
                </a:solidFill>
                <a:latin typeface="Arial" pitchFamily="34" charset="0"/>
                <a:ea typeface="ヒラギノ角ゴ Pro W3" charset="-128"/>
              </a:rPr>
              <a:t>Each user their own home directory</a:t>
            </a:r>
          </a:p>
          <a:p>
            <a:pPr eaLnBrk="1" hangingPunct="1"/>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ls </a:t>
            </a:r>
            <a:r>
              <a:rPr lang="en-GB" dirty="0" smtClean="0">
                <a:solidFill>
                  <a:srgbClr val="333399"/>
                </a:solidFill>
                <a:latin typeface="Arial" pitchFamily="34" charset="0"/>
                <a:ea typeface="ヒラギノ角ゴ Pro W3" charset="-128"/>
              </a:rPr>
              <a:t>display the content of a directory</a:t>
            </a:r>
          </a:p>
          <a:p>
            <a:pPr eaLnBrk="1" hangingPunct="1"/>
            <a:r>
              <a:rPr lang="en-GB" b="1" dirty="0" smtClean="0">
                <a:latin typeface="Arial" pitchFamily="34" charset="0"/>
                <a:ea typeface="ヒラギノ角ゴ Pro W3" charset="-128"/>
              </a:rPr>
              <a:t>tree</a:t>
            </a:r>
            <a:r>
              <a:rPr lang="en-GB" dirty="0" smtClean="0">
                <a:latin typeface="Arial" pitchFamily="34" charset="0"/>
                <a:ea typeface="ヒラギノ角ゴ Pro W3" charset="-128"/>
              </a:rPr>
              <a:t> can be used to view a hierarchical structure of the file system</a:t>
            </a:r>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cd </a:t>
            </a:r>
            <a:r>
              <a:rPr lang="en-GB" dirty="0" smtClean="0">
                <a:solidFill>
                  <a:srgbClr val="333399"/>
                </a:solidFill>
                <a:latin typeface="Arial" pitchFamily="34" charset="0"/>
                <a:ea typeface="ヒラギノ角ゴ Pro W3" charset="-128"/>
              </a:rPr>
              <a:t>Navigate your way to other directories</a:t>
            </a:r>
          </a:p>
          <a:p>
            <a:pPr eaLnBrk="1" hangingPunct="1"/>
            <a:r>
              <a:rPr lang="en-GB" b="1" dirty="0" err="1" smtClean="0">
                <a:solidFill>
                  <a:srgbClr val="333399"/>
                </a:solidFill>
                <a:latin typeface="Arial" pitchFamily="34" charset="0"/>
                <a:ea typeface="ヒラギノ角ゴ Pro W3" charset="-128"/>
              </a:rPr>
              <a:t>mkdir</a:t>
            </a:r>
            <a:r>
              <a:rPr lang="en-GB" dirty="0" smtClean="0">
                <a:solidFill>
                  <a:srgbClr val="333399"/>
                </a:solidFill>
                <a:latin typeface="Arial" pitchFamily="34" charset="0"/>
                <a:ea typeface="ヒラギノ角ゴ Pro W3" charset="-128"/>
              </a:rPr>
              <a:t> Create a directory or multiple directories. </a:t>
            </a:r>
            <a:r>
              <a:rPr lang="en-GB" b="1" dirty="0" err="1" smtClean="0">
                <a:latin typeface="Lucida Console" pitchFamily="49" charset="0"/>
                <a:ea typeface="ヒラギノ角ゴ Pro W3" charset="-128"/>
              </a:rPr>
              <a:t>mkdir</a:t>
            </a:r>
            <a:r>
              <a:rPr lang="en-GB" b="1" dirty="0" smtClean="0">
                <a:latin typeface="Lucida Console" pitchFamily="49" charset="0"/>
                <a:ea typeface="ヒラギノ角ゴ Pro W3" charset="-128"/>
              </a:rPr>
              <a:t> –p sub1/sub2/sub3 </a:t>
            </a:r>
            <a:r>
              <a:rPr lang="en-GB" dirty="0" smtClean="0">
                <a:latin typeface="Lucida Console" pitchFamily="49" charset="0"/>
                <a:ea typeface="ヒラギノ角ゴ Pro W3" charset="-128"/>
              </a:rPr>
              <a:t>to create subdirectories</a:t>
            </a:r>
            <a:endParaRPr lang="en-GB" dirty="0" smtClean="0">
              <a:solidFill>
                <a:srgbClr val="333399"/>
              </a:solidFill>
              <a:latin typeface="Arial" pitchFamily="34" charset="0"/>
              <a:ea typeface="ヒラギノ角ゴ Pro W3" charset="-128"/>
            </a:endParaRP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remove empty directories</a:t>
            </a:r>
          </a:p>
          <a:p>
            <a:pPr eaLnBrk="1" hangingPunct="1"/>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–r </a:t>
            </a:r>
            <a:r>
              <a:rPr lang="en-GB" dirty="0" smtClean="0">
                <a:solidFill>
                  <a:srgbClr val="333399"/>
                </a:solidFill>
                <a:latin typeface="Arial" pitchFamily="34" charset="0"/>
                <a:ea typeface="ヒラギノ角ゴ Pro W3" charset="-128"/>
              </a:rPr>
              <a:t>remove directories with or without content</a:t>
            </a: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and </a:t>
            </a:r>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a:t>
            </a:r>
            <a:r>
              <a:rPr lang="en-GB" dirty="0" smtClean="0">
                <a:solidFill>
                  <a:srgbClr val="333399"/>
                </a:solidFill>
                <a:latin typeface="Arial" pitchFamily="34" charset="0"/>
                <a:ea typeface="ヒラギノ角ゴ Pro W3" charset="-128"/>
              </a:rPr>
              <a:t>remove directories and there is no way to get them back once they were remove</a:t>
            </a: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104</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107</a:t>
            </a:fld>
            <a:endParaRPr 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108</a:t>
            </a:fld>
            <a:endParaRPr 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109</a:t>
            </a:fld>
            <a:endParaRPr 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110</a:t>
            </a:fld>
            <a:endParaRPr lang="en-US"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sz="1200" b="0" i="0" kern="1200" baseline="0" smtClean="0">
                <a:solidFill>
                  <a:schemeClr val="tx1"/>
                </a:solidFill>
                <a:latin typeface="Arial" charset="0"/>
                <a:cs typeface="+mn-cs"/>
              </a:rPr>
              <a:t> used to set positional parameters</a:t>
            </a:r>
          </a:p>
          <a:p>
            <a:r>
              <a:rPr lang="en-GB" sz="1200" b="0" i="0" kern="1200" baseline="0" smtClean="0">
                <a:solidFill>
                  <a:schemeClr val="tx1"/>
                </a:solidFill>
                <a:latin typeface="Arial" charset="0"/>
                <a:cs typeface="+mn-cs"/>
              </a:rPr>
              <a:t> $1=Monday, $2=Tuesday, $3=Wednesday</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111</a:t>
            </a:fld>
            <a:endParaRPr lang="en-US"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When we use set it will change the values of all </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112</a:t>
            </a:fld>
            <a:endParaRPr lang="en-US"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Set the parameters</a:t>
            </a:r>
            <a:r>
              <a:rPr lang="en-US" baseline="0" dirty="0" smtClean="0"/>
              <a:t> to the value of the date function</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p:cNvSpPr/>
          <p:nvPr userDrawn="1"/>
        </p:nvSpPr>
        <p:spPr>
          <a:xfrm>
            <a:off x="0" y="6359525"/>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3" name="Group 8"/>
          <p:cNvGrpSpPr>
            <a:grpSpLocks/>
          </p:cNvGrpSpPr>
          <p:nvPr userDrawn="1"/>
        </p:nvGrpSpPr>
        <p:grpSpPr bwMode="auto">
          <a:xfrm>
            <a:off x="6000750" y="2008188"/>
            <a:ext cx="2697163" cy="762000"/>
            <a:chOff x="5282347" y="2359163"/>
            <a:chExt cx="3415237" cy="964722"/>
          </a:xfrm>
        </p:grpSpPr>
        <p:sp>
          <p:nvSpPr>
            <p:cNvPr id="4" name="Oval 3"/>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5" name="Oval 4"/>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6" name="Oval 5"/>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pic>
        <p:nvPicPr>
          <p:cNvPr id="7" name="Picture 19" descr="FDM-Logo-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725"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0"/>
            <a:ext cx="9144000" cy="534988"/>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kumimoji="1" lang="zh-TW" altLang="en-US" sz="1800">
              <a:solidFill>
                <a:srgbClr val="000000"/>
              </a:solidFill>
              <a:latin typeface="Arial" pitchFamily="34" charset="0"/>
            </a:endParaRPr>
          </a:p>
        </p:txBody>
      </p:sp>
      <p:sp>
        <p:nvSpPr>
          <p:cNvPr id="9" name="TextBox 8"/>
          <p:cNvSpPr txBox="1">
            <a:spLocks noChangeArrowheads="1"/>
          </p:cNvSpPr>
          <p:nvPr userDrawn="1"/>
        </p:nvSpPr>
        <p:spPr bwMode="auto">
          <a:xfrm>
            <a:off x="346075" y="6492875"/>
            <a:ext cx="1274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solidFill>
                  <a:schemeClr val="bg1"/>
                </a:solidFill>
                <a:latin typeface="Arial" charset="0"/>
                <a:cs typeface="Arial" charset="0"/>
              </a:rPr>
              <a:t>fdmgroup.com</a:t>
            </a:r>
            <a:endParaRPr lang="en-US" sz="1200" b="1" dirty="0" smtClean="0">
              <a:solidFill>
                <a:schemeClr val="bg1"/>
              </a:solidFill>
              <a:latin typeface="Arial" charset="0"/>
              <a:cs typeface="Arial" charset="0"/>
            </a:endParaRPr>
          </a:p>
        </p:txBody>
      </p:sp>
      <p:sp>
        <p:nvSpPr>
          <p:cNvPr id="10" name="Slide Number Placeholder 1"/>
          <p:cNvSpPr>
            <a:spLocks noGrp="1"/>
          </p:cNvSpPr>
          <p:nvPr>
            <p:ph type="sldNum" sz="quarter" idx="10"/>
          </p:nvPr>
        </p:nvSpPr>
        <p:spPr/>
        <p:txBody>
          <a:bodyPr/>
          <a:lstStyle>
            <a:lvl1pPr algn="l">
              <a:defRPr>
                <a:solidFill>
                  <a:schemeClr val="tx1"/>
                </a:solidFill>
              </a:defRPr>
            </a:lvl1pPr>
          </a:lstStyle>
          <a:p>
            <a:fld id="{38C85DA5-C902-400A-9447-DD14BFE4D61E}" type="slidenum">
              <a:rPr lang="zh-TW" altLang="en-US"/>
              <a:pPr/>
              <a:t>‹#›</a:t>
            </a:fld>
            <a:endParaRPr lang="zh-TW" altLang="en-US"/>
          </a:p>
        </p:txBody>
      </p:sp>
    </p:spTree>
    <p:extLst>
      <p:ext uri="{BB962C8B-B14F-4D97-AF65-F5344CB8AC3E}">
        <p14:creationId xmlns:p14="http://schemas.microsoft.com/office/powerpoint/2010/main" val="383211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userDrawn="1"/>
        </p:nvSpPr>
        <p:spPr>
          <a:xfrm>
            <a:off x="0" y="0"/>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5" name="Group 9"/>
          <p:cNvGrpSpPr>
            <a:grpSpLocks/>
          </p:cNvGrpSpPr>
          <p:nvPr userDrawn="1"/>
        </p:nvGrpSpPr>
        <p:grpSpPr bwMode="auto">
          <a:xfrm>
            <a:off x="8085138" y="77788"/>
            <a:ext cx="646112"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cxnSp>
        <p:nvCxnSpPr>
          <p:cNvPr id="11" name="Straight Connector 10"/>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457200" y="641350"/>
            <a:ext cx="8229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457200" y="13319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p:txBody>
          <a:bodyPr/>
          <a:lstStyle>
            <a:lvl1pPr>
              <a:defRPr/>
            </a:lvl1pPr>
          </a:lstStyle>
          <a:p>
            <a:fld id="{9B182AA8-D383-4DE2-A0D4-372F3D0CB580}" type="slidenum">
              <a:rPr lang="zh-TW" altLang="en-US"/>
              <a:pPr/>
              <a:t>‹#›</a:t>
            </a:fld>
            <a:endParaRPr lang="zh-TW" altLang="en-US"/>
          </a:p>
        </p:txBody>
      </p:sp>
    </p:spTree>
    <p:extLst>
      <p:ext uri="{BB962C8B-B14F-4D97-AF65-F5344CB8AC3E}">
        <p14:creationId xmlns:p14="http://schemas.microsoft.com/office/powerpoint/2010/main" val="1516026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module title</a:t>
            </a:r>
            <a:endParaRPr lang="en-GB" dirty="0"/>
          </a:p>
        </p:txBody>
      </p:sp>
      <p:sp>
        <p:nvSpPr>
          <p:cNvPr id="11" name="Text Placeholder 10"/>
          <p:cNvSpPr>
            <a:spLocks noGrp="1"/>
          </p:cNvSpPr>
          <p:nvPr>
            <p:ph type="body" sz="quarter" idx="13" hasCustomPrompt="1"/>
          </p:nvPr>
        </p:nvSpPr>
        <p:spPr>
          <a:xfrm>
            <a:off x="694592" y="1838325"/>
            <a:ext cx="7772677" cy="476726"/>
          </a:xfrm>
          <a:prstGeom prst="roundRect">
            <a:avLst/>
          </a:prstGeo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rgbClr val="333399"/>
                </a:solidFill>
                <a:effectLst/>
                <a:latin typeface="Arial" charset="0"/>
                <a:ea typeface="ヒラギノ角ゴ Pro W3" pitchFamily="-112" charset="-128"/>
                <a:cs typeface="+mn-cs"/>
              </a:defRPr>
            </a:lvl1pPr>
          </a:lstStyle>
          <a:p>
            <a:pPr lvl="0"/>
            <a:r>
              <a:rPr lang="en-GB" dirty="0" smtClean="0"/>
              <a:t>Section title</a:t>
            </a:r>
            <a:endParaRPr lang="en-GB" dirty="0"/>
          </a:p>
        </p:txBody>
      </p:sp>
      <p:sp>
        <p:nvSpPr>
          <p:cNvPr id="14" name="Text Placeholder 10"/>
          <p:cNvSpPr>
            <a:spLocks noGrp="1"/>
          </p:cNvSpPr>
          <p:nvPr>
            <p:ph type="body" sz="quarter" idx="14" hasCustomPrompt="1"/>
          </p:nvPr>
        </p:nvSpPr>
        <p:spPr>
          <a:xfrm>
            <a:off x="694592" y="2644259"/>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chemeClr val="tx1">
                    <a:lumMod val="50000"/>
                    <a:lumOff val="50000"/>
                  </a:schemeClr>
                </a:solidFill>
                <a:latin typeface="Arial" charset="0"/>
                <a:ea typeface="ヒラギノ角ゴ Pro W3" pitchFamily="-112" charset="-128"/>
                <a:cs typeface="+mn-cs"/>
              </a:defRPr>
            </a:lvl1pPr>
          </a:lstStyle>
          <a:p>
            <a:pPr lvl="0"/>
            <a:r>
              <a:rPr lang="en-GB" dirty="0" smtClean="0"/>
              <a:t>Section title</a:t>
            </a:r>
            <a:endParaRPr lang="en-GB" dirty="0"/>
          </a:p>
        </p:txBody>
      </p:sp>
      <p:sp>
        <p:nvSpPr>
          <p:cNvPr id="15" name="Text Placeholder 10"/>
          <p:cNvSpPr>
            <a:spLocks noGrp="1"/>
          </p:cNvSpPr>
          <p:nvPr>
            <p:ph type="body" sz="quarter" idx="15" hasCustomPrompt="1"/>
          </p:nvPr>
        </p:nvSpPr>
        <p:spPr>
          <a:xfrm>
            <a:off x="694592" y="344805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marL="342900" lvl="0" indent="-342900" algn="ctr" rtl="0" eaLnBrk="0" fontAlgn="base" hangingPunct="0">
              <a:spcBef>
                <a:spcPct val="0"/>
              </a:spcBef>
              <a:spcAft>
                <a:spcPct val="0"/>
              </a:spcAft>
              <a:buClr>
                <a:srgbClr val="202062"/>
              </a:buClr>
              <a:buFont typeface="Wingdings 3" pitchFamily="18" charset="2"/>
              <a:buNone/>
            </a:pPr>
            <a:r>
              <a:rPr lang="en-GB" dirty="0" smtClean="0"/>
              <a:t>Section title</a:t>
            </a:r>
            <a:endParaRPr lang="en-GB" dirty="0"/>
          </a:p>
        </p:txBody>
      </p:sp>
      <p:sp>
        <p:nvSpPr>
          <p:cNvPr id="16" name="Text Placeholder 10"/>
          <p:cNvSpPr>
            <a:spLocks noGrp="1"/>
          </p:cNvSpPr>
          <p:nvPr>
            <p:ph type="body" sz="quarter" idx="16" hasCustomPrompt="1"/>
          </p:nvPr>
        </p:nvSpPr>
        <p:spPr>
          <a:xfrm>
            <a:off x="694592" y="426720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marL="342900" lvl="0" indent="-342900" algn="ctr" rtl="0" eaLnBrk="0" fontAlgn="base" hangingPunct="0">
              <a:spcBef>
                <a:spcPct val="0"/>
              </a:spcBef>
              <a:spcAft>
                <a:spcPct val="0"/>
              </a:spcAft>
              <a:buClr>
                <a:srgbClr val="202062"/>
              </a:buClr>
              <a:buFont typeface="Wingdings 3" pitchFamily="18" charset="2"/>
              <a:buNone/>
            </a:pPr>
            <a:r>
              <a:rPr lang="en-GB" dirty="0" smtClean="0"/>
              <a:t>Section title</a:t>
            </a:r>
            <a:endParaRPr lang="en-GB" dirty="0"/>
          </a:p>
        </p:txBody>
      </p:sp>
      <p:sp>
        <p:nvSpPr>
          <p:cNvPr id="17" name="Text Placeholder 10"/>
          <p:cNvSpPr>
            <a:spLocks noGrp="1"/>
          </p:cNvSpPr>
          <p:nvPr>
            <p:ph type="body" sz="quarter" idx="17" hasCustomPrompt="1"/>
          </p:nvPr>
        </p:nvSpPr>
        <p:spPr>
          <a:xfrm>
            <a:off x="694592" y="508635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marL="342900" lvl="0" indent="-342900" algn="ctr" rtl="0" eaLnBrk="0" fontAlgn="base" hangingPunct="0">
              <a:spcBef>
                <a:spcPct val="0"/>
              </a:spcBef>
              <a:spcAft>
                <a:spcPct val="0"/>
              </a:spcAft>
              <a:buClr>
                <a:srgbClr val="202062"/>
              </a:buClr>
              <a:buFont typeface="Wingdings 3" pitchFamily="18" charset="2"/>
              <a:buNone/>
            </a:pPr>
            <a:r>
              <a:rPr lang="en-GB" dirty="0" smtClean="0"/>
              <a:t>Section title</a:t>
            </a:r>
            <a:endParaRPr lang="en-GB" dirty="0"/>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ubb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GB" dirty="0"/>
          </a:p>
        </p:txBody>
      </p:sp>
      <p:sp>
        <p:nvSpPr>
          <p:cNvPr id="8" name="Text Placeholder 7"/>
          <p:cNvSpPr>
            <a:spLocks noGrp="1"/>
          </p:cNvSpPr>
          <p:nvPr>
            <p:ph type="body" sz="quarter" idx="13" hasCustomPrompt="1"/>
          </p:nvPr>
        </p:nvSpPr>
        <p:spPr>
          <a:xfrm>
            <a:off x="694592" y="2438400"/>
            <a:ext cx="7772677" cy="1971675"/>
          </a:xfrm>
          <a:prstGeom prst="roundRect">
            <a:avLst>
              <a:gd name="adj" fmla="val 10982"/>
            </a:avLst>
          </a:prstGeom>
          <a:solidFill>
            <a:srgbClr val="9EC23C"/>
          </a:solidFill>
          <a:ln w="28575"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lvl1pPr marL="0" indent="0" algn="l" rtl="0" eaLnBrk="0" fontAlgn="base" hangingPunct="0">
              <a:spcBef>
                <a:spcPct val="0"/>
              </a:spcBef>
              <a:spcAft>
                <a:spcPct val="0"/>
              </a:spcAft>
              <a:buNone/>
              <a:defRPr lang="en-GB" sz="2400" b="1" kern="1200" dirty="0">
                <a:solidFill>
                  <a:srgbClr val="333399"/>
                </a:solidFill>
                <a:effectLst/>
                <a:latin typeface="Arial" charset="0"/>
                <a:ea typeface="ヒラギノ角ゴ Pro W3" pitchFamily="-112" charset="-128"/>
                <a:cs typeface="+mn-cs"/>
              </a:defRPr>
            </a:lvl1pPr>
          </a:lstStyle>
          <a:p>
            <a:pPr lvl="0"/>
            <a:r>
              <a:rPr lang="en-GB" dirty="0" smtClean="0"/>
              <a:t>Insert 'bubble' text here...</a:t>
            </a:r>
          </a:p>
          <a:p>
            <a:pPr lvl="0"/>
            <a:endParaRPr lang="en-GB" dirty="0" smtClean="0"/>
          </a:p>
          <a:p>
            <a:pPr lvl="0"/>
            <a:endParaRPr lang="en-GB" dirty="0" smtClean="0"/>
          </a:p>
          <a:p>
            <a:pPr lvl="0"/>
            <a:endParaRPr lang="en-GB" dirty="0" smtClean="0"/>
          </a:p>
          <a:p>
            <a:pPr lvl="0"/>
            <a:endParaRPr lang="en-GB" dirty="0" smtClean="0"/>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C4CC4D5B-714D-4AC8-9B03-C5A2BAFF2FC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41350"/>
            <a:ext cx="8229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p>
            <a:pPr lvl="0"/>
            <a:r>
              <a:rPr lang="en-GB" altLang="zh-TW" smtClean="0"/>
              <a:t>Click to edit Master title style</a:t>
            </a:r>
            <a:endParaRPr lang="en-US" altLang="zh-TW" smtClean="0"/>
          </a:p>
        </p:txBody>
      </p:sp>
      <p:sp>
        <p:nvSpPr>
          <p:cNvPr id="1027" name="Text Placeholder 2"/>
          <p:cNvSpPr>
            <a:spLocks noGrp="1"/>
          </p:cNvSpPr>
          <p:nvPr>
            <p:ph type="body" idx="1"/>
          </p:nvPr>
        </p:nvSpPr>
        <p:spPr bwMode="auto">
          <a:xfrm>
            <a:off x="457200" y="13319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zh-TW" smtClean="0"/>
              <a:t>Click to edit Master text styles</a:t>
            </a:r>
          </a:p>
          <a:p>
            <a:pPr lvl="1"/>
            <a:endParaRPr lang="en-GB" altLang="zh-TW" smtClean="0"/>
          </a:p>
          <a:p>
            <a:pPr lvl="1"/>
            <a:r>
              <a:rPr lang="en-GB" altLang="zh-TW" smtClean="0"/>
              <a:t>Second level</a:t>
            </a:r>
          </a:p>
          <a:p>
            <a:pPr lvl="2"/>
            <a:r>
              <a:rPr lang="en-GB" altLang="zh-TW" smtClean="0"/>
              <a:t>Third level</a:t>
            </a:r>
            <a:endParaRPr lang="en-US" altLang="zh-TW" smtClean="0"/>
          </a:p>
        </p:txBody>
      </p:sp>
      <p:sp>
        <p:nvSpPr>
          <p:cNvPr id="9" name="TextBox 8"/>
          <p:cNvSpPr txBox="1">
            <a:spLocks noChangeArrowheads="1"/>
          </p:cNvSpPr>
          <p:nvPr/>
        </p:nvSpPr>
        <p:spPr bwMode="auto">
          <a:xfrm>
            <a:off x="346075" y="6492875"/>
            <a:ext cx="1274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latin typeface="Arial" charset="0"/>
                <a:cs typeface="Arial" charset="0"/>
              </a:rPr>
              <a:t>fdmgroup.com</a:t>
            </a:r>
            <a:endParaRPr lang="en-US" sz="1200" b="1" dirty="0" smtClean="0">
              <a:latin typeface="Arial" charset="0"/>
              <a:cs typeface="Arial" charset="0"/>
            </a:endParaRPr>
          </a:p>
        </p:txBody>
      </p:sp>
      <p:cxnSp>
        <p:nvCxnSpPr>
          <p:cNvPr id="10" name="Straight Connector 9"/>
          <p:cNvCxnSpPr/>
          <p:nvPr/>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0" y="0"/>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1031" name="Group 9"/>
          <p:cNvGrpSpPr>
            <a:grpSpLocks/>
          </p:cNvGrpSpPr>
          <p:nvPr/>
        </p:nvGrpSpPr>
        <p:grpSpPr bwMode="auto">
          <a:xfrm>
            <a:off x="8085138" y="77788"/>
            <a:ext cx="646112" cy="182562"/>
            <a:chOff x="5282347" y="2359163"/>
            <a:chExt cx="3415237" cy="964722"/>
          </a:xfrm>
        </p:grpSpPr>
        <p:sp>
          <p:nvSpPr>
            <p:cNvPr id="12" name="Oval 11"/>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15" name="Oval 14"/>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16" name="Oval 15"/>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sp>
        <p:nvSpPr>
          <p:cNvPr id="1033" name="TextBox 2"/>
          <p:cNvSpPr txBox="1">
            <a:spLocks noChangeArrowheads="1"/>
          </p:cNvSpPr>
          <p:nvPr/>
        </p:nvSpPr>
        <p:spPr bwMode="auto">
          <a:xfrm>
            <a:off x="806450" y="66119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endParaRPr kumimoji="1" lang="zh-TW" altLang="en-US" sz="1800"/>
          </a:p>
        </p:txBody>
      </p:sp>
      <p:sp>
        <p:nvSpPr>
          <p:cNvPr id="13" name="Slide Number Placeholder 1"/>
          <p:cNvSpPr>
            <a:spLocks noGrp="1"/>
          </p:cNvSpPr>
          <p:nvPr>
            <p:ph type="sldNum" sz="quarter" idx="4"/>
          </p:nvPr>
        </p:nvSpPr>
        <p:spPr>
          <a:xfrm>
            <a:off x="6623050" y="648493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1" sz="1200" b="1">
                <a:solidFill>
                  <a:srgbClr val="000000"/>
                </a:solidFill>
                <a:latin typeface="Arial" pitchFamily="34" charset="0"/>
              </a:defRPr>
            </a:lvl1pPr>
          </a:lstStyle>
          <a:p>
            <a:fld id="{5B7E8551-03DC-4428-A3CF-4CDE7B4A3036}"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4126" r:id="rId1"/>
    <p:sldLayoutId id="2147484127" r:id="rId2"/>
    <p:sldLayoutId id="2147484130" r:id="rId3"/>
    <p:sldLayoutId id="2147484131" r:id="rId4"/>
    <p:sldLayoutId id="2147484132" r:id="rId5"/>
  </p:sldLayoutIdLst>
  <p:hf hdr="0" ftr="0" dt="0"/>
  <p:txStyles>
    <p:title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449353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 – Shell Scripting</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3493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1800" b="1" dirty="0" smtClean="0">
                <a:latin typeface="Arial" pitchFamily="34" charset="0"/>
                <a:cs typeface="Arial" pitchFamily="34" charset="0"/>
              </a:rPr>
              <a:t>Introduction to Shell Scripting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Example - shell scripts</a:t>
            </a:r>
            <a:endParaRPr lang="en-GB" sz="2800" dirty="0"/>
          </a:p>
        </p:txBody>
      </p:sp>
      <p:sp>
        <p:nvSpPr>
          <p:cNvPr id="5" name="Rounded Rectangle 4"/>
          <p:cNvSpPr/>
          <p:nvPr/>
        </p:nvSpPr>
        <p:spPr bwMode="auto">
          <a:xfrm>
            <a:off x="457200" y="1844824"/>
            <a:ext cx="8376082" cy="2124236"/>
          </a:xfrm>
          <a:prstGeom prst="roundRect">
            <a:avLst>
              <a:gd name="adj" fmla="val 1981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endParaRPr lang="en-US" dirty="0" smtClean="0">
              <a:solidFill>
                <a:srgbClr val="FF0000"/>
              </a:solidFill>
              <a:latin typeface="Lucida Console" pitchFamily="49" charset="0"/>
              <a:cs typeface="Courier New" pitchFamily="49" charset="0"/>
            </a:endParaRPr>
          </a:p>
          <a:p>
            <a:r>
              <a:rPr lang="en-US" sz="2400" dirty="0" smtClean="0">
                <a:latin typeface="Lucida Console" pitchFamily="49" charset="0"/>
                <a:cs typeface="Courier New" pitchFamily="49" charset="0"/>
              </a:rPr>
              <a:t>#!/bin/bash</a:t>
            </a:r>
          </a:p>
          <a:p>
            <a:endParaRPr lang="en-US" sz="2400" dirty="0" smtClean="0">
              <a:latin typeface="Lucida Console" pitchFamily="49" charset="0"/>
              <a:cs typeface="Courier New" pitchFamily="49" charset="0"/>
            </a:endParaRPr>
          </a:p>
          <a:p>
            <a:r>
              <a:rPr lang="en-US" sz="2400" dirty="0" smtClean="0">
                <a:latin typeface="Lucida Console" pitchFamily="49" charset="0"/>
                <a:cs typeface="Courier New" pitchFamily="49" charset="0"/>
              </a:rPr>
              <a:t>finger | grep $USER | </a:t>
            </a:r>
            <a:r>
              <a:rPr lang="en-US" sz="2400" dirty="0" err="1" smtClean="0">
                <a:latin typeface="Lucida Console" pitchFamily="49" charset="0"/>
                <a:cs typeface="Courier New" pitchFamily="49" charset="0"/>
              </a:rPr>
              <a:t>tr</a:t>
            </a:r>
            <a:r>
              <a:rPr lang="en-US" sz="2400" dirty="0" smtClean="0">
                <a:latin typeface="Lucida Console" pitchFamily="49" charset="0"/>
                <a:cs typeface="Courier New" pitchFamily="49" charset="0"/>
              </a:rPr>
              <a:t> -s " " | cut -d" " -f2</a:t>
            </a:r>
          </a:p>
          <a:p>
            <a:endParaRPr lang="en-US" dirty="0" smtClean="0">
              <a:latin typeface="Lucida Console" pitchFamily="49" charset="0"/>
              <a:cs typeface="Courier New" pitchFamily="49" charset="0"/>
            </a:endParaRPr>
          </a:p>
          <a:p>
            <a:endParaRPr lang="en-US" dirty="0" smtClean="0">
              <a:latin typeface="Lucida Console" pitchFamily="49" charset="0"/>
              <a:cs typeface="Courier New" pitchFamily="49" charset="0"/>
            </a:endParaRPr>
          </a:p>
          <a:p>
            <a:endParaRPr kumimoji="0" lang="en-GB"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
        <p:nvSpPr>
          <p:cNvPr id="8" name="Rounded Rectangle 7"/>
          <p:cNvSpPr/>
          <p:nvPr/>
        </p:nvSpPr>
        <p:spPr bwMode="auto">
          <a:xfrm>
            <a:off x="663388" y="4401108"/>
            <a:ext cx="8169894" cy="828092"/>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000" dirty="0" err="1" smtClean="0">
                <a:solidFill>
                  <a:schemeClr val="bg1"/>
                </a:solidFill>
                <a:latin typeface="Lucida Console" pitchFamily="49" charset="0"/>
                <a:ea typeface="ヒラギノ角ゴ Pro W3" pitchFamily="-112" charset="-128"/>
                <a:cs typeface="Courier New" pitchFamily="49" charset="0"/>
              </a:rPr>
              <a:t>s</a:t>
            </a:r>
            <a:r>
              <a:rPr kumimoji="0" lang="en-GB" sz="2000" b="0" i="0" u="none" strike="noStrike" cap="none" normalizeH="0" baseline="0" dirty="0" err="1" smtClean="0">
                <a:ln>
                  <a:noFill/>
                </a:ln>
                <a:solidFill>
                  <a:schemeClr val="bg1"/>
                </a:solidFill>
                <a:effectLst/>
                <a:latin typeface="Lucida Console" pitchFamily="49" charset="0"/>
                <a:ea typeface="ヒラギノ角ゴ Pro W3" pitchFamily="-112" charset="-128"/>
                <a:cs typeface="Courier New" pitchFamily="49" charset="0"/>
              </a:rPr>
              <a:t>h</a:t>
            </a:r>
            <a:r>
              <a:rPr kumimoji="0" lang="en-GB" sz="20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 –</a:t>
            </a:r>
            <a:r>
              <a:rPr kumimoji="0" lang="en-GB" sz="2000" b="0" i="0" u="none" strike="noStrike" cap="none" normalizeH="0" baseline="0" smtClean="0">
                <a:ln>
                  <a:noFill/>
                </a:ln>
                <a:solidFill>
                  <a:schemeClr val="bg1"/>
                </a:solidFill>
                <a:effectLst/>
                <a:latin typeface="Lucida Console" pitchFamily="49" charset="0"/>
                <a:ea typeface="ヒラギノ角ゴ Pro W3" pitchFamily="-112" charset="-128"/>
                <a:cs typeface="Courier New" pitchFamily="49" charset="0"/>
              </a:rPr>
              <a:t>x realName</a:t>
            </a:r>
            <a:endParaRPr kumimoji="0" lang="en-GB" sz="20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493801557"/>
      </p:ext>
    </p:extLst>
  </p:cSld>
  <p:clrMapOvr>
    <a:masterClrMapping/>
  </p:clrMapOvr>
  <p:transition spd="slow">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Return code</a:t>
            </a:r>
            <a:endParaRPr lang="en-GB" sz="2800" dirty="0"/>
          </a:p>
        </p:txBody>
      </p:sp>
      <p:sp>
        <p:nvSpPr>
          <p:cNvPr id="3" name="Content Placeholder 2"/>
          <p:cNvSpPr>
            <a:spLocks noGrp="1"/>
          </p:cNvSpPr>
          <p:nvPr>
            <p:ph idx="1"/>
          </p:nvPr>
        </p:nvSpPr>
        <p:spPr/>
        <p:txBody>
          <a:bodyPr/>
          <a:lstStyle/>
          <a:p>
            <a:pPr marL="285750" indent="-285750">
              <a:spcBef>
                <a:spcPts val="600"/>
              </a:spcBef>
              <a:spcAft>
                <a:spcPts val="600"/>
              </a:spcAft>
              <a:buFont typeface="Arial" panose="020B0604020202020204" pitchFamily="34" charset="0"/>
              <a:buChar char="•"/>
            </a:pPr>
            <a:endParaRPr lang="en-US" sz="2400" dirty="0" smtClean="0"/>
          </a:p>
          <a:p>
            <a:pPr marL="285750" indent="-285750">
              <a:spcBef>
                <a:spcPts val="600"/>
              </a:spcBef>
              <a:spcAft>
                <a:spcPts val="600"/>
              </a:spcAft>
              <a:buFont typeface="Arial" panose="020B0604020202020204" pitchFamily="34" charset="0"/>
              <a:buChar char="•"/>
            </a:pPr>
            <a:r>
              <a:rPr lang="en-US" sz="2400" b="1" dirty="0" smtClean="0"/>
              <a:t>exit</a:t>
            </a:r>
            <a:r>
              <a:rPr lang="en-US" sz="2400" dirty="0" smtClean="0"/>
              <a:t> command is used to return exit status from a shell script or command.</a:t>
            </a:r>
          </a:p>
          <a:p>
            <a:pPr marL="285750" indent="-285750">
              <a:spcBef>
                <a:spcPts val="600"/>
              </a:spcBef>
              <a:spcAft>
                <a:spcPts val="600"/>
              </a:spcAft>
              <a:buFont typeface="Arial" panose="020B0604020202020204" pitchFamily="34" charset="0"/>
              <a:buChar char="•"/>
            </a:pPr>
            <a:r>
              <a:rPr lang="en-US" sz="2400" dirty="0" smtClean="0"/>
              <a:t>exit status from a function is called return code.</a:t>
            </a:r>
          </a:p>
          <a:p>
            <a:pPr marL="285750" indent="-285750">
              <a:spcBef>
                <a:spcPts val="600"/>
              </a:spcBef>
              <a:spcAft>
                <a:spcPts val="600"/>
              </a:spcAft>
              <a:buFont typeface="Arial" panose="020B0604020202020204" pitchFamily="34" charset="0"/>
              <a:buChar char="•"/>
            </a:pPr>
            <a:r>
              <a:rPr lang="en-US" sz="2400" dirty="0" smtClean="0"/>
              <a:t>return code is specified in </a:t>
            </a:r>
            <a:r>
              <a:rPr lang="en-US" sz="2400" b="1" dirty="0" smtClean="0"/>
              <a:t>return</a:t>
            </a:r>
            <a:r>
              <a:rPr lang="en-US" sz="2400" dirty="0" smtClean="0"/>
              <a:t> command.</a:t>
            </a:r>
          </a:p>
          <a:p>
            <a:pPr marL="280988" indent="-280988">
              <a:spcBef>
                <a:spcPts val="600"/>
              </a:spcBef>
              <a:spcAft>
                <a:spcPts val="600"/>
              </a:spcAft>
            </a:pPr>
            <a:endParaRPr lang="en-US" sz="2400" dirty="0" smtClean="0"/>
          </a:p>
          <a:p>
            <a:pPr>
              <a:spcBef>
                <a:spcPts val="600"/>
              </a:spcBef>
              <a:spcAft>
                <a:spcPts val="600"/>
              </a:spcAft>
              <a:buNone/>
            </a:pPr>
            <a:endParaRPr lang="en-GB" sz="2400" dirty="0" smtClean="0"/>
          </a:p>
          <a:p>
            <a:pPr>
              <a:spcBef>
                <a:spcPts val="600"/>
              </a:spcBef>
              <a:spcAft>
                <a:spcPts val="600"/>
              </a:spcAft>
              <a:buNone/>
            </a:pPr>
            <a:endParaRPr lang="en-GB" sz="2400" dirty="0"/>
          </a:p>
        </p:txBody>
      </p:sp>
    </p:spTree>
    <p:extLst>
      <p:ext uri="{BB962C8B-B14F-4D97-AF65-F5344CB8AC3E}">
        <p14:creationId xmlns:p14="http://schemas.microsoft.com/office/powerpoint/2010/main" val="3400087658"/>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3870"/>
            <a:ext cx="8229600" cy="477054"/>
          </a:xfrm>
        </p:spPr>
        <p:txBody>
          <a:bodyPr/>
          <a:lstStyle/>
          <a:p>
            <a:r>
              <a:rPr lang="en-GB" sz="2800" dirty="0" smtClean="0"/>
              <a:t>Example – return code</a:t>
            </a:r>
            <a:endParaRPr lang="en-GB" sz="2800" dirty="0"/>
          </a:p>
        </p:txBody>
      </p:sp>
      <p:sp>
        <p:nvSpPr>
          <p:cNvPr id="5" name="Rounded Rectangle 4"/>
          <p:cNvSpPr/>
          <p:nvPr/>
        </p:nvSpPr>
        <p:spPr bwMode="auto">
          <a:xfrm>
            <a:off x="368712" y="970924"/>
            <a:ext cx="8524568" cy="5762385"/>
          </a:xfrm>
          <a:prstGeom prst="roundRect">
            <a:avLst>
              <a:gd name="adj" fmla="val 11860"/>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r>
              <a:rPr lang="en-GB" sz="2000" dirty="0" smtClean="0">
                <a:latin typeface="Lucida Console" pitchFamily="49" charset="0"/>
                <a:cs typeface="Courier New" pitchFamily="49" charset="0"/>
              </a:rPr>
              <a:t>#!/bin/bash</a:t>
            </a:r>
          </a:p>
          <a:p>
            <a:r>
              <a:rPr lang="en-GB" sz="2000" dirty="0" smtClean="0">
                <a:latin typeface="Lucida Console" pitchFamily="49" charset="0"/>
                <a:cs typeface="Courier New" pitchFamily="49" charset="0"/>
              </a:rPr>
              <a:t>function </a:t>
            </a:r>
            <a:r>
              <a:rPr lang="en-GB" sz="2000" dirty="0" err="1" smtClean="0">
                <a:latin typeface="Lucida Console" pitchFamily="49" charset="0"/>
                <a:cs typeface="Courier New" pitchFamily="49" charset="0"/>
              </a:rPr>
              <a:t>isChar</a:t>
            </a:r>
            <a:r>
              <a:rPr lang="en-GB" sz="2000" dirty="0" smtClean="0">
                <a:latin typeface="Lucida Console" pitchFamily="49" charset="0"/>
                <a:cs typeface="Courier New" pitchFamily="49" charset="0"/>
              </a:rPr>
              <a:t>(){</a:t>
            </a:r>
          </a:p>
          <a:p>
            <a:r>
              <a:rPr lang="en-GB" sz="2000" dirty="0" smtClean="0">
                <a:latin typeface="Lucida Console" pitchFamily="49" charset="0"/>
                <a:cs typeface="Courier New" pitchFamily="49" charset="0"/>
              </a:rPr>
              <a:t>   case $1 in</a:t>
            </a:r>
          </a:p>
          <a:p>
            <a:r>
              <a:rPr lang="en-GB" sz="2000" dirty="0" smtClean="0">
                <a:latin typeface="Lucida Console" pitchFamily="49" charset="0"/>
                <a:cs typeface="Courier New" pitchFamily="49" charset="0"/>
              </a:rPr>
              <a:t>      [a-</a:t>
            </a:r>
            <a:r>
              <a:rPr lang="en-GB" sz="2000" dirty="0" err="1" smtClean="0">
                <a:latin typeface="Lucida Console" pitchFamily="49" charset="0"/>
                <a:cs typeface="Courier New" pitchFamily="49" charset="0"/>
              </a:rPr>
              <a:t>zA</a:t>
            </a:r>
            <a:r>
              <a:rPr lang="en-GB" sz="2000" dirty="0" smtClean="0">
                <a:latin typeface="Lucida Console" pitchFamily="49" charset="0"/>
                <a:cs typeface="Courier New" pitchFamily="49" charset="0"/>
              </a:rPr>
              <a:t>-Z])</a:t>
            </a:r>
          </a:p>
          <a:p>
            <a:r>
              <a:rPr lang="en-GB" sz="2000" dirty="0" smtClean="0">
                <a:latin typeface="Lucida Console" pitchFamily="49" charset="0"/>
                <a:cs typeface="Courier New" pitchFamily="49" charset="0"/>
              </a:rPr>
              <a:t>         return 0 ;;</a:t>
            </a:r>
          </a:p>
          <a:p>
            <a:r>
              <a:rPr lang="en-GB" sz="2000" dirty="0" smtClean="0">
                <a:latin typeface="Lucida Console" pitchFamily="49" charset="0"/>
                <a:cs typeface="Courier New" pitchFamily="49" charset="0"/>
              </a:rPr>
              <a:t>      *)</a:t>
            </a:r>
          </a:p>
          <a:p>
            <a:r>
              <a:rPr lang="en-GB" sz="2000" dirty="0" smtClean="0">
                <a:latin typeface="Lucida Console" pitchFamily="49" charset="0"/>
                <a:cs typeface="Courier New" pitchFamily="49" charset="0"/>
              </a:rPr>
              <a:t>         return 1 ;;</a:t>
            </a:r>
          </a:p>
          <a:p>
            <a:r>
              <a:rPr lang="en-GB" sz="2000" dirty="0" smtClean="0">
                <a:latin typeface="Lucida Console" pitchFamily="49" charset="0"/>
                <a:cs typeface="Courier New" pitchFamily="49" charset="0"/>
              </a:rPr>
              <a:t>   </a:t>
            </a:r>
            <a:r>
              <a:rPr lang="en-GB" sz="2000" dirty="0" err="1" smtClean="0">
                <a:latin typeface="Lucida Console" pitchFamily="49" charset="0"/>
                <a:cs typeface="Courier New" pitchFamily="49" charset="0"/>
              </a:rPr>
              <a:t>esac</a:t>
            </a:r>
            <a:endParaRPr lang="en-GB" sz="2000" dirty="0" smtClean="0">
              <a:latin typeface="Lucida Console" pitchFamily="49" charset="0"/>
              <a:cs typeface="Courier New" pitchFamily="49" charset="0"/>
            </a:endParaRPr>
          </a:p>
          <a:p>
            <a:r>
              <a:rPr lang="en-GB" sz="2000" dirty="0" smtClean="0">
                <a:latin typeface="Lucida Console" pitchFamily="49" charset="0"/>
                <a:cs typeface="Courier New" pitchFamily="49" charset="0"/>
              </a:rPr>
              <a:t>}</a:t>
            </a:r>
          </a:p>
          <a:p>
            <a:endParaRPr lang="en-GB" sz="2000" dirty="0" smtClean="0">
              <a:latin typeface="Lucida Console" pitchFamily="49" charset="0"/>
              <a:cs typeface="Courier New" pitchFamily="49" charset="0"/>
            </a:endParaRPr>
          </a:p>
          <a:p>
            <a:r>
              <a:rPr lang="en-GB" sz="2000" dirty="0" smtClean="0">
                <a:latin typeface="Lucida Console" pitchFamily="49" charset="0"/>
                <a:cs typeface="Courier New" pitchFamily="49" charset="0"/>
              </a:rPr>
              <a:t>read -p "Enter a character: " char</a:t>
            </a:r>
          </a:p>
          <a:p>
            <a:endParaRPr lang="en-GB" sz="2000" dirty="0" smtClean="0">
              <a:latin typeface="Lucida Console" pitchFamily="49" charset="0"/>
              <a:cs typeface="Courier New" pitchFamily="49" charset="0"/>
            </a:endParaRPr>
          </a:p>
          <a:p>
            <a:r>
              <a:rPr lang="en-GB" sz="2000" dirty="0" smtClean="0">
                <a:latin typeface="Lucida Console" pitchFamily="49" charset="0"/>
                <a:cs typeface="Courier New" pitchFamily="49" charset="0"/>
              </a:rPr>
              <a:t>if </a:t>
            </a:r>
            <a:r>
              <a:rPr lang="en-GB" sz="2000" dirty="0" err="1" smtClean="0">
                <a:latin typeface="Lucida Console" pitchFamily="49" charset="0"/>
                <a:cs typeface="Courier New" pitchFamily="49" charset="0"/>
              </a:rPr>
              <a:t>isChar</a:t>
            </a:r>
            <a:r>
              <a:rPr lang="en-GB" sz="2000" dirty="0" smtClean="0">
                <a:latin typeface="Lucida Console" pitchFamily="49" charset="0"/>
                <a:cs typeface="Courier New" pitchFamily="49" charset="0"/>
              </a:rPr>
              <a:t> $char</a:t>
            </a:r>
          </a:p>
          <a:p>
            <a:r>
              <a:rPr lang="en-GB" sz="2000" dirty="0" smtClean="0">
                <a:latin typeface="Lucida Console" pitchFamily="49" charset="0"/>
                <a:cs typeface="Courier New" pitchFamily="49" charset="0"/>
              </a:rPr>
              <a:t>then</a:t>
            </a:r>
          </a:p>
          <a:p>
            <a:r>
              <a:rPr lang="en-GB" sz="2000" dirty="0" smtClean="0">
                <a:latin typeface="Lucida Console" pitchFamily="49" charset="0"/>
                <a:cs typeface="Courier New" pitchFamily="49" charset="0"/>
              </a:rPr>
              <a:t>   echo "You entered a single letter"</a:t>
            </a:r>
          </a:p>
          <a:p>
            <a:r>
              <a:rPr lang="en-GB" sz="2000" dirty="0" smtClean="0">
                <a:latin typeface="Lucida Console" pitchFamily="49" charset="0"/>
                <a:cs typeface="Courier New" pitchFamily="49" charset="0"/>
              </a:rPr>
              <a:t>else</a:t>
            </a:r>
          </a:p>
          <a:p>
            <a:r>
              <a:rPr lang="en-GB" sz="2000" dirty="0" smtClean="0">
                <a:latin typeface="Lucida Console" pitchFamily="49" charset="0"/>
                <a:cs typeface="Courier New" pitchFamily="49" charset="0"/>
              </a:rPr>
              <a:t>   echo "Character entered was not a single letter"</a:t>
            </a:r>
          </a:p>
          <a:p>
            <a:r>
              <a:rPr lang="en-GB" sz="2000" dirty="0" smtClean="0">
                <a:latin typeface="Lucida Console" pitchFamily="49" charset="0"/>
                <a:cs typeface="Courier New" pitchFamily="49" charset="0"/>
              </a:rPr>
              <a:t>fi</a:t>
            </a:r>
          </a:p>
        </p:txBody>
      </p:sp>
    </p:spTree>
    <p:extLst>
      <p:ext uri="{BB962C8B-B14F-4D97-AF65-F5344CB8AC3E}">
        <p14:creationId xmlns:p14="http://schemas.microsoft.com/office/powerpoint/2010/main" val="2556818644"/>
      </p:ext>
    </p:extLst>
  </p:cSld>
  <p:clrMapOvr>
    <a:masterClrMapping/>
  </p:clrMapOvr>
  <p:transition spd="slow">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662300" y="800064"/>
            <a:ext cx="7772400" cy="477054"/>
          </a:xfrm>
        </p:spPr>
        <p:txBody>
          <a:bodyPr/>
          <a:lstStyle/>
          <a:p>
            <a:r>
              <a:rPr lang="en-GB" sz="2800" b="1" dirty="0" smtClean="0"/>
              <a:t>Functions</a:t>
            </a:r>
            <a:endParaRPr lang="en-GB" sz="2800" b="1" dirty="0"/>
          </a:p>
        </p:txBody>
      </p:sp>
      <p:sp>
        <p:nvSpPr>
          <p:cNvPr id="21" name="Text Placeholder 20"/>
          <p:cNvSpPr>
            <a:spLocks noGrp="1"/>
          </p:cNvSpPr>
          <p:nvPr>
            <p:ph type="body" sz="quarter" idx="13"/>
          </p:nvPr>
        </p:nvSpPr>
        <p:spPr>
          <a:xfrm>
            <a:off x="661292" y="4827600"/>
            <a:ext cx="7772677" cy="476726"/>
          </a:xfrm>
          <a:effectLst>
            <a:outerShdw blurRad="63500" dist="63500" dir="2700000" algn="tl" rotWithShape="0">
              <a:prstClr val="black">
                <a:alpha val="40000"/>
              </a:prstClr>
            </a:outerShdw>
          </a:effectLst>
        </p:spPr>
        <p:txBody>
          <a:bodyPr/>
          <a:lstStyle/>
          <a:p>
            <a:r>
              <a:rPr smtClean="0"/>
              <a:t> variable scope</a:t>
            </a:r>
            <a:endParaRPr lang="en-GB" dirty="0"/>
          </a:p>
        </p:txBody>
      </p:sp>
      <p:sp>
        <p:nvSpPr>
          <p:cNvPr id="4" name="Text Placeholder 3"/>
          <p:cNvSpPr>
            <a:spLocks noGrp="1"/>
          </p:cNvSpPr>
          <p:nvPr>
            <p:ph type="body" sz="quarter" idx="16"/>
          </p:nvPr>
        </p:nvSpPr>
        <p:spPr>
          <a:xfrm>
            <a:off x="662300" y="1602000"/>
            <a:ext cx="7772677" cy="578882"/>
          </a:xfrm>
        </p:spPr>
        <p:txBody>
          <a:bodyPr/>
          <a:lstStyle/>
          <a:p>
            <a:r>
              <a:rPr/>
              <a:t>b</a:t>
            </a:r>
            <a:r>
              <a:rPr smtClean="0"/>
              <a:t>asic functions</a:t>
            </a:r>
            <a:endParaRPr lang="en-GB" dirty="0"/>
          </a:p>
        </p:txBody>
      </p:sp>
      <p:sp>
        <p:nvSpPr>
          <p:cNvPr id="7" name="Text Placeholder 3"/>
          <p:cNvSpPr>
            <a:spLocks noGrp="1"/>
          </p:cNvSpPr>
          <p:nvPr>
            <p:ph type="body" sz="quarter" idx="16"/>
          </p:nvPr>
        </p:nvSpPr>
        <p:spPr>
          <a:xfrm>
            <a:off x="661292" y="2408400"/>
            <a:ext cx="7772677" cy="578882"/>
          </a:xfrm>
        </p:spPr>
        <p:txBody>
          <a:bodyPr/>
          <a:lstStyle/>
          <a:p>
            <a:r>
              <a:rPr smtClean="0"/>
              <a:t>passing arguments</a:t>
            </a:r>
            <a:endParaRPr lang="en-GB" dirty="0"/>
          </a:p>
        </p:txBody>
      </p:sp>
      <p:sp>
        <p:nvSpPr>
          <p:cNvPr id="8" name="Text Placeholder 3"/>
          <p:cNvSpPr>
            <a:spLocks noGrp="1"/>
          </p:cNvSpPr>
          <p:nvPr>
            <p:ph type="body" sz="quarter" idx="16"/>
          </p:nvPr>
        </p:nvSpPr>
        <p:spPr>
          <a:xfrm>
            <a:off x="661292" y="3214800"/>
            <a:ext cx="7772677" cy="578882"/>
          </a:xfrm>
        </p:spPr>
        <p:txBody>
          <a:bodyPr/>
          <a:lstStyle/>
          <a:p>
            <a:r>
              <a:rPr/>
              <a:t>r</a:t>
            </a:r>
            <a:r>
              <a:rPr smtClean="0"/>
              <a:t>eturning values</a:t>
            </a:r>
            <a:endParaRPr lang="en-GB" dirty="0"/>
          </a:p>
        </p:txBody>
      </p:sp>
      <p:sp>
        <p:nvSpPr>
          <p:cNvPr id="9" name="Text Placeholder 3"/>
          <p:cNvSpPr>
            <a:spLocks noGrp="1"/>
          </p:cNvSpPr>
          <p:nvPr>
            <p:ph type="body" sz="quarter" idx="16"/>
          </p:nvPr>
        </p:nvSpPr>
        <p:spPr>
          <a:xfrm>
            <a:off x="661292" y="4021200"/>
            <a:ext cx="7772677" cy="578882"/>
          </a:xfrm>
        </p:spPr>
        <p:txBody>
          <a:bodyPr/>
          <a:lstStyle/>
          <a:p>
            <a:r>
              <a:rPr smtClean="0"/>
              <a:t>returning code</a:t>
            </a:r>
            <a:endParaRPr lang="en-GB" dirty="0"/>
          </a:p>
        </p:txBody>
      </p:sp>
    </p:spTree>
    <p:extLst>
      <p:ext uri="{BB962C8B-B14F-4D97-AF65-F5344CB8AC3E}">
        <p14:creationId xmlns:p14="http://schemas.microsoft.com/office/powerpoint/2010/main" val="2749777580"/>
      </p:ext>
    </p:extLst>
  </p:cSld>
  <p:clrMapOvr>
    <a:masterClrMapping/>
  </p:clrMapOvr>
  <p:transition spd="slow">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Variable </a:t>
            </a:r>
            <a:r>
              <a:rPr lang="en-GB" sz="2800" dirty="0"/>
              <a:t>S</a:t>
            </a:r>
            <a:r>
              <a:rPr lang="en-GB" sz="2800" dirty="0" smtClean="0"/>
              <a:t>cope - local and global</a:t>
            </a:r>
            <a:endParaRPr lang="en-GB" sz="2800"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2400" dirty="0" smtClean="0"/>
              <a:t>Global -by default function variables are global and available for use outside the function</a:t>
            </a:r>
          </a:p>
          <a:p>
            <a:pPr marL="285750" indent="-285750">
              <a:buFont typeface="Arial" panose="020B0604020202020204" pitchFamily="34" charset="0"/>
              <a:buChar char="•"/>
            </a:pPr>
            <a:r>
              <a:rPr lang="en-US" sz="2400" dirty="0" smtClean="0"/>
              <a:t>Local – only available for use within the function</a:t>
            </a:r>
          </a:p>
          <a:p>
            <a:pPr marL="280988" indent="-280988">
              <a:buNone/>
            </a:pPr>
            <a:endParaRPr lang="en-US" sz="2400" dirty="0" smtClean="0"/>
          </a:p>
          <a:p>
            <a:pPr marL="280988" indent="-280988"/>
            <a:endParaRPr lang="en-US" sz="2400" dirty="0" smtClean="0"/>
          </a:p>
          <a:p>
            <a:pPr marL="280988" indent="-280988"/>
            <a:endParaRPr lang="en-US" sz="2400" dirty="0" smtClean="0"/>
          </a:p>
          <a:p>
            <a:pPr marL="280988" indent="-280988"/>
            <a:endParaRPr lang="en-US" sz="2400" dirty="0" smtClean="0"/>
          </a:p>
          <a:p>
            <a:pPr marL="280988" indent="-280988">
              <a:buNone/>
            </a:pPr>
            <a:endParaRPr lang="en-GB" sz="2400" dirty="0" smtClean="0"/>
          </a:p>
        </p:txBody>
      </p:sp>
      <p:sp>
        <p:nvSpPr>
          <p:cNvPr id="5" name="Rounded Rectangle 4"/>
          <p:cNvSpPr/>
          <p:nvPr/>
        </p:nvSpPr>
        <p:spPr bwMode="auto">
          <a:xfrm>
            <a:off x="581439" y="2674990"/>
            <a:ext cx="5482009" cy="270196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000" dirty="0" smtClean="0">
                <a:latin typeface="Lucida Console" pitchFamily="49" charset="0"/>
                <a:cs typeface="Courier New" pitchFamily="49" charset="0"/>
              </a:rPr>
              <a:t>function cube() {</a:t>
            </a:r>
          </a:p>
          <a:p>
            <a:r>
              <a:rPr lang="en-GB" sz="2000" dirty="0" smtClean="0">
                <a:latin typeface="Lucida Console" pitchFamily="49" charset="0"/>
                <a:cs typeface="Courier New" pitchFamily="49" charset="0"/>
              </a:rPr>
              <a:t>   x=$[ $1 * $1 * $1 ]</a:t>
            </a:r>
          </a:p>
          <a:p>
            <a:r>
              <a:rPr lang="en-GB" sz="2000" dirty="0" smtClean="0">
                <a:latin typeface="Lucida Console" pitchFamily="49" charset="0"/>
                <a:cs typeface="Courier New" pitchFamily="49" charset="0"/>
              </a:rPr>
              <a:t>   local y=123</a:t>
            </a:r>
          </a:p>
          <a:p>
            <a:r>
              <a:rPr lang="en-GB" sz="2000" dirty="0" smtClean="0">
                <a:latin typeface="Lucida Console" pitchFamily="49" charset="0"/>
                <a:cs typeface="Courier New" pitchFamily="49" charset="0"/>
              </a:rPr>
              <a:t>}</a:t>
            </a:r>
          </a:p>
          <a:p>
            <a:r>
              <a:rPr lang="en-GB" sz="2000" dirty="0" smtClean="0">
                <a:latin typeface="Lucida Console" pitchFamily="49" charset="0"/>
                <a:cs typeface="Courier New" pitchFamily="49" charset="0"/>
              </a:rPr>
              <a:t>cube 3</a:t>
            </a:r>
          </a:p>
          <a:p>
            <a:r>
              <a:rPr lang="en-GB" sz="2000" dirty="0" smtClean="0">
                <a:latin typeface="Lucida Console" pitchFamily="49" charset="0"/>
                <a:cs typeface="Courier New" pitchFamily="49" charset="0"/>
              </a:rPr>
              <a:t>echo "The cube of 3 is $x ."</a:t>
            </a:r>
          </a:p>
          <a:p>
            <a:r>
              <a:rPr lang="en-GB" sz="2000" dirty="0" smtClean="0">
                <a:latin typeface="Lucida Console" pitchFamily="49" charset="0"/>
                <a:cs typeface="Courier New" pitchFamily="49" charset="0"/>
              </a:rPr>
              <a:t>echo "The value of y is : $y ."</a:t>
            </a:r>
            <a:endParaRPr lang="en-GB" sz="2000" dirty="0">
              <a:latin typeface="Lucida Console" pitchFamily="49" charset="0"/>
              <a:cs typeface="Courier New" pitchFamily="49" charset="0"/>
            </a:endParaRPr>
          </a:p>
        </p:txBody>
      </p:sp>
      <p:sp>
        <p:nvSpPr>
          <p:cNvPr id="6" name="Rounded Rectangle 5"/>
          <p:cNvSpPr/>
          <p:nvPr/>
        </p:nvSpPr>
        <p:spPr bwMode="auto">
          <a:xfrm>
            <a:off x="4905235" y="5483632"/>
            <a:ext cx="3781565" cy="938372"/>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r>
              <a:rPr lang="en-GB" sz="2000" dirty="0" smtClean="0">
                <a:solidFill>
                  <a:schemeClr val="bg1"/>
                </a:solidFill>
                <a:latin typeface="Lucida Console" pitchFamily="49" charset="0"/>
                <a:cs typeface="Courier New" pitchFamily="49" charset="0"/>
              </a:rPr>
              <a:t>The cube of 3 is 27 .</a:t>
            </a:r>
          </a:p>
          <a:p>
            <a:r>
              <a:rPr lang="en-GB" sz="2000" dirty="0" smtClean="0">
                <a:solidFill>
                  <a:schemeClr val="bg1"/>
                </a:solidFill>
                <a:latin typeface="Lucida Console" pitchFamily="49" charset="0"/>
                <a:cs typeface="Courier New" pitchFamily="49" charset="0"/>
              </a:rPr>
              <a:t>The value of y is :  . </a:t>
            </a:r>
            <a:endParaRPr lang="en-GB" sz="2000" dirty="0">
              <a:solidFill>
                <a:schemeClr val="bg1"/>
              </a:solidFill>
              <a:latin typeface="Lucida Console" pitchFamily="49" charset="0"/>
              <a:cs typeface="Courier New" pitchFamily="49" charset="0"/>
            </a:endParaRPr>
          </a:p>
        </p:txBody>
      </p:sp>
    </p:spTree>
    <p:extLst>
      <p:ext uri="{BB962C8B-B14F-4D97-AF65-F5344CB8AC3E}">
        <p14:creationId xmlns:p14="http://schemas.microsoft.com/office/powerpoint/2010/main" val="305327012"/>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552450" y="1786733"/>
            <a:ext cx="8143876" cy="558641"/>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a:t>Exercise </a:t>
            </a:r>
            <a:r>
              <a:rPr lang="en-US" sz="2800" i="1" dirty="0" smtClean="0"/>
              <a:t>5 </a:t>
            </a:r>
            <a:r>
              <a:rPr lang="en-US" sz="2800" i="1" dirty="0"/>
              <a:t>– Functions</a:t>
            </a:r>
            <a:endParaRPr lang="en-GB" sz="2800" i="1" dirty="0"/>
          </a:p>
        </p:txBody>
      </p:sp>
    </p:spTree>
    <p:extLst>
      <p:ext uri="{BB962C8B-B14F-4D97-AF65-F5344CB8AC3E}">
        <p14:creationId xmlns:p14="http://schemas.microsoft.com/office/powerpoint/2010/main" val="4230838994"/>
      </p:ext>
    </p:extLst>
  </p:cSld>
  <p:clrMapOvr>
    <a:masterClrMapping/>
  </p:clrMapOvr>
  <p:transition spd="slow">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641350"/>
            <a:ext cx="8229600" cy="323165"/>
          </a:xfrm>
        </p:spPr>
        <p:txBody>
          <a:bodyPr/>
          <a:lstStyle/>
          <a:p>
            <a:r>
              <a:rPr lang="en-GB" sz="1800" smtClean="0"/>
              <a:t>Questions?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990" y="1004200"/>
            <a:ext cx="5282293" cy="5282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534846"/>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449353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 – Shell Scripting</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45599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1800" b="1" dirty="0" smtClean="0">
                <a:latin typeface="Arial" pitchFamily="34" charset="0"/>
                <a:cs typeface="Arial" pitchFamily="34" charset="0"/>
              </a:rPr>
              <a:t>Built-in Commands</a:t>
            </a:r>
          </a:p>
          <a:p>
            <a:pPr eaLnBrk="1" hangingPunct="1"/>
            <a:endParaRPr lang="en-US" altLang="zh-TW" sz="1800" b="1" dirty="0" smtClean="0">
              <a:latin typeface="Arial" pitchFamily="34" charset="0"/>
              <a:cs typeface="Arial" pitchFamily="34" charset="0"/>
            </a:endParaRPr>
          </a:p>
        </p:txBody>
      </p:sp>
    </p:spTree>
    <p:extLst>
      <p:ext uri="{BB962C8B-B14F-4D97-AF65-F5344CB8AC3E}">
        <p14:creationId xmlns:p14="http://schemas.microsoft.com/office/powerpoint/2010/main" val="101666956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457200" y="641350"/>
            <a:ext cx="8229600" cy="477054"/>
          </a:xfrm>
        </p:spPr>
        <p:txBody>
          <a:bodyPr/>
          <a:lstStyle/>
          <a:p>
            <a:r>
              <a:rPr lang="en-GB" sz="2800" dirty="0" smtClean="0"/>
              <a:t>Module objectives</a:t>
            </a:r>
            <a:endParaRPr lang="en-US" sz="2800" dirty="0" smtClean="0"/>
          </a:p>
        </p:txBody>
      </p:sp>
      <p:sp>
        <p:nvSpPr>
          <p:cNvPr id="3076" name="Rectangle 3"/>
          <p:cNvSpPr>
            <a:spLocks noGrp="1" noChangeArrowheads="1"/>
          </p:cNvSpPr>
          <p:nvPr>
            <p:ph idx="1"/>
          </p:nvPr>
        </p:nvSpPr>
        <p:spPr>
          <a:xfrm>
            <a:off x="685800" y="1657350"/>
            <a:ext cx="7772400" cy="4687974"/>
          </a:xfrm>
        </p:spPr>
        <p:txBody>
          <a:bodyPr/>
          <a:lstStyle/>
          <a:p>
            <a:pPr>
              <a:spcBef>
                <a:spcPts val="600"/>
              </a:spcBef>
              <a:spcAft>
                <a:spcPts val="2400"/>
              </a:spcAft>
              <a:buNone/>
            </a:pPr>
            <a:r>
              <a:rPr lang="en-GB" sz="2400" b="1" dirty="0" smtClean="0"/>
              <a:t>After completing this module you will be able to:</a:t>
            </a:r>
          </a:p>
          <a:p>
            <a:pPr>
              <a:spcBef>
                <a:spcPts val="600"/>
              </a:spcBef>
              <a:spcAft>
                <a:spcPts val="1200"/>
              </a:spcAft>
              <a:buFont typeface="Arial" panose="020B0604020202020204" pitchFamily="34" charset="0"/>
              <a:buChar char="•"/>
            </a:pPr>
            <a:r>
              <a:rPr lang="en-GB" sz="2400" dirty="0" smtClean="0"/>
              <a:t>Use set to assign positional parameters </a:t>
            </a:r>
          </a:p>
          <a:p>
            <a:pPr>
              <a:spcBef>
                <a:spcPts val="600"/>
              </a:spcBef>
              <a:spcAft>
                <a:spcPts val="600"/>
              </a:spcAft>
              <a:buFont typeface="Arial" panose="020B0604020202020204" pitchFamily="34" charset="0"/>
              <a:buChar char="•"/>
            </a:pPr>
            <a:r>
              <a:rPr lang="en-GB" sz="2400" dirty="0" smtClean="0"/>
              <a:t>Use the shift to reassign positional parameters</a:t>
            </a:r>
          </a:p>
          <a:p>
            <a:pPr>
              <a:spcBef>
                <a:spcPts val="600"/>
              </a:spcBef>
              <a:spcAft>
                <a:spcPts val="600"/>
              </a:spcAft>
              <a:buNone/>
            </a:pPr>
            <a:endParaRPr lang="en-GB" sz="2400" dirty="0" smtClean="0"/>
          </a:p>
          <a:p>
            <a:pPr>
              <a:spcBef>
                <a:spcPts val="600"/>
              </a:spcBef>
              <a:spcAft>
                <a:spcPts val="600"/>
              </a:spcAft>
              <a:buNone/>
            </a:pPr>
            <a:endParaRPr lang="en-GB" sz="2400" b="1" dirty="0" smtClean="0"/>
          </a:p>
          <a:p>
            <a:pPr>
              <a:spcBef>
                <a:spcPts val="600"/>
              </a:spcBef>
              <a:spcAft>
                <a:spcPts val="600"/>
              </a:spcAft>
            </a:pPr>
            <a:endParaRPr lang="en-GB" sz="2400" dirty="0" smtClean="0"/>
          </a:p>
          <a:p>
            <a:pPr>
              <a:spcBef>
                <a:spcPts val="600"/>
              </a:spcBef>
              <a:spcAft>
                <a:spcPts val="600"/>
              </a:spcAft>
            </a:pPr>
            <a:endParaRPr lang="en-GB" sz="2400" dirty="0" smtClean="0"/>
          </a:p>
          <a:p>
            <a:pPr>
              <a:spcBef>
                <a:spcPts val="600"/>
              </a:spcBef>
              <a:spcAft>
                <a:spcPts val="600"/>
              </a:spcAft>
            </a:pPr>
            <a:endParaRPr lang="en-GB" sz="2400" dirty="0" smtClean="0"/>
          </a:p>
          <a:p>
            <a:pPr>
              <a:spcBef>
                <a:spcPts val="600"/>
              </a:spcBef>
              <a:spcAft>
                <a:spcPts val="600"/>
              </a:spcAft>
            </a:pPr>
            <a:endParaRPr lang="en-GB" sz="2400" dirty="0" smtClean="0"/>
          </a:p>
          <a:p>
            <a:pPr>
              <a:spcBef>
                <a:spcPts val="600"/>
              </a:spcBef>
              <a:spcAft>
                <a:spcPts val="600"/>
              </a:spcAft>
            </a:pPr>
            <a:endParaRPr lang="en-GB" sz="2400" dirty="0" smtClean="0"/>
          </a:p>
          <a:p>
            <a:pPr>
              <a:spcBef>
                <a:spcPts val="600"/>
              </a:spcBef>
              <a:spcAft>
                <a:spcPts val="600"/>
              </a:spcAft>
            </a:pPr>
            <a:endParaRPr lang="en-GB" sz="2400" dirty="0" smtClean="0"/>
          </a:p>
          <a:p>
            <a:pPr>
              <a:spcBef>
                <a:spcPts val="600"/>
              </a:spcBef>
              <a:spcAft>
                <a:spcPts val="600"/>
              </a:spcAft>
            </a:pPr>
            <a:endParaRPr lang="en-GB" sz="2400" dirty="0" smtClean="0"/>
          </a:p>
        </p:txBody>
      </p:sp>
    </p:spTree>
    <p:extLst>
      <p:ext uri="{BB962C8B-B14F-4D97-AF65-F5344CB8AC3E}">
        <p14:creationId xmlns:p14="http://schemas.microsoft.com/office/powerpoint/2010/main" val="1881638022"/>
      </p:ext>
    </p:ext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Built in Commands</a:t>
            </a:r>
            <a:endParaRPr lang="en-GB" sz="2800" b="1" dirty="0"/>
          </a:p>
        </p:txBody>
      </p:sp>
      <p:sp>
        <p:nvSpPr>
          <p:cNvPr id="21" name="Text Placeholder 20"/>
          <p:cNvSpPr>
            <a:spLocks noGrp="1"/>
          </p:cNvSpPr>
          <p:nvPr>
            <p:ph type="body" sz="quarter" idx="13"/>
          </p:nvPr>
        </p:nvSpPr>
        <p:spPr>
          <a:xfrm>
            <a:off x="684000" y="3240000"/>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smtClean="0">
                <a:solidFill>
                  <a:schemeClr val="tx1">
                    <a:lumMod val="50000"/>
                    <a:lumOff val="50000"/>
                  </a:schemeClr>
                </a:solidFill>
              </a:rPr>
              <a:t>shift</a:t>
            </a:r>
            <a:endParaRPr dirty="0">
              <a:solidFill>
                <a:schemeClr val="tx1">
                  <a:lumMod val="50000"/>
                  <a:lumOff val="50000"/>
                </a:schemeClr>
              </a:solidFill>
            </a:endParaRPr>
          </a:p>
        </p:txBody>
      </p:sp>
      <p:sp>
        <p:nvSpPr>
          <p:cNvPr id="7" name="Text Placeholder 20"/>
          <p:cNvSpPr>
            <a:spLocks noGrp="1"/>
          </p:cNvSpPr>
          <p:nvPr>
            <p:ph type="body" sz="quarter" idx="13"/>
          </p:nvPr>
        </p:nvSpPr>
        <p:spPr>
          <a:xfrm>
            <a:off x="684000" y="1728000"/>
            <a:ext cx="7772677" cy="579600"/>
          </a:xfrm>
          <a:effectLst>
            <a:outerShdw blurRad="63500" dist="63500" dir="2700000" algn="tl" rotWithShape="0">
              <a:prstClr val="black">
                <a:alpha val="40000"/>
              </a:prstClr>
            </a:outerShdw>
          </a:effectLst>
        </p:spPr>
        <p:txBody>
          <a:bodyPr/>
          <a:lstStyle/>
          <a:p>
            <a:r>
              <a:rPr lang="en-GB" dirty="0" smtClean="0"/>
              <a:t>Definition</a:t>
            </a:r>
            <a:endParaRPr lang="en-GB" dirty="0"/>
          </a:p>
        </p:txBody>
      </p:sp>
      <p:sp>
        <p:nvSpPr>
          <p:cNvPr id="9" name="Text Placeholder 20"/>
          <p:cNvSpPr>
            <a:spLocks noGrp="1"/>
          </p:cNvSpPr>
          <p:nvPr>
            <p:ph type="body" sz="quarter" idx="13"/>
          </p:nvPr>
        </p:nvSpPr>
        <p:spPr>
          <a:xfrm>
            <a:off x="684000" y="2520000"/>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smtClean="0">
                <a:solidFill>
                  <a:schemeClr val="tx1">
                    <a:lumMod val="50000"/>
                    <a:lumOff val="50000"/>
                  </a:schemeClr>
                </a:solidFill>
              </a:rPr>
              <a:t>set</a:t>
            </a:r>
            <a:endParaRPr dirty="0">
              <a:solidFill>
                <a:schemeClr val="tx1">
                  <a:lumMod val="50000"/>
                  <a:lumOff val="50000"/>
                </a:schemeClr>
              </a:solidFill>
            </a:endParaRPr>
          </a:p>
        </p:txBody>
      </p:sp>
    </p:spTree>
    <p:extLst>
      <p:ext uri="{BB962C8B-B14F-4D97-AF65-F5344CB8AC3E}">
        <p14:creationId xmlns:p14="http://schemas.microsoft.com/office/powerpoint/2010/main" val="917184311"/>
      </p:ext>
    </p:extLst>
  </p:cSld>
  <p:clrMapOvr>
    <a:masterClrMapping/>
  </p:clrMapOvr>
  <p:transition spd="slow">
    <p:fad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641350"/>
            <a:ext cx="8229600" cy="477054"/>
          </a:xfrm>
        </p:spPr>
        <p:txBody>
          <a:bodyPr/>
          <a:lstStyle/>
          <a:p>
            <a:r>
              <a:rPr lang="en-GB" sz="2800" dirty="0" smtClean="0"/>
              <a:t>Built in commands</a:t>
            </a:r>
            <a:endParaRPr lang="en-GB" sz="2800" dirty="0"/>
          </a:p>
        </p:txBody>
      </p:sp>
      <p:sp>
        <p:nvSpPr>
          <p:cNvPr id="11" name="Content Placeholder 10"/>
          <p:cNvSpPr>
            <a:spLocks noGrp="1"/>
          </p:cNvSpPr>
          <p:nvPr>
            <p:ph idx="1"/>
          </p:nvPr>
        </p:nvSpPr>
        <p:spPr>
          <a:xfrm>
            <a:off x="457200" y="1432560"/>
            <a:ext cx="8011205" cy="4907280"/>
          </a:xfrm>
        </p:spPr>
        <p:txBody>
          <a:bodyPr/>
          <a:lstStyle/>
          <a:p>
            <a:pPr>
              <a:spcBef>
                <a:spcPts val="600"/>
              </a:spcBef>
              <a:spcAft>
                <a:spcPts val="600"/>
              </a:spcAft>
              <a:buFont typeface="Arial" panose="020B0604020202020204" pitchFamily="34" charset="0"/>
              <a:buChar char="•"/>
            </a:pPr>
            <a:r>
              <a:rPr lang="en-GB" sz="2400" dirty="0" smtClean="0"/>
              <a:t>Built in commands are part of the shell application.</a:t>
            </a:r>
          </a:p>
          <a:p>
            <a:pPr>
              <a:spcBef>
                <a:spcPts val="600"/>
              </a:spcBef>
              <a:spcAft>
                <a:spcPts val="600"/>
              </a:spcAft>
              <a:buFont typeface="Arial" panose="020B0604020202020204" pitchFamily="34" charset="0"/>
              <a:buChar char="•"/>
            </a:pPr>
            <a:r>
              <a:rPr lang="en-GB" sz="2400" dirty="0" smtClean="0"/>
              <a:t>The execution time will be faster than external commands as the kernel will not create or fork a process</a:t>
            </a:r>
            <a:endParaRPr lang="en-GB" sz="2400" dirty="0"/>
          </a:p>
          <a:p>
            <a:pPr>
              <a:spcBef>
                <a:spcPts val="600"/>
              </a:spcBef>
              <a:spcAft>
                <a:spcPts val="600"/>
              </a:spcAft>
              <a:buFont typeface="Arial" panose="020B0604020202020204" pitchFamily="34" charset="0"/>
              <a:buChar char="•"/>
            </a:pPr>
            <a:r>
              <a:rPr lang="en-GB" sz="2400" dirty="0" smtClean="0"/>
              <a:t>Invoke the type command to determine the type </a:t>
            </a:r>
            <a:r>
              <a:rPr lang="en-GB" sz="2400" dirty="0"/>
              <a:t>of that </a:t>
            </a:r>
            <a:r>
              <a:rPr lang="en-GB" sz="2400" dirty="0" smtClean="0"/>
              <a:t>command.</a:t>
            </a:r>
          </a:p>
          <a:p>
            <a:pPr>
              <a:spcBef>
                <a:spcPts val="600"/>
              </a:spcBef>
              <a:spcAft>
                <a:spcPts val="600"/>
              </a:spcAft>
              <a:buFont typeface="Arial" panose="020B0604020202020204" pitchFamily="34" charset="0"/>
              <a:buChar char="•"/>
            </a:pPr>
            <a:endParaRPr lang="en-GB" dirty="0" smtClean="0"/>
          </a:p>
          <a:p>
            <a:pPr>
              <a:spcBef>
                <a:spcPts val="600"/>
              </a:spcBef>
              <a:spcAft>
                <a:spcPts val="600"/>
              </a:spcAft>
              <a:buFont typeface="Arial" panose="020B0604020202020204" pitchFamily="34" charset="0"/>
              <a:buChar char="•"/>
            </a:pPr>
            <a:endParaRPr lang="en-GB" sz="2400" dirty="0" smtClean="0"/>
          </a:p>
          <a:p>
            <a:pPr marL="0" indent="0">
              <a:spcBef>
                <a:spcPts val="600"/>
              </a:spcBef>
              <a:spcAft>
                <a:spcPts val="600"/>
              </a:spcAft>
            </a:pPr>
            <a:endParaRPr lang="en-US" sz="2400" dirty="0" smtClean="0"/>
          </a:p>
          <a:p>
            <a:pPr marL="0" indent="0">
              <a:spcBef>
                <a:spcPts val="0"/>
              </a:spcBef>
              <a:spcAft>
                <a:spcPts val="0"/>
              </a:spcAft>
            </a:pPr>
            <a:endParaRPr lang="en-GB" sz="2000" dirty="0" smtClean="0"/>
          </a:p>
          <a:p>
            <a:pPr>
              <a:spcBef>
                <a:spcPts val="600"/>
              </a:spcBef>
              <a:spcAft>
                <a:spcPts val="600"/>
              </a:spcAft>
              <a:buFont typeface="Arial" panose="020B0604020202020204" pitchFamily="34" charset="0"/>
              <a:buChar char="•"/>
            </a:pPr>
            <a:r>
              <a:rPr lang="en-GB" sz="2400" dirty="0" smtClean="0"/>
              <a:t>Enter man bash to find all build in commands and their explanations.</a:t>
            </a:r>
          </a:p>
        </p:txBody>
      </p:sp>
      <p:sp>
        <p:nvSpPr>
          <p:cNvPr id="4" name="Rounded Rectangle 3"/>
          <p:cNvSpPr/>
          <p:nvPr/>
        </p:nvSpPr>
        <p:spPr bwMode="auto">
          <a:xfrm>
            <a:off x="1125415" y="3886200"/>
            <a:ext cx="5616624" cy="1271632"/>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ts val="600"/>
              </a:spcBef>
              <a:spcAft>
                <a:spcPts val="600"/>
              </a:spcAft>
              <a:buClrTx/>
              <a:buSzTx/>
              <a:buFontTx/>
              <a:buNone/>
              <a:tabLst/>
            </a:pPr>
            <a:r>
              <a:rPr lang="en-GB" sz="2400" dirty="0" smtClean="0">
                <a:solidFill>
                  <a:schemeClr val="bg1"/>
                </a:solidFill>
                <a:latin typeface="Lucida Console" pitchFamily="49" charset="0"/>
                <a:ea typeface="ヒラギノ角ゴ Pro W3" pitchFamily="-112" charset="-128"/>
                <a:cs typeface="Courier New" pitchFamily="49" charset="0"/>
              </a:rPr>
              <a:t>t</a:t>
            </a:r>
            <a:r>
              <a:rPr kumimoji="0" lang="en-GB" sz="24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ype </a:t>
            </a:r>
            <a:r>
              <a:rPr lang="en-GB" sz="2400" dirty="0" smtClean="0">
                <a:solidFill>
                  <a:schemeClr val="bg1"/>
                </a:solidFill>
                <a:latin typeface="Lucida Console" pitchFamily="49" charset="0"/>
                <a:ea typeface="ヒラギノ角ゴ Pro W3" pitchFamily="-112" charset="-128"/>
                <a:cs typeface="Courier New" pitchFamily="49" charset="0"/>
              </a:rPr>
              <a:t>pwd</a:t>
            </a:r>
            <a:endParaRPr kumimoji="0" lang="en-GB" sz="24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ts val="600"/>
              </a:spcBef>
              <a:spcAft>
                <a:spcPts val="600"/>
              </a:spcAft>
              <a:buClrTx/>
              <a:buSzTx/>
              <a:buFontTx/>
              <a:buNone/>
              <a:tabLst/>
            </a:pPr>
            <a:r>
              <a:rPr lang="en-GB" sz="2400" dirty="0" smtClean="0">
                <a:solidFill>
                  <a:schemeClr val="bg1"/>
                </a:solidFill>
                <a:latin typeface="Lucida Console" pitchFamily="49" charset="0"/>
                <a:ea typeface="ヒラギノ角ゴ Pro W3" pitchFamily="-112" charset="-128"/>
                <a:cs typeface="Courier New" pitchFamily="49" charset="0"/>
              </a:rPr>
              <a:t>type who</a:t>
            </a:r>
            <a:endParaRPr kumimoji="0" lang="en-GB" sz="24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27589949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Introduction to Shell Scripts</a:t>
            </a:r>
            <a:endParaRPr lang="en-GB" sz="2800" b="1" dirty="0"/>
          </a:p>
        </p:txBody>
      </p:sp>
      <p:sp>
        <p:nvSpPr>
          <p:cNvPr id="5" name="Text Placeholder 4"/>
          <p:cNvSpPr>
            <a:spLocks noGrp="1"/>
          </p:cNvSpPr>
          <p:nvPr>
            <p:ph type="body" sz="quarter" idx="14"/>
          </p:nvPr>
        </p:nvSpPr>
        <p:spPr>
          <a:xfrm>
            <a:off x="617099" y="1880828"/>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a:t>Create and </a:t>
            </a:r>
            <a:r>
              <a:rPr lang="en-GB" dirty="0" smtClean="0"/>
              <a:t>Run </a:t>
            </a:r>
            <a:r>
              <a:rPr lang="en-GB" dirty="0"/>
              <a:t>S</a:t>
            </a:r>
            <a:r>
              <a:rPr lang="en-GB" dirty="0" smtClean="0"/>
              <a:t>hell Scripts</a:t>
            </a:r>
            <a:endParaRPr lang="en-GB" dirty="0"/>
          </a:p>
        </p:txBody>
      </p:sp>
      <p:sp>
        <p:nvSpPr>
          <p:cNvPr id="25" name="Text Placeholder 3"/>
          <p:cNvSpPr>
            <a:spLocks noGrp="1"/>
          </p:cNvSpPr>
          <p:nvPr>
            <p:ph type="body" sz="quarter" idx="16"/>
          </p:nvPr>
        </p:nvSpPr>
        <p:spPr>
          <a:xfrm>
            <a:off x="617099" y="3606202"/>
            <a:ext cx="7772677" cy="578882"/>
          </a:xfrm>
          <a:solidFill>
            <a:srgbClr val="00B0F0"/>
          </a:solidFill>
          <a:ln w="28575"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smtClean="0">
                <a:solidFill>
                  <a:srgbClr val="333399"/>
                </a:solidFill>
              </a:rPr>
              <a:t>Exit command</a:t>
            </a:r>
            <a:endParaRPr dirty="0">
              <a:solidFill>
                <a:srgbClr val="333399"/>
              </a:solidFill>
            </a:endParaRPr>
          </a:p>
        </p:txBody>
      </p:sp>
      <p:sp>
        <p:nvSpPr>
          <p:cNvPr id="6" name="Text Placeholder 4"/>
          <p:cNvSpPr>
            <a:spLocks noGrp="1"/>
          </p:cNvSpPr>
          <p:nvPr>
            <p:ph type="body" sz="quarter" idx="14"/>
          </p:nvPr>
        </p:nvSpPr>
        <p:spPr>
          <a:xfrm>
            <a:off x="617099" y="2742106"/>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smtClean="0"/>
              <a:t>Debugging </a:t>
            </a:r>
            <a:r>
              <a:rPr lang="en-GB" dirty="0"/>
              <a:t>S</a:t>
            </a:r>
            <a:r>
              <a:rPr lang="en-GB" dirty="0" smtClean="0"/>
              <a:t>hell Scripts</a:t>
            </a:r>
            <a:endParaRPr lang="en-GB" dirty="0"/>
          </a:p>
        </p:txBody>
      </p:sp>
    </p:spTree>
  </p:cSld>
  <p:clrMapOvr>
    <a:masterClrMapping/>
  </p:clrMapOvr>
  <p:transition spd="slow">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err="1" smtClean="0"/>
              <a:t>Builtin</a:t>
            </a:r>
            <a:r>
              <a:rPr lang="en-GB" sz="2800" b="1" dirty="0" smtClean="0"/>
              <a:t> Commands</a:t>
            </a:r>
            <a:endParaRPr lang="en-GB" sz="2800" b="1" dirty="0"/>
          </a:p>
        </p:txBody>
      </p:sp>
      <p:sp>
        <p:nvSpPr>
          <p:cNvPr id="21" name="Text Placeholder 20"/>
          <p:cNvSpPr>
            <a:spLocks noGrp="1"/>
          </p:cNvSpPr>
          <p:nvPr>
            <p:ph type="body" sz="quarter" idx="13"/>
          </p:nvPr>
        </p:nvSpPr>
        <p:spPr>
          <a:xfrm>
            <a:off x="684000" y="3240000"/>
            <a:ext cx="7772677" cy="579600"/>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smtClean="0">
                <a:solidFill>
                  <a:schemeClr val="tx1">
                    <a:lumMod val="50000"/>
                    <a:lumOff val="50000"/>
                  </a:schemeClr>
                </a:solidFill>
              </a:rPr>
              <a:t>shift</a:t>
            </a:r>
            <a:endParaRPr dirty="0">
              <a:solidFill>
                <a:schemeClr val="tx1">
                  <a:lumMod val="50000"/>
                  <a:lumOff val="50000"/>
                </a:schemeClr>
              </a:solidFill>
            </a:endParaRPr>
          </a:p>
        </p:txBody>
      </p:sp>
      <p:sp>
        <p:nvSpPr>
          <p:cNvPr id="7" name="Text Placeholder 20"/>
          <p:cNvSpPr>
            <a:spLocks noGrp="1"/>
          </p:cNvSpPr>
          <p:nvPr>
            <p:ph type="body" sz="quarter" idx="13"/>
          </p:nvPr>
        </p:nvSpPr>
        <p:spPr>
          <a:xfrm>
            <a:off x="684000" y="2520000"/>
            <a:ext cx="7772677" cy="579600"/>
          </a:xfrm>
          <a:effectLst>
            <a:outerShdw blurRad="63500" dist="63500" dir="2700000" algn="tl" rotWithShape="0">
              <a:prstClr val="black">
                <a:alpha val="40000"/>
              </a:prstClr>
            </a:outerShdw>
          </a:effectLst>
        </p:spPr>
        <p:txBody>
          <a:bodyPr/>
          <a:lstStyle/>
          <a:p>
            <a:r>
              <a:rPr lang="en-GB" smtClean="0"/>
              <a:t>set</a:t>
            </a:r>
            <a:endParaRPr lang="en-GB" dirty="0"/>
          </a:p>
        </p:txBody>
      </p:sp>
      <p:sp>
        <p:nvSpPr>
          <p:cNvPr id="9" name="Text Placeholder 20"/>
          <p:cNvSpPr>
            <a:spLocks noGrp="1"/>
          </p:cNvSpPr>
          <p:nvPr>
            <p:ph type="body" sz="quarter" idx="13"/>
          </p:nvPr>
        </p:nvSpPr>
        <p:spPr>
          <a:xfrm>
            <a:off x="684000" y="1728000"/>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smtClean="0">
                <a:solidFill>
                  <a:schemeClr val="tx1">
                    <a:lumMod val="50000"/>
                    <a:lumOff val="50000"/>
                  </a:schemeClr>
                </a:solidFill>
              </a:rPr>
              <a:t>Definition</a:t>
            </a:r>
            <a:endParaRPr dirty="0">
              <a:solidFill>
                <a:schemeClr val="tx1">
                  <a:lumMod val="50000"/>
                  <a:lumOff val="50000"/>
                </a:schemeClr>
              </a:solidFill>
            </a:endParaRPr>
          </a:p>
        </p:txBody>
      </p:sp>
    </p:spTree>
    <p:extLst>
      <p:ext uri="{BB962C8B-B14F-4D97-AF65-F5344CB8AC3E}">
        <p14:creationId xmlns:p14="http://schemas.microsoft.com/office/powerpoint/2010/main" val="2268074894"/>
      </p:ext>
    </p:extLst>
  </p:cSld>
  <p:clrMapOvr>
    <a:masterClrMapping/>
  </p:clrMapOvr>
  <p:transition spd="slow">
    <p:fad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641350"/>
            <a:ext cx="8229600" cy="477054"/>
          </a:xfrm>
        </p:spPr>
        <p:txBody>
          <a:bodyPr/>
          <a:lstStyle/>
          <a:p>
            <a:r>
              <a:rPr lang="en-GB" sz="2800" dirty="0" smtClean="0"/>
              <a:t>set</a:t>
            </a:r>
            <a:endParaRPr lang="en-GB" sz="2800" dirty="0"/>
          </a:p>
        </p:txBody>
      </p:sp>
      <p:sp>
        <p:nvSpPr>
          <p:cNvPr id="9" name="Content Placeholder 8"/>
          <p:cNvSpPr>
            <a:spLocks noGrp="1"/>
          </p:cNvSpPr>
          <p:nvPr>
            <p:ph idx="1"/>
          </p:nvPr>
        </p:nvSpPr>
        <p:spPr>
          <a:xfrm>
            <a:off x="685800" y="1657350"/>
            <a:ext cx="7772400" cy="4546638"/>
          </a:xfrm>
        </p:spPr>
        <p:txBody>
          <a:bodyPr/>
          <a:lstStyle/>
          <a:p>
            <a:pPr>
              <a:buFont typeface="Arial" panose="020B0604020202020204" pitchFamily="34" charset="0"/>
              <a:buChar char="•"/>
            </a:pPr>
            <a:r>
              <a:rPr lang="en-GB" sz="2400" dirty="0" smtClean="0"/>
              <a:t>Sets positional parameters</a:t>
            </a:r>
          </a:p>
          <a:p>
            <a:endParaRPr lang="en-GB" sz="2400" dirty="0" smtClean="0"/>
          </a:p>
          <a:p>
            <a:endParaRPr lang="en-GB" sz="2400" dirty="0" smtClean="0"/>
          </a:p>
          <a:p>
            <a:pPr lvl="1">
              <a:buNone/>
            </a:pPr>
            <a:endParaRPr lang="en-GB" sz="2400" dirty="0" smtClean="0"/>
          </a:p>
          <a:p>
            <a:pPr>
              <a:buNone/>
            </a:pPr>
            <a:r>
              <a:rPr lang="en-GB" sz="2400" dirty="0" smtClean="0"/>
              <a:t>		</a:t>
            </a:r>
          </a:p>
          <a:p>
            <a:pPr>
              <a:buNone/>
            </a:pPr>
            <a:r>
              <a:rPr lang="en-GB" sz="2400" dirty="0" smtClean="0"/>
              <a:t>		</a:t>
            </a:r>
          </a:p>
          <a:p>
            <a:pPr>
              <a:buNone/>
            </a:pPr>
            <a:r>
              <a:rPr lang="en-GB" sz="2400" dirty="0" smtClean="0"/>
              <a:t>	</a:t>
            </a:r>
          </a:p>
          <a:p>
            <a:pPr>
              <a:buNone/>
            </a:pPr>
            <a:endParaRPr lang="en-GB" sz="2400" dirty="0" smtClean="0"/>
          </a:p>
          <a:p>
            <a:pPr>
              <a:buNone/>
            </a:pPr>
            <a:endParaRPr lang="en-GB" sz="2400" dirty="0" smtClean="0"/>
          </a:p>
        </p:txBody>
      </p:sp>
      <p:sp>
        <p:nvSpPr>
          <p:cNvPr id="4" name="Rounded Rectangle 3"/>
          <p:cNvSpPr/>
          <p:nvPr/>
        </p:nvSpPr>
        <p:spPr bwMode="auto">
          <a:xfrm>
            <a:off x="579120" y="2361230"/>
            <a:ext cx="8107680" cy="1646889"/>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a:spcBef>
                <a:spcPts val="600"/>
              </a:spcBef>
              <a:spcAft>
                <a:spcPts val="600"/>
              </a:spcAft>
            </a:pPr>
            <a:r>
              <a:rPr lang="en-GB" sz="2200" dirty="0" smtClean="0">
                <a:solidFill>
                  <a:schemeClr val="bg1"/>
                </a:solidFill>
                <a:latin typeface="Lucida Console" pitchFamily="49" charset="0"/>
                <a:ea typeface="ヒラギノ角ゴ Pro W3" pitchFamily="-112" charset="-128"/>
                <a:cs typeface="Courier New" pitchFamily="49" charset="0"/>
              </a:rPr>
              <a:t> [user @ </a:t>
            </a:r>
            <a:r>
              <a:rPr lang="en-GB" sz="2200" dirty="0" err="1" smtClean="0">
                <a:solidFill>
                  <a:schemeClr val="bg1"/>
                </a:solidFill>
                <a:latin typeface="Lucida Console" pitchFamily="49" charset="0"/>
                <a:ea typeface="ヒラギノ角ゴ Pro W3" pitchFamily="-112" charset="-128"/>
                <a:cs typeface="Courier New" pitchFamily="49" charset="0"/>
              </a:rPr>
              <a:t>unix</a:t>
            </a:r>
            <a:r>
              <a:rPr lang="en-GB" sz="2200" dirty="0" smtClean="0">
                <a:solidFill>
                  <a:schemeClr val="bg1"/>
                </a:solidFill>
                <a:latin typeface="Lucida Console" pitchFamily="49" charset="0"/>
                <a:ea typeface="ヒラギノ角ゴ Pro W3" pitchFamily="-112" charset="-128"/>
                <a:cs typeface="Courier New" pitchFamily="49" charset="0"/>
              </a:rPr>
              <a:t> ~]$ set Monday Tuesday Wednesday</a:t>
            </a:r>
          </a:p>
          <a:p>
            <a:pPr>
              <a:spcBef>
                <a:spcPts val="600"/>
              </a:spcBef>
              <a:spcAft>
                <a:spcPts val="600"/>
              </a:spcAft>
            </a:pPr>
            <a:r>
              <a:rPr lang="en-GB" sz="2200" dirty="0" smtClean="0">
                <a:solidFill>
                  <a:schemeClr val="bg1"/>
                </a:solidFill>
                <a:latin typeface="Lucida Console" pitchFamily="49" charset="0"/>
                <a:ea typeface="ヒラギノ角ゴ Pro W3" pitchFamily="-112" charset="-128"/>
                <a:cs typeface="Courier New" pitchFamily="49" charset="0"/>
              </a:rPr>
              <a:t> [user @ unix ~]$ echo $3</a:t>
            </a:r>
          </a:p>
          <a:p>
            <a:pPr>
              <a:spcBef>
                <a:spcPts val="600"/>
              </a:spcBef>
              <a:spcAft>
                <a:spcPts val="600"/>
              </a:spcAft>
            </a:pPr>
            <a:r>
              <a:rPr lang="en-GB" sz="2200" dirty="0" smtClean="0">
                <a:solidFill>
                  <a:schemeClr val="bg1"/>
                </a:solidFill>
                <a:latin typeface="Lucida Console" pitchFamily="49" charset="0"/>
                <a:ea typeface="ヒラギノ角ゴ Pro W3" pitchFamily="-112" charset="-128"/>
                <a:cs typeface="Courier New" pitchFamily="49" charset="0"/>
              </a:rPr>
              <a:t> [user @ unix ~]$ Wednesday</a:t>
            </a:r>
          </a:p>
        </p:txBody>
      </p:sp>
    </p:spTree>
    <p:extLst>
      <p:ext uri="{BB962C8B-B14F-4D97-AF65-F5344CB8AC3E}">
        <p14:creationId xmlns:p14="http://schemas.microsoft.com/office/powerpoint/2010/main" val="250074460"/>
      </p:ext>
    </p:extLst>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Example 1 – set command</a:t>
            </a:r>
            <a:endParaRPr lang="en-GB" sz="2800" dirty="0"/>
          </a:p>
        </p:txBody>
      </p:sp>
      <p:sp>
        <p:nvSpPr>
          <p:cNvPr id="4" name="Rounded Rectangle 3"/>
          <p:cNvSpPr/>
          <p:nvPr/>
        </p:nvSpPr>
        <p:spPr bwMode="auto">
          <a:xfrm>
            <a:off x="526946" y="1775676"/>
            <a:ext cx="8109209" cy="280831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#!/bin/bash</a:t>
            </a:r>
          </a:p>
          <a:p>
            <a:endParaRPr lang="en-GB" sz="2400" dirty="0" smtClean="0">
              <a:solidFill>
                <a:schemeClr val="tx1"/>
              </a:solidFill>
              <a:latin typeface="Lucida Console" pitchFamily="49" charset="0"/>
              <a:ea typeface="ヒラギノ角ゴ Pro W3" pitchFamily="-112" charset="-128"/>
              <a:cs typeface="Courier New" pitchFamily="49" charset="0"/>
            </a:endParaRPr>
          </a:p>
          <a:p>
            <a:r>
              <a:rPr lang="en-GB" sz="2400" dirty="0" smtClean="0">
                <a:solidFill>
                  <a:schemeClr val="tx1"/>
                </a:solidFill>
                <a:latin typeface="Lucida Console" pitchFamily="49" charset="0"/>
                <a:ea typeface="ヒラギノ角ゴ Pro W3" pitchFamily="-112" charset="-128"/>
                <a:cs typeface="Courier New" pitchFamily="49" charset="0"/>
              </a:rPr>
              <a:t>echo "First argument : $1"</a:t>
            </a:r>
          </a:p>
          <a:p>
            <a:r>
              <a:rPr lang="en-GB" sz="2400" dirty="0" smtClean="0">
                <a:solidFill>
                  <a:schemeClr val="tx1"/>
                </a:solidFill>
                <a:latin typeface="Lucida Console" pitchFamily="49" charset="0"/>
                <a:ea typeface="ヒラギノ角ゴ Pro W3" pitchFamily="-112" charset="-128"/>
                <a:cs typeface="Courier New" pitchFamily="49" charset="0"/>
              </a:rPr>
              <a:t>set 5 4</a:t>
            </a:r>
          </a:p>
          <a:p>
            <a:r>
              <a:rPr lang="en-GB" sz="2400" dirty="0" smtClean="0">
                <a:solidFill>
                  <a:schemeClr val="tx1"/>
                </a:solidFill>
                <a:latin typeface="Lucida Console" pitchFamily="49" charset="0"/>
                <a:ea typeface="ヒラギノ角ゴ Pro W3" pitchFamily="-112" charset="-128"/>
                <a:cs typeface="Courier New" pitchFamily="49" charset="0"/>
              </a:rPr>
              <a:t>echo "After set command first argument : $1"</a:t>
            </a:r>
          </a:p>
        </p:txBody>
      </p:sp>
      <p:sp>
        <p:nvSpPr>
          <p:cNvPr id="5" name="Rounded Rectangle 4"/>
          <p:cNvSpPr/>
          <p:nvPr/>
        </p:nvSpPr>
        <p:spPr bwMode="auto">
          <a:xfrm>
            <a:off x="593415" y="5329220"/>
            <a:ext cx="8009505" cy="684076"/>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bg1"/>
                </a:solidFill>
                <a:effectLst/>
                <a:latin typeface="Lucida Console" pitchFamily="49" charset="0"/>
                <a:ea typeface="ヒラギノ角ゴ Pro W3" pitchFamily="-112" charset="-128"/>
                <a:cs typeface="Courier New" pitchFamily="49" charset="0"/>
              </a:rPr>
              <a:t>setExample1 </a:t>
            </a:r>
            <a:r>
              <a:rPr kumimoji="0" lang="en-GB" sz="24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3</a:t>
            </a:r>
          </a:p>
        </p:txBody>
      </p:sp>
    </p:spTree>
    <p:extLst>
      <p:ext uri="{BB962C8B-B14F-4D97-AF65-F5344CB8AC3E}">
        <p14:creationId xmlns:p14="http://schemas.microsoft.com/office/powerpoint/2010/main" val="1063110860"/>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Example 2 – set command</a:t>
            </a:r>
            <a:endParaRPr lang="en-GB" sz="2800" dirty="0"/>
          </a:p>
        </p:txBody>
      </p:sp>
      <p:sp>
        <p:nvSpPr>
          <p:cNvPr id="4" name="Rounded Rectangle 3"/>
          <p:cNvSpPr/>
          <p:nvPr/>
        </p:nvSpPr>
        <p:spPr bwMode="auto">
          <a:xfrm>
            <a:off x="526946" y="1440396"/>
            <a:ext cx="8109209" cy="3817404"/>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#!/bin/bash</a:t>
            </a:r>
          </a:p>
          <a:p>
            <a:endParaRPr lang="en-GB" sz="2400" dirty="0" smtClean="0">
              <a:solidFill>
                <a:schemeClr val="tx1"/>
              </a:solidFill>
              <a:latin typeface="Lucida Console" pitchFamily="49" charset="0"/>
              <a:ea typeface="ヒラギノ角ゴ Pro W3" pitchFamily="-112" charset="-128"/>
              <a:cs typeface="Courier New" pitchFamily="49" charset="0"/>
            </a:endParaRPr>
          </a:p>
          <a:p>
            <a:r>
              <a:rPr lang="en-GB" sz="2400" dirty="0" smtClean="0">
                <a:solidFill>
                  <a:schemeClr val="tx1"/>
                </a:solidFill>
                <a:latin typeface="Lucida Console" pitchFamily="49" charset="0"/>
                <a:ea typeface="ヒラギノ角ゴ Pro W3" pitchFamily="-112" charset="-128"/>
                <a:cs typeface="Courier New" pitchFamily="49" charset="0"/>
              </a:rPr>
              <a:t>echo "Today's date is : "</a:t>
            </a:r>
          </a:p>
          <a:p>
            <a:r>
              <a:rPr lang="en-GB" sz="2400" dirty="0" smtClean="0">
                <a:solidFill>
                  <a:schemeClr val="tx1"/>
                </a:solidFill>
                <a:latin typeface="Lucida Console" pitchFamily="49" charset="0"/>
                <a:ea typeface="ヒラギノ角ゴ Pro W3" pitchFamily="-112" charset="-128"/>
                <a:cs typeface="Courier New" pitchFamily="49" charset="0"/>
              </a:rPr>
              <a:t>date</a:t>
            </a:r>
          </a:p>
          <a:p>
            <a:r>
              <a:rPr lang="en-GB" sz="2400" dirty="0" smtClean="0">
                <a:solidFill>
                  <a:schemeClr val="tx1"/>
                </a:solidFill>
                <a:latin typeface="Lucida Console" pitchFamily="49" charset="0"/>
                <a:ea typeface="ヒラギノ角ゴ Pro W3" pitchFamily="-112" charset="-128"/>
                <a:cs typeface="Courier New" pitchFamily="49" charset="0"/>
              </a:rPr>
              <a:t>set $(date)</a:t>
            </a:r>
          </a:p>
          <a:p>
            <a:endParaRPr lang="en-GB" sz="2400" dirty="0" smtClean="0">
              <a:solidFill>
                <a:schemeClr val="tx1"/>
              </a:solidFill>
              <a:latin typeface="Lucida Console" pitchFamily="49" charset="0"/>
              <a:ea typeface="ヒラギノ角ゴ Pro W3" pitchFamily="-112" charset="-128"/>
              <a:cs typeface="Courier New" pitchFamily="49" charset="0"/>
            </a:endParaRPr>
          </a:p>
          <a:p>
            <a:r>
              <a:rPr lang="en-GB" sz="2400" dirty="0" smtClean="0">
                <a:solidFill>
                  <a:schemeClr val="tx1"/>
                </a:solidFill>
                <a:latin typeface="Lucida Console" pitchFamily="49" charset="0"/>
                <a:ea typeface="ヒラギノ角ゴ Pro W3" pitchFamily="-112" charset="-128"/>
                <a:cs typeface="Courier New" pitchFamily="49" charset="0"/>
              </a:rPr>
              <a:t>echo $1</a:t>
            </a:r>
          </a:p>
          <a:p>
            <a:r>
              <a:rPr lang="en-GB" sz="2400" dirty="0" smtClean="0">
                <a:solidFill>
                  <a:schemeClr val="tx1"/>
                </a:solidFill>
                <a:latin typeface="Lucida Console" pitchFamily="49" charset="0"/>
                <a:ea typeface="ヒラギノ角ゴ Pro W3" pitchFamily="-112" charset="-128"/>
                <a:cs typeface="Courier New" pitchFamily="49" charset="0"/>
              </a:rPr>
              <a:t>echo $3</a:t>
            </a:r>
          </a:p>
          <a:p>
            <a:r>
              <a:rPr lang="en-GB" sz="2400" dirty="0" smtClean="0">
                <a:solidFill>
                  <a:schemeClr val="tx1"/>
                </a:solidFill>
                <a:latin typeface="Lucida Console" pitchFamily="49" charset="0"/>
                <a:ea typeface="ヒラギノ角ゴ Pro W3" pitchFamily="-112" charset="-128"/>
                <a:cs typeface="Courier New" pitchFamily="49" charset="0"/>
              </a:rPr>
              <a:t>echo $2</a:t>
            </a:r>
          </a:p>
        </p:txBody>
      </p:sp>
      <p:sp>
        <p:nvSpPr>
          <p:cNvPr id="5" name="Rounded Rectangle 4"/>
          <p:cNvSpPr/>
          <p:nvPr/>
        </p:nvSpPr>
        <p:spPr bwMode="auto">
          <a:xfrm>
            <a:off x="576797" y="5651211"/>
            <a:ext cx="8009505" cy="504056"/>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setExample2 </a:t>
            </a:r>
          </a:p>
        </p:txBody>
      </p:sp>
    </p:spTree>
    <p:extLst>
      <p:ext uri="{BB962C8B-B14F-4D97-AF65-F5344CB8AC3E}">
        <p14:creationId xmlns:p14="http://schemas.microsoft.com/office/powerpoint/2010/main" val="2482564985"/>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err="1" smtClean="0"/>
              <a:t>Builtin</a:t>
            </a:r>
            <a:r>
              <a:rPr lang="en-GB" sz="2800" b="1" dirty="0" smtClean="0"/>
              <a:t> Commands</a:t>
            </a:r>
            <a:endParaRPr lang="en-GB" sz="2800" b="1" dirty="0"/>
          </a:p>
        </p:txBody>
      </p:sp>
      <p:sp>
        <p:nvSpPr>
          <p:cNvPr id="21" name="Text Placeholder 20"/>
          <p:cNvSpPr>
            <a:spLocks noGrp="1"/>
          </p:cNvSpPr>
          <p:nvPr>
            <p:ph type="body" sz="quarter" idx="13"/>
          </p:nvPr>
        </p:nvSpPr>
        <p:spPr>
          <a:xfrm>
            <a:off x="684000" y="2520000"/>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smtClean="0">
                <a:solidFill>
                  <a:schemeClr val="tx1">
                    <a:lumMod val="50000"/>
                    <a:lumOff val="50000"/>
                  </a:schemeClr>
                </a:solidFill>
              </a:rPr>
              <a:t>set</a:t>
            </a:r>
            <a:endParaRPr dirty="0">
              <a:solidFill>
                <a:schemeClr val="tx1">
                  <a:lumMod val="50000"/>
                  <a:lumOff val="50000"/>
                </a:schemeClr>
              </a:solidFill>
            </a:endParaRPr>
          </a:p>
        </p:txBody>
      </p:sp>
      <p:sp>
        <p:nvSpPr>
          <p:cNvPr id="7" name="Text Placeholder 20"/>
          <p:cNvSpPr>
            <a:spLocks noGrp="1"/>
          </p:cNvSpPr>
          <p:nvPr>
            <p:ph type="body" sz="quarter" idx="13"/>
          </p:nvPr>
        </p:nvSpPr>
        <p:spPr>
          <a:xfrm>
            <a:off x="684000" y="3312000"/>
            <a:ext cx="7772677" cy="579600"/>
          </a:xfrm>
          <a:effectLst>
            <a:outerShdw blurRad="63500" dist="63500" dir="2700000" algn="tl" rotWithShape="0">
              <a:prstClr val="black">
                <a:alpha val="40000"/>
              </a:prstClr>
            </a:outerShdw>
          </a:effectLst>
        </p:spPr>
        <p:txBody>
          <a:bodyPr/>
          <a:lstStyle/>
          <a:p>
            <a:r>
              <a:rPr smtClean="0"/>
              <a:t>shift</a:t>
            </a:r>
            <a:endParaRPr lang="en-GB" dirty="0"/>
          </a:p>
        </p:txBody>
      </p:sp>
      <p:sp>
        <p:nvSpPr>
          <p:cNvPr id="9" name="Text Placeholder 20"/>
          <p:cNvSpPr>
            <a:spLocks noGrp="1"/>
          </p:cNvSpPr>
          <p:nvPr>
            <p:ph type="body" sz="quarter" idx="13"/>
          </p:nvPr>
        </p:nvSpPr>
        <p:spPr>
          <a:xfrm>
            <a:off x="684000" y="1728000"/>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smtClean="0">
                <a:solidFill>
                  <a:schemeClr val="tx1">
                    <a:lumMod val="50000"/>
                    <a:lumOff val="50000"/>
                  </a:schemeClr>
                </a:solidFill>
              </a:rPr>
              <a:t>Definition</a:t>
            </a:r>
            <a:endParaRPr dirty="0">
              <a:solidFill>
                <a:schemeClr val="tx1">
                  <a:lumMod val="50000"/>
                  <a:lumOff val="50000"/>
                </a:schemeClr>
              </a:solidFill>
            </a:endParaRPr>
          </a:p>
        </p:txBody>
      </p:sp>
    </p:spTree>
    <p:extLst>
      <p:ext uri="{BB962C8B-B14F-4D97-AF65-F5344CB8AC3E}">
        <p14:creationId xmlns:p14="http://schemas.microsoft.com/office/powerpoint/2010/main" val="2972624948"/>
      </p:ext>
    </p:extLst>
  </p:cSld>
  <p:clrMapOvr>
    <a:masterClrMapping/>
  </p:clrMapOvr>
  <p:transition spd="slow">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641350"/>
            <a:ext cx="8229600" cy="477054"/>
          </a:xfrm>
        </p:spPr>
        <p:txBody>
          <a:bodyPr/>
          <a:lstStyle/>
          <a:p>
            <a:r>
              <a:rPr lang="en-GB" sz="2800" dirty="0" smtClean="0"/>
              <a:t>shift</a:t>
            </a:r>
            <a:endParaRPr lang="en-GB" sz="2800" dirty="0"/>
          </a:p>
        </p:txBody>
      </p:sp>
      <p:sp>
        <p:nvSpPr>
          <p:cNvPr id="9" name="Content Placeholder 8"/>
          <p:cNvSpPr>
            <a:spLocks noGrp="1"/>
          </p:cNvSpPr>
          <p:nvPr>
            <p:ph idx="1"/>
          </p:nvPr>
        </p:nvSpPr>
        <p:spPr>
          <a:xfrm>
            <a:off x="685800" y="2731607"/>
            <a:ext cx="7772400" cy="3675112"/>
          </a:xfrm>
        </p:spPr>
        <p:txBody>
          <a:bodyPr/>
          <a:lstStyle/>
          <a:p>
            <a:pPr>
              <a:spcBef>
                <a:spcPts val="600"/>
              </a:spcBef>
              <a:spcAft>
                <a:spcPts val="600"/>
              </a:spcAft>
              <a:buFont typeface="Arial" panose="020B0604020202020204" pitchFamily="34" charset="0"/>
              <a:buChar char="•"/>
            </a:pPr>
            <a:r>
              <a:rPr lang="en-GB" sz="2400" dirty="0" smtClean="0"/>
              <a:t>shift</a:t>
            </a:r>
            <a:r>
              <a:rPr lang="en-GB" sz="2400" b="1" dirty="0" smtClean="0"/>
              <a:t> </a:t>
            </a:r>
            <a:r>
              <a:rPr lang="en-GB" sz="2400" dirty="0" smtClean="0"/>
              <a:t>command is used to change all positional parameters.</a:t>
            </a:r>
          </a:p>
          <a:p>
            <a:pPr>
              <a:spcBef>
                <a:spcPts val="600"/>
              </a:spcBef>
              <a:spcAft>
                <a:spcPts val="600"/>
              </a:spcAft>
              <a:buFont typeface="Arial" panose="020B0604020202020204" pitchFamily="34" charset="0"/>
              <a:buChar char="•"/>
            </a:pPr>
            <a:r>
              <a:rPr lang="en-GB" sz="2400" dirty="0" smtClean="0"/>
              <a:t>shift command also accepts integer value as an argument. </a:t>
            </a:r>
          </a:p>
          <a:p>
            <a:pPr>
              <a:spcBef>
                <a:spcPts val="600"/>
              </a:spcBef>
              <a:spcAft>
                <a:spcPts val="600"/>
              </a:spcAft>
              <a:buFont typeface="Arial" panose="020B0604020202020204" pitchFamily="34" charset="0"/>
              <a:buChar char="•"/>
            </a:pPr>
            <a:r>
              <a:rPr lang="en-GB" sz="2400" dirty="0" smtClean="0"/>
              <a:t>n must be less than or equal to $#</a:t>
            </a:r>
          </a:p>
          <a:p>
            <a:pPr>
              <a:spcBef>
                <a:spcPts val="600"/>
              </a:spcBef>
              <a:spcAft>
                <a:spcPts val="600"/>
              </a:spcAft>
              <a:buFont typeface="Arial" panose="020B0604020202020204" pitchFamily="34" charset="0"/>
              <a:buChar char="•"/>
            </a:pPr>
            <a:r>
              <a:rPr lang="en-GB" sz="2400" dirty="0" smtClean="0"/>
              <a:t>If n is not given, the default value of n is 1.</a:t>
            </a:r>
          </a:p>
          <a:p>
            <a:pPr>
              <a:spcBef>
                <a:spcPts val="600"/>
              </a:spcBef>
              <a:spcAft>
                <a:spcPts val="600"/>
              </a:spcAft>
            </a:pPr>
            <a:endParaRPr lang="en-GB" sz="2400" dirty="0" smtClean="0"/>
          </a:p>
        </p:txBody>
      </p:sp>
      <p:sp>
        <p:nvSpPr>
          <p:cNvPr id="4" name="Rounded Rectangle 3"/>
          <p:cNvSpPr/>
          <p:nvPr/>
        </p:nvSpPr>
        <p:spPr bwMode="auto">
          <a:xfrm>
            <a:off x="2511464" y="1412776"/>
            <a:ext cx="3256977" cy="756084"/>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shift [n]</a:t>
            </a:r>
            <a:r>
              <a:rPr kumimoji="0" lang="en-GB" sz="2400" b="0" i="0" u="none" strike="noStrike" cap="none" normalizeH="0" dirty="0" smtClean="0">
                <a:ln>
                  <a:noFill/>
                </a:ln>
                <a:solidFill>
                  <a:schemeClr val="tx1"/>
                </a:solidFill>
                <a:effectLst/>
                <a:latin typeface="Lucida Console" pitchFamily="49" charset="0"/>
                <a:ea typeface="ヒラギノ角ゴ Pro W3" pitchFamily="-112" charset="-128"/>
                <a:cs typeface="Courier New" pitchFamily="49" charset="0"/>
              </a:rPr>
              <a:t> </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3609627626"/>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Example - shift</a:t>
            </a:r>
            <a:endParaRPr lang="en-GB" sz="2800" dirty="0"/>
          </a:p>
        </p:txBody>
      </p:sp>
      <p:sp>
        <p:nvSpPr>
          <p:cNvPr id="4" name="Rounded Rectangle 3"/>
          <p:cNvSpPr/>
          <p:nvPr/>
        </p:nvSpPr>
        <p:spPr bwMode="auto">
          <a:xfrm>
            <a:off x="716803" y="1617752"/>
            <a:ext cx="7876567" cy="3091408"/>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#!/bin/bash</a:t>
            </a:r>
          </a:p>
          <a:p>
            <a:endParaRPr lang="en-GB" sz="2400" dirty="0" smtClean="0">
              <a:solidFill>
                <a:schemeClr val="tx1"/>
              </a:solidFill>
              <a:latin typeface="Lucida Console" pitchFamily="49" charset="0"/>
              <a:ea typeface="ヒラギノ角ゴ Pro W3" pitchFamily="-112" charset="-128"/>
              <a:cs typeface="Courier New" pitchFamily="49" charset="0"/>
            </a:endParaRPr>
          </a:p>
          <a:p>
            <a:r>
              <a:rPr lang="en-GB" sz="2400" dirty="0" smtClean="0">
                <a:solidFill>
                  <a:schemeClr val="tx1"/>
                </a:solidFill>
                <a:latin typeface="Lucida Console" pitchFamily="49" charset="0"/>
                <a:ea typeface="ヒラギノ角ゴ Pro W3" pitchFamily="-112" charset="-128"/>
                <a:cs typeface="Courier New" pitchFamily="49" charset="0"/>
              </a:rPr>
              <a:t>echo "arg1:$1 arg2:$2 arg3:$3"</a:t>
            </a:r>
          </a:p>
          <a:p>
            <a:r>
              <a:rPr lang="en-GB" sz="2400" dirty="0" smtClean="0">
                <a:solidFill>
                  <a:schemeClr val="tx1"/>
                </a:solidFill>
                <a:latin typeface="Lucida Console" pitchFamily="49" charset="0"/>
                <a:ea typeface="ヒラギノ角ゴ Pro W3" pitchFamily="-112" charset="-128"/>
                <a:cs typeface="Courier New" pitchFamily="49" charset="0"/>
              </a:rPr>
              <a:t>shift</a:t>
            </a:r>
          </a:p>
          <a:p>
            <a:r>
              <a:rPr lang="en-GB" sz="2400" dirty="0" smtClean="0">
                <a:solidFill>
                  <a:schemeClr val="tx1"/>
                </a:solidFill>
                <a:latin typeface="Lucida Console" pitchFamily="49" charset="0"/>
                <a:ea typeface="ヒラギノ角ゴ Pro W3" pitchFamily="-112" charset="-128"/>
                <a:cs typeface="Courier New" pitchFamily="49" charset="0"/>
              </a:rPr>
              <a:t>echo "arg1:$1 arg2:$2 arg3:$3"</a:t>
            </a:r>
          </a:p>
          <a:p>
            <a:r>
              <a:rPr lang="en-GB" sz="2400" dirty="0" smtClean="0">
                <a:solidFill>
                  <a:schemeClr val="tx1"/>
                </a:solidFill>
                <a:latin typeface="Lucida Console" pitchFamily="49" charset="0"/>
                <a:ea typeface="ヒラギノ角ゴ Pro W3" pitchFamily="-112" charset="-128"/>
                <a:cs typeface="Courier New" pitchFamily="49" charset="0"/>
              </a:rPr>
              <a:t>shift</a:t>
            </a:r>
          </a:p>
          <a:p>
            <a:r>
              <a:rPr lang="en-GB" sz="2400" dirty="0" smtClean="0">
                <a:solidFill>
                  <a:schemeClr val="tx1"/>
                </a:solidFill>
                <a:latin typeface="Lucida Console" pitchFamily="49" charset="0"/>
                <a:ea typeface="ヒラギノ角ゴ Pro W3" pitchFamily="-112" charset="-128"/>
                <a:cs typeface="Courier New" pitchFamily="49" charset="0"/>
              </a:rPr>
              <a:t>echo "arg1:$1 arg2:$2 arg3:$3"</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
        <p:nvSpPr>
          <p:cNvPr id="5" name="Rounded Rectangle 4"/>
          <p:cNvSpPr/>
          <p:nvPr/>
        </p:nvSpPr>
        <p:spPr bwMode="auto">
          <a:xfrm>
            <a:off x="783271" y="5334000"/>
            <a:ext cx="7776864" cy="765016"/>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bg1"/>
                </a:solidFill>
                <a:effectLst/>
                <a:latin typeface="Lucida Console" pitchFamily="49" charset="0"/>
                <a:ea typeface="ヒラギノ角ゴ Pro W3" pitchFamily="-112" charset="-128"/>
                <a:cs typeface="Courier New" pitchFamily="49" charset="0"/>
              </a:rPr>
              <a:t>shiftExample1 </a:t>
            </a:r>
            <a:r>
              <a:rPr kumimoji="0" lang="en-GB" sz="24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1  2  3  4  5</a:t>
            </a:r>
          </a:p>
        </p:txBody>
      </p:sp>
    </p:spTree>
    <p:extLst>
      <p:ext uri="{BB962C8B-B14F-4D97-AF65-F5344CB8AC3E}">
        <p14:creationId xmlns:p14="http://schemas.microsoft.com/office/powerpoint/2010/main" val="606639458"/>
      </p:ext>
    </p:extLst>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Example - shift</a:t>
            </a:r>
            <a:endParaRPr lang="en-GB" sz="2800" dirty="0"/>
          </a:p>
        </p:txBody>
      </p:sp>
      <p:sp>
        <p:nvSpPr>
          <p:cNvPr id="4" name="Rounded Rectangle 3"/>
          <p:cNvSpPr/>
          <p:nvPr/>
        </p:nvSpPr>
        <p:spPr bwMode="auto">
          <a:xfrm>
            <a:off x="716803" y="1493520"/>
            <a:ext cx="7876567" cy="3266296"/>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#!/bin/bash</a:t>
            </a:r>
          </a:p>
          <a:p>
            <a:endParaRPr lang="en-GB" sz="2400" dirty="0" smtClean="0">
              <a:solidFill>
                <a:schemeClr val="tx1"/>
              </a:solidFill>
              <a:latin typeface="Lucida Console" pitchFamily="49" charset="0"/>
              <a:ea typeface="ヒラギノ角ゴ Pro W3" pitchFamily="-112" charset="-128"/>
              <a:cs typeface="Courier New" pitchFamily="49" charset="0"/>
            </a:endParaRPr>
          </a:p>
          <a:p>
            <a:r>
              <a:rPr lang="en-GB" sz="2400" dirty="0" smtClean="0">
                <a:solidFill>
                  <a:schemeClr val="tx1"/>
                </a:solidFill>
                <a:latin typeface="Lucida Console" pitchFamily="49" charset="0"/>
                <a:ea typeface="ヒラギノ角ゴ Pro W3" pitchFamily="-112" charset="-128"/>
                <a:cs typeface="Courier New" pitchFamily="49" charset="0"/>
              </a:rPr>
              <a:t>echo "arg1:$1 arg2:$2 arg3:$3"</a:t>
            </a:r>
          </a:p>
          <a:p>
            <a:r>
              <a:rPr lang="en-GB" sz="2400" dirty="0" smtClean="0">
                <a:solidFill>
                  <a:schemeClr val="tx1"/>
                </a:solidFill>
                <a:latin typeface="Lucida Console" pitchFamily="49" charset="0"/>
                <a:ea typeface="ヒラギノ角ゴ Pro W3" pitchFamily="-112" charset="-128"/>
                <a:cs typeface="Courier New" pitchFamily="49" charset="0"/>
              </a:rPr>
              <a:t>shift 2</a:t>
            </a:r>
          </a:p>
          <a:p>
            <a:r>
              <a:rPr lang="en-GB" sz="2400" dirty="0" smtClean="0">
                <a:solidFill>
                  <a:schemeClr val="tx1"/>
                </a:solidFill>
                <a:latin typeface="Lucida Console" pitchFamily="49" charset="0"/>
                <a:ea typeface="ヒラギノ角ゴ Pro W3" pitchFamily="-112" charset="-128"/>
                <a:cs typeface="Courier New" pitchFamily="49" charset="0"/>
              </a:rPr>
              <a:t>echo "arg1:$1 arg2:$2 arg3:$3"</a:t>
            </a:r>
          </a:p>
          <a:p>
            <a:r>
              <a:rPr lang="en-GB" sz="2400" dirty="0" smtClean="0">
                <a:solidFill>
                  <a:schemeClr val="tx1"/>
                </a:solidFill>
                <a:latin typeface="Lucida Console" pitchFamily="49" charset="0"/>
                <a:ea typeface="ヒラギノ角ゴ Pro W3" pitchFamily="-112" charset="-128"/>
                <a:cs typeface="Courier New" pitchFamily="49" charset="0"/>
              </a:rPr>
              <a:t>shift 2</a:t>
            </a:r>
          </a:p>
          <a:p>
            <a:r>
              <a:rPr lang="en-GB" sz="2400" dirty="0" smtClean="0">
                <a:solidFill>
                  <a:schemeClr val="tx1"/>
                </a:solidFill>
                <a:latin typeface="Lucida Console" pitchFamily="49" charset="0"/>
                <a:ea typeface="ヒラギノ角ゴ Pro W3" pitchFamily="-112" charset="-128"/>
                <a:cs typeface="Courier New" pitchFamily="49" charset="0"/>
              </a:rPr>
              <a:t>echo "arg1:$1 arg2:$2 arg3:$3"</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
        <p:nvSpPr>
          <p:cNvPr id="5" name="Rounded Rectangle 4"/>
          <p:cNvSpPr/>
          <p:nvPr/>
        </p:nvSpPr>
        <p:spPr bwMode="auto">
          <a:xfrm>
            <a:off x="783271" y="5212080"/>
            <a:ext cx="7776864" cy="688816"/>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shiftExample2 1 2 3 4 5 6 7</a:t>
            </a:r>
          </a:p>
        </p:txBody>
      </p:sp>
    </p:spTree>
    <p:extLst>
      <p:ext uri="{BB962C8B-B14F-4D97-AF65-F5344CB8AC3E}">
        <p14:creationId xmlns:p14="http://schemas.microsoft.com/office/powerpoint/2010/main" val="3330508171"/>
      </p:ext>
    </p:ext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err="1" smtClean="0"/>
              <a:t>Builtin</a:t>
            </a:r>
            <a:r>
              <a:rPr lang="en-GB" sz="2800" b="1" dirty="0" smtClean="0"/>
              <a:t> Commands</a:t>
            </a:r>
            <a:endParaRPr lang="en-GB" sz="2800" b="1" dirty="0"/>
          </a:p>
        </p:txBody>
      </p:sp>
      <p:sp>
        <p:nvSpPr>
          <p:cNvPr id="21" name="Text Placeholder 20"/>
          <p:cNvSpPr>
            <a:spLocks noGrp="1"/>
          </p:cNvSpPr>
          <p:nvPr>
            <p:ph type="body" sz="quarter" idx="13"/>
          </p:nvPr>
        </p:nvSpPr>
        <p:spPr>
          <a:xfrm>
            <a:off x="661292" y="2408400"/>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smtClean="0">
                <a:solidFill>
                  <a:schemeClr val="tx1">
                    <a:lumMod val="50000"/>
                    <a:lumOff val="50000"/>
                  </a:schemeClr>
                </a:solidFill>
              </a:rPr>
              <a:t>set</a:t>
            </a:r>
            <a:endParaRPr dirty="0">
              <a:solidFill>
                <a:schemeClr val="tx1">
                  <a:lumMod val="50000"/>
                  <a:lumOff val="50000"/>
                </a:schemeClr>
              </a:solidFill>
            </a:endParaRPr>
          </a:p>
        </p:txBody>
      </p:sp>
      <p:sp>
        <p:nvSpPr>
          <p:cNvPr id="4" name="Text Placeholder 3"/>
          <p:cNvSpPr>
            <a:spLocks noGrp="1"/>
          </p:cNvSpPr>
          <p:nvPr>
            <p:ph type="body" sz="quarter" idx="16"/>
          </p:nvPr>
        </p:nvSpPr>
        <p:spPr>
          <a:xfrm>
            <a:off x="661292" y="3214800"/>
            <a:ext cx="7772677" cy="578882"/>
          </a:xfrm>
        </p:spPr>
        <p:txBody>
          <a:bodyPr/>
          <a:lstStyle/>
          <a:p>
            <a:r>
              <a:rPr smtClean="0"/>
              <a:t>shift</a:t>
            </a:r>
            <a:endParaRPr lang="en-GB" dirty="0"/>
          </a:p>
        </p:txBody>
      </p:sp>
      <p:sp>
        <p:nvSpPr>
          <p:cNvPr id="7" name="Text Placeholder 20"/>
          <p:cNvSpPr>
            <a:spLocks noGrp="1"/>
          </p:cNvSpPr>
          <p:nvPr>
            <p:ph type="body" sz="quarter" idx="13"/>
          </p:nvPr>
        </p:nvSpPr>
        <p:spPr>
          <a:xfrm>
            <a:off x="661292" y="4021200"/>
            <a:ext cx="7772677" cy="476726"/>
          </a:xfrm>
          <a:effectLst>
            <a:outerShdw blurRad="63500" dist="63500" dir="2700000" algn="tl" rotWithShape="0">
              <a:prstClr val="black">
                <a:alpha val="40000"/>
              </a:prstClr>
            </a:outerShdw>
          </a:effectLst>
        </p:spPr>
        <p:txBody>
          <a:bodyPr/>
          <a:lstStyle/>
          <a:p>
            <a:r>
              <a:rPr smtClean="0"/>
              <a:t>getopts</a:t>
            </a:r>
            <a:endParaRPr lang="en-GB" dirty="0"/>
          </a:p>
        </p:txBody>
      </p:sp>
      <p:sp>
        <p:nvSpPr>
          <p:cNvPr id="6" name="Text Placeholder 3"/>
          <p:cNvSpPr>
            <a:spLocks noGrp="1"/>
          </p:cNvSpPr>
          <p:nvPr>
            <p:ph type="body" sz="quarter" idx="16"/>
          </p:nvPr>
        </p:nvSpPr>
        <p:spPr>
          <a:xfrm>
            <a:off x="661292" y="4827600"/>
            <a:ext cx="7772677" cy="578882"/>
          </a:xfrm>
        </p:spPr>
        <p:txBody>
          <a:bodyPr/>
          <a:lstStyle/>
          <a:p>
            <a:r>
              <a:rPr smtClean="0"/>
              <a:t>eval</a:t>
            </a:r>
            <a:endParaRPr lang="en-GB" dirty="0"/>
          </a:p>
        </p:txBody>
      </p:sp>
      <p:sp>
        <p:nvSpPr>
          <p:cNvPr id="9" name="Text Placeholder 20"/>
          <p:cNvSpPr>
            <a:spLocks noGrp="1"/>
          </p:cNvSpPr>
          <p:nvPr>
            <p:ph type="body" sz="quarter" idx="13"/>
          </p:nvPr>
        </p:nvSpPr>
        <p:spPr>
          <a:xfrm>
            <a:off x="661292" y="1602000"/>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smtClean="0">
                <a:solidFill>
                  <a:schemeClr val="tx1">
                    <a:lumMod val="50000"/>
                    <a:lumOff val="50000"/>
                  </a:schemeClr>
                </a:solidFill>
              </a:rPr>
              <a:t>Definition</a:t>
            </a:r>
            <a:endParaRPr dirty="0">
              <a:solidFill>
                <a:schemeClr val="tx1">
                  <a:lumMod val="50000"/>
                  <a:lumOff val="50000"/>
                </a:schemeClr>
              </a:solidFill>
            </a:endParaRPr>
          </a:p>
        </p:txBody>
      </p:sp>
    </p:spTree>
    <p:extLst>
      <p:ext uri="{BB962C8B-B14F-4D97-AF65-F5344CB8AC3E}">
        <p14:creationId xmlns:p14="http://schemas.microsoft.com/office/powerpoint/2010/main" val="79408533"/>
      </p:ext>
    </p:extLst>
  </p:cSld>
  <p:clrMapOvr>
    <a:masterClrMapping/>
  </p:clrMapOvr>
  <p:transition spd="slow">
    <p:fad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641350"/>
            <a:ext cx="8229600" cy="477054"/>
          </a:xfrm>
        </p:spPr>
        <p:txBody>
          <a:bodyPr/>
          <a:lstStyle/>
          <a:p>
            <a:r>
              <a:rPr lang="en-GB" sz="2800" dirty="0" smtClean="0"/>
              <a:t>getopts</a:t>
            </a:r>
            <a:endParaRPr lang="en-GB" sz="2800" dirty="0"/>
          </a:p>
        </p:txBody>
      </p:sp>
      <p:sp>
        <p:nvSpPr>
          <p:cNvPr id="9" name="Content Placeholder 8"/>
          <p:cNvSpPr>
            <a:spLocks noGrp="1"/>
          </p:cNvSpPr>
          <p:nvPr>
            <p:ph idx="1"/>
          </p:nvPr>
        </p:nvSpPr>
        <p:spPr>
          <a:xfrm>
            <a:off x="457200" y="1691639"/>
            <a:ext cx="8229600" cy="4166235"/>
          </a:xfrm>
        </p:spPr>
        <p:txBody>
          <a:bodyPr/>
          <a:lstStyle/>
          <a:p>
            <a:pPr>
              <a:spcBef>
                <a:spcPts val="600"/>
              </a:spcBef>
              <a:spcAft>
                <a:spcPts val="600"/>
              </a:spcAft>
              <a:buFont typeface="Arial" panose="020B0604020202020204" pitchFamily="34" charset="0"/>
              <a:buChar char="•"/>
            </a:pPr>
            <a:r>
              <a:rPr lang="en-GB" sz="2400" dirty="0" smtClean="0"/>
              <a:t>Supports the use of options</a:t>
            </a:r>
          </a:p>
          <a:p>
            <a:pPr>
              <a:spcBef>
                <a:spcPts val="600"/>
              </a:spcBef>
              <a:spcAft>
                <a:spcPts val="600"/>
              </a:spcAft>
              <a:buFont typeface="Arial" panose="020B0604020202020204" pitchFamily="34" charset="0"/>
              <a:buChar char="•"/>
            </a:pPr>
            <a:r>
              <a:rPr lang="en-GB" sz="2400" dirty="0" smtClean="0"/>
              <a:t>Options determine how the script will run</a:t>
            </a:r>
          </a:p>
          <a:p>
            <a:pPr>
              <a:spcBef>
                <a:spcPts val="600"/>
              </a:spcBef>
              <a:spcAft>
                <a:spcPts val="600"/>
              </a:spcAft>
              <a:buFont typeface="Arial" panose="020B0604020202020204" pitchFamily="34" charset="0"/>
              <a:buChar char="•"/>
            </a:pPr>
            <a:r>
              <a:rPr lang="en-GB" sz="2400" dirty="0" smtClean="0"/>
              <a:t>Checks for valid options</a:t>
            </a:r>
          </a:p>
          <a:p>
            <a:pPr>
              <a:spcBef>
                <a:spcPts val="600"/>
              </a:spcBef>
              <a:spcAft>
                <a:spcPts val="600"/>
              </a:spcAft>
            </a:pPr>
            <a:endParaRPr lang="en-GB" sz="3200" dirty="0" smtClean="0"/>
          </a:p>
          <a:p>
            <a:pPr>
              <a:spcBef>
                <a:spcPts val="600"/>
              </a:spcBef>
              <a:spcAft>
                <a:spcPts val="600"/>
              </a:spcAft>
            </a:pPr>
            <a:endParaRPr lang="en-GB" sz="3200" dirty="0" smtClean="0"/>
          </a:p>
          <a:p>
            <a:pPr>
              <a:spcBef>
                <a:spcPts val="600"/>
              </a:spcBef>
              <a:spcAft>
                <a:spcPts val="600"/>
              </a:spcAft>
            </a:pPr>
            <a:endParaRPr lang="en-GB" sz="3200" dirty="0" smtClean="0"/>
          </a:p>
          <a:p>
            <a:pPr>
              <a:spcBef>
                <a:spcPts val="600"/>
              </a:spcBef>
              <a:spcAft>
                <a:spcPts val="600"/>
              </a:spcAft>
            </a:pPr>
            <a:endParaRPr lang="en-GB" sz="3200" dirty="0" smtClean="0"/>
          </a:p>
        </p:txBody>
      </p:sp>
      <p:sp>
        <p:nvSpPr>
          <p:cNvPr id="6" name="Rounded Rectangle 5"/>
          <p:cNvSpPr/>
          <p:nvPr/>
        </p:nvSpPr>
        <p:spPr bwMode="auto">
          <a:xfrm>
            <a:off x="830822" y="3794130"/>
            <a:ext cx="6909384" cy="620721"/>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400" smtClean="0">
                <a:solidFill>
                  <a:schemeClr val="bg1"/>
                </a:solidFill>
                <a:latin typeface="Lucida Console" pitchFamily="49" charset="0"/>
                <a:ea typeface="ヒラギノ角ゴ Pro W3" pitchFamily="-112" charset="-128"/>
                <a:cs typeface="Courier New" pitchFamily="49" charset="0"/>
              </a:rPr>
              <a:t>s</a:t>
            </a:r>
            <a:r>
              <a:rPr kumimoji="0" lang="en-GB" sz="2400" b="0" i="0" u="none" strike="noStrike" cap="none" normalizeH="0" baseline="0" smtClean="0">
                <a:ln>
                  <a:noFill/>
                </a:ln>
                <a:solidFill>
                  <a:schemeClr val="bg1"/>
                </a:solidFill>
                <a:effectLst/>
                <a:latin typeface="Lucida Console" pitchFamily="49" charset="0"/>
                <a:ea typeface="ヒラギノ角ゴ Pro W3" pitchFamily="-112" charset="-128"/>
                <a:cs typeface="Courier New" pitchFamily="49" charset="0"/>
              </a:rPr>
              <a:t>criptwithopt</a:t>
            </a:r>
            <a:r>
              <a:rPr kumimoji="0" lang="en-GB" sz="2400" b="0" i="0" u="none" strike="noStrike" cap="none" normalizeH="0" smtClean="0">
                <a:ln>
                  <a:noFill/>
                </a:ln>
                <a:solidFill>
                  <a:schemeClr val="bg1"/>
                </a:solidFill>
                <a:effectLst/>
                <a:latin typeface="Lucida Console" pitchFamily="49" charset="0"/>
                <a:ea typeface="ヒラギノ角ゴ Pro W3" pitchFamily="-112" charset="-128"/>
                <a:cs typeface="Courier New" pitchFamily="49" charset="0"/>
              </a:rPr>
              <a:t> –a file</a:t>
            </a:r>
            <a:endParaRPr kumimoji="0" lang="en-GB" sz="24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118111294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Exit command</a:t>
            </a:r>
            <a:endParaRPr lang="en-GB" sz="2800" dirty="0"/>
          </a:p>
        </p:txBody>
      </p:sp>
      <p:sp>
        <p:nvSpPr>
          <p:cNvPr id="3" name="Content Placeholder 2"/>
          <p:cNvSpPr>
            <a:spLocks noGrp="1"/>
          </p:cNvSpPr>
          <p:nvPr>
            <p:ph idx="1"/>
          </p:nvPr>
        </p:nvSpPr>
        <p:spPr>
          <a:xfrm>
            <a:off x="457200" y="1475345"/>
            <a:ext cx="8229600" cy="4525962"/>
          </a:xfrm>
        </p:spPr>
        <p:txBody>
          <a:bodyPr/>
          <a:lstStyle/>
          <a:p>
            <a:pPr>
              <a:spcBef>
                <a:spcPts val="600"/>
              </a:spcBef>
              <a:spcAft>
                <a:spcPts val="1200"/>
              </a:spcAft>
              <a:buFont typeface="Arial" panose="020B0604020202020204" pitchFamily="34" charset="0"/>
              <a:buChar char="•"/>
            </a:pPr>
            <a:r>
              <a:rPr lang="en-GB" sz="2400" dirty="0" smtClean="0"/>
              <a:t>The</a:t>
            </a:r>
            <a:r>
              <a:rPr lang="en-GB" sz="2400" b="1" dirty="0" smtClean="0"/>
              <a:t> exit </a:t>
            </a:r>
            <a:r>
              <a:rPr lang="en-GB" sz="2400" dirty="0" smtClean="0"/>
              <a:t>command</a:t>
            </a:r>
            <a:r>
              <a:rPr lang="en-GB" sz="2400" b="1" dirty="0" smtClean="0"/>
              <a:t> </a:t>
            </a:r>
            <a:r>
              <a:rPr lang="en-GB" sz="2400" dirty="0" smtClean="0"/>
              <a:t>terminates the shell script and passes a return code or exit status to the shell.</a:t>
            </a:r>
          </a:p>
          <a:p>
            <a:pPr>
              <a:spcBef>
                <a:spcPts val="600"/>
              </a:spcBef>
              <a:spcAft>
                <a:spcPts val="1200"/>
              </a:spcAft>
              <a:buFont typeface="Arial" panose="020B0604020202020204" pitchFamily="34" charset="0"/>
              <a:buChar char="•"/>
            </a:pPr>
            <a:r>
              <a:rPr lang="en-GB" sz="2400" dirty="0" smtClean="0"/>
              <a:t>By convention, scripts should return 0 for success and 1 (or non zero values) on failure.</a:t>
            </a:r>
          </a:p>
          <a:p>
            <a:pPr>
              <a:spcBef>
                <a:spcPts val="600"/>
              </a:spcBef>
              <a:spcAft>
                <a:spcPts val="1200"/>
              </a:spcAft>
              <a:buFont typeface="Arial" panose="020B0604020202020204" pitchFamily="34" charset="0"/>
              <a:buChar char="•"/>
            </a:pPr>
            <a:r>
              <a:rPr lang="en-GB" sz="2400" dirty="0" smtClean="0"/>
              <a:t>If exit command is not used in a script then the return code will be 0.</a:t>
            </a:r>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641350"/>
            <a:ext cx="8229600" cy="477054"/>
          </a:xfrm>
        </p:spPr>
        <p:txBody>
          <a:bodyPr/>
          <a:lstStyle/>
          <a:p>
            <a:r>
              <a:rPr lang="en-GB" sz="2800" dirty="0" err="1" smtClean="0"/>
              <a:t>getopts</a:t>
            </a:r>
            <a:r>
              <a:rPr lang="en-GB" sz="2800" dirty="0" smtClean="0"/>
              <a:t> </a:t>
            </a:r>
            <a:endParaRPr lang="en-GB" sz="2800" dirty="0"/>
          </a:p>
        </p:txBody>
      </p:sp>
      <p:sp>
        <p:nvSpPr>
          <p:cNvPr id="9" name="Content Placeholder 8"/>
          <p:cNvSpPr>
            <a:spLocks noGrp="1"/>
          </p:cNvSpPr>
          <p:nvPr>
            <p:ph idx="1"/>
          </p:nvPr>
        </p:nvSpPr>
        <p:spPr/>
        <p:txBody>
          <a:bodyPr anchor="ctr"/>
          <a:lstStyle/>
          <a:p>
            <a:pPr>
              <a:spcBef>
                <a:spcPts val="600"/>
              </a:spcBef>
              <a:spcAft>
                <a:spcPts val="600"/>
              </a:spcAft>
              <a:buFont typeface="Arial" panose="020B0604020202020204" pitchFamily="34" charset="0"/>
              <a:buChar char="•"/>
            </a:pPr>
            <a:r>
              <a:rPr lang="en-GB" sz="2400" dirty="0" smtClean="0"/>
              <a:t>Requires the use of –</a:t>
            </a:r>
          </a:p>
          <a:p>
            <a:pPr>
              <a:spcBef>
                <a:spcPts val="600"/>
              </a:spcBef>
              <a:spcAft>
                <a:spcPts val="600"/>
              </a:spcAft>
              <a:buFont typeface="Arial" panose="020B0604020202020204" pitchFamily="34" charset="0"/>
              <a:buChar char="•"/>
            </a:pPr>
            <a:r>
              <a:rPr lang="en-GB" sz="2400" dirty="0" smtClean="0"/>
              <a:t>Option used is put into a variable </a:t>
            </a:r>
          </a:p>
          <a:p>
            <a:pPr>
              <a:spcBef>
                <a:spcPts val="600"/>
              </a:spcBef>
              <a:spcAft>
                <a:spcPts val="600"/>
              </a:spcAft>
              <a:buFont typeface="Arial" panose="020B0604020202020204" pitchFamily="34" charset="0"/>
              <a:buChar char="•"/>
            </a:pPr>
            <a:r>
              <a:rPr lang="en-GB" sz="2400" dirty="0" smtClean="0"/>
              <a:t>Will support multiple options in 1 command, by use of while loop.</a:t>
            </a:r>
          </a:p>
          <a:p>
            <a:pPr>
              <a:spcBef>
                <a:spcPts val="600"/>
              </a:spcBef>
              <a:spcAft>
                <a:spcPts val="600"/>
              </a:spcAft>
              <a:buFont typeface="Arial" panose="020B0604020202020204" pitchFamily="34" charset="0"/>
              <a:buChar char="•"/>
            </a:pPr>
            <a:r>
              <a:rPr lang="en-GB" sz="2400" dirty="0" smtClean="0"/>
              <a:t>If there is no option to parse, </a:t>
            </a:r>
            <a:r>
              <a:rPr lang="en-GB" sz="2400" dirty="0" err="1" smtClean="0"/>
              <a:t>getopts</a:t>
            </a:r>
            <a:r>
              <a:rPr lang="en-GB" sz="2400" dirty="0" smtClean="0"/>
              <a:t> sets exit status to false. </a:t>
            </a:r>
          </a:p>
          <a:p>
            <a:pPr>
              <a:spcBef>
                <a:spcPts val="600"/>
              </a:spcBef>
              <a:spcAft>
                <a:spcPts val="600"/>
              </a:spcAft>
              <a:buFont typeface="Arial" panose="020B0604020202020204" pitchFamily="34" charset="0"/>
              <a:buChar char="•"/>
            </a:pPr>
            <a:r>
              <a:rPr lang="en-GB" sz="2400" dirty="0" smtClean="0"/>
              <a:t>Case can be used to process various options.</a:t>
            </a:r>
          </a:p>
          <a:p>
            <a:pPr>
              <a:spcBef>
                <a:spcPts val="600"/>
              </a:spcBef>
              <a:spcAft>
                <a:spcPts val="600"/>
              </a:spcAft>
              <a:buNone/>
            </a:pPr>
            <a:r>
              <a:rPr lang="en-GB" sz="3200" dirty="0" smtClean="0"/>
              <a:t>	</a:t>
            </a:r>
          </a:p>
          <a:p>
            <a:pPr>
              <a:spcBef>
                <a:spcPts val="600"/>
              </a:spcBef>
              <a:spcAft>
                <a:spcPts val="600"/>
              </a:spcAft>
              <a:buNone/>
            </a:pPr>
            <a:endParaRPr lang="en-GB" sz="3200" dirty="0" smtClean="0"/>
          </a:p>
        </p:txBody>
      </p:sp>
      <p:sp>
        <p:nvSpPr>
          <p:cNvPr id="4" name="Rounded Rectangle 3"/>
          <p:cNvSpPr/>
          <p:nvPr/>
        </p:nvSpPr>
        <p:spPr bwMode="auto">
          <a:xfrm>
            <a:off x="830822" y="4899357"/>
            <a:ext cx="6813065" cy="1204929"/>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ts val="600"/>
              </a:spcBef>
              <a:spcAft>
                <a:spcPts val="600"/>
              </a:spcAft>
              <a:buClrTx/>
              <a:buSzTx/>
              <a:buFontTx/>
              <a:buNone/>
              <a:tabLst/>
            </a:pPr>
            <a:r>
              <a:rPr kumimoji="0" lang="en-GB" sz="2400" b="0" i="0" u="none" strike="noStrike" cap="none" normalizeH="0" baseline="0" err="1" smtClean="0">
                <a:ln>
                  <a:noFill/>
                </a:ln>
                <a:solidFill>
                  <a:schemeClr val="tx1"/>
                </a:solidFill>
                <a:effectLst/>
                <a:latin typeface="Lucida Console" pitchFamily="49" charset="0"/>
                <a:ea typeface="ヒラギノ角ゴ Pro W3" pitchFamily="-112" charset="-128"/>
                <a:cs typeface="Courier New" pitchFamily="49" charset="0"/>
              </a:rPr>
              <a:t>getopts</a:t>
            </a:r>
            <a:r>
              <a:rPr lang="en-GB" sz="2400" smtClean="0">
                <a:solidFill>
                  <a:schemeClr val="tx1"/>
                </a:solidFill>
                <a:latin typeface="Lucida Console" pitchFamily="49" charset="0"/>
                <a:ea typeface="ヒラギノ角ゴ Pro W3" pitchFamily="-112" charset="-128"/>
                <a:cs typeface="Courier New" pitchFamily="49" charset="0"/>
              </a:rPr>
              <a:t> </a:t>
            </a:r>
            <a:r>
              <a:rPr kumimoji="0" lang="en-GB" sz="2400" b="0" i="0" u="none" strike="noStrike" cap="none" normalizeH="0" baseline="0" smtClean="0">
                <a:ln>
                  <a:noFill/>
                </a:ln>
                <a:solidFill>
                  <a:schemeClr val="tx1"/>
                </a:solidFill>
                <a:effectLst/>
                <a:latin typeface="Lucida Console" pitchFamily="49" charset="0"/>
                <a:ea typeface="ヒラギノ角ゴ Pro W3" pitchFamily="-112" charset="-128"/>
                <a:cs typeface="Courier New" pitchFamily="49" charset="0"/>
              </a:rPr>
              <a:t>optstring </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name [</a:t>
            </a:r>
            <a:r>
              <a:rPr kumimoji="0" lang="en-GB" sz="2400" b="0" i="0" u="none" strike="noStrike" cap="none" normalizeH="0" baseline="0" err="1" smtClean="0">
                <a:ln>
                  <a:noFill/>
                </a:ln>
                <a:solidFill>
                  <a:schemeClr val="tx1"/>
                </a:solidFill>
                <a:effectLst/>
                <a:latin typeface="Lucida Console" pitchFamily="49" charset="0"/>
                <a:ea typeface="ヒラギノ角ゴ Pro W3" pitchFamily="-112" charset="-128"/>
                <a:cs typeface="Courier New" pitchFamily="49" charset="0"/>
              </a:rPr>
              <a:t>args</a:t>
            </a:r>
            <a:r>
              <a:rPr kumimoji="0" lang="en-GB" sz="2400" b="0" i="0" u="none" strike="noStrike" cap="none" normalizeH="0" baseline="0" smtClean="0">
                <a:ln>
                  <a:noFill/>
                </a:ln>
                <a:solidFill>
                  <a:schemeClr val="tx1"/>
                </a:solidFill>
                <a:effectLst/>
                <a:latin typeface="Lucida Console" pitchFamily="49" charset="0"/>
                <a:ea typeface="ヒラギノ角ゴ Pro W3" pitchFamily="-112" charset="-128"/>
                <a:cs typeface="Courier New" pitchFamily="49" charset="0"/>
              </a:rPr>
              <a:t>]</a:t>
            </a:r>
          </a:p>
          <a:p>
            <a:pPr marL="0" marR="0" indent="0" algn="l" defTabSz="914400" rtl="0" eaLnBrk="0" fontAlgn="base" latinLnBrk="0" hangingPunct="0">
              <a:lnSpc>
                <a:spcPct val="100000"/>
              </a:lnSpc>
              <a:spcBef>
                <a:spcPts val="600"/>
              </a:spcBef>
              <a:spcAft>
                <a:spcPts val="600"/>
              </a:spcAft>
              <a:buClrTx/>
              <a:buSzTx/>
              <a:buFontTx/>
              <a:buNone/>
              <a:tabLst/>
            </a:pPr>
            <a:r>
              <a:rPr lang="en-GB" sz="2400" smtClean="0">
                <a:solidFill>
                  <a:schemeClr val="tx1"/>
                </a:solidFill>
                <a:latin typeface="Lucida Console" pitchFamily="49" charset="0"/>
                <a:ea typeface="ヒラギノ角ゴ Pro W3" pitchFamily="-112" charset="-128"/>
                <a:cs typeface="Courier New" pitchFamily="49" charset="0"/>
              </a:rPr>
              <a:t>getopts abc option</a:t>
            </a:r>
          </a:p>
        </p:txBody>
      </p:sp>
    </p:spTree>
    <p:extLst>
      <p:ext uri="{BB962C8B-B14F-4D97-AF65-F5344CB8AC3E}">
        <p14:creationId xmlns:p14="http://schemas.microsoft.com/office/powerpoint/2010/main" val="1027308567"/>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Using </a:t>
            </a:r>
            <a:r>
              <a:rPr lang="en-GB" sz="2800" dirty="0" err="1" smtClean="0"/>
              <a:t>getopts</a:t>
            </a:r>
            <a:r>
              <a:rPr lang="en-GB" sz="2800" dirty="0" smtClean="0"/>
              <a:t> – An example</a:t>
            </a:r>
            <a:endParaRPr lang="en-GB" sz="2800" dirty="0"/>
          </a:p>
        </p:txBody>
      </p:sp>
      <p:sp>
        <p:nvSpPr>
          <p:cNvPr id="3" name="Content Placeholder 2"/>
          <p:cNvSpPr>
            <a:spLocks noGrp="1"/>
          </p:cNvSpPr>
          <p:nvPr>
            <p:ph idx="1"/>
          </p:nvPr>
        </p:nvSpPr>
        <p:spPr>
          <a:xfrm>
            <a:off x="457200" y="1331912"/>
            <a:ext cx="8229600" cy="4672647"/>
          </a:xfrm>
        </p:spPr>
        <p:txBody>
          <a:bodyPr anchor="ctr"/>
          <a:lstStyle/>
          <a:p>
            <a:pPr>
              <a:spcBef>
                <a:spcPts val="600"/>
              </a:spcBef>
              <a:spcAft>
                <a:spcPts val="600"/>
              </a:spcAft>
              <a:buFont typeface="Arial" panose="020B0604020202020204" pitchFamily="34" charset="0"/>
              <a:buChar char="•"/>
            </a:pPr>
            <a:r>
              <a:rPr lang="en-GB" sz="2400" dirty="0" smtClean="0"/>
              <a:t>Lets create a math application that can perform addition, subtraction, multiplication and division operations for two integers.</a:t>
            </a:r>
          </a:p>
          <a:p>
            <a:pPr>
              <a:spcBef>
                <a:spcPts val="600"/>
              </a:spcBef>
              <a:spcAft>
                <a:spcPts val="600"/>
              </a:spcAft>
              <a:buFont typeface="Arial" panose="020B0604020202020204" pitchFamily="34" charset="0"/>
              <a:buChar char="•"/>
            </a:pPr>
            <a:r>
              <a:rPr lang="en-GB" sz="2400" dirty="0" smtClean="0"/>
              <a:t>Math script should accept the following options :</a:t>
            </a:r>
          </a:p>
          <a:p>
            <a:pPr marL="85725" lvl="1" indent="0">
              <a:spcBef>
                <a:spcPts val="600"/>
              </a:spcBef>
              <a:spcAft>
                <a:spcPts val="600"/>
              </a:spcAft>
              <a:buNone/>
            </a:pPr>
            <a:r>
              <a:rPr lang="en-GB" sz="2400" dirty="0" smtClean="0"/>
              <a:t>	-a option for addition</a:t>
            </a:r>
          </a:p>
          <a:p>
            <a:pPr marL="85725" lvl="1" indent="0">
              <a:spcBef>
                <a:spcPts val="600"/>
              </a:spcBef>
              <a:spcAft>
                <a:spcPts val="600"/>
              </a:spcAft>
              <a:buNone/>
            </a:pPr>
            <a:r>
              <a:rPr lang="en-GB" sz="2400" dirty="0" smtClean="0"/>
              <a:t>	-s option for subtraction</a:t>
            </a:r>
          </a:p>
          <a:p>
            <a:pPr marL="85725" lvl="1" indent="0">
              <a:spcBef>
                <a:spcPts val="600"/>
              </a:spcBef>
              <a:spcAft>
                <a:spcPts val="600"/>
              </a:spcAft>
              <a:buNone/>
            </a:pPr>
            <a:r>
              <a:rPr lang="en-GB" sz="2400" dirty="0" smtClean="0"/>
              <a:t>	-m option for multiplication</a:t>
            </a:r>
          </a:p>
          <a:p>
            <a:pPr marL="85725" lvl="1" indent="0">
              <a:spcBef>
                <a:spcPts val="600"/>
              </a:spcBef>
              <a:spcAft>
                <a:spcPts val="600"/>
              </a:spcAft>
              <a:buNone/>
            </a:pPr>
            <a:r>
              <a:rPr lang="en-GB" sz="2400" dirty="0" smtClean="0"/>
              <a:t>	-d option for division</a:t>
            </a:r>
          </a:p>
          <a:p>
            <a:pPr>
              <a:spcBef>
                <a:spcPts val="600"/>
              </a:spcBef>
              <a:spcAft>
                <a:spcPts val="600"/>
              </a:spcAft>
              <a:buFont typeface="Arial" panose="020B0604020202020204" pitchFamily="34" charset="0"/>
              <a:buChar char="•"/>
            </a:pPr>
            <a:r>
              <a:rPr lang="en-GB" sz="2400" dirty="0" smtClean="0"/>
              <a:t>Lets implement the first phase of the math script.</a:t>
            </a:r>
          </a:p>
        </p:txBody>
      </p:sp>
    </p:spTree>
    <p:extLst>
      <p:ext uri="{BB962C8B-B14F-4D97-AF65-F5344CB8AC3E}">
        <p14:creationId xmlns:p14="http://schemas.microsoft.com/office/powerpoint/2010/main" val="190645132"/>
      </p:ext>
    </p:extLst>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Example 1 - getopts</a:t>
            </a:r>
            <a:endParaRPr lang="en-GB" sz="2800" dirty="0"/>
          </a:p>
        </p:txBody>
      </p:sp>
      <p:sp>
        <p:nvSpPr>
          <p:cNvPr id="4" name="Rounded Rectangle 3"/>
          <p:cNvSpPr/>
          <p:nvPr/>
        </p:nvSpPr>
        <p:spPr bwMode="auto">
          <a:xfrm>
            <a:off x="441960" y="1270805"/>
            <a:ext cx="8229600" cy="388271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   #!/bin/bash</a:t>
            </a:r>
          </a:p>
          <a:p>
            <a:r>
              <a:rPr lang="en-GB" sz="2400" dirty="0" smtClean="0">
                <a:solidFill>
                  <a:schemeClr val="tx1"/>
                </a:solidFill>
                <a:latin typeface="Lucida Console" pitchFamily="49" charset="0"/>
                <a:ea typeface="ヒラギノ角ゴ Pro W3" pitchFamily="-112" charset="-128"/>
                <a:cs typeface="Courier New" pitchFamily="49" charset="0"/>
              </a:rPr>
              <a:t>   while getopts </a:t>
            </a:r>
            <a:r>
              <a:rPr lang="en-GB" sz="2400" b="1" dirty="0" err="1" smtClean="0">
                <a:solidFill>
                  <a:schemeClr val="tx1"/>
                </a:solidFill>
                <a:latin typeface="Lucida Console" pitchFamily="49" charset="0"/>
                <a:ea typeface="ヒラギノ角ゴ Pro W3" pitchFamily="-112" charset="-128"/>
                <a:cs typeface="Courier New" pitchFamily="49" charset="0"/>
              </a:rPr>
              <a:t>asmd</a:t>
            </a:r>
            <a:r>
              <a:rPr lang="en-GB" sz="2400" dirty="0" smtClean="0">
                <a:solidFill>
                  <a:schemeClr val="tx1"/>
                </a:solidFill>
                <a:latin typeface="Lucida Console" pitchFamily="49" charset="0"/>
                <a:ea typeface="ヒラギノ角ゴ Pro W3" pitchFamily="-112" charset="-128"/>
                <a:cs typeface="Courier New" pitchFamily="49" charset="0"/>
              </a:rPr>
              <a:t> opt</a:t>
            </a:r>
          </a:p>
          <a:p>
            <a:r>
              <a:rPr lang="en-GB" sz="2400" dirty="0" smtClean="0">
                <a:solidFill>
                  <a:schemeClr val="tx1"/>
                </a:solidFill>
                <a:latin typeface="Lucida Console" pitchFamily="49" charset="0"/>
                <a:ea typeface="ヒラギノ角ゴ Pro W3" pitchFamily="-112" charset="-128"/>
                <a:cs typeface="Courier New" pitchFamily="49" charset="0"/>
              </a:rPr>
              <a:t>   do</a:t>
            </a:r>
          </a:p>
          <a:p>
            <a:r>
              <a:rPr lang="en-GB" sz="2400" dirty="0" smtClean="0">
                <a:solidFill>
                  <a:schemeClr val="tx1"/>
                </a:solidFill>
                <a:latin typeface="Lucida Console" pitchFamily="49" charset="0"/>
                <a:ea typeface="ヒラギノ角ゴ Pro W3" pitchFamily="-112" charset="-128"/>
                <a:cs typeface="Courier New" pitchFamily="49" charset="0"/>
              </a:rPr>
              <a:t>     case $opt in</a:t>
            </a:r>
          </a:p>
          <a:p>
            <a:r>
              <a:rPr lang="en-GB" sz="2400" dirty="0" smtClean="0">
                <a:solidFill>
                  <a:schemeClr val="tx1"/>
                </a:solidFill>
                <a:latin typeface="Lucida Console" pitchFamily="49" charset="0"/>
                <a:ea typeface="ヒラギノ角ゴ Pro W3" pitchFamily="-112" charset="-128"/>
                <a:cs typeface="Courier New" pitchFamily="49" charset="0"/>
              </a:rPr>
              <a:t>        a) echo "adding operation" ;;</a:t>
            </a:r>
          </a:p>
          <a:p>
            <a:r>
              <a:rPr lang="en-GB" sz="2400" dirty="0" smtClean="0">
                <a:solidFill>
                  <a:schemeClr val="tx1"/>
                </a:solidFill>
                <a:latin typeface="Lucida Console" pitchFamily="49" charset="0"/>
                <a:ea typeface="ヒラギノ角ゴ Pro W3" pitchFamily="-112" charset="-128"/>
                <a:cs typeface="Courier New" pitchFamily="49" charset="0"/>
              </a:rPr>
              <a:t>        s) echo "subtract operation" ;;</a:t>
            </a:r>
          </a:p>
          <a:p>
            <a:r>
              <a:rPr lang="en-GB" sz="2400" dirty="0" smtClean="0">
                <a:solidFill>
                  <a:schemeClr val="tx1"/>
                </a:solidFill>
                <a:latin typeface="Lucida Console" pitchFamily="49" charset="0"/>
                <a:ea typeface="ヒラギノ角ゴ Pro W3" pitchFamily="-112" charset="-128"/>
                <a:cs typeface="Courier New" pitchFamily="49" charset="0"/>
              </a:rPr>
              <a:t>        m) echo "multiply operation" ;;</a:t>
            </a:r>
          </a:p>
          <a:p>
            <a:r>
              <a:rPr lang="en-GB" sz="2400" dirty="0" smtClean="0">
                <a:solidFill>
                  <a:schemeClr val="tx1"/>
                </a:solidFill>
                <a:latin typeface="Lucida Console" pitchFamily="49" charset="0"/>
                <a:ea typeface="ヒラギノ角ゴ Pro W3" pitchFamily="-112" charset="-128"/>
                <a:cs typeface="Courier New" pitchFamily="49" charset="0"/>
              </a:rPr>
              <a:t>        d) echo "divide operation";;</a:t>
            </a:r>
          </a:p>
          <a:p>
            <a:r>
              <a:rPr lang="en-GB" sz="2400" dirty="0" smtClean="0">
                <a:solidFill>
                  <a:schemeClr val="tx1"/>
                </a:solidFill>
                <a:latin typeface="Lucida Console" pitchFamily="49" charset="0"/>
                <a:ea typeface="ヒラギノ角ゴ Pro W3" pitchFamily="-112" charset="-128"/>
                <a:cs typeface="Courier New" pitchFamily="49" charset="0"/>
              </a:rPr>
              <a:t>     </a:t>
            </a:r>
            <a:r>
              <a:rPr lang="en-GB" sz="2400" dirty="0" err="1" smtClean="0">
                <a:solidFill>
                  <a:schemeClr val="tx1"/>
                </a:solidFill>
                <a:latin typeface="Lucida Console" pitchFamily="49" charset="0"/>
                <a:ea typeface="ヒラギノ角ゴ Pro W3" pitchFamily="-112" charset="-128"/>
                <a:cs typeface="Courier New" pitchFamily="49" charset="0"/>
              </a:rPr>
              <a:t>esac</a:t>
            </a:r>
            <a:endParaRPr lang="en-GB" sz="2400" dirty="0" smtClean="0">
              <a:solidFill>
                <a:schemeClr val="tx1"/>
              </a:solidFill>
              <a:latin typeface="Lucida Console" pitchFamily="49" charset="0"/>
              <a:ea typeface="ヒラギノ角ゴ Pro W3" pitchFamily="-112" charset="-128"/>
              <a:cs typeface="Courier New" pitchFamily="49" charset="0"/>
            </a:endParaRPr>
          </a:p>
          <a:p>
            <a:r>
              <a:rPr lang="en-GB" sz="2400" dirty="0" smtClean="0">
                <a:solidFill>
                  <a:schemeClr val="tx1"/>
                </a:solidFill>
                <a:latin typeface="Lucida Console" pitchFamily="49" charset="0"/>
                <a:ea typeface="ヒラギノ角ゴ Pro W3" pitchFamily="-112" charset="-128"/>
                <a:cs typeface="Courier New" pitchFamily="49" charset="0"/>
              </a:rPr>
              <a:t>  done</a:t>
            </a:r>
          </a:p>
        </p:txBody>
      </p:sp>
      <p:sp>
        <p:nvSpPr>
          <p:cNvPr id="5" name="Rounded Rectangle 4"/>
          <p:cNvSpPr/>
          <p:nvPr/>
        </p:nvSpPr>
        <p:spPr bwMode="auto">
          <a:xfrm>
            <a:off x="882975" y="5244440"/>
            <a:ext cx="7577457" cy="1202080"/>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bg1"/>
                </a:solidFill>
                <a:effectLst/>
                <a:latin typeface="Lucida Console" pitchFamily="49" charset="0"/>
                <a:ea typeface="ヒラギノ角ゴ Pro W3" pitchFamily="-112" charset="-128"/>
                <a:cs typeface="Courier New" pitchFamily="49" charset="0"/>
              </a:rPr>
              <a:t>math1 </a:t>
            </a:r>
            <a:r>
              <a:rPr kumimoji="0" lang="en-GB" sz="24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–a 1 4</a:t>
            </a:r>
          </a:p>
          <a:p>
            <a:r>
              <a:rPr lang="en-GB" sz="2400" smtClean="0">
                <a:solidFill>
                  <a:schemeClr val="bg1"/>
                </a:solidFill>
                <a:latin typeface="Lucida Console" pitchFamily="49" charset="0"/>
                <a:ea typeface="ヒラギノ角ゴ Pro W3" pitchFamily="-112" charset="-128"/>
                <a:cs typeface="Courier New" pitchFamily="49" charset="0"/>
              </a:rPr>
              <a:t>math1 </a:t>
            </a:r>
            <a:r>
              <a:rPr lang="en-GB" sz="2400" dirty="0" smtClean="0">
                <a:solidFill>
                  <a:schemeClr val="bg1"/>
                </a:solidFill>
                <a:latin typeface="Lucida Console" pitchFamily="49" charset="0"/>
                <a:ea typeface="ヒラギノ角ゴ Pro W3" pitchFamily="-112" charset="-128"/>
                <a:cs typeface="Courier New" pitchFamily="49" charset="0"/>
              </a:rPr>
              <a:t>–d 9 3</a:t>
            </a:r>
          </a:p>
          <a:p>
            <a:r>
              <a:rPr lang="en-GB" sz="2400" smtClean="0">
                <a:solidFill>
                  <a:schemeClr val="bg1"/>
                </a:solidFill>
                <a:latin typeface="Lucida Console" pitchFamily="49" charset="0"/>
                <a:ea typeface="ヒラギノ角ゴ Pro W3" pitchFamily="-112" charset="-128"/>
                <a:cs typeface="Courier New" pitchFamily="49" charset="0"/>
              </a:rPr>
              <a:t>math1 </a:t>
            </a:r>
            <a:r>
              <a:rPr lang="en-GB" sz="2400" dirty="0" smtClean="0">
                <a:solidFill>
                  <a:schemeClr val="bg1"/>
                </a:solidFill>
                <a:latin typeface="Lucida Console" pitchFamily="49" charset="0"/>
                <a:ea typeface="ヒラギノ角ゴ Pro W3" pitchFamily="-112" charset="-128"/>
                <a:cs typeface="Courier New" pitchFamily="49" charset="0"/>
              </a:rPr>
              <a:t>–m 2 7 </a:t>
            </a:r>
            <a:endParaRPr kumimoji="0" lang="en-GB" sz="24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2759260710"/>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Using </a:t>
            </a:r>
            <a:r>
              <a:rPr lang="en-GB" sz="2800" dirty="0" err="1" smtClean="0"/>
              <a:t>getopts</a:t>
            </a:r>
            <a:r>
              <a:rPr lang="en-GB" sz="2800" dirty="0" smtClean="0"/>
              <a:t> – multiple arguments</a:t>
            </a:r>
            <a:endParaRPr lang="en-GB" sz="2800" dirty="0"/>
          </a:p>
        </p:txBody>
      </p:sp>
      <p:sp>
        <p:nvSpPr>
          <p:cNvPr id="3" name="Content Placeholder 2"/>
          <p:cNvSpPr>
            <a:spLocks noGrp="1"/>
          </p:cNvSpPr>
          <p:nvPr>
            <p:ph idx="1"/>
          </p:nvPr>
        </p:nvSpPr>
        <p:spPr/>
        <p:txBody>
          <a:bodyPr anchor="ctr"/>
          <a:lstStyle/>
          <a:p>
            <a:pPr>
              <a:spcBef>
                <a:spcPts val="600"/>
              </a:spcBef>
              <a:spcAft>
                <a:spcPts val="600"/>
              </a:spcAft>
              <a:buFont typeface="Arial" panose="020B0604020202020204" pitchFamily="34" charset="0"/>
              <a:buChar char="•"/>
            </a:pPr>
            <a:r>
              <a:rPr lang="en-GB" sz="2400" dirty="0" smtClean="0"/>
              <a:t>Use $* to access all arguments</a:t>
            </a:r>
          </a:p>
          <a:p>
            <a:pPr>
              <a:spcBef>
                <a:spcPts val="600"/>
              </a:spcBef>
              <a:spcAft>
                <a:spcPts val="600"/>
              </a:spcAft>
              <a:buFont typeface="Arial" panose="020B0604020202020204" pitchFamily="34" charset="0"/>
              <a:buChar char="•"/>
            </a:pPr>
            <a:r>
              <a:rPr lang="en-GB" sz="2400" dirty="0" smtClean="0"/>
              <a:t>$* also includes the options</a:t>
            </a:r>
          </a:p>
          <a:p>
            <a:pPr>
              <a:spcBef>
                <a:spcPts val="600"/>
              </a:spcBef>
              <a:spcAft>
                <a:spcPts val="600"/>
              </a:spcAft>
              <a:buFont typeface="Arial" panose="020B0604020202020204" pitchFamily="34" charset="0"/>
              <a:buChar char="•"/>
            </a:pPr>
            <a:r>
              <a:rPr lang="en-GB" sz="2400" dirty="0" smtClean="0"/>
              <a:t>$OPTIND identifies position of 1</a:t>
            </a:r>
            <a:r>
              <a:rPr lang="en-GB" sz="2400" baseline="30000" dirty="0" smtClean="0"/>
              <a:t>st</a:t>
            </a:r>
            <a:r>
              <a:rPr lang="en-GB" sz="2400" dirty="0" smtClean="0"/>
              <a:t> argument</a:t>
            </a:r>
          </a:p>
          <a:p>
            <a:pPr>
              <a:spcBef>
                <a:spcPts val="600"/>
              </a:spcBef>
              <a:spcAft>
                <a:spcPts val="600"/>
              </a:spcAft>
              <a:buFont typeface="Arial" panose="020B0604020202020204" pitchFamily="34" charset="0"/>
              <a:buChar char="•"/>
            </a:pPr>
            <a:r>
              <a:rPr lang="en-GB" sz="2400" dirty="0" smtClean="0"/>
              <a:t>Use shift with $OPTIND to remove the options from $*</a:t>
            </a:r>
          </a:p>
          <a:p>
            <a:pPr>
              <a:spcBef>
                <a:spcPts val="600"/>
              </a:spcBef>
              <a:spcAft>
                <a:spcPts val="600"/>
              </a:spcAft>
              <a:buFont typeface="Arial" panose="020B0604020202020204" pitchFamily="34" charset="0"/>
              <a:buChar char="•"/>
            </a:pPr>
            <a:r>
              <a:rPr lang="en-GB" sz="2400" dirty="0" smtClean="0"/>
              <a:t>$OPTIND variable to identify how many positions to shift</a:t>
            </a:r>
          </a:p>
          <a:p>
            <a:pPr marL="0" indent="0">
              <a:spcBef>
                <a:spcPts val="600"/>
              </a:spcBef>
              <a:spcAft>
                <a:spcPts val="600"/>
              </a:spcAft>
            </a:pPr>
            <a:r>
              <a:rPr lang="en-GB" sz="2400" dirty="0"/>
              <a:t>	</a:t>
            </a:r>
            <a:r>
              <a:rPr lang="en-GB" sz="2400" dirty="0" smtClean="0"/>
              <a:t>$(($OPTIND – 1)) – will identify how much to shift</a:t>
            </a:r>
          </a:p>
          <a:p>
            <a:pPr>
              <a:spcBef>
                <a:spcPts val="600"/>
              </a:spcBef>
              <a:spcAft>
                <a:spcPts val="600"/>
              </a:spcAft>
            </a:pPr>
            <a:endParaRPr lang="en-GB" sz="2400" dirty="0" smtClean="0"/>
          </a:p>
        </p:txBody>
      </p:sp>
    </p:spTree>
    <p:extLst>
      <p:ext uri="{BB962C8B-B14F-4D97-AF65-F5344CB8AC3E}">
        <p14:creationId xmlns:p14="http://schemas.microsoft.com/office/powerpoint/2010/main" val="1180614757"/>
      </p:ext>
    </p:extLst>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8950"/>
            <a:ext cx="8229600" cy="477054"/>
          </a:xfrm>
        </p:spPr>
        <p:txBody>
          <a:bodyPr/>
          <a:lstStyle/>
          <a:p>
            <a:r>
              <a:rPr lang="en-GB" sz="2800" dirty="0" smtClean="0"/>
              <a:t>Example 2 - getopts</a:t>
            </a:r>
            <a:endParaRPr lang="en-GB" sz="2800" dirty="0"/>
          </a:p>
        </p:txBody>
      </p:sp>
      <p:sp>
        <p:nvSpPr>
          <p:cNvPr id="4" name="Rounded Rectangle 3"/>
          <p:cNvSpPr/>
          <p:nvPr/>
        </p:nvSpPr>
        <p:spPr bwMode="auto">
          <a:xfrm>
            <a:off x="548640" y="1158240"/>
            <a:ext cx="8036466" cy="4402954"/>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000" dirty="0" smtClean="0">
                <a:solidFill>
                  <a:schemeClr val="tx1"/>
                </a:solidFill>
                <a:latin typeface="Lucida Console" pitchFamily="49" charset="0"/>
                <a:ea typeface="ヒラギノ角ゴ Pro W3" pitchFamily="-112" charset="-128"/>
                <a:cs typeface="Courier New" pitchFamily="49" charset="0"/>
              </a:rPr>
              <a:t> 1  #!/bin/bash</a:t>
            </a:r>
          </a:p>
          <a:p>
            <a:r>
              <a:rPr lang="en-GB" sz="2000" dirty="0" smtClean="0">
                <a:solidFill>
                  <a:schemeClr val="tx1"/>
                </a:solidFill>
                <a:latin typeface="Lucida Console" pitchFamily="49" charset="0"/>
                <a:ea typeface="ヒラギノ角ゴ Pro W3" pitchFamily="-112" charset="-128"/>
                <a:cs typeface="Courier New" pitchFamily="49" charset="0"/>
              </a:rPr>
              <a:t> 2  while getopts </a:t>
            </a:r>
            <a:r>
              <a:rPr lang="en-GB" sz="2000" dirty="0" err="1" smtClean="0">
                <a:solidFill>
                  <a:schemeClr val="tx1"/>
                </a:solidFill>
                <a:latin typeface="Lucida Console" pitchFamily="49" charset="0"/>
                <a:ea typeface="ヒラギノ角ゴ Pro W3" pitchFamily="-112" charset="-128"/>
                <a:cs typeface="Courier New" pitchFamily="49" charset="0"/>
              </a:rPr>
              <a:t>asmd</a:t>
            </a:r>
            <a:r>
              <a:rPr lang="en-GB" sz="2000" dirty="0" smtClean="0">
                <a:solidFill>
                  <a:schemeClr val="tx1"/>
                </a:solidFill>
                <a:latin typeface="Lucida Console" pitchFamily="49" charset="0"/>
                <a:ea typeface="ヒラギノ角ゴ Pro W3" pitchFamily="-112" charset="-128"/>
                <a:cs typeface="Courier New" pitchFamily="49" charset="0"/>
              </a:rPr>
              <a:t> opt</a:t>
            </a:r>
          </a:p>
          <a:p>
            <a:r>
              <a:rPr lang="en-GB" sz="2000" dirty="0" smtClean="0">
                <a:solidFill>
                  <a:schemeClr val="tx1"/>
                </a:solidFill>
                <a:latin typeface="Lucida Console" pitchFamily="49" charset="0"/>
                <a:ea typeface="ヒラギノ角ゴ Pro W3" pitchFamily="-112" charset="-128"/>
                <a:cs typeface="Courier New" pitchFamily="49" charset="0"/>
              </a:rPr>
              <a:t> 3  do</a:t>
            </a:r>
          </a:p>
          <a:p>
            <a:r>
              <a:rPr lang="en-GB" sz="2000" dirty="0" smtClean="0">
                <a:solidFill>
                  <a:schemeClr val="tx1"/>
                </a:solidFill>
                <a:latin typeface="Lucida Console" pitchFamily="49" charset="0"/>
                <a:ea typeface="ヒラギノ角ゴ Pro W3" pitchFamily="-112" charset="-128"/>
                <a:cs typeface="Courier New" pitchFamily="49" charset="0"/>
              </a:rPr>
              <a:t> 4     case $opt in</a:t>
            </a:r>
          </a:p>
          <a:p>
            <a:r>
              <a:rPr lang="en-GB" sz="2000" dirty="0" smtClean="0">
                <a:solidFill>
                  <a:schemeClr val="tx1"/>
                </a:solidFill>
                <a:latin typeface="Lucida Console" pitchFamily="49" charset="0"/>
                <a:ea typeface="ヒラギノ角ゴ Pro W3" pitchFamily="-112" charset="-128"/>
                <a:cs typeface="Courier New" pitchFamily="49" charset="0"/>
              </a:rPr>
              <a:t> 5        a) echo "adding operation" ;;</a:t>
            </a:r>
          </a:p>
          <a:p>
            <a:r>
              <a:rPr lang="en-GB" sz="2000" dirty="0" smtClean="0">
                <a:solidFill>
                  <a:schemeClr val="tx1"/>
                </a:solidFill>
                <a:latin typeface="Lucida Console" pitchFamily="49" charset="0"/>
                <a:ea typeface="ヒラギノ角ゴ Pro W3" pitchFamily="-112" charset="-128"/>
                <a:cs typeface="Courier New" pitchFamily="49" charset="0"/>
              </a:rPr>
              <a:t> 6        s) echo "subtract operation" ;;</a:t>
            </a:r>
          </a:p>
          <a:p>
            <a:r>
              <a:rPr lang="en-GB" sz="2000" dirty="0" smtClean="0">
                <a:solidFill>
                  <a:schemeClr val="tx1"/>
                </a:solidFill>
                <a:latin typeface="Lucida Console" pitchFamily="49" charset="0"/>
                <a:ea typeface="ヒラギノ角ゴ Pro W3" pitchFamily="-112" charset="-128"/>
                <a:cs typeface="Courier New" pitchFamily="49" charset="0"/>
              </a:rPr>
              <a:t> 7        m) echo "multiply operation" ;;</a:t>
            </a:r>
          </a:p>
          <a:p>
            <a:r>
              <a:rPr lang="en-GB" sz="2000" dirty="0" smtClean="0">
                <a:solidFill>
                  <a:schemeClr val="tx1"/>
                </a:solidFill>
                <a:latin typeface="Lucida Console" pitchFamily="49" charset="0"/>
                <a:ea typeface="ヒラギノ角ゴ Pro W3" pitchFamily="-112" charset="-128"/>
                <a:cs typeface="Courier New" pitchFamily="49" charset="0"/>
              </a:rPr>
              <a:t> 8        d) echo "divide operation";;</a:t>
            </a:r>
          </a:p>
          <a:p>
            <a:r>
              <a:rPr lang="en-GB" sz="2000" dirty="0" smtClean="0">
                <a:solidFill>
                  <a:schemeClr val="tx1"/>
                </a:solidFill>
                <a:latin typeface="Lucida Console" pitchFamily="49" charset="0"/>
                <a:ea typeface="ヒラギノ角ゴ Pro W3" pitchFamily="-112" charset="-128"/>
                <a:cs typeface="Courier New" pitchFamily="49" charset="0"/>
              </a:rPr>
              <a:t> 9     </a:t>
            </a:r>
            <a:r>
              <a:rPr lang="en-GB" sz="2000" dirty="0" err="1" smtClean="0">
                <a:solidFill>
                  <a:schemeClr val="tx1"/>
                </a:solidFill>
                <a:latin typeface="Lucida Console" pitchFamily="49" charset="0"/>
                <a:ea typeface="ヒラギノ角ゴ Pro W3" pitchFamily="-112" charset="-128"/>
                <a:cs typeface="Courier New" pitchFamily="49" charset="0"/>
              </a:rPr>
              <a:t>esac</a:t>
            </a:r>
            <a:endParaRPr lang="en-GB" sz="2000" dirty="0" smtClean="0">
              <a:solidFill>
                <a:schemeClr val="tx1"/>
              </a:solidFill>
              <a:latin typeface="Lucida Console" pitchFamily="49" charset="0"/>
              <a:ea typeface="ヒラギノ角ゴ Pro W3" pitchFamily="-112" charset="-128"/>
              <a:cs typeface="Courier New" pitchFamily="49" charset="0"/>
            </a:endParaRPr>
          </a:p>
          <a:p>
            <a:r>
              <a:rPr lang="en-GB" sz="2000" dirty="0" smtClean="0">
                <a:solidFill>
                  <a:schemeClr val="tx1"/>
                </a:solidFill>
                <a:latin typeface="Lucida Console" pitchFamily="49" charset="0"/>
                <a:ea typeface="ヒラギノ角ゴ Pro W3" pitchFamily="-112" charset="-128"/>
                <a:cs typeface="Courier New" pitchFamily="49" charset="0"/>
              </a:rPr>
              <a:t> 10 done</a:t>
            </a:r>
          </a:p>
          <a:p>
            <a:r>
              <a:rPr lang="en-GB" sz="2000" dirty="0" smtClean="0">
                <a:solidFill>
                  <a:schemeClr val="tx1"/>
                </a:solidFill>
                <a:latin typeface="Lucida Console" pitchFamily="49" charset="0"/>
                <a:ea typeface="ヒラギノ角ゴ Pro W3" pitchFamily="-112" charset="-128"/>
                <a:cs typeface="Courier New" pitchFamily="49" charset="0"/>
              </a:rPr>
              <a:t> 11 shift $(($OPTIND - 1))</a:t>
            </a:r>
          </a:p>
          <a:p>
            <a:r>
              <a:rPr lang="en-GB" sz="2000" dirty="0" smtClean="0">
                <a:solidFill>
                  <a:schemeClr val="tx1"/>
                </a:solidFill>
                <a:latin typeface="Lucida Console" pitchFamily="49" charset="0"/>
                <a:ea typeface="ヒラギノ角ゴ Pro W3" pitchFamily="-112" charset="-128"/>
                <a:cs typeface="Courier New" pitchFamily="49" charset="0"/>
              </a:rPr>
              <a:t> 12 echo $*</a:t>
            </a:r>
          </a:p>
        </p:txBody>
      </p:sp>
      <p:sp>
        <p:nvSpPr>
          <p:cNvPr id="5" name="Rounded Rectangle 4"/>
          <p:cNvSpPr/>
          <p:nvPr/>
        </p:nvSpPr>
        <p:spPr bwMode="auto">
          <a:xfrm>
            <a:off x="840009" y="5683540"/>
            <a:ext cx="7577457" cy="756084"/>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bg1"/>
                </a:solidFill>
                <a:effectLst/>
                <a:latin typeface="Lucida Console" pitchFamily="49" charset="0"/>
                <a:ea typeface="ヒラギノ角ゴ Pro W3" pitchFamily="-112" charset="-128"/>
                <a:cs typeface="Courier New" pitchFamily="49" charset="0"/>
              </a:rPr>
              <a:t>math2 </a:t>
            </a:r>
            <a:r>
              <a:rPr kumimoji="0" lang="en-GB" sz="20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–a 1 4</a:t>
            </a:r>
            <a:endParaRPr lang="en-GB" sz="2000" dirty="0" smtClean="0">
              <a:solidFill>
                <a:schemeClr val="bg1"/>
              </a:solidFill>
              <a:latin typeface="Lucida Console" pitchFamily="49" charset="0"/>
              <a:ea typeface="ヒラギノ角ゴ Pro W3" pitchFamily="-112" charset="-128"/>
              <a:cs typeface="Courier New" pitchFamily="49" charset="0"/>
            </a:endParaRPr>
          </a:p>
          <a:p>
            <a:r>
              <a:rPr lang="en-GB" sz="2000" smtClean="0">
                <a:solidFill>
                  <a:schemeClr val="bg1"/>
                </a:solidFill>
                <a:latin typeface="Lucida Console" pitchFamily="49" charset="0"/>
                <a:ea typeface="ヒラギノ角ゴ Pro W3" pitchFamily="-112" charset="-128"/>
                <a:cs typeface="Courier New" pitchFamily="49" charset="0"/>
              </a:rPr>
              <a:t>math2 </a:t>
            </a:r>
            <a:r>
              <a:rPr lang="en-GB" sz="2000" dirty="0" smtClean="0">
                <a:solidFill>
                  <a:schemeClr val="bg1"/>
                </a:solidFill>
                <a:latin typeface="Lucida Console" pitchFamily="49" charset="0"/>
                <a:ea typeface="ヒラギノ角ゴ Pro W3" pitchFamily="-112" charset="-128"/>
                <a:cs typeface="Courier New" pitchFamily="49" charset="0"/>
              </a:rPr>
              <a:t>–t 2 7 </a:t>
            </a:r>
            <a:endParaRPr kumimoji="0" lang="en-GB" sz="20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3313407370"/>
      </p:ext>
    </p:extLst>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Using </a:t>
            </a:r>
            <a:r>
              <a:rPr lang="en-GB" sz="2800" dirty="0" err="1" smtClean="0"/>
              <a:t>getopts</a:t>
            </a:r>
            <a:r>
              <a:rPr lang="en-GB" sz="2800" dirty="0" smtClean="0"/>
              <a:t> – An example</a:t>
            </a:r>
            <a:endParaRPr lang="en-GB" sz="2800" dirty="0"/>
          </a:p>
        </p:txBody>
      </p:sp>
      <p:sp>
        <p:nvSpPr>
          <p:cNvPr id="3" name="Content Placeholder 2"/>
          <p:cNvSpPr>
            <a:spLocks noGrp="1"/>
          </p:cNvSpPr>
          <p:nvPr>
            <p:ph idx="1"/>
          </p:nvPr>
        </p:nvSpPr>
        <p:spPr/>
        <p:txBody>
          <a:bodyPr anchor="ctr"/>
          <a:lstStyle/>
          <a:p>
            <a:pPr>
              <a:spcBef>
                <a:spcPts val="600"/>
              </a:spcBef>
              <a:spcAft>
                <a:spcPts val="600"/>
              </a:spcAft>
              <a:buFont typeface="Arial" panose="020B0604020202020204" pitchFamily="34" charset="0"/>
              <a:buChar char="•"/>
            </a:pPr>
            <a:r>
              <a:rPr lang="en-GB" sz="2400" dirty="0" smtClean="0"/>
              <a:t>We dealt with option parsing and now we need to deal with error conditions. </a:t>
            </a:r>
          </a:p>
          <a:p>
            <a:pPr>
              <a:spcBef>
                <a:spcPts val="600"/>
              </a:spcBef>
              <a:spcAft>
                <a:spcPts val="600"/>
              </a:spcAft>
              <a:buFont typeface="Arial" panose="020B0604020202020204" pitchFamily="34" charset="0"/>
              <a:buChar char="•"/>
            </a:pPr>
            <a:r>
              <a:rPr lang="en-GB" sz="2400" dirty="0" smtClean="0"/>
              <a:t>For the last phase, we would like to display a custom error message instead of </a:t>
            </a:r>
            <a:r>
              <a:rPr lang="en-GB" sz="2400" dirty="0"/>
              <a:t>a</a:t>
            </a:r>
            <a:r>
              <a:rPr lang="en-GB" sz="2400" dirty="0" smtClean="0"/>
              <a:t> getopts’ error message.</a:t>
            </a:r>
          </a:p>
          <a:p>
            <a:pPr>
              <a:spcBef>
                <a:spcPts val="600"/>
              </a:spcBef>
              <a:spcAft>
                <a:spcPts val="600"/>
              </a:spcAft>
              <a:buFont typeface="Arial" panose="020B0604020202020204" pitchFamily="34" charset="0"/>
              <a:buChar char="•"/>
            </a:pPr>
            <a:r>
              <a:rPr lang="en-GB" sz="2400" dirty="0" smtClean="0"/>
              <a:t>If user enters an invalid option, we want to display an user friendly error message and exit the script.</a:t>
            </a:r>
          </a:p>
          <a:p>
            <a:pPr>
              <a:spcBef>
                <a:spcPts val="600"/>
              </a:spcBef>
              <a:spcAft>
                <a:spcPts val="600"/>
              </a:spcAft>
              <a:buFont typeface="Arial" panose="020B0604020202020204" pitchFamily="34" charset="0"/>
              <a:buChar char="•"/>
            </a:pPr>
            <a:r>
              <a:rPr lang="en-GB" sz="2400" dirty="0" smtClean="0"/>
              <a:t>To achieve these, we can use silent mode error reporting and in the case statement, we will handle the invalid option.</a:t>
            </a:r>
          </a:p>
        </p:txBody>
      </p:sp>
    </p:spTree>
    <p:extLst>
      <p:ext uri="{BB962C8B-B14F-4D97-AF65-F5344CB8AC3E}">
        <p14:creationId xmlns:p14="http://schemas.microsoft.com/office/powerpoint/2010/main" val="2372108549"/>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5150"/>
            <a:ext cx="8229600" cy="477054"/>
          </a:xfrm>
        </p:spPr>
        <p:txBody>
          <a:bodyPr/>
          <a:lstStyle/>
          <a:p>
            <a:r>
              <a:rPr lang="en-GB" sz="2800" dirty="0" smtClean="0"/>
              <a:t>Example 3 - getopts</a:t>
            </a:r>
            <a:endParaRPr lang="en-GB" sz="2800" dirty="0"/>
          </a:p>
        </p:txBody>
      </p:sp>
      <p:sp>
        <p:nvSpPr>
          <p:cNvPr id="4" name="Rounded Rectangle 3"/>
          <p:cNvSpPr/>
          <p:nvPr/>
        </p:nvSpPr>
        <p:spPr bwMode="auto">
          <a:xfrm>
            <a:off x="457200" y="1188720"/>
            <a:ext cx="8229600" cy="4504340"/>
          </a:xfrm>
          <a:prstGeom prst="roundRect">
            <a:avLst>
              <a:gd name="adj" fmla="val 13143"/>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r>
              <a:rPr lang="en-GB" sz="2000" dirty="0" smtClean="0">
                <a:solidFill>
                  <a:schemeClr val="tx1"/>
                </a:solidFill>
                <a:latin typeface="Lucida Console" pitchFamily="49" charset="0"/>
                <a:ea typeface="ヒラギノ角ゴ Pro W3" pitchFamily="-112" charset="-128"/>
                <a:cs typeface="Courier New" pitchFamily="49" charset="0"/>
              </a:rPr>
              <a:t>#!/bin/bash</a:t>
            </a:r>
          </a:p>
          <a:p>
            <a:r>
              <a:rPr lang="en-GB" sz="2000" dirty="0" smtClean="0">
                <a:solidFill>
                  <a:schemeClr val="tx1"/>
                </a:solidFill>
                <a:latin typeface="Lucida Console" pitchFamily="49" charset="0"/>
                <a:ea typeface="ヒラギノ角ゴ Pro W3" pitchFamily="-112" charset="-128"/>
                <a:cs typeface="Courier New" pitchFamily="49" charset="0"/>
              </a:rPr>
              <a:t>while getopts :</a:t>
            </a:r>
            <a:r>
              <a:rPr lang="en-GB" sz="2000" dirty="0" err="1" smtClean="0">
                <a:solidFill>
                  <a:schemeClr val="tx1"/>
                </a:solidFill>
                <a:latin typeface="Lucida Console" pitchFamily="49" charset="0"/>
                <a:ea typeface="ヒラギノ角ゴ Pro W3" pitchFamily="-112" charset="-128"/>
                <a:cs typeface="Courier New" pitchFamily="49" charset="0"/>
              </a:rPr>
              <a:t>asmd</a:t>
            </a:r>
            <a:r>
              <a:rPr lang="en-GB" sz="2000" dirty="0" smtClean="0">
                <a:solidFill>
                  <a:schemeClr val="tx1"/>
                </a:solidFill>
                <a:latin typeface="Lucida Console" pitchFamily="49" charset="0"/>
                <a:ea typeface="ヒラギノ角ゴ Pro W3" pitchFamily="-112" charset="-128"/>
                <a:cs typeface="Courier New" pitchFamily="49" charset="0"/>
              </a:rPr>
              <a:t> opt</a:t>
            </a:r>
          </a:p>
          <a:p>
            <a:r>
              <a:rPr lang="en-GB" sz="2000" dirty="0" smtClean="0">
                <a:solidFill>
                  <a:schemeClr val="tx1"/>
                </a:solidFill>
                <a:latin typeface="Lucida Console" pitchFamily="49" charset="0"/>
                <a:ea typeface="ヒラギノ角ゴ Pro W3" pitchFamily="-112" charset="-128"/>
                <a:cs typeface="Courier New" pitchFamily="49" charset="0"/>
              </a:rPr>
              <a:t>do</a:t>
            </a:r>
          </a:p>
          <a:p>
            <a:r>
              <a:rPr lang="en-GB" sz="2000" dirty="0" smtClean="0">
                <a:solidFill>
                  <a:schemeClr val="tx1"/>
                </a:solidFill>
                <a:latin typeface="Lucida Console" pitchFamily="49" charset="0"/>
                <a:ea typeface="ヒラギノ角ゴ Pro W3" pitchFamily="-112" charset="-128"/>
                <a:cs typeface="Courier New" pitchFamily="49" charset="0"/>
              </a:rPr>
              <a:t>   case $opt in</a:t>
            </a:r>
          </a:p>
          <a:p>
            <a:r>
              <a:rPr lang="en-GB" sz="2000" dirty="0" smtClean="0">
                <a:solidFill>
                  <a:schemeClr val="tx1"/>
                </a:solidFill>
                <a:latin typeface="Lucida Console" pitchFamily="49" charset="0"/>
                <a:ea typeface="ヒラギノ角ゴ Pro W3" pitchFamily="-112" charset="-128"/>
                <a:cs typeface="Courier New" pitchFamily="49" charset="0"/>
              </a:rPr>
              <a:t>     a) echo "adding operation" ;;</a:t>
            </a:r>
          </a:p>
          <a:p>
            <a:r>
              <a:rPr lang="en-GB" sz="2000" dirty="0" smtClean="0">
                <a:solidFill>
                  <a:schemeClr val="tx1"/>
                </a:solidFill>
                <a:latin typeface="Lucida Console" pitchFamily="49" charset="0"/>
                <a:ea typeface="ヒラギノ角ゴ Pro W3" pitchFamily="-112" charset="-128"/>
                <a:cs typeface="Courier New" pitchFamily="49" charset="0"/>
              </a:rPr>
              <a:t>     s) echo "subtract operation" ;;</a:t>
            </a:r>
          </a:p>
          <a:p>
            <a:r>
              <a:rPr lang="en-GB" sz="2000" dirty="0" smtClean="0">
                <a:solidFill>
                  <a:schemeClr val="tx1"/>
                </a:solidFill>
                <a:latin typeface="Lucida Console" pitchFamily="49" charset="0"/>
                <a:ea typeface="ヒラギノ角ゴ Pro W3" pitchFamily="-112" charset="-128"/>
                <a:cs typeface="Courier New" pitchFamily="49" charset="0"/>
              </a:rPr>
              <a:t>     m) echo "multiply operation" ;;</a:t>
            </a:r>
          </a:p>
          <a:p>
            <a:r>
              <a:rPr lang="en-GB" sz="2000" dirty="0" smtClean="0">
                <a:solidFill>
                  <a:schemeClr val="tx1"/>
                </a:solidFill>
                <a:latin typeface="Lucida Console" pitchFamily="49" charset="0"/>
                <a:ea typeface="ヒラギノ角ゴ Pro W3" pitchFamily="-112" charset="-128"/>
                <a:cs typeface="Courier New" pitchFamily="49" charset="0"/>
              </a:rPr>
              <a:t>     d) echo "divide operation";;</a:t>
            </a:r>
          </a:p>
          <a:p>
            <a:r>
              <a:rPr lang="en-GB" sz="2000" dirty="0" smtClean="0">
                <a:solidFill>
                  <a:schemeClr val="tx1"/>
                </a:solidFill>
                <a:latin typeface="Lucida Console" pitchFamily="49" charset="0"/>
                <a:ea typeface="ヒラギノ角ゴ Pro W3" pitchFamily="-112" charset="-128"/>
                <a:cs typeface="Courier New" pitchFamily="49" charset="0"/>
              </a:rPr>
              <a:t>     \?) echo "$0: invalid option --'$OPTARG'"</a:t>
            </a:r>
          </a:p>
          <a:p>
            <a:r>
              <a:rPr lang="en-GB" sz="2000" dirty="0" smtClean="0">
                <a:solidFill>
                  <a:schemeClr val="tx1"/>
                </a:solidFill>
                <a:latin typeface="Lucida Console" pitchFamily="49" charset="0"/>
                <a:ea typeface="ヒラギノ角ゴ Pro W3" pitchFamily="-112" charset="-128"/>
                <a:cs typeface="Courier New" pitchFamily="49" charset="0"/>
              </a:rPr>
              <a:t>        echo "Usage: </a:t>
            </a:r>
            <a:r>
              <a:rPr lang="en-GB" sz="2000" dirty="0" err="1" smtClean="0">
                <a:solidFill>
                  <a:schemeClr val="tx1"/>
                </a:solidFill>
                <a:latin typeface="Lucida Console" pitchFamily="49" charset="0"/>
                <a:ea typeface="ヒラギノ角ゴ Pro W3" pitchFamily="-112" charset="-128"/>
                <a:cs typeface="Courier New" pitchFamily="49" charset="0"/>
              </a:rPr>
              <a:t>sh</a:t>
            </a:r>
            <a:r>
              <a:rPr lang="en-GB" sz="2000" dirty="0" smtClean="0">
                <a:solidFill>
                  <a:schemeClr val="tx1"/>
                </a:solidFill>
                <a:latin typeface="Lucida Console" pitchFamily="49" charset="0"/>
                <a:ea typeface="ヒラギノ角ゴ Pro W3" pitchFamily="-112" charset="-128"/>
                <a:cs typeface="Courier New" pitchFamily="49" charset="0"/>
              </a:rPr>
              <a:t> $0 -a|-s|-m|-d int1 int2"</a:t>
            </a:r>
          </a:p>
          <a:p>
            <a:r>
              <a:rPr lang="en-GB" sz="2000" dirty="0" smtClean="0">
                <a:solidFill>
                  <a:schemeClr val="tx1"/>
                </a:solidFill>
                <a:latin typeface="Lucida Console" pitchFamily="49" charset="0"/>
                <a:ea typeface="ヒラギノ角ゴ Pro W3" pitchFamily="-112" charset="-128"/>
                <a:cs typeface="Courier New" pitchFamily="49" charset="0"/>
              </a:rPr>
              <a:t>        exit 1 ;;</a:t>
            </a:r>
          </a:p>
          <a:p>
            <a:r>
              <a:rPr lang="en-GB" sz="2000" dirty="0" smtClean="0">
                <a:solidFill>
                  <a:schemeClr val="tx1"/>
                </a:solidFill>
                <a:latin typeface="Lucida Console" pitchFamily="49" charset="0"/>
                <a:ea typeface="ヒラギノ角ゴ Pro W3" pitchFamily="-112" charset="-128"/>
                <a:cs typeface="Courier New" pitchFamily="49" charset="0"/>
              </a:rPr>
              <a:t>    </a:t>
            </a:r>
            <a:r>
              <a:rPr lang="en-GB" sz="2000" dirty="0" err="1" smtClean="0">
                <a:solidFill>
                  <a:schemeClr val="tx1"/>
                </a:solidFill>
                <a:latin typeface="Lucida Console" pitchFamily="49" charset="0"/>
                <a:ea typeface="ヒラギノ角ゴ Pro W3" pitchFamily="-112" charset="-128"/>
                <a:cs typeface="Courier New" pitchFamily="49" charset="0"/>
              </a:rPr>
              <a:t>esac</a:t>
            </a:r>
            <a:endParaRPr lang="en-GB" sz="2000" dirty="0" smtClean="0">
              <a:solidFill>
                <a:schemeClr val="tx1"/>
              </a:solidFill>
              <a:latin typeface="Lucida Console" pitchFamily="49" charset="0"/>
              <a:ea typeface="ヒラギノ角ゴ Pro W3" pitchFamily="-112" charset="-128"/>
              <a:cs typeface="Courier New" pitchFamily="49" charset="0"/>
            </a:endParaRPr>
          </a:p>
          <a:p>
            <a:r>
              <a:rPr lang="en-GB" sz="2000" dirty="0" smtClean="0">
                <a:solidFill>
                  <a:schemeClr val="tx1"/>
                </a:solidFill>
                <a:latin typeface="Lucida Console" pitchFamily="49" charset="0"/>
                <a:ea typeface="ヒラギノ角ゴ Pro W3" pitchFamily="-112" charset="-128"/>
                <a:cs typeface="Courier New" pitchFamily="49" charset="0"/>
              </a:rPr>
              <a:t>done</a:t>
            </a:r>
          </a:p>
          <a:p>
            <a:r>
              <a:rPr lang="en-GB" sz="2000" dirty="0" smtClean="0">
                <a:solidFill>
                  <a:schemeClr val="tx1"/>
                </a:solidFill>
                <a:latin typeface="Lucida Console" pitchFamily="49" charset="0"/>
                <a:ea typeface="ヒラギノ角ゴ Pro W3" pitchFamily="-112" charset="-128"/>
                <a:cs typeface="Courier New" pitchFamily="49" charset="0"/>
              </a:rPr>
              <a:t>shift $(($OPTIND - 1))</a:t>
            </a:r>
          </a:p>
        </p:txBody>
      </p:sp>
      <p:sp>
        <p:nvSpPr>
          <p:cNvPr id="5" name="Rounded Rectangle 4"/>
          <p:cNvSpPr/>
          <p:nvPr/>
        </p:nvSpPr>
        <p:spPr bwMode="auto">
          <a:xfrm>
            <a:off x="670560" y="5769260"/>
            <a:ext cx="8016239" cy="648072"/>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bg1"/>
                </a:solidFill>
                <a:effectLst/>
                <a:latin typeface="Lucida Console" pitchFamily="49" charset="0"/>
                <a:ea typeface="ヒラギノ角ゴ Pro W3" pitchFamily="-112" charset="-128"/>
                <a:cs typeface="Courier New" pitchFamily="49" charset="0"/>
              </a:rPr>
              <a:t>math3 </a:t>
            </a:r>
            <a:r>
              <a:rPr kumimoji="0" lang="en-GB" sz="20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–a 1 4</a:t>
            </a:r>
            <a:endParaRPr lang="en-GB" sz="2000" dirty="0" smtClean="0">
              <a:solidFill>
                <a:schemeClr val="bg1"/>
              </a:solidFill>
              <a:latin typeface="Lucida Console" pitchFamily="49" charset="0"/>
              <a:ea typeface="ヒラギノ角ゴ Pro W3" pitchFamily="-112" charset="-128"/>
              <a:cs typeface="Courier New" pitchFamily="49" charset="0"/>
            </a:endParaRPr>
          </a:p>
          <a:p>
            <a:r>
              <a:rPr lang="en-GB" sz="2000" smtClean="0">
                <a:solidFill>
                  <a:schemeClr val="bg1"/>
                </a:solidFill>
                <a:latin typeface="Lucida Console" pitchFamily="49" charset="0"/>
                <a:ea typeface="ヒラギノ角ゴ Pro W3" pitchFamily="-112" charset="-128"/>
                <a:cs typeface="Courier New" pitchFamily="49" charset="0"/>
              </a:rPr>
              <a:t>math3 </a:t>
            </a:r>
            <a:r>
              <a:rPr lang="en-GB" sz="2000" dirty="0" smtClean="0">
                <a:solidFill>
                  <a:schemeClr val="bg1"/>
                </a:solidFill>
                <a:latin typeface="Lucida Console" pitchFamily="49" charset="0"/>
                <a:ea typeface="ヒラギノ角ゴ Pro W3" pitchFamily="-112" charset="-128"/>
                <a:cs typeface="Courier New" pitchFamily="49" charset="0"/>
              </a:rPr>
              <a:t>–t 2 7 </a:t>
            </a:r>
            <a:endParaRPr kumimoji="0" lang="en-GB" sz="20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1457936823"/>
      </p:ext>
    </p:extLst>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smtClean="0"/>
              <a:t>Builtin Commands</a:t>
            </a:r>
            <a:endParaRPr lang="en-GB" sz="2800" b="1" dirty="0"/>
          </a:p>
        </p:txBody>
      </p:sp>
      <p:sp>
        <p:nvSpPr>
          <p:cNvPr id="21" name="Text Placeholder 20"/>
          <p:cNvSpPr>
            <a:spLocks noGrp="1"/>
          </p:cNvSpPr>
          <p:nvPr>
            <p:ph type="body" sz="quarter" idx="13"/>
          </p:nvPr>
        </p:nvSpPr>
        <p:spPr>
          <a:xfrm>
            <a:off x="661292" y="2408400"/>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smtClean="0">
                <a:solidFill>
                  <a:schemeClr val="tx1">
                    <a:lumMod val="50000"/>
                    <a:lumOff val="50000"/>
                  </a:schemeClr>
                </a:solidFill>
              </a:rPr>
              <a:t>set</a:t>
            </a:r>
            <a:endParaRPr dirty="0">
              <a:solidFill>
                <a:schemeClr val="tx1">
                  <a:lumMod val="50000"/>
                  <a:lumOff val="50000"/>
                </a:schemeClr>
              </a:solidFill>
            </a:endParaRPr>
          </a:p>
        </p:txBody>
      </p:sp>
      <p:sp>
        <p:nvSpPr>
          <p:cNvPr id="4" name="Text Placeholder 3"/>
          <p:cNvSpPr>
            <a:spLocks noGrp="1"/>
          </p:cNvSpPr>
          <p:nvPr>
            <p:ph type="body" sz="quarter" idx="16"/>
          </p:nvPr>
        </p:nvSpPr>
        <p:spPr>
          <a:xfrm>
            <a:off x="661292" y="3214800"/>
            <a:ext cx="7772677" cy="578882"/>
          </a:xfrm>
        </p:spPr>
        <p:txBody>
          <a:bodyPr/>
          <a:lstStyle/>
          <a:p>
            <a:r>
              <a:rPr smtClean="0"/>
              <a:t>shift</a:t>
            </a:r>
            <a:endParaRPr lang="en-GB" dirty="0"/>
          </a:p>
        </p:txBody>
      </p:sp>
      <p:sp>
        <p:nvSpPr>
          <p:cNvPr id="7" name="Text Placeholder 20"/>
          <p:cNvSpPr>
            <a:spLocks noGrp="1"/>
          </p:cNvSpPr>
          <p:nvPr>
            <p:ph type="body" sz="quarter" idx="13"/>
          </p:nvPr>
        </p:nvSpPr>
        <p:spPr>
          <a:xfrm>
            <a:off x="661292" y="4827600"/>
            <a:ext cx="7772677" cy="476726"/>
          </a:xfrm>
          <a:effectLst>
            <a:outerShdw blurRad="63500" dist="63500" dir="2700000" algn="tl" rotWithShape="0">
              <a:prstClr val="black">
                <a:alpha val="40000"/>
              </a:prstClr>
            </a:outerShdw>
          </a:effectLst>
        </p:spPr>
        <p:txBody>
          <a:bodyPr/>
          <a:lstStyle/>
          <a:p>
            <a:r>
              <a:rPr smtClean="0"/>
              <a:t>eval</a:t>
            </a:r>
            <a:endParaRPr lang="en-GB" dirty="0"/>
          </a:p>
        </p:txBody>
      </p:sp>
      <p:sp>
        <p:nvSpPr>
          <p:cNvPr id="6" name="Text Placeholder 3"/>
          <p:cNvSpPr>
            <a:spLocks noGrp="1"/>
          </p:cNvSpPr>
          <p:nvPr>
            <p:ph type="body" sz="quarter" idx="16"/>
          </p:nvPr>
        </p:nvSpPr>
        <p:spPr>
          <a:xfrm>
            <a:off x="661292" y="4021200"/>
            <a:ext cx="7772677" cy="578882"/>
          </a:xfrm>
        </p:spPr>
        <p:txBody>
          <a:bodyPr/>
          <a:lstStyle/>
          <a:p>
            <a:r>
              <a:rPr smtClean="0"/>
              <a:t>getopts</a:t>
            </a:r>
            <a:endParaRPr lang="en-GB" dirty="0"/>
          </a:p>
        </p:txBody>
      </p:sp>
      <p:sp>
        <p:nvSpPr>
          <p:cNvPr id="9" name="Text Placeholder 20"/>
          <p:cNvSpPr>
            <a:spLocks noGrp="1"/>
          </p:cNvSpPr>
          <p:nvPr>
            <p:ph type="body" sz="quarter" idx="13"/>
          </p:nvPr>
        </p:nvSpPr>
        <p:spPr>
          <a:xfrm>
            <a:off x="661292" y="1602000"/>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smtClean="0">
                <a:solidFill>
                  <a:schemeClr val="tx1">
                    <a:lumMod val="50000"/>
                    <a:lumOff val="50000"/>
                  </a:schemeClr>
                </a:solidFill>
              </a:rPr>
              <a:t>Definition</a:t>
            </a:r>
            <a:endParaRPr dirty="0">
              <a:solidFill>
                <a:schemeClr val="tx1">
                  <a:lumMod val="50000"/>
                  <a:lumOff val="50000"/>
                </a:schemeClr>
              </a:solidFill>
            </a:endParaRPr>
          </a:p>
        </p:txBody>
      </p:sp>
    </p:spTree>
    <p:extLst>
      <p:ext uri="{BB962C8B-B14F-4D97-AF65-F5344CB8AC3E}">
        <p14:creationId xmlns:p14="http://schemas.microsoft.com/office/powerpoint/2010/main" val="1973647584"/>
      </p:ext>
    </p:extLst>
  </p:cSld>
  <p:clrMapOvr>
    <a:masterClrMapping/>
  </p:clrMapOvr>
  <p:transition spd="slow">
    <p:fade/>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641350"/>
            <a:ext cx="8229600" cy="477054"/>
          </a:xfrm>
        </p:spPr>
        <p:txBody>
          <a:bodyPr/>
          <a:lstStyle/>
          <a:p>
            <a:r>
              <a:rPr lang="en-GB" sz="2800" dirty="0" smtClean="0"/>
              <a:t>eval</a:t>
            </a:r>
            <a:endParaRPr lang="en-GB" sz="2800" dirty="0"/>
          </a:p>
        </p:txBody>
      </p:sp>
      <p:sp>
        <p:nvSpPr>
          <p:cNvPr id="9" name="Content Placeholder 8"/>
          <p:cNvSpPr>
            <a:spLocks noGrp="1"/>
          </p:cNvSpPr>
          <p:nvPr>
            <p:ph idx="1"/>
          </p:nvPr>
        </p:nvSpPr>
        <p:spPr/>
        <p:txBody>
          <a:bodyPr/>
          <a:lstStyle/>
          <a:p>
            <a:pPr>
              <a:spcBef>
                <a:spcPts val="600"/>
              </a:spcBef>
              <a:spcAft>
                <a:spcPts val="600"/>
              </a:spcAft>
              <a:buFont typeface="Arial" panose="020B0604020202020204" pitchFamily="34" charset="0"/>
              <a:buChar char="•"/>
            </a:pPr>
            <a:r>
              <a:rPr lang="en-GB" sz="2400" dirty="0" err="1" smtClean="0"/>
              <a:t>eval</a:t>
            </a:r>
            <a:r>
              <a:rPr lang="en-GB" sz="2400" dirty="0" smtClean="0"/>
              <a:t> gets the shell to evaluate a command twice before execution.</a:t>
            </a:r>
          </a:p>
          <a:p>
            <a:pPr>
              <a:spcBef>
                <a:spcPts val="600"/>
              </a:spcBef>
              <a:spcAft>
                <a:spcPts val="600"/>
              </a:spcAft>
              <a:buFont typeface="Arial" panose="020B0604020202020204" pitchFamily="34" charset="0"/>
              <a:buChar char="•"/>
            </a:pPr>
            <a:r>
              <a:rPr lang="en-GB" sz="2400" dirty="0" err="1" smtClean="0"/>
              <a:t>eval</a:t>
            </a:r>
            <a:r>
              <a:rPr lang="en-GB" sz="2400" dirty="0" smtClean="0"/>
              <a:t> command is useful when a command needs to be executed after a variable been replaced with its value.</a:t>
            </a:r>
          </a:p>
          <a:p>
            <a:pPr>
              <a:spcBef>
                <a:spcPts val="600"/>
              </a:spcBef>
              <a:spcAft>
                <a:spcPts val="600"/>
              </a:spcAft>
            </a:pPr>
            <a:endParaRPr lang="en-GB" sz="2400" dirty="0" smtClean="0"/>
          </a:p>
          <a:p>
            <a:pPr>
              <a:spcBef>
                <a:spcPts val="600"/>
              </a:spcBef>
              <a:spcAft>
                <a:spcPts val="600"/>
              </a:spcAft>
            </a:pPr>
            <a:endParaRPr lang="en-GB" sz="2400" b="1" dirty="0" smtClean="0"/>
          </a:p>
        </p:txBody>
      </p:sp>
      <p:sp>
        <p:nvSpPr>
          <p:cNvPr id="4" name="Rounded Rectangle 3"/>
          <p:cNvSpPr/>
          <p:nvPr/>
        </p:nvSpPr>
        <p:spPr bwMode="auto">
          <a:xfrm>
            <a:off x="1005840" y="3285806"/>
            <a:ext cx="7025640" cy="2977834"/>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a:spcBef>
                <a:spcPts val="600"/>
              </a:spcBef>
              <a:spcAft>
                <a:spcPts val="600"/>
              </a:spcAft>
            </a:pPr>
            <a:r>
              <a:rPr lang="en-GB" sz="2000" dirty="0" smtClean="0">
                <a:solidFill>
                  <a:schemeClr val="bg1"/>
                </a:solidFill>
                <a:latin typeface="Lucida Console" pitchFamily="49" charset="0"/>
                <a:ea typeface="ヒラギノ角ゴ Pro W3" pitchFamily="-112" charset="-128"/>
                <a:cs typeface="Courier New" pitchFamily="49" charset="0"/>
              </a:rPr>
              <a:t> [user @ unix ~]$ file="&gt; result.txt"</a:t>
            </a:r>
          </a:p>
          <a:p>
            <a:pPr>
              <a:spcBef>
                <a:spcPts val="600"/>
              </a:spcBef>
              <a:spcAft>
                <a:spcPts val="600"/>
              </a:spcAft>
            </a:pPr>
            <a:r>
              <a:rPr lang="en-GB" sz="2000" dirty="0" smtClean="0">
                <a:solidFill>
                  <a:schemeClr val="bg1"/>
                </a:solidFill>
                <a:latin typeface="Lucida Console" pitchFamily="49" charset="0"/>
                <a:ea typeface="ヒラギノ角ゴ Pro W3" pitchFamily="-112" charset="-128"/>
                <a:cs typeface="Courier New" pitchFamily="49" charset="0"/>
              </a:rPr>
              <a:t> [user @ unix ~]$ echo hello $file</a:t>
            </a:r>
          </a:p>
          <a:p>
            <a:pPr>
              <a:spcBef>
                <a:spcPts val="600"/>
              </a:spcBef>
              <a:spcAft>
                <a:spcPts val="600"/>
              </a:spcAft>
            </a:pPr>
            <a:r>
              <a:rPr lang="en-GB" sz="2000" dirty="0" smtClean="0">
                <a:solidFill>
                  <a:schemeClr val="bg1"/>
                </a:solidFill>
                <a:latin typeface="Lucida Console" pitchFamily="49" charset="0"/>
                <a:ea typeface="ヒラギノ角ゴ Pro W3" pitchFamily="-112" charset="-128"/>
                <a:cs typeface="Courier New" pitchFamily="49" charset="0"/>
              </a:rPr>
              <a:t> hello &gt; result.txt</a:t>
            </a:r>
          </a:p>
          <a:p>
            <a:pPr>
              <a:spcBef>
                <a:spcPts val="600"/>
              </a:spcBef>
              <a:spcAft>
                <a:spcPts val="600"/>
              </a:spcAft>
            </a:pPr>
            <a:r>
              <a:rPr lang="en-GB" sz="2000" dirty="0" smtClean="0">
                <a:solidFill>
                  <a:schemeClr val="bg1"/>
                </a:solidFill>
                <a:latin typeface="Lucida Console" pitchFamily="49" charset="0"/>
                <a:ea typeface="ヒラギノ角ゴ Pro W3" pitchFamily="-112" charset="-128"/>
                <a:cs typeface="Courier New" pitchFamily="49" charset="0"/>
              </a:rPr>
              <a:t> [user @ unix ~]$ </a:t>
            </a:r>
            <a:r>
              <a:rPr lang="en-GB" sz="2000" dirty="0" err="1" smtClean="0">
                <a:solidFill>
                  <a:schemeClr val="bg1"/>
                </a:solidFill>
                <a:latin typeface="Lucida Console" pitchFamily="49" charset="0"/>
                <a:ea typeface="ヒラギノ角ゴ Pro W3" pitchFamily="-112" charset="-128"/>
                <a:cs typeface="Courier New" pitchFamily="49" charset="0"/>
              </a:rPr>
              <a:t>eval</a:t>
            </a:r>
            <a:r>
              <a:rPr lang="en-GB" sz="2000" dirty="0" smtClean="0">
                <a:solidFill>
                  <a:schemeClr val="bg1"/>
                </a:solidFill>
                <a:latin typeface="Lucida Console" pitchFamily="49" charset="0"/>
                <a:ea typeface="ヒラギノ角ゴ Pro W3" pitchFamily="-112" charset="-128"/>
                <a:cs typeface="Courier New" pitchFamily="49" charset="0"/>
              </a:rPr>
              <a:t> echo hello $file</a:t>
            </a:r>
          </a:p>
          <a:p>
            <a:pPr>
              <a:spcBef>
                <a:spcPts val="600"/>
              </a:spcBef>
              <a:spcAft>
                <a:spcPts val="600"/>
              </a:spcAft>
            </a:pPr>
            <a:r>
              <a:rPr lang="en-GB" sz="2000" dirty="0" smtClean="0">
                <a:solidFill>
                  <a:schemeClr val="bg1"/>
                </a:solidFill>
                <a:latin typeface="Lucida Console" pitchFamily="49" charset="0"/>
                <a:ea typeface="ヒラギノ角ゴ Pro W3" pitchFamily="-112" charset="-128"/>
                <a:cs typeface="Courier New" pitchFamily="49" charset="0"/>
              </a:rPr>
              <a:t> [user @ unix ~]$ cat result.txt</a:t>
            </a:r>
          </a:p>
          <a:p>
            <a:pPr>
              <a:spcBef>
                <a:spcPts val="600"/>
              </a:spcBef>
              <a:spcAft>
                <a:spcPts val="600"/>
              </a:spcAft>
            </a:pPr>
            <a:r>
              <a:rPr lang="en-GB" sz="2000" dirty="0" smtClean="0">
                <a:solidFill>
                  <a:schemeClr val="bg1"/>
                </a:solidFill>
                <a:latin typeface="Lucida Console" pitchFamily="49" charset="0"/>
                <a:ea typeface="ヒラギノ角ゴ Pro W3" pitchFamily="-112" charset="-128"/>
                <a:cs typeface="Courier New" pitchFamily="49" charset="0"/>
              </a:rPr>
              <a:t> hello</a:t>
            </a:r>
          </a:p>
          <a:p>
            <a:pPr marL="0" marR="0" indent="0" algn="l" defTabSz="914400" rtl="0" eaLnBrk="0" fontAlgn="base" latinLnBrk="0" hangingPunct="0">
              <a:spcBef>
                <a:spcPts val="600"/>
              </a:spcBef>
              <a:spcAft>
                <a:spcPts val="600"/>
              </a:spcAft>
              <a:buClrTx/>
              <a:buSzTx/>
              <a:buFontTx/>
              <a:buNone/>
              <a:tabLst/>
            </a:pPr>
            <a:r>
              <a:rPr kumimoji="0" lang="en-GB" sz="16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 </a:t>
            </a:r>
          </a:p>
        </p:txBody>
      </p:sp>
    </p:spTree>
    <p:extLst>
      <p:ext uri="{BB962C8B-B14F-4D97-AF65-F5344CB8AC3E}">
        <p14:creationId xmlns:p14="http://schemas.microsoft.com/office/powerpoint/2010/main" val="27847623"/>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552450" y="1786733"/>
            <a:ext cx="8143876" cy="558641"/>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a:t>Exercise </a:t>
            </a:r>
            <a:r>
              <a:rPr lang="en-US" sz="2800" i="1" dirty="0" smtClean="0"/>
              <a:t>6 </a:t>
            </a:r>
            <a:r>
              <a:rPr lang="en-US" sz="2800" i="1" dirty="0"/>
              <a:t>– Built in Commands</a:t>
            </a:r>
            <a:endParaRPr lang="en-GB" sz="2800" i="1" dirty="0"/>
          </a:p>
        </p:txBody>
      </p:sp>
    </p:spTree>
    <p:extLst>
      <p:ext uri="{BB962C8B-B14F-4D97-AF65-F5344CB8AC3E}">
        <p14:creationId xmlns:p14="http://schemas.microsoft.com/office/powerpoint/2010/main" val="341983388"/>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752821" y="1786733"/>
            <a:ext cx="7533320" cy="558641"/>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a:t>Exercise </a:t>
            </a:r>
            <a:r>
              <a:rPr lang="en-US" sz="2800" i="1" dirty="0" smtClean="0"/>
              <a:t>1 </a:t>
            </a:r>
            <a:r>
              <a:rPr lang="en-US" sz="2800" i="1" dirty="0"/>
              <a:t>– Introduction to Shell Scripting </a:t>
            </a:r>
            <a:endParaRPr lang="en-GB" sz="2800" i="1" dirty="0"/>
          </a:p>
        </p:txBody>
      </p:sp>
    </p:spTree>
    <p:extLst>
      <p:ext uri="{BB962C8B-B14F-4D97-AF65-F5344CB8AC3E}">
        <p14:creationId xmlns:p14="http://schemas.microsoft.com/office/powerpoint/2010/main" val="2299049506"/>
      </p:ext>
    </p:extLst>
  </p:cSld>
  <p:clrMapOvr>
    <a:masterClrMapping/>
  </p:clrMapOvr>
  <p:transition spd="slow">
    <p:fade/>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641350"/>
            <a:ext cx="8229600" cy="323165"/>
          </a:xfrm>
        </p:spPr>
        <p:txBody>
          <a:bodyPr/>
          <a:lstStyle/>
          <a:p>
            <a:r>
              <a:rPr lang="en-GB" sz="1800" smtClean="0"/>
              <a:t>Questions?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990" y="1004200"/>
            <a:ext cx="5282293" cy="5282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993773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641350"/>
            <a:ext cx="8229600" cy="323165"/>
          </a:xfrm>
        </p:spPr>
        <p:txBody>
          <a:bodyPr/>
          <a:lstStyle/>
          <a:p>
            <a:r>
              <a:rPr lang="en-GB" sz="1800" smtClean="0"/>
              <a:t>Questions?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990" y="1004200"/>
            <a:ext cx="5282293" cy="5282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501707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449353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 – Shell Scripting</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45599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1800" b="1" dirty="0" smtClean="0">
                <a:latin typeface="Arial" pitchFamily="34" charset="0"/>
                <a:cs typeface="Arial" pitchFamily="34" charset="0"/>
              </a:rPr>
              <a:t>Variables and Command Substitution</a:t>
            </a:r>
          </a:p>
        </p:txBody>
      </p:sp>
    </p:spTree>
    <p:extLst>
      <p:ext uri="{BB962C8B-B14F-4D97-AF65-F5344CB8AC3E}">
        <p14:creationId xmlns:p14="http://schemas.microsoft.com/office/powerpoint/2010/main" val="36083189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GB" dirty="0" smtClean="0"/>
              <a:t>Module objectives</a:t>
            </a:r>
            <a:endParaRPr lang="en-US" dirty="0" smtClean="0"/>
          </a:p>
        </p:txBody>
      </p:sp>
      <p:sp>
        <p:nvSpPr>
          <p:cNvPr id="3076" name="Rectangle 3"/>
          <p:cNvSpPr>
            <a:spLocks noGrp="1" noChangeArrowheads="1"/>
          </p:cNvSpPr>
          <p:nvPr>
            <p:ph idx="1"/>
          </p:nvPr>
        </p:nvSpPr>
        <p:spPr>
          <a:xfrm>
            <a:off x="685800" y="1657350"/>
            <a:ext cx="7772400" cy="4687974"/>
          </a:xfrm>
        </p:spPr>
        <p:txBody>
          <a:bodyPr/>
          <a:lstStyle/>
          <a:p>
            <a:pPr>
              <a:spcBef>
                <a:spcPts val="600"/>
              </a:spcBef>
              <a:spcAft>
                <a:spcPts val="2400"/>
              </a:spcAft>
              <a:buNone/>
            </a:pPr>
            <a:r>
              <a:rPr lang="en-GB" sz="2400" b="1" dirty="0" smtClean="0"/>
              <a:t>After completing this module you be able to:</a:t>
            </a:r>
          </a:p>
          <a:p>
            <a:pPr>
              <a:spcBef>
                <a:spcPts val="600"/>
              </a:spcBef>
              <a:spcAft>
                <a:spcPts val="1200"/>
              </a:spcAft>
              <a:buFont typeface="Arial" panose="020B0604020202020204" pitchFamily="34" charset="0"/>
              <a:buChar char="•"/>
            </a:pPr>
            <a:r>
              <a:rPr lang="en-GB" sz="2400" dirty="0" smtClean="0"/>
              <a:t>To create and access variables</a:t>
            </a:r>
          </a:p>
          <a:p>
            <a:pPr>
              <a:spcBef>
                <a:spcPts val="600"/>
              </a:spcBef>
              <a:spcAft>
                <a:spcPts val="1200"/>
              </a:spcAft>
              <a:buFont typeface="Arial" panose="020B0604020202020204" pitchFamily="34" charset="0"/>
              <a:buChar char="•"/>
            </a:pPr>
            <a:r>
              <a:rPr lang="en-GB" sz="2400" dirty="0" smtClean="0"/>
              <a:t>Pass arguments to shell scripts</a:t>
            </a:r>
          </a:p>
          <a:p>
            <a:pPr>
              <a:spcBef>
                <a:spcPts val="600"/>
              </a:spcBef>
              <a:spcAft>
                <a:spcPts val="1200"/>
              </a:spcAft>
              <a:buFont typeface="Arial" panose="020B0604020202020204" pitchFamily="34" charset="0"/>
              <a:buChar char="•"/>
            </a:pPr>
            <a:r>
              <a:rPr lang="en-GB" sz="2400" dirty="0" smtClean="0"/>
              <a:t>Write interactive script using read command</a:t>
            </a:r>
          </a:p>
          <a:p>
            <a:pPr>
              <a:spcBef>
                <a:spcPts val="600"/>
              </a:spcBef>
              <a:spcAft>
                <a:spcPts val="1200"/>
              </a:spcAft>
              <a:buFont typeface="Arial" panose="020B0604020202020204" pitchFamily="34" charset="0"/>
              <a:buChar char="•"/>
            </a:pPr>
            <a:r>
              <a:rPr lang="en-GB" sz="2400" dirty="0" smtClean="0"/>
              <a:t>Use Command substitution</a:t>
            </a:r>
          </a:p>
          <a:p>
            <a:pPr>
              <a:spcBef>
                <a:spcPts val="600"/>
              </a:spcBef>
              <a:spcAft>
                <a:spcPts val="1200"/>
              </a:spcAft>
              <a:buFont typeface="Arial" panose="020B0604020202020204" pitchFamily="34" charset="0"/>
              <a:buChar char="•"/>
            </a:pPr>
            <a:r>
              <a:rPr lang="en-GB" sz="2400" dirty="0" smtClean="0"/>
              <a:t>Create Array Variables</a:t>
            </a:r>
          </a:p>
          <a:p>
            <a:pPr>
              <a:spcBef>
                <a:spcPts val="600"/>
              </a:spcBef>
              <a:spcAft>
                <a:spcPts val="1200"/>
              </a:spcAft>
              <a:buFont typeface="Arial" panose="020B0604020202020204" pitchFamily="34" charset="0"/>
              <a:buChar char="•"/>
            </a:pPr>
            <a:r>
              <a:rPr lang="en-GB" sz="2400" dirty="0" smtClean="0"/>
              <a:t>Perform Arithmetic</a:t>
            </a:r>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buNone/>
            </a:pPr>
            <a:endParaRPr lang="en-GB" sz="2400" dirty="0" smtClean="0"/>
          </a:p>
          <a:p>
            <a:pPr>
              <a:spcBef>
                <a:spcPts val="600"/>
              </a:spcBef>
              <a:spcAft>
                <a:spcPts val="1200"/>
              </a:spcAft>
              <a:buNone/>
            </a:pPr>
            <a:endParaRPr lang="en-GB" sz="2400" b="1"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p:txBody>
      </p:sp>
    </p:spTree>
    <p:extLst>
      <p:ext uri="{BB962C8B-B14F-4D97-AF65-F5344CB8AC3E}">
        <p14:creationId xmlns:p14="http://schemas.microsoft.com/office/powerpoint/2010/main" val="156077229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Variables and Command Substitution</a:t>
            </a:r>
            <a:endParaRPr lang="en-GB" sz="2800" b="1" dirty="0"/>
          </a:p>
        </p:txBody>
      </p:sp>
      <p:sp>
        <p:nvSpPr>
          <p:cNvPr id="21" name="Text Placeholder 20"/>
          <p:cNvSpPr>
            <a:spLocks noGrp="1"/>
          </p:cNvSpPr>
          <p:nvPr>
            <p:ph type="body" sz="quarter" idx="13"/>
          </p:nvPr>
        </p:nvSpPr>
        <p:spPr>
          <a:xfrm>
            <a:off x="684000" y="1727489"/>
            <a:ext cx="7772677" cy="579600"/>
          </a:xfrm>
          <a:effectLst>
            <a:outerShdw blurRad="63500" dist="63500" dir="2700000" algn="tl" rotWithShape="0">
              <a:prstClr val="black">
                <a:alpha val="40000"/>
              </a:prstClr>
            </a:outerShdw>
          </a:effectLst>
        </p:spPr>
        <p:txBody>
          <a:bodyPr/>
          <a:lstStyle/>
          <a:p>
            <a:r>
              <a:rPr dirty="0" smtClean="0"/>
              <a:t>Variables</a:t>
            </a:r>
            <a:endParaRPr lang="en-GB" dirty="0"/>
          </a:p>
        </p:txBody>
      </p:sp>
      <p:sp>
        <p:nvSpPr>
          <p:cNvPr id="4" name="Text Placeholder 3"/>
          <p:cNvSpPr>
            <a:spLocks noGrp="1"/>
          </p:cNvSpPr>
          <p:nvPr>
            <p:ph type="body" sz="quarter" idx="16"/>
          </p:nvPr>
        </p:nvSpPr>
        <p:spPr>
          <a:xfrm>
            <a:off x="683568" y="2520000"/>
            <a:ext cx="7772677" cy="579600"/>
          </a:xfrm>
        </p:spPr>
        <p:txBody>
          <a:bodyPr/>
          <a:lstStyle/>
          <a:p>
            <a:r>
              <a:rPr dirty="0" smtClean="0"/>
              <a:t>Passing Arguments to shell scripts</a:t>
            </a:r>
            <a:endParaRPr lang="en-GB" dirty="0"/>
          </a:p>
        </p:txBody>
      </p:sp>
      <p:sp>
        <p:nvSpPr>
          <p:cNvPr id="5" name="Text Placeholder 4"/>
          <p:cNvSpPr>
            <a:spLocks noGrp="1"/>
          </p:cNvSpPr>
          <p:nvPr>
            <p:ph type="body" sz="quarter" idx="14"/>
          </p:nvPr>
        </p:nvSpPr>
        <p:spPr>
          <a:xfrm>
            <a:off x="683568" y="3312000"/>
            <a:ext cx="7772677" cy="579600"/>
          </a:xfrm>
        </p:spPr>
        <p:txBody>
          <a:bodyPr/>
          <a:lstStyle/>
          <a:p>
            <a:r>
              <a:rPr dirty="0" smtClean="0"/>
              <a:t>Interactive Script Using read Command</a:t>
            </a:r>
            <a:endParaRPr dirty="0"/>
          </a:p>
        </p:txBody>
      </p:sp>
      <p:sp>
        <p:nvSpPr>
          <p:cNvPr id="6" name="Text Placeholder 3"/>
          <p:cNvSpPr>
            <a:spLocks noGrp="1"/>
          </p:cNvSpPr>
          <p:nvPr>
            <p:ph type="body" sz="quarter" idx="16"/>
          </p:nvPr>
        </p:nvSpPr>
        <p:spPr>
          <a:xfrm>
            <a:off x="687755" y="4896000"/>
            <a:ext cx="7772677" cy="579600"/>
          </a:xfrm>
        </p:spPr>
        <p:txBody>
          <a:bodyPr/>
          <a:lstStyle/>
          <a:p>
            <a:r>
              <a:rPr dirty="0"/>
              <a:t>Array Variables</a:t>
            </a:r>
          </a:p>
        </p:txBody>
      </p:sp>
      <p:sp>
        <p:nvSpPr>
          <p:cNvPr id="7" name="Text Placeholder 3"/>
          <p:cNvSpPr>
            <a:spLocks noGrp="1"/>
          </p:cNvSpPr>
          <p:nvPr>
            <p:ph type="body" sz="quarter" idx="16"/>
          </p:nvPr>
        </p:nvSpPr>
        <p:spPr>
          <a:xfrm>
            <a:off x="687755" y="4104000"/>
            <a:ext cx="7772677" cy="579600"/>
          </a:xfrm>
        </p:spPr>
        <p:txBody>
          <a:bodyPr/>
          <a:lstStyle/>
          <a:p>
            <a:r>
              <a:rPr dirty="0" smtClean="0"/>
              <a:t>Command Substitution</a:t>
            </a:r>
            <a:endParaRPr lang="en-GB" dirty="0"/>
          </a:p>
        </p:txBody>
      </p:sp>
      <p:sp>
        <p:nvSpPr>
          <p:cNvPr id="8" name="Text Placeholder 3"/>
          <p:cNvSpPr>
            <a:spLocks noGrp="1"/>
          </p:cNvSpPr>
          <p:nvPr>
            <p:ph type="body" sz="quarter" idx="16"/>
          </p:nvPr>
        </p:nvSpPr>
        <p:spPr>
          <a:xfrm>
            <a:off x="683568" y="5688000"/>
            <a:ext cx="7772677" cy="579600"/>
          </a:xfrm>
        </p:spPr>
        <p:txBody>
          <a:bodyPr/>
          <a:lstStyle/>
          <a:p>
            <a:r>
              <a:rPr smtClean="0"/>
              <a:t>Arithmetic</a:t>
            </a:r>
            <a:endParaRPr lang="en-GB" dirty="0"/>
          </a:p>
        </p:txBody>
      </p:sp>
    </p:spTree>
    <p:extLst>
      <p:ext uri="{BB962C8B-B14F-4D97-AF65-F5344CB8AC3E}">
        <p14:creationId xmlns:p14="http://schemas.microsoft.com/office/powerpoint/2010/main" val="3929332458"/>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Variables</a:t>
            </a:r>
            <a:endParaRPr lang="en-GB" sz="2800" dirty="0"/>
          </a:p>
        </p:txBody>
      </p:sp>
      <p:sp>
        <p:nvSpPr>
          <p:cNvPr id="6" name="Content Placeholder 5"/>
          <p:cNvSpPr>
            <a:spLocks noGrp="1"/>
          </p:cNvSpPr>
          <p:nvPr>
            <p:ph idx="1"/>
          </p:nvPr>
        </p:nvSpPr>
        <p:spPr>
          <a:xfrm>
            <a:off x="457200" y="1503363"/>
            <a:ext cx="8229600" cy="4525962"/>
          </a:xfrm>
        </p:spPr>
        <p:txBody>
          <a:bodyPr/>
          <a:lstStyle/>
          <a:p>
            <a:pPr>
              <a:lnSpc>
                <a:spcPct val="150000"/>
              </a:lnSpc>
              <a:spcBef>
                <a:spcPts val="600"/>
              </a:spcBef>
              <a:spcAft>
                <a:spcPts val="600"/>
              </a:spcAft>
              <a:buFont typeface="Arial" panose="020B0604020202020204" pitchFamily="34" charset="0"/>
              <a:buChar char="•"/>
            </a:pPr>
            <a:r>
              <a:rPr lang="en-US" sz="2400" dirty="0" smtClean="0">
                <a:solidFill>
                  <a:srgbClr val="000000"/>
                </a:solidFill>
                <a:ea typeface="Calibri" charset="0"/>
                <a:cs typeface="Calibri" charset="0"/>
                <a:sym typeface="Calibri" charset="0"/>
              </a:rPr>
              <a:t>A variable is a container which holds an assigned value. Variables allow you to store values and then retrieve them for later use</a:t>
            </a:r>
          </a:p>
          <a:p>
            <a:pPr>
              <a:spcBef>
                <a:spcPts val="600"/>
              </a:spcBef>
              <a:spcAft>
                <a:spcPts val="600"/>
              </a:spcAft>
              <a:buFont typeface="Arial" panose="020B0604020202020204" pitchFamily="34" charset="0"/>
              <a:buChar char="•"/>
            </a:pPr>
            <a:endParaRPr lang="en-US" sz="2400" dirty="0" smtClean="0">
              <a:solidFill>
                <a:srgbClr val="000000"/>
              </a:solidFill>
              <a:latin typeface="Calibri" charset="0"/>
              <a:sym typeface="Calibri" charset="0"/>
            </a:endParaRPr>
          </a:p>
          <a:p>
            <a:pPr>
              <a:spcBef>
                <a:spcPts val="600"/>
              </a:spcBef>
              <a:spcAft>
                <a:spcPts val="600"/>
              </a:spcAft>
              <a:buFont typeface="Arial" panose="020B0604020202020204" pitchFamily="34" charset="0"/>
              <a:buChar char="•"/>
            </a:pPr>
            <a:endParaRPr lang="en-GB" sz="2400" dirty="0" smtClean="0"/>
          </a:p>
          <a:p>
            <a:pPr>
              <a:spcBef>
                <a:spcPts val="600"/>
              </a:spcBef>
              <a:spcAft>
                <a:spcPts val="600"/>
              </a:spcAft>
              <a:buFont typeface="Arial" panose="020B0604020202020204" pitchFamily="34" charset="0"/>
              <a:buChar char="•"/>
            </a:pPr>
            <a:endParaRPr lang="en-GB" sz="2400" dirty="0" smtClean="0"/>
          </a:p>
          <a:p>
            <a:pPr>
              <a:spcBef>
                <a:spcPts val="600"/>
              </a:spcBef>
              <a:spcAft>
                <a:spcPts val="1200"/>
              </a:spcAft>
              <a:buFont typeface="Arial" panose="020B0604020202020204" pitchFamily="34" charset="0"/>
              <a:buChar char="•"/>
            </a:pPr>
            <a:r>
              <a:rPr lang="en-GB" sz="2400" dirty="0" smtClean="0"/>
              <a:t>There should be no space after or before the “=” sign</a:t>
            </a:r>
          </a:p>
          <a:p>
            <a:pPr>
              <a:spcBef>
                <a:spcPts val="600"/>
              </a:spcBef>
              <a:spcAft>
                <a:spcPts val="600"/>
              </a:spcAft>
              <a:buFont typeface="Arial" panose="020B0604020202020204" pitchFamily="34" charset="0"/>
              <a:buChar char="•"/>
            </a:pPr>
            <a:r>
              <a:rPr lang="en-GB" sz="2400" dirty="0" smtClean="0"/>
              <a:t>Use the </a:t>
            </a:r>
            <a:r>
              <a:rPr lang="en-GB" sz="2400" b="1" dirty="0" smtClean="0"/>
              <a:t>$</a:t>
            </a:r>
            <a:r>
              <a:rPr lang="en-GB" sz="2400" dirty="0" smtClean="0"/>
              <a:t> sign to get the value of variable</a:t>
            </a:r>
          </a:p>
          <a:p>
            <a:pPr>
              <a:spcBef>
                <a:spcPts val="600"/>
              </a:spcBef>
              <a:spcAft>
                <a:spcPts val="600"/>
              </a:spcAft>
            </a:pPr>
            <a:endParaRPr lang="en-GB" sz="2400" dirty="0" smtClean="0"/>
          </a:p>
          <a:p>
            <a:pPr>
              <a:spcBef>
                <a:spcPts val="600"/>
              </a:spcBef>
              <a:spcAft>
                <a:spcPts val="600"/>
              </a:spcAft>
            </a:pPr>
            <a:endParaRPr lang="en-GB" sz="2400" dirty="0" smtClean="0"/>
          </a:p>
          <a:p>
            <a:pPr>
              <a:spcBef>
                <a:spcPts val="600"/>
              </a:spcBef>
              <a:spcAft>
                <a:spcPts val="600"/>
              </a:spcAft>
            </a:pPr>
            <a:endParaRPr lang="en-GB" sz="2400" dirty="0" smtClean="0"/>
          </a:p>
          <a:p>
            <a:pPr>
              <a:spcBef>
                <a:spcPts val="600"/>
              </a:spcBef>
              <a:spcAft>
                <a:spcPts val="600"/>
              </a:spcAft>
            </a:pPr>
            <a:endParaRPr lang="en-GB" sz="2400" dirty="0" smtClean="0"/>
          </a:p>
          <a:p>
            <a:pPr>
              <a:spcBef>
                <a:spcPts val="600"/>
              </a:spcBef>
              <a:spcAft>
                <a:spcPts val="600"/>
              </a:spcAft>
            </a:pPr>
            <a:endParaRPr lang="en-GB" sz="2400" dirty="0" smtClean="0"/>
          </a:p>
          <a:p>
            <a:pPr>
              <a:spcBef>
                <a:spcPts val="600"/>
              </a:spcBef>
              <a:spcAft>
                <a:spcPts val="600"/>
              </a:spcAft>
            </a:pPr>
            <a:endParaRPr lang="en-GB" sz="2400" dirty="0" smtClean="0"/>
          </a:p>
          <a:p>
            <a:pPr>
              <a:spcBef>
                <a:spcPts val="600"/>
              </a:spcBef>
              <a:spcAft>
                <a:spcPts val="600"/>
              </a:spcAft>
            </a:pPr>
            <a:endParaRPr lang="en-GB" sz="2400" dirty="0" smtClean="0"/>
          </a:p>
          <a:p>
            <a:pPr>
              <a:spcBef>
                <a:spcPts val="600"/>
              </a:spcBef>
              <a:spcAft>
                <a:spcPts val="600"/>
              </a:spcAft>
            </a:pPr>
            <a:endParaRPr lang="en-GB" sz="2400" dirty="0" smtClean="0"/>
          </a:p>
          <a:p>
            <a:pPr>
              <a:spcBef>
                <a:spcPts val="600"/>
              </a:spcBef>
              <a:spcAft>
                <a:spcPts val="600"/>
              </a:spcAft>
              <a:buNone/>
            </a:pPr>
            <a:endParaRPr lang="en-GB" sz="2400" dirty="0" smtClean="0"/>
          </a:p>
          <a:p>
            <a:pPr>
              <a:spcBef>
                <a:spcPts val="600"/>
              </a:spcBef>
              <a:spcAft>
                <a:spcPts val="600"/>
              </a:spcAft>
              <a:buNone/>
            </a:pPr>
            <a:endParaRPr lang="en-GB" sz="2400" dirty="0" smtClean="0"/>
          </a:p>
          <a:p>
            <a:pPr>
              <a:spcBef>
                <a:spcPts val="600"/>
              </a:spcBef>
              <a:spcAft>
                <a:spcPts val="600"/>
              </a:spcAft>
              <a:buNone/>
            </a:pPr>
            <a:endParaRPr lang="en-GB" sz="2400" dirty="0" smtClean="0"/>
          </a:p>
        </p:txBody>
      </p:sp>
      <p:sp>
        <p:nvSpPr>
          <p:cNvPr id="10" name="Rounded Rectangle 9"/>
          <p:cNvSpPr/>
          <p:nvPr/>
        </p:nvSpPr>
        <p:spPr bwMode="auto">
          <a:xfrm>
            <a:off x="784274" y="3375660"/>
            <a:ext cx="3134501" cy="1168416"/>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1200"/>
              </a:spcAft>
              <a:buClrTx/>
              <a:buSzTx/>
              <a:buFontTx/>
              <a:buNone/>
              <a:tabLst/>
            </a:pP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name=fdm</a:t>
            </a:r>
          </a:p>
          <a:p>
            <a:pPr marL="0" marR="0" indent="0" algn="l" defTabSz="914400" rtl="0" eaLnBrk="0" fontAlgn="base" latinLnBrk="0" hangingPunct="0">
              <a:lnSpc>
                <a:spcPct val="100000"/>
              </a:lnSpc>
              <a:spcBef>
                <a:spcPct val="0"/>
              </a:spcBef>
              <a:spcAft>
                <a:spcPts val="120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echo $name</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65652810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Example</a:t>
            </a:r>
            <a:endParaRPr lang="en-GB" sz="2800" dirty="0"/>
          </a:p>
        </p:txBody>
      </p:sp>
      <p:sp>
        <p:nvSpPr>
          <p:cNvPr id="6" name="Content Placeholder 5"/>
          <p:cNvSpPr>
            <a:spLocks noGrp="1"/>
          </p:cNvSpPr>
          <p:nvPr>
            <p:ph idx="1"/>
          </p:nvPr>
        </p:nvSpPr>
        <p:spPr/>
        <p:txBody>
          <a:bodyPr/>
          <a:lstStyle/>
          <a:p>
            <a:pPr>
              <a:buNone/>
            </a:pPr>
            <a:endParaRPr lang="en-GB" dirty="0" smtClean="0"/>
          </a:p>
          <a:p>
            <a:pPr>
              <a:buNone/>
            </a:pPr>
            <a:endParaRPr lang="en-GB" dirty="0" smtClean="0"/>
          </a:p>
          <a:p>
            <a:pPr>
              <a:buNone/>
            </a:pPr>
            <a:endParaRPr lang="en-GB" dirty="0" smtClean="0"/>
          </a:p>
          <a:p>
            <a:pPr>
              <a:buNone/>
            </a:pPr>
            <a:endParaRPr lang="en-GB" dirty="0" smtClean="0"/>
          </a:p>
        </p:txBody>
      </p:sp>
      <p:sp>
        <p:nvSpPr>
          <p:cNvPr id="9" name="Rounded Rectangle 8"/>
          <p:cNvSpPr/>
          <p:nvPr/>
        </p:nvSpPr>
        <p:spPr bwMode="auto">
          <a:xfrm>
            <a:off x="457200" y="1484785"/>
            <a:ext cx="8229599" cy="4609664"/>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a:spcBef>
                <a:spcPts val="600"/>
              </a:spcBef>
              <a:spcAft>
                <a:spcPts val="600"/>
              </a:spcAft>
            </a:pPr>
            <a:r>
              <a:rPr lang="en-GB" sz="2400" dirty="0" smtClean="0">
                <a:solidFill>
                  <a:schemeClr val="tx1"/>
                </a:solidFill>
                <a:latin typeface="Lucida Console" pitchFamily="49" charset="0"/>
                <a:ea typeface="ヒラギノ角ゴ Pro W3" pitchFamily="-112" charset="-128"/>
                <a:cs typeface="Courier New" pitchFamily="49" charset="0"/>
              </a:rPr>
              <a:t>#!/bin/bash</a:t>
            </a:r>
          </a:p>
          <a:p>
            <a:pPr>
              <a:spcBef>
                <a:spcPts val="600"/>
              </a:spcBef>
              <a:spcAft>
                <a:spcPts val="600"/>
              </a:spcAft>
            </a:pPr>
            <a:endParaRPr lang="en-GB" sz="1000" dirty="0" smtClean="0">
              <a:solidFill>
                <a:schemeClr val="tx1"/>
              </a:solidFill>
              <a:latin typeface="Lucida Console" pitchFamily="49" charset="0"/>
              <a:ea typeface="ヒラギノ角ゴ Pro W3" pitchFamily="-112" charset="-128"/>
              <a:cs typeface="Courier New" pitchFamily="49" charset="0"/>
            </a:endParaRPr>
          </a:p>
          <a:p>
            <a:pPr>
              <a:spcBef>
                <a:spcPts val="600"/>
              </a:spcBef>
              <a:spcAft>
                <a:spcPts val="600"/>
              </a:spcAft>
            </a:pPr>
            <a:r>
              <a:rPr lang="en-GB" sz="2400" dirty="0" smtClean="0">
                <a:solidFill>
                  <a:schemeClr val="tx1"/>
                </a:solidFill>
                <a:latin typeface="Lucida Console" pitchFamily="49" charset="0"/>
                <a:ea typeface="ヒラギノ角ゴ Pro W3" pitchFamily="-112" charset="-128"/>
                <a:cs typeface="Courier New" pitchFamily="49" charset="0"/>
              </a:rPr>
              <a:t>sentence="Lions in the street and roaming"</a:t>
            </a:r>
          </a:p>
          <a:p>
            <a:pPr>
              <a:spcBef>
                <a:spcPts val="600"/>
              </a:spcBef>
              <a:spcAft>
                <a:spcPts val="600"/>
              </a:spcAft>
            </a:pPr>
            <a:r>
              <a:rPr lang="en-GB" sz="2400" dirty="0" smtClean="0">
                <a:solidFill>
                  <a:schemeClr val="tx1"/>
                </a:solidFill>
                <a:latin typeface="Lucida Console" pitchFamily="49" charset="0"/>
                <a:ea typeface="ヒラギノ角ゴ Pro W3" pitchFamily="-112" charset="-128"/>
                <a:cs typeface="Courier New" pitchFamily="49" charset="0"/>
              </a:rPr>
              <a:t>word="beast"</a:t>
            </a:r>
          </a:p>
          <a:p>
            <a:pPr>
              <a:spcBef>
                <a:spcPts val="600"/>
              </a:spcBef>
              <a:spcAft>
                <a:spcPts val="600"/>
              </a:spcAft>
            </a:pPr>
            <a:r>
              <a:rPr lang="en-GB" sz="2400" dirty="0" smtClean="0">
                <a:solidFill>
                  <a:schemeClr val="tx1"/>
                </a:solidFill>
                <a:latin typeface="Lucida Console" pitchFamily="49" charset="0"/>
                <a:ea typeface="ヒラギノ角ゴ Pro W3" pitchFamily="-112" charset="-128"/>
                <a:cs typeface="Courier New" pitchFamily="49" charset="0"/>
              </a:rPr>
              <a:t>field=4</a:t>
            </a:r>
          </a:p>
          <a:p>
            <a:pPr>
              <a:spcBef>
                <a:spcPts val="600"/>
              </a:spcBef>
              <a:spcAft>
                <a:spcPts val="600"/>
              </a:spcAft>
            </a:pPr>
            <a:r>
              <a:rPr lang="en-GB" sz="2400" dirty="0" err="1" smtClean="0">
                <a:solidFill>
                  <a:schemeClr val="tx1"/>
                </a:solidFill>
                <a:latin typeface="Lucida Console" pitchFamily="49" charset="0"/>
                <a:ea typeface="ヒラギノ角ゴ Pro W3" pitchFamily="-112" charset="-128"/>
                <a:cs typeface="Courier New" pitchFamily="49" charset="0"/>
              </a:rPr>
              <a:t>grep</a:t>
            </a:r>
            <a:r>
              <a:rPr lang="en-GB" sz="2400" dirty="0" smtClean="0">
                <a:solidFill>
                  <a:schemeClr val="tx1"/>
                </a:solidFill>
                <a:latin typeface="Lucida Console" pitchFamily="49" charset="0"/>
                <a:ea typeface="ヒラギノ角ゴ Pro W3" pitchFamily="-112" charset="-128"/>
                <a:cs typeface="Courier New" pitchFamily="49" charset="0"/>
              </a:rPr>
              <a:t> $word /examples/</a:t>
            </a:r>
            <a:r>
              <a:rPr lang="en-GB" sz="2400" dirty="0" err="1" smtClean="0">
                <a:solidFill>
                  <a:schemeClr val="tx1"/>
                </a:solidFill>
                <a:latin typeface="Lucida Console" pitchFamily="49" charset="0"/>
                <a:ea typeface="ヒラギノ角ゴ Pro W3" pitchFamily="-112" charset="-128"/>
                <a:cs typeface="Courier New" pitchFamily="49" charset="0"/>
              </a:rPr>
              <a:t>lionsInTheStreet</a:t>
            </a:r>
            <a:endParaRPr lang="en-GB" sz="2400" dirty="0" smtClean="0">
              <a:solidFill>
                <a:schemeClr val="tx1"/>
              </a:solidFill>
              <a:latin typeface="Lucida Console" pitchFamily="49" charset="0"/>
              <a:ea typeface="ヒラギノ角ゴ Pro W3" pitchFamily="-112" charset="-128"/>
              <a:cs typeface="Courier New" pitchFamily="49" charset="0"/>
            </a:endParaRPr>
          </a:p>
          <a:p>
            <a:pPr>
              <a:spcBef>
                <a:spcPts val="600"/>
              </a:spcBef>
              <a:spcAft>
                <a:spcPts val="600"/>
              </a:spcAft>
            </a:pPr>
            <a:r>
              <a:rPr lang="en-GB" sz="2400" dirty="0" smtClean="0">
                <a:solidFill>
                  <a:schemeClr val="tx1"/>
                </a:solidFill>
                <a:latin typeface="Lucida Console" pitchFamily="49" charset="0"/>
                <a:ea typeface="ヒラギノ角ゴ Pro W3" pitchFamily="-112" charset="-128"/>
                <a:cs typeface="Courier New" pitchFamily="49" charset="0"/>
              </a:rPr>
              <a:t>echo $sentence | cut –d" " -</a:t>
            </a:r>
            <a:r>
              <a:rPr lang="en-GB" sz="2400" dirty="0" err="1" smtClean="0">
                <a:solidFill>
                  <a:schemeClr val="tx1"/>
                </a:solidFill>
                <a:latin typeface="Lucida Console" pitchFamily="49" charset="0"/>
                <a:ea typeface="ヒラギノ角ゴ Pro W3" pitchFamily="-112" charset="-128"/>
                <a:cs typeface="Courier New" pitchFamily="49" charset="0"/>
              </a:rPr>
              <a:t>f$field</a:t>
            </a:r>
            <a:endParaRPr lang="en-GB" sz="2400" dirty="0" smtClean="0">
              <a:solidFill>
                <a:schemeClr val="tx1"/>
              </a:solidFill>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ts val="600"/>
              </a:spcBef>
              <a:spcAft>
                <a:spcPts val="600"/>
              </a:spcAft>
              <a:buClrTx/>
              <a:buSzTx/>
              <a:buFontTx/>
              <a:buNone/>
              <a:tabLst/>
            </a:pPr>
            <a:endParaRPr kumimoji="0" lang="en-GB"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210739956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GB" dirty="0" smtClean="0"/>
              <a:t>Module objectives</a:t>
            </a:r>
            <a:endParaRPr lang="en-US" dirty="0" smtClean="0"/>
          </a:p>
        </p:txBody>
      </p:sp>
      <p:sp>
        <p:nvSpPr>
          <p:cNvPr id="3076" name="Rectangle 3"/>
          <p:cNvSpPr>
            <a:spLocks noGrp="1" noChangeArrowheads="1"/>
          </p:cNvSpPr>
          <p:nvPr>
            <p:ph idx="1"/>
          </p:nvPr>
        </p:nvSpPr>
        <p:spPr>
          <a:xfrm>
            <a:off x="685800" y="1657350"/>
            <a:ext cx="7772400" cy="4687974"/>
          </a:xfrm>
        </p:spPr>
        <p:txBody>
          <a:bodyPr/>
          <a:lstStyle/>
          <a:p>
            <a:pPr>
              <a:spcBef>
                <a:spcPts val="600"/>
              </a:spcBef>
              <a:spcAft>
                <a:spcPts val="1200"/>
              </a:spcAft>
              <a:buNone/>
            </a:pPr>
            <a:r>
              <a:rPr lang="en-GB" sz="2400" b="1" dirty="0" smtClean="0"/>
              <a:t>After completing this module you will be able to:</a:t>
            </a:r>
          </a:p>
          <a:p>
            <a:pPr>
              <a:spcBef>
                <a:spcPts val="600"/>
              </a:spcBef>
              <a:spcAft>
                <a:spcPts val="1200"/>
              </a:spcAft>
              <a:buFont typeface="Arial" panose="020B0604020202020204" pitchFamily="34" charset="0"/>
              <a:buChar char="•"/>
            </a:pPr>
            <a:r>
              <a:rPr lang="en-GB" sz="2400" dirty="0" smtClean="0"/>
              <a:t>Create and run a shell script</a:t>
            </a:r>
          </a:p>
          <a:p>
            <a:pPr>
              <a:spcBef>
                <a:spcPts val="600"/>
              </a:spcBef>
              <a:spcAft>
                <a:spcPts val="1200"/>
              </a:spcAft>
              <a:buFont typeface="Arial" panose="020B0604020202020204" pitchFamily="34" charset="0"/>
              <a:buChar char="•"/>
            </a:pPr>
            <a:r>
              <a:rPr lang="en-GB" sz="2400" dirty="0" smtClean="0"/>
              <a:t>Debug a shell script</a:t>
            </a:r>
          </a:p>
          <a:p>
            <a:pPr>
              <a:spcBef>
                <a:spcPts val="600"/>
              </a:spcBef>
              <a:spcAft>
                <a:spcPts val="1200"/>
              </a:spcAft>
              <a:buFont typeface="Arial" panose="020B0604020202020204" pitchFamily="34" charset="0"/>
              <a:buChar char="•"/>
            </a:pPr>
            <a:r>
              <a:rPr lang="en-GB" sz="2400" dirty="0" smtClean="0"/>
              <a:t>Use comments in a script to make it more readable</a:t>
            </a:r>
          </a:p>
          <a:p>
            <a:pPr>
              <a:spcBef>
                <a:spcPts val="600"/>
              </a:spcBef>
              <a:spcAft>
                <a:spcPts val="1200"/>
              </a:spcAft>
              <a:buFont typeface="Arial" panose="020B0604020202020204" pitchFamily="34" charset="0"/>
              <a:buChar char="•"/>
            </a:pPr>
            <a:r>
              <a:rPr lang="en-GB" sz="2400" dirty="0" smtClean="0"/>
              <a:t>Understand the exit command</a:t>
            </a:r>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Variables and Command Substitution</a:t>
            </a:r>
            <a:endParaRPr lang="en-GB" sz="2800" b="1" dirty="0"/>
          </a:p>
        </p:txBody>
      </p:sp>
      <p:sp>
        <p:nvSpPr>
          <p:cNvPr id="21" name="Text Placeholder 20"/>
          <p:cNvSpPr>
            <a:spLocks noGrp="1"/>
          </p:cNvSpPr>
          <p:nvPr>
            <p:ph type="body" sz="quarter" idx="13"/>
          </p:nvPr>
        </p:nvSpPr>
        <p:spPr>
          <a:xfrm>
            <a:off x="684000" y="1728000"/>
            <a:ext cx="7772677" cy="579600"/>
          </a:xfrm>
          <a:solidFill>
            <a:srgbClr val="CCECFF"/>
          </a:solidFill>
          <a:ln>
            <a:solidFill>
              <a:schemeClr val="bg1">
                <a:lumMod val="50000"/>
              </a:schemeClr>
            </a:solidFill>
          </a:ln>
          <a:effectLst>
            <a:outerShdw blurRad="63500" dist="63500" dir="2700000" algn="tl" rotWithShape="0">
              <a:prstClr val="black">
                <a:alpha val="40000"/>
              </a:prstClr>
            </a:outerShdw>
          </a:effectLst>
        </p:spPr>
        <p:txBody>
          <a:bodyPr/>
          <a:lstStyle/>
          <a:p>
            <a:r>
              <a:rPr dirty="0" smtClean="0">
                <a:solidFill>
                  <a:schemeClr val="bg1">
                    <a:lumMod val="50000"/>
                  </a:schemeClr>
                </a:solidFill>
              </a:rPr>
              <a:t>Variables</a:t>
            </a:r>
            <a:endParaRPr lang="en-GB" dirty="0">
              <a:solidFill>
                <a:schemeClr val="bg1">
                  <a:lumMod val="50000"/>
                </a:schemeClr>
              </a:solidFill>
            </a:endParaRPr>
          </a:p>
        </p:txBody>
      </p:sp>
      <p:sp>
        <p:nvSpPr>
          <p:cNvPr id="4" name="Text Placeholder 3"/>
          <p:cNvSpPr>
            <a:spLocks noGrp="1"/>
          </p:cNvSpPr>
          <p:nvPr>
            <p:ph type="body" sz="quarter" idx="16"/>
          </p:nvPr>
        </p:nvSpPr>
        <p:spPr>
          <a:xfrm>
            <a:off x="683568" y="2520000"/>
            <a:ext cx="7772677" cy="579600"/>
          </a:xfrm>
          <a:solidFill>
            <a:srgbClr val="00B0F0"/>
          </a:solidFill>
          <a:ln>
            <a:solidFill>
              <a:srgbClr val="333399"/>
            </a:solidFill>
          </a:ln>
        </p:spPr>
        <p:txBody>
          <a:bodyPr/>
          <a:lstStyle/>
          <a:p>
            <a:r>
              <a:rPr dirty="0" smtClean="0">
                <a:solidFill>
                  <a:srgbClr val="333399"/>
                </a:solidFill>
              </a:rPr>
              <a:t>Passing Arguments to shell scripts</a:t>
            </a:r>
            <a:endParaRPr lang="en-GB" dirty="0">
              <a:solidFill>
                <a:srgbClr val="333399"/>
              </a:solidFill>
            </a:endParaRPr>
          </a:p>
        </p:txBody>
      </p:sp>
      <p:sp>
        <p:nvSpPr>
          <p:cNvPr id="5" name="Text Placeholder 4"/>
          <p:cNvSpPr>
            <a:spLocks noGrp="1"/>
          </p:cNvSpPr>
          <p:nvPr>
            <p:ph type="body" sz="quarter" idx="14"/>
          </p:nvPr>
        </p:nvSpPr>
        <p:spPr>
          <a:xfrm>
            <a:off x="683568" y="3312000"/>
            <a:ext cx="7772677" cy="579600"/>
          </a:xfrm>
        </p:spPr>
        <p:txBody>
          <a:bodyPr/>
          <a:lstStyle/>
          <a:p>
            <a:r>
              <a:rPr lang="en-GB" dirty="0"/>
              <a:t>Interactive Script Using read Command</a:t>
            </a:r>
          </a:p>
        </p:txBody>
      </p:sp>
      <p:sp>
        <p:nvSpPr>
          <p:cNvPr id="6" name="Text Placeholder 3"/>
          <p:cNvSpPr>
            <a:spLocks noGrp="1"/>
          </p:cNvSpPr>
          <p:nvPr>
            <p:ph type="body" sz="quarter" idx="16"/>
          </p:nvPr>
        </p:nvSpPr>
        <p:spPr>
          <a:xfrm>
            <a:off x="684000" y="4896000"/>
            <a:ext cx="7772677" cy="579600"/>
          </a:xfrm>
        </p:spPr>
        <p:txBody>
          <a:bodyPr/>
          <a:lstStyle/>
          <a:p>
            <a:r>
              <a:rPr dirty="0"/>
              <a:t>Array Variables</a:t>
            </a:r>
          </a:p>
        </p:txBody>
      </p:sp>
      <p:sp>
        <p:nvSpPr>
          <p:cNvPr id="7" name="Text Placeholder 3"/>
          <p:cNvSpPr>
            <a:spLocks noGrp="1"/>
          </p:cNvSpPr>
          <p:nvPr>
            <p:ph type="body" sz="quarter" idx="16"/>
          </p:nvPr>
        </p:nvSpPr>
        <p:spPr>
          <a:xfrm>
            <a:off x="684000" y="4104000"/>
            <a:ext cx="7772677" cy="579600"/>
          </a:xfrm>
        </p:spPr>
        <p:txBody>
          <a:bodyPr/>
          <a:lstStyle/>
          <a:p>
            <a:r>
              <a:rPr dirty="0" smtClean="0"/>
              <a:t>Command Substitution</a:t>
            </a:r>
            <a:endParaRPr lang="en-GB" dirty="0"/>
          </a:p>
        </p:txBody>
      </p:sp>
      <p:sp>
        <p:nvSpPr>
          <p:cNvPr id="8" name="Text Placeholder 3"/>
          <p:cNvSpPr>
            <a:spLocks noGrp="1"/>
          </p:cNvSpPr>
          <p:nvPr>
            <p:ph type="body" sz="quarter" idx="16"/>
          </p:nvPr>
        </p:nvSpPr>
        <p:spPr>
          <a:xfrm>
            <a:off x="683568" y="5688000"/>
            <a:ext cx="7772677" cy="579600"/>
          </a:xfrm>
        </p:spPr>
        <p:txBody>
          <a:bodyPr/>
          <a:lstStyle/>
          <a:p>
            <a:r>
              <a:rPr smtClean="0"/>
              <a:t>Arithmetic</a:t>
            </a:r>
            <a:endParaRPr lang="en-GB" dirty="0"/>
          </a:p>
        </p:txBody>
      </p:sp>
    </p:spTree>
    <p:extLst>
      <p:ext uri="{BB962C8B-B14F-4D97-AF65-F5344CB8AC3E}">
        <p14:creationId xmlns:p14="http://schemas.microsoft.com/office/powerpoint/2010/main" val="652239993"/>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Passing Arguments to a Script</a:t>
            </a:r>
            <a:endParaRPr lang="en-GB" sz="2800" dirty="0"/>
          </a:p>
        </p:txBody>
      </p:sp>
      <p:sp>
        <p:nvSpPr>
          <p:cNvPr id="3" name="Content Placeholder 2"/>
          <p:cNvSpPr>
            <a:spLocks noGrp="1"/>
          </p:cNvSpPr>
          <p:nvPr>
            <p:ph idx="1"/>
          </p:nvPr>
        </p:nvSpPr>
        <p:spPr>
          <a:xfrm>
            <a:off x="457200" y="1408112"/>
            <a:ext cx="8229600" cy="4955109"/>
          </a:xfrm>
        </p:spPr>
        <p:txBody>
          <a:bodyPr/>
          <a:lstStyle/>
          <a:p>
            <a:pPr>
              <a:spcBef>
                <a:spcPts val="600"/>
              </a:spcBef>
              <a:spcAft>
                <a:spcPts val="600"/>
              </a:spcAft>
              <a:buFont typeface="Arial" panose="020B0604020202020204" pitchFamily="34" charset="0"/>
              <a:buChar char="•"/>
            </a:pPr>
            <a:r>
              <a:rPr lang="en-GB" sz="2400" dirty="0" smtClean="0"/>
              <a:t>You can pass arguments to scripts just like a command.</a:t>
            </a:r>
          </a:p>
          <a:p>
            <a:pPr>
              <a:spcBef>
                <a:spcPts val="600"/>
              </a:spcBef>
              <a:spcAft>
                <a:spcPts val="600"/>
              </a:spcAft>
              <a:buFont typeface="Arial" panose="020B0604020202020204" pitchFamily="34" charset="0"/>
              <a:buChar char="•"/>
            </a:pPr>
            <a:r>
              <a:rPr lang="en-GB" sz="2400" dirty="0" smtClean="0"/>
              <a:t>Arguments called positional parameters, $1, $2, $3 … $9</a:t>
            </a:r>
          </a:p>
          <a:p>
            <a:pPr>
              <a:spcBef>
                <a:spcPts val="600"/>
              </a:spcBef>
              <a:spcAft>
                <a:spcPts val="600"/>
              </a:spcAft>
              <a:buFont typeface="Arial" panose="020B0604020202020204" pitchFamily="34" charset="0"/>
              <a:buChar char="•"/>
            </a:pPr>
            <a:r>
              <a:rPr lang="en-US" sz="2400" smtClean="0"/>
              <a:t>More than $9 use ${10}</a:t>
            </a:r>
            <a:endParaRPr lang="en-GB" sz="2400" dirty="0" smtClean="0"/>
          </a:p>
          <a:p>
            <a:pPr>
              <a:spcBef>
                <a:spcPts val="600"/>
              </a:spcBef>
              <a:spcAft>
                <a:spcPts val="600"/>
              </a:spcAft>
              <a:buFont typeface="Arial" panose="020B0604020202020204" pitchFamily="34" charset="0"/>
              <a:buChar char="•"/>
            </a:pPr>
            <a:endParaRPr lang="en-GB" sz="2400" dirty="0" smtClean="0"/>
          </a:p>
          <a:p>
            <a:pPr>
              <a:spcBef>
                <a:spcPts val="600"/>
              </a:spcBef>
              <a:spcAft>
                <a:spcPts val="600"/>
              </a:spcAft>
              <a:buNone/>
            </a:pPr>
            <a:endParaRPr lang="en-GB" sz="2400" dirty="0" smtClean="0"/>
          </a:p>
          <a:p>
            <a:pPr>
              <a:spcBef>
                <a:spcPts val="600"/>
              </a:spcBef>
              <a:spcAft>
                <a:spcPts val="600"/>
              </a:spcAft>
            </a:pPr>
            <a:endParaRPr lang="en-GB" sz="2400" dirty="0" smtClean="0"/>
          </a:p>
          <a:p>
            <a:pPr>
              <a:spcBef>
                <a:spcPts val="600"/>
              </a:spcBef>
              <a:spcAft>
                <a:spcPts val="600"/>
              </a:spcAft>
            </a:pPr>
            <a:endParaRPr lang="en-GB" sz="2400" dirty="0" smtClean="0"/>
          </a:p>
        </p:txBody>
      </p:sp>
      <p:sp>
        <p:nvSpPr>
          <p:cNvPr id="4" name="Rounded Rectangle 3"/>
          <p:cNvSpPr/>
          <p:nvPr/>
        </p:nvSpPr>
        <p:spPr bwMode="auto">
          <a:xfrm>
            <a:off x="457200" y="3149062"/>
            <a:ext cx="8096250" cy="1404156"/>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#!/bin/bash</a:t>
            </a:r>
          </a:p>
          <a:p>
            <a:endParaRPr lang="en-GB" sz="2400" dirty="0" smtClean="0">
              <a:solidFill>
                <a:schemeClr val="tx1"/>
              </a:solidFill>
              <a:latin typeface="Lucida Console" pitchFamily="49" charset="0"/>
              <a:ea typeface="ヒラギノ角ゴ Pro W3" pitchFamily="-112" charset="-128"/>
              <a:cs typeface="Courier New" pitchFamily="49" charset="0"/>
            </a:endParaRPr>
          </a:p>
          <a:p>
            <a:r>
              <a:rPr lang="en-GB" sz="2400" dirty="0" smtClean="0">
                <a:solidFill>
                  <a:schemeClr val="tx1"/>
                </a:solidFill>
                <a:latin typeface="Lucida Console" pitchFamily="49" charset="0"/>
                <a:ea typeface="ヒラギノ角ゴ Pro W3" pitchFamily="-112" charset="-128"/>
                <a:cs typeface="Courier New" pitchFamily="49" charset="0"/>
              </a:rPr>
              <a:t>echo "My name is $1 and I come from $2."</a:t>
            </a:r>
          </a:p>
        </p:txBody>
      </p:sp>
      <p:sp>
        <p:nvSpPr>
          <p:cNvPr id="5" name="Rounded Rectangle 4"/>
          <p:cNvSpPr/>
          <p:nvPr/>
        </p:nvSpPr>
        <p:spPr bwMode="auto">
          <a:xfrm>
            <a:off x="457200" y="4796328"/>
            <a:ext cx="8096250" cy="1499566"/>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400" dirty="0" err="1" smtClean="0">
                <a:solidFill>
                  <a:schemeClr val="bg1"/>
                </a:solidFill>
                <a:latin typeface="Lucida Console" pitchFamily="49" charset="0"/>
                <a:ea typeface="ヒラギノ角ゴ Pro W3" pitchFamily="-112" charset="-128"/>
                <a:cs typeface="Courier New" pitchFamily="49" charset="0"/>
              </a:rPr>
              <a:t>argsExample</a:t>
            </a:r>
            <a:r>
              <a:rPr lang="en-GB" sz="2400" dirty="0" smtClean="0">
                <a:solidFill>
                  <a:schemeClr val="bg1"/>
                </a:solidFill>
                <a:latin typeface="Lucida Console" pitchFamily="49" charset="0"/>
                <a:ea typeface="ヒラギノ角ゴ Pro W3" pitchFamily="-112" charset="-128"/>
                <a:cs typeface="Courier New" pitchFamily="49" charset="0"/>
              </a:rPr>
              <a:t> Ben America</a:t>
            </a:r>
          </a:p>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err="1" smtClean="0">
                <a:ln>
                  <a:noFill/>
                </a:ln>
                <a:solidFill>
                  <a:schemeClr val="bg1"/>
                </a:solidFill>
                <a:effectLst/>
                <a:latin typeface="Lucida Console" pitchFamily="49" charset="0"/>
                <a:ea typeface="ヒラギノ角ゴ Pro W3" pitchFamily="-112" charset="-128"/>
                <a:cs typeface="Courier New" pitchFamily="49" charset="0"/>
              </a:rPr>
              <a:t>argsExample</a:t>
            </a:r>
            <a:r>
              <a:rPr kumimoji="0" lang="en-GB" sz="24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 Roberto Italy</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err="1" smtClean="0">
                <a:solidFill>
                  <a:schemeClr val="bg1"/>
                </a:solidFill>
                <a:latin typeface="Lucida Console" pitchFamily="49" charset="0"/>
                <a:ea typeface="ヒラギノ角ゴ Pro W3" pitchFamily="-112" charset="-128"/>
                <a:cs typeface="Courier New" pitchFamily="49" charset="0"/>
              </a:rPr>
              <a:t>argsExample</a:t>
            </a:r>
            <a:r>
              <a:rPr lang="en-GB" sz="2400" dirty="0" smtClean="0">
                <a:solidFill>
                  <a:schemeClr val="bg1"/>
                </a:solidFill>
                <a:latin typeface="Lucida Console" pitchFamily="49" charset="0"/>
                <a:ea typeface="ヒラギノ角ゴ Pro W3" pitchFamily="-112" charset="-128"/>
                <a:cs typeface="Courier New" pitchFamily="49" charset="0"/>
              </a:rPr>
              <a:t> </a:t>
            </a:r>
            <a:r>
              <a:rPr lang="en-GB" sz="2400" dirty="0" err="1" smtClean="0">
                <a:solidFill>
                  <a:schemeClr val="bg1"/>
                </a:solidFill>
                <a:latin typeface="Lucida Console" pitchFamily="49" charset="0"/>
                <a:ea typeface="ヒラギノ角ゴ Pro W3" pitchFamily="-112" charset="-128"/>
                <a:cs typeface="Courier New" pitchFamily="49" charset="0"/>
              </a:rPr>
              <a:t>Ewa</a:t>
            </a:r>
            <a:r>
              <a:rPr lang="en-GB" sz="2400" dirty="0" smtClean="0">
                <a:solidFill>
                  <a:schemeClr val="bg1"/>
                </a:solidFill>
                <a:latin typeface="Lucida Console" pitchFamily="49" charset="0"/>
                <a:ea typeface="ヒラギノ角ゴ Pro W3" pitchFamily="-112" charset="-128"/>
                <a:cs typeface="Courier New" pitchFamily="49" charset="0"/>
              </a:rPr>
              <a:t> Poland</a:t>
            </a:r>
            <a:r>
              <a:rPr kumimoji="0" lang="en-GB" sz="2400" b="0" i="0" u="none" strike="noStrike" cap="none" normalizeH="0" dirty="0" smtClean="0">
                <a:ln>
                  <a:noFill/>
                </a:ln>
                <a:solidFill>
                  <a:schemeClr val="bg1"/>
                </a:solidFill>
                <a:effectLst/>
                <a:latin typeface="Lucida Console" pitchFamily="49" charset="0"/>
                <a:ea typeface="ヒラギノ角ゴ Pro W3" pitchFamily="-112" charset="-128"/>
                <a:cs typeface="Courier New" pitchFamily="49" charset="0"/>
              </a:rPr>
              <a:t> </a:t>
            </a:r>
            <a:endParaRPr kumimoji="0" lang="en-GB" sz="24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101682088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Special Variables </a:t>
            </a:r>
            <a:endParaRPr lang="en-GB" sz="2800" dirty="0"/>
          </a:p>
        </p:txBody>
      </p:sp>
      <p:sp>
        <p:nvSpPr>
          <p:cNvPr id="3" name="Content Placeholder 2"/>
          <p:cNvSpPr>
            <a:spLocks noGrp="1"/>
          </p:cNvSpPr>
          <p:nvPr>
            <p:ph idx="1"/>
          </p:nvPr>
        </p:nvSpPr>
        <p:spPr>
          <a:xfrm>
            <a:off x="457200" y="1390650"/>
            <a:ext cx="8229599" cy="4997454"/>
          </a:xfrm>
        </p:spPr>
        <p:txBody>
          <a:bodyPr/>
          <a:lstStyle/>
          <a:p>
            <a:pPr>
              <a:spcBef>
                <a:spcPts val="600"/>
              </a:spcBef>
              <a:spcAft>
                <a:spcPts val="600"/>
              </a:spcAft>
              <a:buNone/>
            </a:pPr>
            <a:r>
              <a:rPr lang="en-GB" sz="2400" b="1" dirty="0" smtClean="0"/>
              <a:t>Positional Parameters - variables</a:t>
            </a:r>
          </a:p>
          <a:p>
            <a:pPr>
              <a:spcBef>
                <a:spcPts val="600"/>
              </a:spcBef>
              <a:spcAft>
                <a:spcPts val="600"/>
              </a:spcAft>
              <a:buFont typeface="Arial" panose="020B0604020202020204" pitchFamily="34" charset="0"/>
              <a:buChar char="•"/>
            </a:pPr>
            <a:r>
              <a:rPr lang="en-GB" sz="2400" b="1" dirty="0" smtClean="0"/>
              <a:t>$0</a:t>
            </a:r>
            <a:r>
              <a:rPr lang="en-GB" sz="2400" dirty="0" smtClean="0"/>
              <a:t>	script name</a:t>
            </a:r>
          </a:p>
          <a:p>
            <a:pPr>
              <a:spcBef>
                <a:spcPts val="600"/>
              </a:spcBef>
              <a:spcAft>
                <a:spcPts val="600"/>
              </a:spcAft>
              <a:buFont typeface="Arial" panose="020B0604020202020204" pitchFamily="34" charset="0"/>
              <a:buChar char="•"/>
            </a:pPr>
            <a:r>
              <a:rPr lang="en-GB" sz="2400" b="1" dirty="0" smtClean="0"/>
              <a:t>$# </a:t>
            </a:r>
            <a:r>
              <a:rPr lang="en-GB" sz="2400" dirty="0" smtClean="0"/>
              <a:t>	number of command line parameters</a:t>
            </a:r>
          </a:p>
          <a:p>
            <a:pPr>
              <a:spcBef>
                <a:spcPts val="600"/>
              </a:spcBef>
              <a:spcAft>
                <a:spcPts val="600"/>
              </a:spcAft>
              <a:buFont typeface="Arial" panose="020B0604020202020204" pitchFamily="34" charset="0"/>
              <a:buChar char="•"/>
            </a:pPr>
            <a:r>
              <a:rPr lang="en-GB" sz="2400" b="1" dirty="0" smtClean="0"/>
              <a:t>$*	</a:t>
            </a:r>
            <a:r>
              <a:rPr lang="en-GB" sz="2400" dirty="0" smtClean="0"/>
              <a:t>contains all command line parameters</a:t>
            </a:r>
          </a:p>
          <a:p>
            <a:pPr>
              <a:spcBef>
                <a:spcPts val="600"/>
              </a:spcBef>
              <a:spcAft>
                <a:spcPts val="600"/>
              </a:spcAft>
              <a:buNone/>
            </a:pPr>
            <a:r>
              <a:rPr lang="en-GB" sz="2400" b="1" smtClean="0"/>
              <a:t>Other </a:t>
            </a:r>
            <a:r>
              <a:rPr lang="en-GB" sz="2400" b="1" dirty="0" smtClean="0"/>
              <a:t>useful variables</a:t>
            </a:r>
          </a:p>
          <a:p>
            <a:pPr>
              <a:spcBef>
                <a:spcPts val="600"/>
              </a:spcBef>
              <a:spcAft>
                <a:spcPts val="600"/>
              </a:spcAft>
              <a:buFont typeface="Arial" panose="020B0604020202020204" pitchFamily="34" charset="0"/>
              <a:buChar char="•"/>
            </a:pPr>
            <a:r>
              <a:rPr lang="en-GB" sz="2400" b="1" dirty="0" smtClean="0"/>
              <a:t>$?</a:t>
            </a:r>
            <a:r>
              <a:rPr lang="en-GB" sz="2400" dirty="0" smtClean="0"/>
              <a:t>	exit status of the most recently executed command</a:t>
            </a:r>
          </a:p>
          <a:p>
            <a:pPr>
              <a:spcBef>
                <a:spcPts val="600"/>
              </a:spcBef>
              <a:spcAft>
                <a:spcPts val="600"/>
              </a:spcAft>
              <a:buFont typeface="Arial" panose="020B0604020202020204" pitchFamily="34" charset="0"/>
              <a:buChar char="•"/>
            </a:pPr>
            <a:r>
              <a:rPr lang="en-GB" sz="2400" b="1" dirty="0" smtClean="0"/>
              <a:t>$$</a:t>
            </a:r>
            <a:r>
              <a:rPr lang="en-GB" sz="2400" dirty="0" smtClean="0"/>
              <a:t> - Process ID of the shell</a:t>
            </a:r>
          </a:p>
          <a:p>
            <a:pPr>
              <a:spcBef>
                <a:spcPts val="600"/>
              </a:spcBef>
              <a:spcAft>
                <a:spcPts val="600"/>
              </a:spcAft>
              <a:buFont typeface="Arial" panose="020B0604020202020204" pitchFamily="34" charset="0"/>
              <a:buChar char="•"/>
            </a:pPr>
            <a:r>
              <a:rPr lang="en-GB" sz="2400" b="1" dirty="0" smtClean="0"/>
              <a:t>$!</a:t>
            </a:r>
            <a:r>
              <a:rPr lang="en-GB" sz="2400" dirty="0" smtClean="0"/>
              <a:t> - process ID of the most recently executed background command</a:t>
            </a:r>
          </a:p>
        </p:txBody>
      </p:sp>
    </p:spTree>
    <p:extLst>
      <p:ext uri="{BB962C8B-B14F-4D97-AF65-F5344CB8AC3E}">
        <p14:creationId xmlns:p14="http://schemas.microsoft.com/office/powerpoint/2010/main" val="123038642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Example</a:t>
            </a:r>
            <a:endParaRPr lang="en-GB" sz="2800" dirty="0"/>
          </a:p>
        </p:txBody>
      </p:sp>
      <p:sp>
        <p:nvSpPr>
          <p:cNvPr id="5" name="Rounded Rectangle 4"/>
          <p:cNvSpPr/>
          <p:nvPr/>
        </p:nvSpPr>
        <p:spPr bwMode="auto">
          <a:xfrm>
            <a:off x="457200" y="1472378"/>
            <a:ext cx="8229600" cy="3536420"/>
          </a:xfrm>
          <a:prstGeom prst="roundRect">
            <a:avLst>
              <a:gd name="adj" fmla="val 1981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#!/bin/bash</a:t>
            </a:r>
          </a:p>
          <a:p>
            <a:endParaRPr lang="en-GB" sz="2400" dirty="0" smtClean="0">
              <a:solidFill>
                <a:schemeClr val="tx1"/>
              </a:solidFill>
              <a:latin typeface="Lucida Console" pitchFamily="49" charset="0"/>
              <a:ea typeface="ヒラギノ角ゴ Pro W3" pitchFamily="-112" charset="-128"/>
              <a:cs typeface="Courier New" pitchFamily="49" charset="0"/>
            </a:endParaRPr>
          </a:p>
          <a:p>
            <a:r>
              <a:rPr lang="en-GB" sz="2400" dirty="0" smtClean="0">
                <a:solidFill>
                  <a:schemeClr val="tx1"/>
                </a:solidFill>
                <a:latin typeface="Lucida Console" pitchFamily="49" charset="0"/>
                <a:ea typeface="ヒラギノ角ゴ Pro W3" pitchFamily="-112" charset="-128"/>
                <a:cs typeface="Courier New" pitchFamily="49" charset="0"/>
              </a:rPr>
              <a:t>echo "Script name is : $0"</a:t>
            </a:r>
          </a:p>
          <a:p>
            <a:r>
              <a:rPr lang="en-GB" sz="2400" dirty="0" smtClean="0">
                <a:solidFill>
                  <a:schemeClr val="tx1"/>
                </a:solidFill>
                <a:latin typeface="Lucida Console" pitchFamily="49" charset="0"/>
                <a:ea typeface="ヒラギノ角ゴ Pro W3" pitchFamily="-112" charset="-128"/>
                <a:cs typeface="Courier New" pitchFamily="49" charset="0"/>
              </a:rPr>
              <a:t>echo "First argument is : $1"</a:t>
            </a:r>
          </a:p>
          <a:p>
            <a:r>
              <a:rPr lang="en-GB" sz="2400" dirty="0" smtClean="0">
                <a:solidFill>
                  <a:schemeClr val="tx1"/>
                </a:solidFill>
                <a:latin typeface="Lucida Console" pitchFamily="49" charset="0"/>
                <a:ea typeface="ヒラギノ角ゴ Pro W3" pitchFamily="-112" charset="-128"/>
                <a:cs typeface="Courier New" pitchFamily="49" charset="0"/>
              </a:rPr>
              <a:t>echo "Second argument is : $2"</a:t>
            </a:r>
          </a:p>
          <a:p>
            <a:r>
              <a:rPr lang="en-GB" sz="2400" dirty="0" smtClean="0">
                <a:solidFill>
                  <a:schemeClr val="tx1"/>
                </a:solidFill>
                <a:latin typeface="Lucida Console" pitchFamily="49" charset="0"/>
                <a:ea typeface="ヒラギノ角ゴ Pro W3" pitchFamily="-112" charset="-128"/>
                <a:cs typeface="Courier New" pitchFamily="49" charset="0"/>
              </a:rPr>
              <a:t>echo "Third argument is : $3"</a:t>
            </a:r>
          </a:p>
          <a:p>
            <a:r>
              <a:rPr lang="en-GB" sz="2400" dirty="0" smtClean="0">
                <a:solidFill>
                  <a:schemeClr val="tx1"/>
                </a:solidFill>
                <a:latin typeface="Lucida Console" pitchFamily="49" charset="0"/>
                <a:ea typeface="ヒラギノ角ゴ Pro W3" pitchFamily="-112" charset="-128"/>
                <a:cs typeface="Courier New" pitchFamily="49" charset="0"/>
              </a:rPr>
              <a:t>echo "Number of arguments is : $#"</a:t>
            </a:r>
          </a:p>
          <a:p>
            <a:r>
              <a:rPr lang="en-GB" sz="2400" dirty="0" smtClean="0">
                <a:solidFill>
                  <a:schemeClr val="tx1"/>
                </a:solidFill>
                <a:latin typeface="Lucida Console" pitchFamily="49" charset="0"/>
                <a:ea typeface="ヒラギノ角ゴ Pro W3" pitchFamily="-112" charset="-128"/>
                <a:cs typeface="Courier New" pitchFamily="49" charset="0"/>
              </a:rPr>
              <a:t>echo "All the command line arguments: $*"</a:t>
            </a:r>
          </a:p>
          <a:p>
            <a:endParaRPr kumimoji="0" lang="en-GB"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
        <p:nvSpPr>
          <p:cNvPr id="4" name="Rounded Rectangle 3"/>
          <p:cNvSpPr/>
          <p:nvPr/>
        </p:nvSpPr>
        <p:spPr bwMode="auto">
          <a:xfrm>
            <a:off x="457200" y="5237398"/>
            <a:ext cx="8229600" cy="1116124"/>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a:spcAft>
                <a:spcPts val="600"/>
              </a:spcAft>
            </a:pPr>
            <a:r>
              <a:rPr lang="en-GB" sz="2400" dirty="0" err="1" smtClean="0">
                <a:solidFill>
                  <a:schemeClr val="bg1"/>
                </a:solidFill>
                <a:latin typeface="Lucida Console" pitchFamily="49" charset="0"/>
                <a:ea typeface="ヒラギノ角ゴ Pro W3" pitchFamily="-112" charset="-128"/>
                <a:cs typeface="Courier New" pitchFamily="49" charset="0"/>
              </a:rPr>
              <a:t>specialVars</a:t>
            </a:r>
            <a:r>
              <a:rPr lang="en-GB" sz="2400" dirty="0" smtClean="0">
                <a:solidFill>
                  <a:schemeClr val="bg1"/>
                </a:solidFill>
                <a:latin typeface="Lucida Console" pitchFamily="49" charset="0"/>
                <a:ea typeface="ヒラギノ角ゴ Pro W3" pitchFamily="-112" charset="-128"/>
                <a:cs typeface="Courier New" pitchFamily="49" charset="0"/>
              </a:rPr>
              <a:t> "Monday" "Tuesday" "Wednesday"</a:t>
            </a:r>
          </a:p>
          <a:p>
            <a:pPr>
              <a:spcAft>
                <a:spcPts val="600"/>
              </a:spcAft>
            </a:pPr>
            <a:r>
              <a:rPr lang="en-GB" sz="2400" dirty="0" err="1" smtClean="0">
                <a:solidFill>
                  <a:schemeClr val="bg1"/>
                </a:solidFill>
                <a:latin typeface="Lucida Console" pitchFamily="49" charset="0"/>
                <a:ea typeface="ヒラギノ角ゴ Pro W3" pitchFamily="-112" charset="-128"/>
                <a:cs typeface="Courier New" pitchFamily="49" charset="0"/>
              </a:rPr>
              <a:t>specialVars</a:t>
            </a:r>
            <a:r>
              <a:rPr lang="en-GB" sz="2400" dirty="0" smtClean="0">
                <a:solidFill>
                  <a:schemeClr val="bg1"/>
                </a:solidFill>
                <a:latin typeface="Lucida Console" pitchFamily="49" charset="0"/>
                <a:ea typeface="ヒラギノ角ゴ Pro W3" pitchFamily="-112" charset="-128"/>
                <a:cs typeface="Courier New" pitchFamily="49" charset="0"/>
              </a:rPr>
              <a:t> "a b" "c" "d e f" </a:t>
            </a:r>
            <a:r>
              <a:rPr kumimoji="0" lang="en-GB" sz="2400" b="0" i="0" u="none" strike="noStrike" cap="none" normalizeH="0" dirty="0" smtClean="0">
                <a:ln>
                  <a:noFill/>
                </a:ln>
                <a:solidFill>
                  <a:schemeClr val="bg1"/>
                </a:solidFill>
                <a:effectLst/>
                <a:latin typeface="Lucida Console" pitchFamily="49" charset="0"/>
                <a:ea typeface="ヒラギノ角ゴ Pro W3" pitchFamily="-112" charset="-128"/>
                <a:cs typeface="Courier New" pitchFamily="49" charset="0"/>
              </a:rPr>
              <a:t> </a:t>
            </a:r>
            <a:endParaRPr kumimoji="0" lang="en-GB" sz="24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1901500432"/>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GB" b="1" smtClean="0"/>
              <a:t>Variables and Command Substitution</a:t>
            </a:r>
            <a:endParaRPr lang="en-GB" b="1" dirty="0"/>
          </a:p>
        </p:txBody>
      </p:sp>
      <p:sp>
        <p:nvSpPr>
          <p:cNvPr id="21" name="Text Placeholder 20"/>
          <p:cNvSpPr>
            <a:spLocks noGrp="1"/>
          </p:cNvSpPr>
          <p:nvPr>
            <p:ph type="body" sz="quarter" idx="13"/>
          </p:nvPr>
        </p:nvSpPr>
        <p:spPr>
          <a:xfrm>
            <a:off x="684000" y="1727489"/>
            <a:ext cx="7772677" cy="579600"/>
          </a:xfrm>
          <a:solidFill>
            <a:srgbClr val="CCECFF"/>
          </a:solidFill>
          <a:ln>
            <a:solidFill>
              <a:srgbClr val="7F7F7F"/>
            </a:solidFill>
          </a:ln>
          <a:effectLst>
            <a:outerShdw blurRad="63500" dist="63500" dir="2700000" algn="tl" rotWithShape="0">
              <a:prstClr val="black">
                <a:alpha val="40000"/>
              </a:prstClr>
            </a:outerShdw>
          </a:effectLst>
        </p:spPr>
        <p:txBody>
          <a:bodyPr/>
          <a:lstStyle/>
          <a:p>
            <a:r>
              <a:rPr dirty="0" smtClean="0">
                <a:solidFill>
                  <a:schemeClr val="bg1">
                    <a:lumMod val="50000"/>
                  </a:schemeClr>
                </a:solidFill>
              </a:rPr>
              <a:t>Variables</a:t>
            </a:r>
            <a:endParaRPr lang="en-GB" dirty="0">
              <a:solidFill>
                <a:schemeClr val="bg1">
                  <a:lumMod val="50000"/>
                </a:schemeClr>
              </a:solidFill>
            </a:endParaRPr>
          </a:p>
        </p:txBody>
      </p:sp>
      <p:sp>
        <p:nvSpPr>
          <p:cNvPr id="4" name="Text Placeholder 3"/>
          <p:cNvSpPr>
            <a:spLocks noGrp="1"/>
          </p:cNvSpPr>
          <p:nvPr>
            <p:ph type="body" sz="quarter" idx="16"/>
          </p:nvPr>
        </p:nvSpPr>
        <p:spPr>
          <a:xfrm>
            <a:off x="684000" y="2520000"/>
            <a:ext cx="7772677" cy="579600"/>
          </a:xfrm>
          <a:solidFill>
            <a:srgbClr val="CCECFF"/>
          </a:solidFill>
        </p:spPr>
        <p:txBody>
          <a:bodyPr/>
          <a:lstStyle/>
          <a:p>
            <a:r>
              <a:rPr dirty="0" smtClean="0">
                <a:solidFill>
                  <a:schemeClr val="bg1">
                    <a:lumMod val="50000"/>
                  </a:schemeClr>
                </a:solidFill>
              </a:rPr>
              <a:t>Passing Arguments to shell scripts</a:t>
            </a:r>
            <a:endParaRPr lang="en-GB" dirty="0">
              <a:solidFill>
                <a:schemeClr val="bg1">
                  <a:lumMod val="50000"/>
                </a:schemeClr>
              </a:solidFill>
            </a:endParaRPr>
          </a:p>
        </p:txBody>
      </p:sp>
      <p:sp>
        <p:nvSpPr>
          <p:cNvPr id="5" name="Text Placeholder 4"/>
          <p:cNvSpPr>
            <a:spLocks noGrp="1"/>
          </p:cNvSpPr>
          <p:nvPr>
            <p:ph type="body" sz="quarter" idx="14"/>
          </p:nvPr>
        </p:nvSpPr>
        <p:spPr>
          <a:xfrm>
            <a:off x="683568" y="3312000"/>
            <a:ext cx="7772677" cy="579600"/>
          </a:xfrm>
          <a:solidFill>
            <a:srgbClr val="00B0F0"/>
          </a:solidFill>
          <a:ln>
            <a:solidFill>
              <a:srgbClr val="333399"/>
            </a:solidFill>
          </a:ln>
        </p:spPr>
        <p:txBody>
          <a:bodyPr/>
          <a:lstStyle/>
          <a:p>
            <a:r>
              <a:rPr lang="en-GB" dirty="0">
                <a:solidFill>
                  <a:srgbClr val="333399"/>
                </a:solidFill>
              </a:rPr>
              <a:t>Interactive Script Using read Command</a:t>
            </a:r>
          </a:p>
        </p:txBody>
      </p:sp>
      <p:sp>
        <p:nvSpPr>
          <p:cNvPr id="6" name="Text Placeholder 3"/>
          <p:cNvSpPr>
            <a:spLocks noGrp="1"/>
          </p:cNvSpPr>
          <p:nvPr>
            <p:ph type="body" sz="quarter" idx="16"/>
          </p:nvPr>
        </p:nvSpPr>
        <p:spPr>
          <a:xfrm>
            <a:off x="684000" y="4896000"/>
            <a:ext cx="7772677" cy="579600"/>
          </a:xfrm>
        </p:spPr>
        <p:txBody>
          <a:bodyPr/>
          <a:lstStyle/>
          <a:p>
            <a:r>
              <a:rPr dirty="0"/>
              <a:t>Array Variables</a:t>
            </a:r>
          </a:p>
        </p:txBody>
      </p:sp>
      <p:sp>
        <p:nvSpPr>
          <p:cNvPr id="7" name="Text Placeholder 3"/>
          <p:cNvSpPr>
            <a:spLocks noGrp="1"/>
          </p:cNvSpPr>
          <p:nvPr>
            <p:ph type="body" sz="quarter" idx="16"/>
          </p:nvPr>
        </p:nvSpPr>
        <p:spPr>
          <a:xfrm>
            <a:off x="684000" y="4104000"/>
            <a:ext cx="7772677" cy="579600"/>
          </a:xfrm>
        </p:spPr>
        <p:txBody>
          <a:bodyPr/>
          <a:lstStyle/>
          <a:p>
            <a:r>
              <a:rPr dirty="0" smtClean="0"/>
              <a:t>Command Substitution</a:t>
            </a:r>
            <a:endParaRPr lang="en-GB" dirty="0"/>
          </a:p>
        </p:txBody>
      </p:sp>
      <p:sp>
        <p:nvSpPr>
          <p:cNvPr id="8" name="Text Placeholder 3"/>
          <p:cNvSpPr>
            <a:spLocks noGrp="1"/>
          </p:cNvSpPr>
          <p:nvPr>
            <p:ph type="body" sz="quarter" idx="16"/>
          </p:nvPr>
        </p:nvSpPr>
        <p:spPr>
          <a:xfrm>
            <a:off x="683568" y="5688000"/>
            <a:ext cx="7772677" cy="579600"/>
          </a:xfrm>
        </p:spPr>
        <p:txBody>
          <a:bodyPr/>
          <a:lstStyle/>
          <a:p>
            <a:r>
              <a:rPr smtClean="0"/>
              <a:t>Arithmetic</a:t>
            </a:r>
            <a:endParaRPr lang="en-GB" dirty="0"/>
          </a:p>
        </p:txBody>
      </p:sp>
    </p:spTree>
    <p:extLst>
      <p:ext uri="{BB962C8B-B14F-4D97-AF65-F5344CB8AC3E}">
        <p14:creationId xmlns:p14="http://schemas.microsoft.com/office/powerpoint/2010/main" val="4044744798"/>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Interactive Script Using read Command</a:t>
            </a:r>
            <a:endParaRPr lang="en-GB" sz="2800" dirty="0"/>
          </a:p>
        </p:txBody>
      </p:sp>
      <p:sp>
        <p:nvSpPr>
          <p:cNvPr id="6" name="Content Placeholder 5"/>
          <p:cNvSpPr>
            <a:spLocks noGrp="1"/>
          </p:cNvSpPr>
          <p:nvPr>
            <p:ph idx="1"/>
          </p:nvPr>
        </p:nvSpPr>
        <p:spPr>
          <a:xfrm>
            <a:off x="685800" y="1657350"/>
            <a:ext cx="7772400" cy="4686300"/>
          </a:xfrm>
        </p:spPr>
        <p:txBody>
          <a:bodyPr/>
          <a:lstStyle/>
          <a:p>
            <a:pPr>
              <a:buFont typeface="Arial" panose="020B0604020202020204" pitchFamily="34" charset="0"/>
              <a:buChar char="•"/>
            </a:pPr>
            <a:r>
              <a:rPr lang="en-GB" sz="2400" dirty="0" smtClean="0"/>
              <a:t>A script can also get input from the user whilst being run. This is done with the read command.</a:t>
            </a:r>
          </a:p>
          <a:p>
            <a:pPr>
              <a:buFont typeface="Arial" panose="020B0604020202020204" pitchFamily="34" charset="0"/>
              <a:buChar char="•"/>
            </a:pPr>
            <a:endParaRPr lang="en-GB" sz="2400" dirty="0" smtClean="0"/>
          </a:p>
          <a:p>
            <a:pPr>
              <a:buFont typeface="Arial" panose="020B0604020202020204" pitchFamily="34" charset="0"/>
              <a:buChar char="•"/>
            </a:pPr>
            <a:endParaRPr lang="en-GB" sz="2400" dirty="0" smtClean="0"/>
          </a:p>
          <a:p>
            <a:pPr>
              <a:buFont typeface="Arial" panose="020B0604020202020204" pitchFamily="34" charset="0"/>
              <a:buChar char="•"/>
            </a:pPr>
            <a:endParaRPr lang="en-GB" sz="2400" dirty="0"/>
          </a:p>
          <a:p>
            <a:pPr>
              <a:buFont typeface="Arial" panose="020B0604020202020204" pitchFamily="34" charset="0"/>
              <a:buChar char="•"/>
            </a:pPr>
            <a:endParaRPr lang="en-GB" sz="2400" dirty="0" smtClean="0"/>
          </a:p>
          <a:p>
            <a:pPr>
              <a:buFont typeface="Arial" panose="020B0604020202020204" pitchFamily="34" charset="0"/>
              <a:buChar char="•"/>
            </a:pPr>
            <a:endParaRPr lang="en-GB" sz="2400" dirty="0" smtClean="0"/>
          </a:p>
          <a:p>
            <a:pPr>
              <a:buFont typeface="Arial" panose="020B0604020202020204" pitchFamily="34" charset="0"/>
              <a:buChar char="•"/>
            </a:pPr>
            <a:endParaRPr lang="en-GB" sz="2400" dirty="0" smtClean="0"/>
          </a:p>
          <a:p>
            <a:pPr>
              <a:buFont typeface="Arial" panose="020B0604020202020204" pitchFamily="34" charset="0"/>
              <a:buChar char="•"/>
            </a:pPr>
            <a:r>
              <a:rPr lang="en-GB" sz="2400" dirty="0" smtClean="0"/>
              <a:t>This will prompt the user for an input, put this input in a variable called '</a:t>
            </a:r>
            <a:r>
              <a:rPr lang="en-GB" sz="2400" dirty="0" err="1" smtClean="0"/>
              <a:t>var</a:t>
            </a:r>
            <a:r>
              <a:rPr lang="en-GB" sz="2400" dirty="0" smtClean="0"/>
              <a:t>' and then echo it out.</a:t>
            </a:r>
          </a:p>
        </p:txBody>
      </p:sp>
      <p:sp>
        <p:nvSpPr>
          <p:cNvPr id="4" name="Rounded Rectangle 3"/>
          <p:cNvSpPr/>
          <p:nvPr/>
        </p:nvSpPr>
        <p:spPr bwMode="auto">
          <a:xfrm>
            <a:off x="1167864" y="2628900"/>
            <a:ext cx="6433085" cy="222885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#!/bin/bash</a:t>
            </a:r>
          </a:p>
          <a:p>
            <a:endParaRPr lang="en-GB" sz="2400" dirty="0" smtClean="0">
              <a:solidFill>
                <a:schemeClr val="tx1"/>
              </a:solidFill>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ct val="0"/>
              </a:spcBef>
              <a:spcAft>
                <a:spcPts val="60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echo "please type in value" </a:t>
            </a:r>
          </a:p>
          <a:p>
            <a:pPr marL="0" marR="0" indent="0" algn="l" defTabSz="914400" rtl="0" eaLnBrk="0" fontAlgn="base" latinLnBrk="0" hangingPunct="0">
              <a:lnSpc>
                <a:spcPct val="100000"/>
              </a:lnSpc>
              <a:spcBef>
                <a:spcPct val="0"/>
              </a:spcBef>
              <a:spcAft>
                <a:spcPts val="60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r</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ead </a:t>
            </a:r>
            <a:r>
              <a:rPr kumimoji="0" lang="en-GB" sz="2400" b="0" i="0" u="none" strike="noStrike" cap="none" normalizeH="0" baseline="0" dirty="0" err="1" smtClean="0">
                <a:ln>
                  <a:noFill/>
                </a:ln>
                <a:solidFill>
                  <a:schemeClr val="tx1"/>
                </a:solidFill>
                <a:effectLst/>
                <a:latin typeface="Lucida Console" pitchFamily="49" charset="0"/>
                <a:ea typeface="ヒラギノ角ゴ Pro W3" pitchFamily="-112" charset="-128"/>
                <a:cs typeface="Courier New" pitchFamily="49" charset="0"/>
              </a:rPr>
              <a:t>var</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ct val="0"/>
              </a:spcBef>
              <a:spcAft>
                <a:spcPts val="60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echo $</a:t>
            </a:r>
            <a:r>
              <a:rPr lang="en-GB" sz="2400" dirty="0" err="1" smtClean="0">
                <a:solidFill>
                  <a:schemeClr val="tx1"/>
                </a:solidFill>
                <a:latin typeface="Lucida Console" pitchFamily="49" charset="0"/>
                <a:ea typeface="ヒラギノ角ゴ Pro W3" pitchFamily="-112" charset="-128"/>
                <a:cs typeface="Courier New" pitchFamily="49" charset="0"/>
              </a:rPr>
              <a:t>var</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161000089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Interactive Script Using read Command</a:t>
            </a:r>
            <a:endParaRPr lang="en-GB" sz="2800" dirty="0"/>
          </a:p>
        </p:txBody>
      </p:sp>
      <p:sp>
        <p:nvSpPr>
          <p:cNvPr id="6" name="Content Placeholder 5"/>
          <p:cNvSpPr>
            <a:spLocks noGrp="1"/>
          </p:cNvSpPr>
          <p:nvPr>
            <p:ph idx="1"/>
          </p:nvPr>
        </p:nvSpPr>
        <p:spPr>
          <a:xfrm>
            <a:off x="457200" y="1409700"/>
            <a:ext cx="8229600" cy="5013366"/>
          </a:xfrm>
        </p:spPr>
        <p:txBody>
          <a:bodyPr/>
          <a:lstStyle/>
          <a:p>
            <a:pPr>
              <a:buFont typeface="Arial" panose="020B0604020202020204" pitchFamily="34" charset="0"/>
              <a:buChar char="•"/>
            </a:pPr>
            <a:r>
              <a:rPr lang="en-GB" sz="2400" dirty="0" smtClean="0"/>
              <a:t>When using read to get user input, it's generally preferable to display a message requesting the type of input required.</a:t>
            </a:r>
          </a:p>
          <a:p>
            <a:endParaRPr lang="en-GB" sz="2400" dirty="0" smtClean="0"/>
          </a:p>
          <a:p>
            <a:endParaRPr lang="en-GB" sz="2400" dirty="0" smtClean="0"/>
          </a:p>
          <a:p>
            <a:pPr>
              <a:buNone/>
            </a:pPr>
            <a:endParaRPr lang="en-GB" sz="2400" dirty="0" smtClean="0"/>
          </a:p>
          <a:p>
            <a:pPr>
              <a:buNone/>
            </a:pPr>
            <a:endParaRPr lang="en-GB" sz="2400" dirty="0" smtClean="0"/>
          </a:p>
        </p:txBody>
      </p:sp>
      <p:sp>
        <p:nvSpPr>
          <p:cNvPr id="4" name="Rounded Rectangle 3"/>
          <p:cNvSpPr/>
          <p:nvPr/>
        </p:nvSpPr>
        <p:spPr bwMode="auto">
          <a:xfrm>
            <a:off x="762000" y="4801344"/>
            <a:ext cx="7429500" cy="158362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#!/bin/bash</a:t>
            </a:r>
          </a:p>
          <a:p>
            <a:endParaRPr lang="en-GB" sz="1400" dirty="0" smtClean="0">
              <a:solidFill>
                <a:schemeClr val="tx1"/>
              </a:solidFill>
              <a:latin typeface="Lucida Console" pitchFamily="49" charset="0"/>
              <a:ea typeface="ヒラギノ角ゴ Pro W3" pitchFamily="-112" charset="-128"/>
              <a:cs typeface="Courier New" pitchFamily="49" charset="0"/>
            </a:endParaRPr>
          </a:p>
          <a:p>
            <a:r>
              <a:rPr lang="en-GB" sz="2400" dirty="0" smtClean="0">
                <a:solidFill>
                  <a:schemeClr val="tx1"/>
                </a:solidFill>
                <a:latin typeface="Lucida Console" pitchFamily="49" charset="0"/>
                <a:ea typeface="ヒラギノ角ゴ Pro W3" pitchFamily="-112" charset="-128"/>
                <a:cs typeface="Courier New" pitchFamily="49" charset="0"/>
              </a:rPr>
              <a:t>read -p "Enter username : " name</a:t>
            </a:r>
          </a:p>
          <a:p>
            <a:r>
              <a:rPr lang="en-GB" sz="2400" dirty="0" smtClean="0">
                <a:solidFill>
                  <a:schemeClr val="tx1"/>
                </a:solidFill>
                <a:latin typeface="Lucida Console" pitchFamily="49" charset="0"/>
                <a:ea typeface="ヒラギノ角ゴ Pro W3" pitchFamily="-112" charset="-128"/>
                <a:cs typeface="Courier New" pitchFamily="49" charset="0"/>
              </a:rPr>
              <a:t>echo "Your username is $name"</a:t>
            </a:r>
          </a:p>
        </p:txBody>
      </p:sp>
      <p:sp>
        <p:nvSpPr>
          <p:cNvPr id="5" name="Rounded Rectangle 4"/>
          <p:cNvSpPr/>
          <p:nvPr/>
        </p:nvSpPr>
        <p:spPr bwMode="auto">
          <a:xfrm>
            <a:off x="762000" y="2725378"/>
            <a:ext cx="7429500" cy="1961666"/>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#!/bin/bash</a:t>
            </a:r>
          </a:p>
          <a:p>
            <a:endParaRPr lang="en-GB" sz="1100" dirty="0" smtClean="0">
              <a:solidFill>
                <a:schemeClr val="tx1"/>
              </a:solidFill>
              <a:latin typeface="Lucida Console" pitchFamily="49" charset="0"/>
              <a:ea typeface="ヒラギノ角ゴ Pro W3" pitchFamily="-112" charset="-128"/>
              <a:cs typeface="Courier New" pitchFamily="49" charset="0"/>
            </a:endParaRPr>
          </a:p>
          <a:p>
            <a:r>
              <a:rPr lang="en-GB" sz="2400" dirty="0" smtClean="0">
                <a:solidFill>
                  <a:schemeClr val="tx1"/>
                </a:solidFill>
                <a:latin typeface="Lucida Console" pitchFamily="49" charset="0"/>
                <a:ea typeface="ヒラギノ角ゴ Pro W3" pitchFamily="-112" charset="-128"/>
                <a:cs typeface="Courier New" pitchFamily="49" charset="0"/>
              </a:rPr>
              <a:t>echo "Enter username : "</a:t>
            </a:r>
          </a:p>
          <a:p>
            <a:r>
              <a:rPr lang="en-GB" sz="2400" dirty="0" smtClean="0">
                <a:solidFill>
                  <a:schemeClr val="tx1"/>
                </a:solidFill>
                <a:latin typeface="Lucida Console" pitchFamily="49" charset="0"/>
                <a:ea typeface="ヒラギノ角ゴ Pro W3" pitchFamily="-112" charset="-128"/>
                <a:cs typeface="Courier New" pitchFamily="49" charset="0"/>
              </a:rPr>
              <a:t>read name</a:t>
            </a:r>
          </a:p>
          <a:p>
            <a:r>
              <a:rPr lang="en-GB" sz="2400" dirty="0" smtClean="0">
                <a:solidFill>
                  <a:schemeClr val="tx1"/>
                </a:solidFill>
                <a:latin typeface="Lucida Console" pitchFamily="49" charset="0"/>
                <a:ea typeface="ヒラギノ角ゴ Pro W3" pitchFamily="-112" charset="-128"/>
                <a:cs typeface="Courier New" pitchFamily="49" charset="0"/>
              </a:rPr>
              <a:t>echo "Your username is $name"</a:t>
            </a:r>
          </a:p>
        </p:txBody>
      </p:sp>
    </p:spTree>
    <p:extLst>
      <p:ext uri="{BB962C8B-B14F-4D97-AF65-F5344CB8AC3E}">
        <p14:creationId xmlns:p14="http://schemas.microsoft.com/office/powerpoint/2010/main" val="39739355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Variables and Command Substitution</a:t>
            </a:r>
            <a:endParaRPr lang="en-GB" sz="2800" b="1" dirty="0"/>
          </a:p>
        </p:txBody>
      </p:sp>
      <p:sp>
        <p:nvSpPr>
          <p:cNvPr id="21" name="Text Placeholder 20"/>
          <p:cNvSpPr>
            <a:spLocks noGrp="1"/>
          </p:cNvSpPr>
          <p:nvPr>
            <p:ph type="body" sz="quarter" idx="13"/>
          </p:nvPr>
        </p:nvSpPr>
        <p:spPr>
          <a:xfrm>
            <a:off x="684000" y="1727489"/>
            <a:ext cx="7772677" cy="579600"/>
          </a:xfrm>
          <a:solidFill>
            <a:srgbClr val="CCECFF"/>
          </a:solidFill>
          <a:ln>
            <a:solidFill>
              <a:srgbClr val="7F7F7F"/>
            </a:solidFill>
          </a:ln>
          <a:effectLst>
            <a:outerShdw blurRad="63500" dist="63500" dir="2700000" algn="tl" rotWithShape="0">
              <a:prstClr val="black">
                <a:alpha val="40000"/>
              </a:prstClr>
            </a:outerShdw>
          </a:effectLst>
        </p:spPr>
        <p:txBody>
          <a:bodyPr/>
          <a:lstStyle/>
          <a:p>
            <a:r>
              <a:rPr dirty="0" smtClean="0">
                <a:solidFill>
                  <a:schemeClr val="bg1">
                    <a:lumMod val="50000"/>
                  </a:schemeClr>
                </a:solidFill>
              </a:rPr>
              <a:t>Variables</a:t>
            </a:r>
            <a:endParaRPr lang="en-GB" dirty="0">
              <a:solidFill>
                <a:schemeClr val="bg1">
                  <a:lumMod val="50000"/>
                </a:schemeClr>
              </a:solidFill>
            </a:endParaRPr>
          </a:p>
        </p:txBody>
      </p:sp>
      <p:sp>
        <p:nvSpPr>
          <p:cNvPr id="4" name="Text Placeholder 3"/>
          <p:cNvSpPr>
            <a:spLocks noGrp="1"/>
          </p:cNvSpPr>
          <p:nvPr>
            <p:ph type="body" sz="quarter" idx="16"/>
          </p:nvPr>
        </p:nvSpPr>
        <p:spPr>
          <a:xfrm>
            <a:off x="684000" y="2520000"/>
            <a:ext cx="7772677" cy="578882"/>
          </a:xfrm>
          <a:solidFill>
            <a:srgbClr val="CCECFF"/>
          </a:solidFill>
        </p:spPr>
        <p:txBody>
          <a:bodyPr/>
          <a:lstStyle/>
          <a:p>
            <a:r>
              <a:rPr dirty="0" smtClean="0">
                <a:solidFill>
                  <a:schemeClr val="bg1">
                    <a:lumMod val="50000"/>
                  </a:schemeClr>
                </a:solidFill>
              </a:rPr>
              <a:t>Passing Arguments to shell scripts</a:t>
            </a:r>
            <a:endParaRPr lang="en-GB" dirty="0">
              <a:solidFill>
                <a:schemeClr val="bg1">
                  <a:lumMod val="50000"/>
                </a:schemeClr>
              </a:solidFill>
            </a:endParaRPr>
          </a:p>
        </p:txBody>
      </p:sp>
      <p:sp>
        <p:nvSpPr>
          <p:cNvPr id="5" name="Text Placeholder 4"/>
          <p:cNvSpPr>
            <a:spLocks noGrp="1"/>
          </p:cNvSpPr>
          <p:nvPr>
            <p:ph type="body" sz="quarter" idx="14"/>
          </p:nvPr>
        </p:nvSpPr>
        <p:spPr>
          <a:xfrm>
            <a:off x="683568" y="3312000"/>
            <a:ext cx="7772677" cy="579600"/>
          </a:xfrm>
          <a:solidFill>
            <a:srgbClr val="CCECFF"/>
          </a:solidFill>
        </p:spPr>
        <p:txBody>
          <a:bodyPr/>
          <a:lstStyle/>
          <a:p>
            <a:r>
              <a:rPr lang="en-GB" dirty="0"/>
              <a:t>Interactive Script Using read Command</a:t>
            </a:r>
          </a:p>
        </p:txBody>
      </p:sp>
      <p:sp>
        <p:nvSpPr>
          <p:cNvPr id="6" name="Text Placeholder 3"/>
          <p:cNvSpPr>
            <a:spLocks noGrp="1"/>
          </p:cNvSpPr>
          <p:nvPr>
            <p:ph type="body" sz="quarter" idx="16"/>
          </p:nvPr>
        </p:nvSpPr>
        <p:spPr>
          <a:xfrm>
            <a:off x="684000" y="4896000"/>
            <a:ext cx="7772677" cy="578882"/>
          </a:xfrm>
        </p:spPr>
        <p:txBody>
          <a:bodyPr/>
          <a:lstStyle/>
          <a:p>
            <a:r>
              <a:rPr dirty="0"/>
              <a:t>Array Variables</a:t>
            </a:r>
          </a:p>
        </p:txBody>
      </p:sp>
      <p:sp>
        <p:nvSpPr>
          <p:cNvPr id="7" name="Text Placeholder 3"/>
          <p:cNvSpPr>
            <a:spLocks noGrp="1"/>
          </p:cNvSpPr>
          <p:nvPr>
            <p:ph type="body" sz="quarter" idx="16"/>
          </p:nvPr>
        </p:nvSpPr>
        <p:spPr>
          <a:xfrm>
            <a:off x="684000" y="4104000"/>
            <a:ext cx="7772677" cy="578882"/>
          </a:xfrm>
          <a:solidFill>
            <a:srgbClr val="00B0F0"/>
          </a:solidFill>
          <a:ln>
            <a:solidFill>
              <a:srgbClr val="333399"/>
            </a:solidFill>
          </a:ln>
        </p:spPr>
        <p:txBody>
          <a:bodyPr/>
          <a:lstStyle/>
          <a:p>
            <a:r>
              <a:rPr dirty="0" smtClean="0">
                <a:solidFill>
                  <a:srgbClr val="333399"/>
                </a:solidFill>
              </a:rPr>
              <a:t>Command Substitution</a:t>
            </a:r>
            <a:endParaRPr lang="en-GB" dirty="0">
              <a:solidFill>
                <a:srgbClr val="333399"/>
              </a:solidFill>
            </a:endParaRPr>
          </a:p>
        </p:txBody>
      </p:sp>
      <p:sp>
        <p:nvSpPr>
          <p:cNvPr id="8" name="Text Placeholder 3"/>
          <p:cNvSpPr>
            <a:spLocks noGrp="1"/>
          </p:cNvSpPr>
          <p:nvPr>
            <p:ph type="body" sz="quarter" idx="16"/>
          </p:nvPr>
        </p:nvSpPr>
        <p:spPr>
          <a:xfrm>
            <a:off x="683568" y="5688000"/>
            <a:ext cx="7772677" cy="578882"/>
          </a:xfrm>
        </p:spPr>
        <p:txBody>
          <a:bodyPr/>
          <a:lstStyle/>
          <a:p>
            <a:r>
              <a:rPr smtClean="0"/>
              <a:t>Arithmetic</a:t>
            </a:r>
            <a:endParaRPr lang="en-GB" dirty="0"/>
          </a:p>
        </p:txBody>
      </p:sp>
    </p:spTree>
    <p:extLst>
      <p:ext uri="{BB962C8B-B14F-4D97-AF65-F5344CB8AC3E}">
        <p14:creationId xmlns:p14="http://schemas.microsoft.com/office/powerpoint/2010/main" val="2807746372"/>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1350"/>
            <a:ext cx="8229600" cy="477054"/>
          </a:xfrm>
        </p:spPr>
        <p:txBody>
          <a:bodyPr/>
          <a:lstStyle/>
          <a:p>
            <a:r>
              <a:rPr lang="en-GB" sz="2800" dirty="0" smtClean="0"/>
              <a:t>Command substitution</a:t>
            </a:r>
            <a:endParaRPr lang="en-GB" sz="2800" dirty="0"/>
          </a:p>
        </p:txBody>
      </p:sp>
      <p:sp>
        <p:nvSpPr>
          <p:cNvPr id="5" name="Content Placeholder 4"/>
          <p:cNvSpPr>
            <a:spLocks noGrp="1"/>
          </p:cNvSpPr>
          <p:nvPr>
            <p:ph idx="1"/>
          </p:nvPr>
        </p:nvSpPr>
        <p:spPr>
          <a:xfrm>
            <a:off x="457200" y="1140170"/>
            <a:ext cx="8496360" cy="5040560"/>
          </a:xfrm>
        </p:spPr>
        <p:txBody>
          <a:bodyPr/>
          <a:lstStyle/>
          <a:p>
            <a:pPr>
              <a:buFont typeface="Arial" panose="020B0604020202020204" pitchFamily="34" charset="0"/>
              <a:buChar char="•"/>
            </a:pPr>
            <a:r>
              <a:rPr lang="en-GB" sz="2400" dirty="0" smtClean="0"/>
              <a:t>Command substitution allows us to treat the output of a command as a value.</a:t>
            </a:r>
          </a:p>
          <a:p>
            <a:pPr>
              <a:buFont typeface="Arial" panose="020B0604020202020204" pitchFamily="34" charset="0"/>
              <a:buChar char="•"/>
            </a:pPr>
            <a:r>
              <a:rPr lang="en-GB" sz="2400" dirty="0" smtClean="0"/>
              <a:t>The results of command can be output to :-</a:t>
            </a:r>
          </a:p>
          <a:p>
            <a:endParaRPr lang="en-GB" sz="2000" dirty="0" smtClean="0"/>
          </a:p>
          <a:p>
            <a:pPr>
              <a:buNone/>
            </a:pPr>
            <a:endParaRPr lang="en-GB" sz="2000" dirty="0" smtClean="0"/>
          </a:p>
        </p:txBody>
      </p:sp>
      <p:sp>
        <p:nvSpPr>
          <p:cNvPr id="6" name="Rounded Rectangle 5"/>
          <p:cNvSpPr/>
          <p:nvPr/>
        </p:nvSpPr>
        <p:spPr bwMode="auto">
          <a:xfrm>
            <a:off x="457200" y="4213281"/>
            <a:ext cx="1805006" cy="108504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ヒラギノ角ゴ Pro W3" pitchFamily="-112" charset="-128"/>
              </a:rPr>
              <a:t>A file</a:t>
            </a:r>
          </a:p>
        </p:txBody>
      </p:sp>
      <p:sp>
        <p:nvSpPr>
          <p:cNvPr id="7" name="Rounded Rectangle 6"/>
          <p:cNvSpPr/>
          <p:nvPr/>
        </p:nvSpPr>
        <p:spPr bwMode="auto">
          <a:xfrm>
            <a:off x="457200" y="2445178"/>
            <a:ext cx="1838240" cy="684076"/>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ヒラギノ角ゴ Pro W3" pitchFamily="-112" charset="-128"/>
              </a:rPr>
              <a:t>The</a:t>
            </a:r>
            <a:r>
              <a:rPr kumimoji="0" lang="en-GB" sz="2400" b="0" i="0" u="none" strike="noStrike" cap="none" normalizeH="0" dirty="0" smtClean="0">
                <a:ln>
                  <a:noFill/>
                </a:ln>
                <a:solidFill>
                  <a:schemeClr val="tx1"/>
                </a:solidFill>
                <a:effectLst/>
                <a:latin typeface="Arial" charset="0"/>
                <a:ea typeface="ヒラギノ角ゴ Pro W3" pitchFamily="-112" charset="-128"/>
              </a:rPr>
              <a:t> screen</a:t>
            </a:r>
            <a:r>
              <a:rPr kumimoji="0" lang="en-GB" sz="2400" b="0" i="0" u="none" strike="noStrike" cap="none" normalizeH="0" baseline="0" dirty="0" smtClean="0">
                <a:ln>
                  <a:noFill/>
                </a:ln>
                <a:solidFill>
                  <a:schemeClr val="tx1"/>
                </a:solidFill>
                <a:effectLst/>
                <a:latin typeface="Arial" charset="0"/>
                <a:ea typeface="ヒラギノ角ゴ Pro W3" pitchFamily="-112" charset="-128"/>
              </a:rPr>
              <a:t> </a:t>
            </a:r>
          </a:p>
        </p:txBody>
      </p:sp>
      <p:sp>
        <p:nvSpPr>
          <p:cNvPr id="8" name="Rounded Rectangle 7"/>
          <p:cNvSpPr/>
          <p:nvPr/>
        </p:nvSpPr>
        <p:spPr bwMode="auto">
          <a:xfrm>
            <a:off x="457200" y="3270889"/>
            <a:ext cx="1821622" cy="792088"/>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ヒラギノ角ゴ Pro W3" pitchFamily="-112" charset="-128"/>
              </a:rPr>
              <a:t>Another command</a:t>
            </a:r>
          </a:p>
        </p:txBody>
      </p:sp>
      <p:sp>
        <p:nvSpPr>
          <p:cNvPr id="9" name="Rounded Rectangle 8"/>
          <p:cNvSpPr/>
          <p:nvPr/>
        </p:nvSpPr>
        <p:spPr bwMode="auto">
          <a:xfrm>
            <a:off x="457201" y="5411742"/>
            <a:ext cx="1805006" cy="1044116"/>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000" dirty="0" smtClean="0">
                <a:solidFill>
                  <a:schemeClr val="tx1"/>
                </a:solidFill>
                <a:latin typeface="Arial" charset="0"/>
                <a:ea typeface="ヒラギノ角ゴ Pro W3" pitchFamily="-112" charset="-128"/>
              </a:rPr>
              <a:t>Variable</a:t>
            </a:r>
          </a:p>
          <a:p>
            <a:pPr marL="0" marR="0" indent="0" algn="l"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ea typeface="ヒラギノ角ゴ Pro W3" pitchFamily="-112" charset="-128"/>
              </a:rPr>
              <a:t>(Command</a:t>
            </a:r>
          </a:p>
          <a:p>
            <a:pPr marL="0" marR="0" indent="0" algn="l" defTabSz="914400" rtl="0" eaLnBrk="0" fontAlgn="base" latinLnBrk="0" hangingPunct="0">
              <a:lnSpc>
                <a:spcPct val="100000"/>
              </a:lnSpc>
              <a:spcBef>
                <a:spcPct val="0"/>
              </a:spcBef>
              <a:spcAft>
                <a:spcPct val="0"/>
              </a:spcAft>
              <a:buClrTx/>
              <a:buSzTx/>
              <a:buFontTx/>
              <a:buNone/>
              <a:tabLst/>
            </a:pPr>
            <a:r>
              <a:rPr lang="en-GB" sz="2000" b="1" dirty="0" smtClean="0">
                <a:solidFill>
                  <a:schemeClr val="tx1"/>
                </a:solidFill>
                <a:latin typeface="Arial" charset="0"/>
                <a:ea typeface="ヒラギノ角ゴ Pro W3" pitchFamily="-112" charset="-128"/>
              </a:rPr>
              <a:t>Substitution)</a:t>
            </a:r>
            <a:endParaRPr kumimoji="0" lang="en-GB" sz="2000" b="1" i="0" u="none" strike="noStrike" cap="none" normalizeH="0" baseline="0" dirty="0" smtClean="0">
              <a:ln>
                <a:noFill/>
              </a:ln>
              <a:solidFill>
                <a:schemeClr val="tx1"/>
              </a:solidFill>
              <a:effectLst/>
              <a:latin typeface="Arial" charset="0"/>
              <a:ea typeface="ヒラギノ角ゴ Pro W3" pitchFamily="-112" charset="-128"/>
            </a:endParaRPr>
          </a:p>
        </p:txBody>
      </p:sp>
      <p:sp>
        <p:nvSpPr>
          <p:cNvPr id="10" name="Rounded Rectangle 9"/>
          <p:cNvSpPr/>
          <p:nvPr/>
        </p:nvSpPr>
        <p:spPr bwMode="auto">
          <a:xfrm>
            <a:off x="2395143" y="2445178"/>
            <a:ext cx="6447486" cy="684076"/>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GB" sz="2000" kern="0" dirty="0" err="1" smtClean="0">
                <a:solidFill>
                  <a:schemeClr val="tx1"/>
                </a:solidFill>
                <a:latin typeface="Lucida Console" pitchFamily="49" charset="0"/>
                <a:cs typeface="Courier New" pitchFamily="49" charset="0"/>
              </a:rPr>
              <a:t>grep</a:t>
            </a:r>
            <a:r>
              <a:rPr lang="en-GB" sz="2000" kern="0" dirty="0" smtClean="0">
                <a:solidFill>
                  <a:schemeClr val="tx1"/>
                </a:solidFill>
                <a:latin typeface="Lucida Console" pitchFamily="49" charset="0"/>
                <a:cs typeface="Courier New" pitchFamily="49" charset="0"/>
              </a:rPr>
              <a:t> "beast" /examples/</a:t>
            </a:r>
            <a:r>
              <a:rPr lang="en-GB" sz="2000" kern="0" dirty="0" err="1" smtClean="0">
                <a:solidFill>
                  <a:schemeClr val="tx1"/>
                </a:solidFill>
                <a:latin typeface="Lucida Console" pitchFamily="49" charset="0"/>
                <a:cs typeface="Courier New" pitchFamily="49" charset="0"/>
              </a:rPr>
              <a:t>lionsInTheStreet</a:t>
            </a:r>
            <a:endParaRPr lang="en-GB" sz="2000" kern="0" dirty="0" smtClean="0">
              <a:solidFill>
                <a:schemeClr val="tx1"/>
              </a:solidFill>
              <a:latin typeface="Lucida Console" pitchFamily="49" charset="0"/>
              <a:cs typeface="Courier New" pitchFamily="49" charset="0"/>
            </a:endParaRPr>
          </a:p>
        </p:txBody>
      </p:sp>
      <p:sp>
        <p:nvSpPr>
          <p:cNvPr id="11" name="Rounded Rectangle 10"/>
          <p:cNvSpPr/>
          <p:nvPr/>
        </p:nvSpPr>
        <p:spPr bwMode="auto">
          <a:xfrm>
            <a:off x="2378526" y="3270889"/>
            <a:ext cx="6480720" cy="82809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GB" sz="2000" kern="0" dirty="0" err="1" smtClean="0">
                <a:solidFill>
                  <a:schemeClr val="tx1"/>
                </a:solidFill>
                <a:latin typeface="Lucida Console" pitchFamily="49" charset="0"/>
                <a:cs typeface="Courier New" pitchFamily="49" charset="0"/>
              </a:rPr>
              <a:t>grep</a:t>
            </a:r>
            <a:r>
              <a:rPr lang="en-GB" sz="2000" kern="0" dirty="0" smtClean="0">
                <a:solidFill>
                  <a:schemeClr val="tx1"/>
                </a:solidFill>
                <a:latin typeface="Lucida Console" pitchFamily="49" charset="0"/>
                <a:cs typeface="Courier New" pitchFamily="49" charset="0"/>
              </a:rPr>
              <a:t> "beast" /examples/</a:t>
            </a:r>
            <a:r>
              <a:rPr lang="en-GB" sz="2000" kern="0" dirty="0" err="1" smtClean="0">
                <a:solidFill>
                  <a:schemeClr val="tx1"/>
                </a:solidFill>
                <a:latin typeface="Lucida Console" pitchFamily="49" charset="0"/>
                <a:cs typeface="Courier New" pitchFamily="49" charset="0"/>
              </a:rPr>
              <a:t>lionsInTheStreet</a:t>
            </a:r>
            <a:r>
              <a:rPr lang="en-GB" sz="2000" kern="0" dirty="0" smtClean="0">
                <a:solidFill>
                  <a:schemeClr val="tx1"/>
                </a:solidFill>
                <a:latin typeface="Lucida Console" pitchFamily="49" charset="0"/>
                <a:cs typeface="Courier New" pitchFamily="49" charset="0"/>
              </a:rPr>
              <a:t> | cut -d" " -f6</a:t>
            </a:r>
          </a:p>
          <a:p>
            <a:pPr lvl="0"/>
            <a:endParaRPr lang="en-GB" sz="2000" kern="0" dirty="0" smtClean="0">
              <a:solidFill>
                <a:schemeClr val="tx1"/>
              </a:solidFill>
              <a:latin typeface="Lucida Console" pitchFamily="49" charset="0"/>
              <a:cs typeface="Courier New"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
        <p:nvSpPr>
          <p:cNvPr id="12" name="Rounded Rectangle 11"/>
          <p:cNvSpPr/>
          <p:nvPr/>
        </p:nvSpPr>
        <p:spPr bwMode="auto">
          <a:xfrm>
            <a:off x="2361910" y="4213281"/>
            <a:ext cx="6497336" cy="108504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GB" sz="2000" kern="0" dirty="0" err="1" smtClean="0">
                <a:solidFill>
                  <a:schemeClr val="tx1"/>
                </a:solidFill>
                <a:latin typeface="Lucida Console" pitchFamily="49" charset="0"/>
                <a:cs typeface="Courier New" pitchFamily="49" charset="0"/>
              </a:rPr>
              <a:t>grep</a:t>
            </a:r>
            <a:r>
              <a:rPr lang="en-GB" sz="2000" kern="0" dirty="0" smtClean="0">
                <a:solidFill>
                  <a:schemeClr val="tx1"/>
                </a:solidFill>
                <a:latin typeface="Lucida Console" pitchFamily="49" charset="0"/>
                <a:cs typeface="Courier New" pitchFamily="49" charset="0"/>
              </a:rPr>
              <a:t> "beast" /examples/</a:t>
            </a:r>
            <a:r>
              <a:rPr lang="en-GB" sz="2000" kern="0" dirty="0" err="1" smtClean="0">
                <a:solidFill>
                  <a:schemeClr val="tx1"/>
                </a:solidFill>
                <a:latin typeface="Lucida Console" pitchFamily="49" charset="0"/>
                <a:cs typeface="Courier New" pitchFamily="49" charset="0"/>
              </a:rPr>
              <a:t>lionsInTheStreet</a:t>
            </a:r>
            <a:r>
              <a:rPr lang="en-GB" sz="2000" kern="0" dirty="0" smtClean="0">
                <a:solidFill>
                  <a:schemeClr val="tx1"/>
                </a:solidFill>
                <a:latin typeface="Lucida Console" pitchFamily="49" charset="0"/>
                <a:cs typeface="Courier New" pitchFamily="49" charset="0"/>
              </a:rPr>
              <a:t> &gt; </a:t>
            </a:r>
            <a:r>
              <a:rPr lang="en-GB" sz="2000" kern="0" dirty="0" err="1" smtClean="0">
                <a:solidFill>
                  <a:schemeClr val="tx1"/>
                </a:solidFill>
                <a:latin typeface="Lucida Console" pitchFamily="49" charset="0"/>
                <a:cs typeface="Courier New" pitchFamily="49" charset="0"/>
              </a:rPr>
              <a:t>myfile</a:t>
            </a:r>
            <a:endParaRPr lang="en-GB" sz="2000" kern="0" dirty="0" smtClean="0">
              <a:solidFill>
                <a:schemeClr val="tx1"/>
              </a:solidFill>
              <a:latin typeface="Lucida Console" pitchFamily="49" charset="0"/>
              <a:cs typeface="Courier New" pitchFamily="49" charset="0"/>
            </a:endParaRPr>
          </a:p>
          <a:p>
            <a:pPr lvl="0"/>
            <a:r>
              <a:rPr lang="en-GB" sz="2000" kern="0" dirty="0" smtClean="0">
                <a:solidFill>
                  <a:schemeClr val="tx1"/>
                </a:solidFill>
                <a:latin typeface="Lucida Console" pitchFamily="49" charset="0"/>
                <a:cs typeface="Courier New" pitchFamily="49" charset="0"/>
              </a:rPr>
              <a:t>cat </a:t>
            </a:r>
            <a:r>
              <a:rPr lang="en-GB" sz="2000" kern="0" dirty="0" err="1" smtClean="0">
                <a:solidFill>
                  <a:schemeClr val="tx1"/>
                </a:solidFill>
                <a:latin typeface="Lucida Console" pitchFamily="49" charset="0"/>
                <a:cs typeface="Courier New" pitchFamily="49" charset="0"/>
              </a:rPr>
              <a:t>myfile</a:t>
            </a:r>
            <a:endParaRPr lang="en-GB" sz="2000" kern="0" dirty="0" smtClean="0">
              <a:solidFill>
                <a:schemeClr val="tx1"/>
              </a:solidFill>
              <a:latin typeface="Lucida Console" pitchFamily="49" charset="0"/>
              <a:cs typeface="Courier New" pitchFamily="49" charset="0"/>
            </a:endParaRPr>
          </a:p>
        </p:txBody>
      </p:sp>
      <p:sp>
        <p:nvSpPr>
          <p:cNvPr id="13" name="Rounded Rectangle 12"/>
          <p:cNvSpPr/>
          <p:nvPr/>
        </p:nvSpPr>
        <p:spPr bwMode="auto">
          <a:xfrm>
            <a:off x="2361910" y="5411742"/>
            <a:ext cx="6497336" cy="1044116"/>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GB" sz="2000" kern="0" dirty="0" smtClean="0">
                <a:solidFill>
                  <a:schemeClr val="tx1"/>
                </a:solidFill>
                <a:latin typeface="Lucida Console" pitchFamily="49" charset="0"/>
                <a:cs typeface="Courier New" pitchFamily="49" charset="0"/>
              </a:rPr>
              <a:t>line=</a:t>
            </a:r>
            <a:r>
              <a:rPr lang="en-GB" sz="2000" b="1" kern="0" dirty="0" smtClean="0">
                <a:solidFill>
                  <a:schemeClr val="tx1"/>
                </a:solidFill>
                <a:latin typeface="Lucida Console" pitchFamily="49" charset="0"/>
                <a:cs typeface="Courier New" pitchFamily="49" charset="0"/>
              </a:rPr>
              <a:t>$(</a:t>
            </a:r>
            <a:r>
              <a:rPr lang="en-GB" sz="2000" kern="0" dirty="0" err="1" smtClean="0">
                <a:solidFill>
                  <a:schemeClr val="tx1"/>
                </a:solidFill>
                <a:latin typeface="Lucida Console" pitchFamily="49" charset="0"/>
                <a:cs typeface="Courier New" pitchFamily="49" charset="0"/>
              </a:rPr>
              <a:t>grep</a:t>
            </a:r>
            <a:r>
              <a:rPr lang="en-GB" sz="2000" kern="0" dirty="0" smtClean="0">
                <a:solidFill>
                  <a:schemeClr val="tx1"/>
                </a:solidFill>
                <a:latin typeface="Lucida Console" pitchFamily="49" charset="0"/>
                <a:cs typeface="Courier New" pitchFamily="49" charset="0"/>
              </a:rPr>
              <a:t> "beast" /examples/</a:t>
            </a:r>
            <a:r>
              <a:rPr lang="en-GB" sz="2000" kern="0" dirty="0" err="1" smtClean="0">
                <a:solidFill>
                  <a:schemeClr val="tx1"/>
                </a:solidFill>
                <a:latin typeface="Lucida Console" pitchFamily="49" charset="0"/>
                <a:cs typeface="Courier New" pitchFamily="49" charset="0"/>
              </a:rPr>
              <a:t>lionsInTheStreet</a:t>
            </a:r>
            <a:r>
              <a:rPr lang="en-GB" sz="2000" b="1" kern="0" dirty="0" smtClean="0">
                <a:solidFill>
                  <a:schemeClr val="tx1"/>
                </a:solidFill>
                <a:latin typeface="Lucida Console" pitchFamily="49" charset="0"/>
                <a:cs typeface="Courier New" pitchFamily="49" charset="0"/>
              </a:rPr>
              <a:t>)</a:t>
            </a:r>
          </a:p>
          <a:p>
            <a:pPr lvl="0"/>
            <a:r>
              <a:rPr lang="en-GB" sz="2000" kern="0" dirty="0" smtClean="0">
                <a:solidFill>
                  <a:schemeClr val="tx1"/>
                </a:solidFill>
                <a:latin typeface="Lucida Console" pitchFamily="49" charset="0"/>
                <a:cs typeface="Courier New" pitchFamily="49" charset="0"/>
              </a:rPr>
              <a:t>echo $line</a:t>
            </a:r>
          </a:p>
        </p:txBody>
      </p:sp>
    </p:spTree>
    <p:extLst>
      <p:ext uri="{BB962C8B-B14F-4D97-AF65-F5344CB8AC3E}">
        <p14:creationId xmlns:p14="http://schemas.microsoft.com/office/powerpoint/2010/main" val="365196511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Variables and Command Substitution</a:t>
            </a:r>
            <a:endParaRPr lang="en-GB" sz="2800" b="1" dirty="0"/>
          </a:p>
        </p:txBody>
      </p:sp>
      <p:sp>
        <p:nvSpPr>
          <p:cNvPr id="21" name="Text Placeholder 20"/>
          <p:cNvSpPr>
            <a:spLocks noGrp="1"/>
          </p:cNvSpPr>
          <p:nvPr>
            <p:ph type="body" sz="quarter" idx="13"/>
          </p:nvPr>
        </p:nvSpPr>
        <p:spPr>
          <a:xfrm>
            <a:off x="684000" y="1727489"/>
            <a:ext cx="7772677" cy="579600"/>
          </a:xfrm>
          <a:solidFill>
            <a:srgbClr val="CCECFF"/>
          </a:solidFill>
          <a:ln>
            <a:solidFill>
              <a:srgbClr val="7F7F7F"/>
            </a:solidFill>
          </a:ln>
          <a:effectLst>
            <a:outerShdw blurRad="63500" dist="63500" dir="2700000" algn="tl" rotWithShape="0">
              <a:prstClr val="black">
                <a:alpha val="40000"/>
              </a:prstClr>
            </a:outerShdw>
          </a:effectLst>
        </p:spPr>
        <p:txBody>
          <a:bodyPr/>
          <a:lstStyle/>
          <a:p>
            <a:r>
              <a:rPr dirty="0" smtClean="0">
                <a:solidFill>
                  <a:schemeClr val="bg1">
                    <a:lumMod val="50000"/>
                  </a:schemeClr>
                </a:solidFill>
              </a:rPr>
              <a:t>Variables</a:t>
            </a:r>
            <a:endParaRPr lang="en-GB" dirty="0">
              <a:solidFill>
                <a:schemeClr val="bg1">
                  <a:lumMod val="50000"/>
                </a:schemeClr>
              </a:solidFill>
            </a:endParaRPr>
          </a:p>
        </p:txBody>
      </p:sp>
      <p:sp>
        <p:nvSpPr>
          <p:cNvPr id="4" name="Text Placeholder 3"/>
          <p:cNvSpPr>
            <a:spLocks noGrp="1"/>
          </p:cNvSpPr>
          <p:nvPr>
            <p:ph type="body" sz="quarter" idx="16"/>
          </p:nvPr>
        </p:nvSpPr>
        <p:spPr>
          <a:xfrm>
            <a:off x="684000" y="2520000"/>
            <a:ext cx="7772677" cy="578882"/>
          </a:xfrm>
          <a:solidFill>
            <a:srgbClr val="CCECFF"/>
          </a:solidFill>
        </p:spPr>
        <p:txBody>
          <a:bodyPr/>
          <a:lstStyle/>
          <a:p>
            <a:r>
              <a:rPr dirty="0" smtClean="0">
                <a:solidFill>
                  <a:schemeClr val="bg1">
                    <a:lumMod val="50000"/>
                  </a:schemeClr>
                </a:solidFill>
              </a:rPr>
              <a:t>Passing Arguments to shell scripts</a:t>
            </a:r>
            <a:endParaRPr lang="en-GB" dirty="0">
              <a:solidFill>
                <a:schemeClr val="bg1">
                  <a:lumMod val="50000"/>
                </a:schemeClr>
              </a:solidFill>
            </a:endParaRPr>
          </a:p>
        </p:txBody>
      </p:sp>
      <p:sp>
        <p:nvSpPr>
          <p:cNvPr id="5" name="Text Placeholder 4"/>
          <p:cNvSpPr>
            <a:spLocks noGrp="1"/>
          </p:cNvSpPr>
          <p:nvPr>
            <p:ph type="body" sz="quarter" idx="14"/>
          </p:nvPr>
        </p:nvSpPr>
        <p:spPr>
          <a:xfrm>
            <a:off x="683568" y="3312000"/>
            <a:ext cx="7772677" cy="579600"/>
          </a:xfrm>
          <a:solidFill>
            <a:srgbClr val="CCECFF"/>
          </a:solidFill>
        </p:spPr>
        <p:txBody>
          <a:bodyPr/>
          <a:lstStyle/>
          <a:p>
            <a:r>
              <a:rPr lang="en-GB" dirty="0"/>
              <a:t>Interactive Script Using read Command</a:t>
            </a:r>
          </a:p>
        </p:txBody>
      </p:sp>
      <p:sp>
        <p:nvSpPr>
          <p:cNvPr id="6" name="Text Placeholder 3"/>
          <p:cNvSpPr>
            <a:spLocks noGrp="1"/>
          </p:cNvSpPr>
          <p:nvPr>
            <p:ph type="body" sz="quarter" idx="16"/>
          </p:nvPr>
        </p:nvSpPr>
        <p:spPr>
          <a:xfrm>
            <a:off x="684000" y="4896000"/>
            <a:ext cx="7772677" cy="578882"/>
          </a:xfrm>
          <a:solidFill>
            <a:srgbClr val="00B0F0"/>
          </a:solidFill>
          <a:ln>
            <a:solidFill>
              <a:srgbClr val="333399"/>
            </a:solidFill>
          </a:ln>
        </p:spPr>
        <p:txBody>
          <a:bodyPr/>
          <a:lstStyle/>
          <a:p>
            <a:r>
              <a:rPr dirty="0">
                <a:solidFill>
                  <a:srgbClr val="333399"/>
                </a:solidFill>
              </a:rPr>
              <a:t>Array Variables</a:t>
            </a:r>
          </a:p>
        </p:txBody>
      </p:sp>
      <p:sp>
        <p:nvSpPr>
          <p:cNvPr id="7" name="Text Placeholder 3"/>
          <p:cNvSpPr>
            <a:spLocks noGrp="1"/>
          </p:cNvSpPr>
          <p:nvPr>
            <p:ph type="body" sz="quarter" idx="16"/>
          </p:nvPr>
        </p:nvSpPr>
        <p:spPr>
          <a:xfrm>
            <a:off x="684000" y="4104000"/>
            <a:ext cx="7772677" cy="578882"/>
          </a:xfrm>
          <a:solidFill>
            <a:srgbClr val="CCECFF"/>
          </a:solidFill>
        </p:spPr>
        <p:txBody>
          <a:bodyPr/>
          <a:lstStyle/>
          <a:p>
            <a:r>
              <a:rPr dirty="0" smtClean="0">
                <a:solidFill>
                  <a:schemeClr val="bg1">
                    <a:lumMod val="50000"/>
                  </a:schemeClr>
                </a:solidFill>
              </a:rPr>
              <a:t>Command Substitution</a:t>
            </a:r>
            <a:endParaRPr lang="en-GB" dirty="0">
              <a:solidFill>
                <a:schemeClr val="bg1">
                  <a:lumMod val="50000"/>
                </a:schemeClr>
              </a:solidFill>
            </a:endParaRPr>
          </a:p>
        </p:txBody>
      </p:sp>
      <p:sp>
        <p:nvSpPr>
          <p:cNvPr id="8" name="Text Placeholder 3"/>
          <p:cNvSpPr>
            <a:spLocks noGrp="1"/>
          </p:cNvSpPr>
          <p:nvPr>
            <p:ph type="body" sz="quarter" idx="16"/>
          </p:nvPr>
        </p:nvSpPr>
        <p:spPr>
          <a:xfrm>
            <a:off x="683568" y="5688000"/>
            <a:ext cx="7772677" cy="578882"/>
          </a:xfrm>
        </p:spPr>
        <p:txBody>
          <a:bodyPr/>
          <a:lstStyle/>
          <a:p>
            <a:r>
              <a:rPr smtClean="0"/>
              <a:t>Arithmetic</a:t>
            </a:r>
            <a:endParaRPr lang="en-GB" dirty="0"/>
          </a:p>
        </p:txBody>
      </p:sp>
    </p:spTree>
    <p:extLst>
      <p:ext uri="{BB962C8B-B14F-4D97-AF65-F5344CB8AC3E}">
        <p14:creationId xmlns:p14="http://schemas.microsoft.com/office/powerpoint/2010/main" val="934940107"/>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Introduction to Shell Scripts</a:t>
            </a:r>
            <a:endParaRPr lang="en-GB" sz="2800" b="1" dirty="0"/>
          </a:p>
        </p:txBody>
      </p:sp>
      <p:sp>
        <p:nvSpPr>
          <p:cNvPr id="5" name="Text Placeholder 4"/>
          <p:cNvSpPr>
            <a:spLocks noGrp="1"/>
          </p:cNvSpPr>
          <p:nvPr>
            <p:ph type="body" sz="quarter" idx="14"/>
          </p:nvPr>
        </p:nvSpPr>
        <p:spPr>
          <a:xfrm>
            <a:off x="617099" y="1880828"/>
            <a:ext cx="7772677" cy="578882"/>
          </a:xfrm>
          <a:solidFill>
            <a:srgbClr val="00B0F0"/>
          </a:solidFill>
          <a:ln w="28575"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a:solidFill>
                  <a:srgbClr val="333399"/>
                </a:solidFill>
              </a:rPr>
              <a:t>Create and </a:t>
            </a:r>
            <a:r>
              <a:rPr lang="en-GB" dirty="0" smtClean="0">
                <a:solidFill>
                  <a:srgbClr val="333399"/>
                </a:solidFill>
              </a:rPr>
              <a:t>Run </a:t>
            </a:r>
            <a:r>
              <a:rPr lang="en-GB" dirty="0">
                <a:solidFill>
                  <a:srgbClr val="333399"/>
                </a:solidFill>
              </a:rPr>
              <a:t>S</a:t>
            </a:r>
            <a:r>
              <a:rPr lang="en-GB" dirty="0" smtClean="0">
                <a:solidFill>
                  <a:srgbClr val="333399"/>
                </a:solidFill>
              </a:rPr>
              <a:t>hell Scripts</a:t>
            </a:r>
            <a:endParaRPr lang="en-GB" dirty="0">
              <a:solidFill>
                <a:srgbClr val="333399"/>
              </a:solidFill>
            </a:endParaRPr>
          </a:p>
        </p:txBody>
      </p:sp>
      <p:sp>
        <p:nvSpPr>
          <p:cNvPr id="25" name="Text Placeholder 3"/>
          <p:cNvSpPr>
            <a:spLocks noGrp="1"/>
          </p:cNvSpPr>
          <p:nvPr>
            <p:ph type="body" sz="quarter" idx="16"/>
          </p:nvPr>
        </p:nvSpPr>
        <p:spPr>
          <a:xfrm>
            <a:off x="617099" y="3606202"/>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smtClean="0"/>
              <a:t>Exit Command</a:t>
            </a:r>
            <a:endParaRPr dirty="0"/>
          </a:p>
        </p:txBody>
      </p:sp>
      <p:sp>
        <p:nvSpPr>
          <p:cNvPr id="6" name="Text Placeholder 4"/>
          <p:cNvSpPr>
            <a:spLocks noGrp="1"/>
          </p:cNvSpPr>
          <p:nvPr>
            <p:ph type="body" sz="quarter" idx="14"/>
          </p:nvPr>
        </p:nvSpPr>
        <p:spPr>
          <a:xfrm>
            <a:off x="617099" y="2742106"/>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smtClean="0"/>
              <a:t>Debugging </a:t>
            </a:r>
            <a:r>
              <a:rPr lang="en-GB" dirty="0"/>
              <a:t>S</a:t>
            </a:r>
            <a:r>
              <a:rPr lang="en-GB" dirty="0" smtClean="0"/>
              <a:t>hell Scripts</a:t>
            </a:r>
            <a:endParaRPr lang="en-GB" dirty="0"/>
          </a:p>
        </p:txBody>
      </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1350"/>
            <a:ext cx="8229600" cy="477054"/>
          </a:xfrm>
        </p:spPr>
        <p:txBody>
          <a:bodyPr/>
          <a:lstStyle/>
          <a:p>
            <a:r>
              <a:rPr lang="en-GB" sz="2800" dirty="0" smtClean="0"/>
              <a:t>Array</a:t>
            </a:r>
            <a:endParaRPr lang="en-GB" sz="2800" dirty="0"/>
          </a:p>
        </p:txBody>
      </p:sp>
      <p:sp>
        <p:nvSpPr>
          <p:cNvPr id="5" name="Content Placeholder 4"/>
          <p:cNvSpPr>
            <a:spLocks noGrp="1"/>
          </p:cNvSpPr>
          <p:nvPr>
            <p:ph idx="1"/>
          </p:nvPr>
        </p:nvSpPr>
        <p:spPr>
          <a:xfrm>
            <a:off x="685800" y="1409700"/>
            <a:ext cx="7772400" cy="5223656"/>
          </a:xfrm>
        </p:spPr>
        <p:txBody>
          <a:bodyPr/>
          <a:lstStyle/>
          <a:p>
            <a:pPr>
              <a:spcBef>
                <a:spcPts val="600"/>
              </a:spcBef>
              <a:spcAft>
                <a:spcPts val="600"/>
              </a:spcAft>
              <a:buFont typeface="Arial" panose="020B0604020202020204" pitchFamily="34" charset="0"/>
              <a:buChar char="•"/>
            </a:pPr>
            <a:r>
              <a:rPr lang="en-GB" sz="2400" dirty="0" smtClean="0"/>
              <a:t>Arrays are a way of storing a list of values.</a:t>
            </a:r>
          </a:p>
          <a:p>
            <a:pPr>
              <a:spcBef>
                <a:spcPts val="600"/>
              </a:spcBef>
              <a:spcAft>
                <a:spcPts val="600"/>
              </a:spcAft>
              <a:buFont typeface="Arial" panose="020B0604020202020204" pitchFamily="34" charset="0"/>
              <a:buChar char="•"/>
            </a:pPr>
            <a:r>
              <a:rPr lang="en-GB" sz="2400" dirty="0" smtClean="0"/>
              <a:t>Arrays can be created in two different ways.</a:t>
            </a:r>
          </a:p>
          <a:p>
            <a:pPr>
              <a:spcBef>
                <a:spcPts val="600"/>
              </a:spcBef>
              <a:spcAft>
                <a:spcPts val="600"/>
              </a:spcAft>
            </a:pPr>
            <a:endParaRPr lang="en-GB" sz="2400" dirty="0" smtClean="0"/>
          </a:p>
          <a:p>
            <a:pPr>
              <a:spcBef>
                <a:spcPts val="600"/>
              </a:spcBef>
              <a:spcAft>
                <a:spcPts val="600"/>
              </a:spcAft>
            </a:pPr>
            <a:endParaRPr lang="en-GB" sz="2400" dirty="0" smtClean="0"/>
          </a:p>
          <a:p>
            <a:pPr>
              <a:spcBef>
                <a:spcPts val="600"/>
              </a:spcBef>
              <a:spcAft>
                <a:spcPts val="600"/>
              </a:spcAft>
            </a:pPr>
            <a:endParaRPr lang="en-GB" sz="2400" dirty="0" smtClean="0"/>
          </a:p>
          <a:p>
            <a:pPr>
              <a:spcBef>
                <a:spcPts val="600"/>
              </a:spcBef>
              <a:spcAft>
                <a:spcPts val="600"/>
              </a:spcAft>
              <a:buNone/>
            </a:pPr>
            <a:endParaRPr lang="en-GB" sz="2400" dirty="0" smtClean="0"/>
          </a:p>
          <a:p>
            <a:pPr>
              <a:spcBef>
                <a:spcPts val="600"/>
              </a:spcBef>
              <a:spcAft>
                <a:spcPts val="600"/>
              </a:spcAft>
            </a:pPr>
            <a:endParaRPr lang="en-GB" sz="2400" dirty="0" smtClean="0"/>
          </a:p>
          <a:p>
            <a:pPr>
              <a:spcBef>
                <a:spcPts val="600"/>
              </a:spcBef>
              <a:spcAft>
                <a:spcPts val="600"/>
              </a:spcAft>
            </a:pPr>
            <a:endParaRPr lang="en-GB" sz="2400" dirty="0" smtClean="0"/>
          </a:p>
        </p:txBody>
      </p:sp>
      <p:sp>
        <p:nvSpPr>
          <p:cNvPr id="6" name="Rounded Rectangle 5"/>
          <p:cNvSpPr/>
          <p:nvPr/>
        </p:nvSpPr>
        <p:spPr bwMode="auto">
          <a:xfrm>
            <a:off x="777581" y="5150718"/>
            <a:ext cx="7597085" cy="108012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#!/bin/bash</a:t>
            </a:r>
          </a:p>
          <a:p>
            <a:r>
              <a:rPr lang="en-GB" sz="2400" dirty="0" smtClean="0">
                <a:solidFill>
                  <a:schemeClr val="tx1"/>
                </a:solidFill>
                <a:latin typeface="Lucida Console" pitchFamily="49" charset="0"/>
                <a:ea typeface="ヒラギノ角ゴ Pro W3" pitchFamily="-112" charset="-128"/>
                <a:cs typeface="Courier New" pitchFamily="49" charset="0"/>
              </a:rPr>
              <a:t>names=("Bob" "Julie" "Andrew" "Alice")</a:t>
            </a:r>
          </a:p>
          <a:p>
            <a:endParaRPr lang="en-GB" dirty="0" smtClean="0">
              <a:solidFill>
                <a:schemeClr val="tx1"/>
              </a:solidFill>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GB"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
        <p:nvSpPr>
          <p:cNvPr id="7" name="Rounded Rectangle 6"/>
          <p:cNvSpPr/>
          <p:nvPr/>
        </p:nvSpPr>
        <p:spPr bwMode="auto">
          <a:xfrm>
            <a:off x="744346" y="2744924"/>
            <a:ext cx="7637654" cy="2169976"/>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#!/bin/bash</a:t>
            </a:r>
          </a:p>
          <a:p>
            <a:r>
              <a:rPr lang="en-GB" sz="2400" dirty="0" smtClean="0">
                <a:solidFill>
                  <a:schemeClr val="tx1"/>
                </a:solidFill>
                <a:latin typeface="Lucida Console" pitchFamily="49" charset="0"/>
                <a:ea typeface="ヒラギノ角ゴ Pro W3" pitchFamily="-112" charset="-128"/>
                <a:cs typeface="Courier New" pitchFamily="49" charset="0"/>
              </a:rPr>
              <a:t>names[0]="Bob"</a:t>
            </a:r>
          </a:p>
          <a:p>
            <a:r>
              <a:rPr lang="en-GB" sz="2400" dirty="0" smtClean="0">
                <a:solidFill>
                  <a:schemeClr val="tx1"/>
                </a:solidFill>
                <a:latin typeface="Lucida Console" pitchFamily="49" charset="0"/>
                <a:ea typeface="ヒラギノ角ゴ Pro W3" pitchFamily="-112" charset="-128"/>
                <a:cs typeface="Courier New" pitchFamily="49" charset="0"/>
              </a:rPr>
              <a:t>names[1]="Julie"</a:t>
            </a:r>
          </a:p>
          <a:p>
            <a:r>
              <a:rPr lang="en-GB" sz="2400" dirty="0" smtClean="0">
                <a:solidFill>
                  <a:schemeClr val="tx1"/>
                </a:solidFill>
                <a:latin typeface="Lucida Console" pitchFamily="49" charset="0"/>
                <a:ea typeface="ヒラギノ角ゴ Pro W3" pitchFamily="-112" charset="-128"/>
                <a:cs typeface="Courier New" pitchFamily="49" charset="0"/>
              </a:rPr>
              <a:t>names[2]="Andrew"</a:t>
            </a:r>
          </a:p>
          <a:p>
            <a:r>
              <a:rPr lang="en-GB" sz="2400" dirty="0" smtClean="0">
                <a:solidFill>
                  <a:schemeClr val="tx1"/>
                </a:solidFill>
                <a:latin typeface="Lucida Console" pitchFamily="49" charset="0"/>
                <a:ea typeface="ヒラギノ角ゴ Pro W3" pitchFamily="-112" charset="-128"/>
                <a:cs typeface="Courier New" pitchFamily="49" charset="0"/>
              </a:rPr>
              <a:t>names[3]="Alice"</a:t>
            </a:r>
          </a:p>
          <a:p>
            <a:pPr marL="0" marR="0" indent="0" algn="l" defTabSz="914400" rtl="0" eaLnBrk="0" fontAlgn="base" latinLnBrk="0" hangingPunct="0">
              <a:lnSpc>
                <a:spcPct val="100000"/>
              </a:lnSpc>
              <a:spcBef>
                <a:spcPct val="0"/>
              </a:spcBef>
              <a:spcAft>
                <a:spcPct val="0"/>
              </a:spcAft>
              <a:buClrTx/>
              <a:buSzTx/>
              <a:buFontTx/>
              <a:buNone/>
              <a:tabLst/>
            </a:pPr>
            <a:endParaRPr kumimoji="0" lang="en-GB"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156903466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1350"/>
            <a:ext cx="8229600" cy="477054"/>
          </a:xfrm>
        </p:spPr>
        <p:txBody>
          <a:bodyPr/>
          <a:lstStyle/>
          <a:p>
            <a:r>
              <a:rPr lang="en-GB" sz="2800" dirty="0" smtClean="0"/>
              <a:t>Array</a:t>
            </a:r>
            <a:endParaRPr lang="en-GB" sz="2800" dirty="0"/>
          </a:p>
        </p:txBody>
      </p:sp>
      <p:sp>
        <p:nvSpPr>
          <p:cNvPr id="5" name="Content Placeholder 4"/>
          <p:cNvSpPr>
            <a:spLocks noGrp="1"/>
          </p:cNvSpPr>
          <p:nvPr>
            <p:ph idx="1"/>
          </p:nvPr>
        </p:nvSpPr>
        <p:spPr>
          <a:xfrm>
            <a:off x="552450" y="1562100"/>
            <a:ext cx="8001000" cy="1278074"/>
          </a:xfrm>
        </p:spPr>
        <p:txBody>
          <a:bodyPr/>
          <a:lstStyle/>
          <a:p>
            <a:pPr>
              <a:spcBef>
                <a:spcPts val="600"/>
              </a:spcBef>
              <a:spcAft>
                <a:spcPts val="600"/>
              </a:spcAft>
              <a:buFont typeface="Arial" panose="020B0604020202020204" pitchFamily="34" charset="0"/>
              <a:buChar char="•"/>
            </a:pPr>
            <a:r>
              <a:rPr lang="en-GB" sz="2400" dirty="0" smtClean="0"/>
              <a:t>Access the individual array values by their index number</a:t>
            </a:r>
          </a:p>
          <a:p>
            <a:pPr>
              <a:spcBef>
                <a:spcPts val="600"/>
              </a:spcBef>
              <a:spcAft>
                <a:spcPts val="600"/>
              </a:spcAft>
              <a:buFont typeface="Arial" panose="020B0604020202020204" pitchFamily="34" charset="0"/>
              <a:buChar char="•"/>
            </a:pPr>
            <a:r>
              <a:rPr lang="en-GB" sz="2400" dirty="0" smtClean="0"/>
              <a:t>Access the entire array using *</a:t>
            </a:r>
          </a:p>
        </p:txBody>
      </p:sp>
      <p:sp>
        <p:nvSpPr>
          <p:cNvPr id="6" name="Rounded Rectangle 5"/>
          <p:cNvSpPr/>
          <p:nvPr/>
        </p:nvSpPr>
        <p:spPr bwMode="auto">
          <a:xfrm>
            <a:off x="781050" y="2840174"/>
            <a:ext cx="7448550" cy="306034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#!/bin/bash</a:t>
            </a:r>
          </a:p>
          <a:p>
            <a:endParaRPr lang="en-GB" sz="2400" dirty="0" smtClean="0">
              <a:solidFill>
                <a:schemeClr val="tx1"/>
              </a:solidFill>
              <a:latin typeface="Lucida Console" pitchFamily="49" charset="0"/>
              <a:ea typeface="ヒラギノ角ゴ Pro W3" pitchFamily="-112" charset="-128"/>
              <a:cs typeface="Courier New" pitchFamily="49" charset="0"/>
            </a:endParaRPr>
          </a:p>
          <a:p>
            <a:r>
              <a:rPr lang="en-GB" sz="2400" dirty="0" smtClean="0">
                <a:solidFill>
                  <a:schemeClr val="tx1"/>
                </a:solidFill>
                <a:latin typeface="Lucida Console" pitchFamily="49" charset="0"/>
                <a:ea typeface="ヒラギノ角ゴ Pro W3" pitchFamily="-112" charset="-128"/>
                <a:cs typeface="Courier New" pitchFamily="49" charset="0"/>
              </a:rPr>
              <a:t>echo ${names[0]}   #First value</a:t>
            </a:r>
          </a:p>
          <a:p>
            <a:r>
              <a:rPr lang="en-GB" sz="2400" dirty="0" smtClean="0">
                <a:solidFill>
                  <a:schemeClr val="tx1"/>
                </a:solidFill>
                <a:latin typeface="Lucida Console" pitchFamily="49" charset="0"/>
                <a:ea typeface="ヒラギノ角ゴ Pro W3" pitchFamily="-112" charset="-128"/>
                <a:cs typeface="Courier New" pitchFamily="49" charset="0"/>
              </a:rPr>
              <a:t>echo ${names[3]}   #Fourth value</a:t>
            </a:r>
          </a:p>
          <a:p>
            <a:r>
              <a:rPr lang="en-GB" sz="2400" dirty="0" smtClean="0">
                <a:solidFill>
                  <a:schemeClr val="tx1"/>
                </a:solidFill>
                <a:latin typeface="Lucida Console" pitchFamily="49" charset="0"/>
                <a:ea typeface="ヒラギノ角ゴ Pro W3" pitchFamily="-112" charset="-128"/>
                <a:cs typeface="Courier New" pitchFamily="49" charset="0"/>
              </a:rPr>
              <a:t>echo ${names[*]}   #All values</a:t>
            </a:r>
          </a:p>
          <a:p>
            <a:r>
              <a:rPr lang="en-GB" sz="2400" dirty="0" smtClean="0">
                <a:solidFill>
                  <a:schemeClr val="tx1"/>
                </a:solidFill>
                <a:latin typeface="Lucida Console" pitchFamily="49" charset="0"/>
                <a:ea typeface="ヒラギノ角ゴ Pro W3" pitchFamily="-112" charset="-128"/>
                <a:cs typeface="Courier New" pitchFamily="49" charset="0"/>
              </a:rPr>
              <a:t>echo ${#names[*]}  #Number of values</a:t>
            </a:r>
          </a:p>
          <a:p>
            <a:pPr marL="0" marR="0" indent="0" algn="l" defTabSz="914400" rtl="0" eaLnBrk="0" fontAlgn="base" latinLnBrk="0" hangingPunct="0">
              <a:lnSpc>
                <a:spcPct val="100000"/>
              </a:lnSpc>
              <a:spcBef>
                <a:spcPct val="0"/>
              </a:spcBef>
              <a:spcAft>
                <a:spcPct val="0"/>
              </a:spcAft>
              <a:buClrTx/>
              <a:buSzTx/>
              <a:buFontTx/>
              <a:buNone/>
              <a:tabLst/>
            </a:pPr>
            <a:endParaRPr kumimoji="0" lang="en-GB"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256252086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Variables and Command Substitution</a:t>
            </a:r>
            <a:endParaRPr lang="en-GB" sz="2800" b="1" dirty="0"/>
          </a:p>
        </p:txBody>
      </p:sp>
      <p:sp>
        <p:nvSpPr>
          <p:cNvPr id="21" name="Text Placeholder 20"/>
          <p:cNvSpPr>
            <a:spLocks noGrp="1"/>
          </p:cNvSpPr>
          <p:nvPr>
            <p:ph type="body" sz="quarter" idx="13"/>
          </p:nvPr>
        </p:nvSpPr>
        <p:spPr>
          <a:xfrm>
            <a:off x="684000" y="1727489"/>
            <a:ext cx="7772677" cy="579600"/>
          </a:xfrm>
          <a:solidFill>
            <a:srgbClr val="CCECFF"/>
          </a:solidFill>
          <a:ln>
            <a:solidFill>
              <a:srgbClr val="7F7F7F"/>
            </a:solidFill>
          </a:ln>
          <a:effectLst>
            <a:outerShdw blurRad="63500" dist="63500" dir="2700000" algn="tl" rotWithShape="0">
              <a:prstClr val="black">
                <a:alpha val="40000"/>
              </a:prstClr>
            </a:outerShdw>
          </a:effectLst>
        </p:spPr>
        <p:txBody>
          <a:bodyPr/>
          <a:lstStyle/>
          <a:p>
            <a:r>
              <a:rPr dirty="0" smtClean="0">
                <a:solidFill>
                  <a:schemeClr val="bg1">
                    <a:lumMod val="50000"/>
                  </a:schemeClr>
                </a:solidFill>
              </a:rPr>
              <a:t>Variables</a:t>
            </a:r>
            <a:endParaRPr lang="en-GB" dirty="0">
              <a:solidFill>
                <a:schemeClr val="bg1">
                  <a:lumMod val="50000"/>
                </a:schemeClr>
              </a:solidFill>
            </a:endParaRPr>
          </a:p>
        </p:txBody>
      </p:sp>
      <p:sp>
        <p:nvSpPr>
          <p:cNvPr id="4" name="Text Placeholder 3"/>
          <p:cNvSpPr>
            <a:spLocks noGrp="1"/>
          </p:cNvSpPr>
          <p:nvPr>
            <p:ph type="body" sz="quarter" idx="16"/>
          </p:nvPr>
        </p:nvSpPr>
        <p:spPr>
          <a:xfrm>
            <a:off x="684000" y="2520000"/>
            <a:ext cx="7772677" cy="578882"/>
          </a:xfrm>
          <a:solidFill>
            <a:srgbClr val="CCECFF"/>
          </a:solidFill>
        </p:spPr>
        <p:txBody>
          <a:bodyPr/>
          <a:lstStyle/>
          <a:p>
            <a:r>
              <a:rPr dirty="0" smtClean="0">
                <a:solidFill>
                  <a:schemeClr val="bg1">
                    <a:lumMod val="50000"/>
                  </a:schemeClr>
                </a:solidFill>
              </a:rPr>
              <a:t>Passing Arguments to shell scripts</a:t>
            </a:r>
            <a:endParaRPr lang="en-GB" dirty="0">
              <a:solidFill>
                <a:schemeClr val="bg1">
                  <a:lumMod val="50000"/>
                </a:schemeClr>
              </a:solidFill>
            </a:endParaRPr>
          </a:p>
        </p:txBody>
      </p:sp>
      <p:sp>
        <p:nvSpPr>
          <p:cNvPr id="5" name="Text Placeholder 4"/>
          <p:cNvSpPr>
            <a:spLocks noGrp="1"/>
          </p:cNvSpPr>
          <p:nvPr>
            <p:ph type="body" sz="quarter" idx="14"/>
          </p:nvPr>
        </p:nvSpPr>
        <p:spPr>
          <a:xfrm>
            <a:off x="683568" y="3312000"/>
            <a:ext cx="7772677" cy="579600"/>
          </a:xfrm>
          <a:solidFill>
            <a:srgbClr val="CCECFF"/>
          </a:solidFill>
        </p:spPr>
        <p:txBody>
          <a:bodyPr/>
          <a:lstStyle/>
          <a:p>
            <a:r>
              <a:rPr lang="en-GB" dirty="0"/>
              <a:t>Interactive Script Using read Command</a:t>
            </a:r>
          </a:p>
        </p:txBody>
      </p:sp>
      <p:sp>
        <p:nvSpPr>
          <p:cNvPr id="6" name="Text Placeholder 3"/>
          <p:cNvSpPr>
            <a:spLocks noGrp="1"/>
          </p:cNvSpPr>
          <p:nvPr>
            <p:ph type="body" sz="quarter" idx="16"/>
          </p:nvPr>
        </p:nvSpPr>
        <p:spPr>
          <a:xfrm>
            <a:off x="684000" y="4896000"/>
            <a:ext cx="7772677" cy="578882"/>
          </a:xfrm>
          <a:solidFill>
            <a:srgbClr val="CCECFF"/>
          </a:solidFill>
        </p:spPr>
        <p:txBody>
          <a:bodyPr/>
          <a:lstStyle/>
          <a:p>
            <a:r>
              <a:rPr dirty="0">
                <a:solidFill>
                  <a:schemeClr val="bg1">
                    <a:lumMod val="50000"/>
                  </a:schemeClr>
                </a:solidFill>
              </a:rPr>
              <a:t>Array Variables</a:t>
            </a:r>
          </a:p>
        </p:txBody>
      </p:sp>
      <p:sp>
        <p:nvSpPr>
          <p:cNvPr id="7" name="Text Placeholder 3"/>
          <p:cNvSpPr>
            <a:spLocks noGrp="1"/>
          </p:cNvSpPr>
          <p:nvPr>
            <p:ph type="body" sz="quarter" idx="16"/>
          </p:nvPr>
        </p:nvSpPr>
        <p:spPr>
          <a:xfrm>
            <a:off x="684000" y="4104000"/>
            <a:ext cx="7772677" cy="579600"/>
          </a:xfrm>
          <a:solidFill>
            <a:srgbClr val="CCECFF"/>
          </a:solidFill>
        </p:spPr>
        <p:txBody>
          <a:bodyPr/>
          <a:lstStyle/>
          <a:p>
            <a:r>
              <a:rPr dirty="0" smtClean="0">
                <a:solidFill>
                  <a:schemeClr val="bg1">
                    <a:lumMod val="50000"/>
                  </a:schemeClr>
                </a:solidFill>
              </a:rPr>
              <a:t>Command Substitution</a:t>
            </a:r>
            <a:endParaRPr lang="en-GB" dirty="0">
              <a:solidFill>
                <a:schemeClr val="bg1">
                  <a:lumMod val="50000"/>
                </a:schemeClr>
              </a:solidFill>
            </a:endParaRPr>
          </a:p>
        </p:txBody>
      </p:sp>
      <p:sp>
        <p:nvSpPr>
          <p:cNvPr id="8" name="Text Placeholder 3"/>
          <p:cNvSpPr>
            <a:spLocks noGrp="1"/>
          </p:cNvSpPr>
          <p:nvPr>
            <p:ph type="body" sz="quarter" idx="16"/>
          </p:nvPr>
        </p:nvSpPr>
        <p:spPr>
          <a:xfrm>
            <a:off x="683568" y="5688000"/>
            <a:ext cx="7772677" cy="578882"/>
          </a:xfrm>
          <a:solidFill>
            <a:srgbClr val="00B0F0"/>
          </a:solidFill>
          <a:ln>
            <a:solidFill>
              <a:srgbClr val="333399"/>
            </a:solidFill>
          </a:ln>
        </p:spPr>
        <p:txBody>
          <a:bodyPr/>
          <a:lstStyle/>
          <a:p>
            <a:r>
              <a:rPr dirty="0" smtClean="0">
                <a:solidFill>
                  <a:srgbClr val="333399"/>
                </a:solidFill>
              </a:rPr>
              <a:t>Arithmetic</a:t>
            </a:r>
            <a:endParaRPr lang="en-GB" dirty="0">
              <a:solidFill>
                <a:srgbClr val="333399"/>
              </a:solidFill>
            </a:endParaRPr>
          </a:p>
        </p:txBody>
      </p:sp>
    </p:spTree>
    <p:extLst>
      <p:ext uri="{BB962C8B-B14F-4D97-AF65-F5344CB8AC3E}">
        <p14:creationId xmlns:p14="http://schemas.microsoft.com/office/powerpoint/2010/main" val="3164066453"/>
      </p:ext>
    </p:extLst>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Arithmetic</a:t>
            </a:r>
            <a:endParaRPr lang="en-GB" sz="2800" dirty="0"/>
          </a:p>
        </p:txBody>
      </p:sp>
      <p:sp>
        <p:nvSpPr>
          <p:cNvPr id="4" name="Rounded Rectangle 3"/>
          <p:cNvSpPr/>
          <p:nvPr/>
        </p:nvSpPr>
        <p:spPr bwMode="auto">
          <a:xfrm>
            <a:off x="457200" y="1442492"/>
            <a:ext cx="3924300" cy="1152128"/>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ts val="600"/>
              </a:spcAft>
              <a:buClrTx/>
              <a:buSzTx/>
              <a:buFontTx/>
              <a:buNone/>
              <a:tabLst/>
            </a:pP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a:t>
            </a:r>
            <a:r>
              <a:rPr kumimoji="0" lang="en-GB" sz="2400" b="0" i="0" u="none" strike="noStrike" cap="none" normalizeH="0" baseline="0" dirty="0" err="1" smtClean="0">
                <a:ln>
                  <a:noFill/>
                </a:ln>
                <a:solidFill>
                  <a:schemeClr val="tx1"/>
                </a:solidFill>
                <a:effectLst/>
                <a:latin typeface="Lucida Console" pitchFamily="49" charset="0"/>
                <a:ea typeface="ヒラギノ角ゴ Pro W3" pitchFamily="-112" charset="-128"/>
                <a:cs typeface="Courier New" pitchFamily="49" charset="0"/>
              </a:rPr>
              <a:t>mathExpression</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a:t>
            </a:r>
          </a:p>
          <a:p>
            <a:pPr marL="0" marR="0" indent="0" algn="l" defTabSz="914400" rtl="0" eaLnBrk="0" fontAlgn="base" latinLnBrk="0" hangingPunct="0">
              <a:lnSpc>
                <a:spcPct val="100000"/>
              </a:lnSpc>
              <a:spcBef>
                <a:spcPts val="600"/>
              </a:spcBef>
              <a:spcAft>
                <a:spcPts val="600"/>
              </a:spcAft>
              <a:buClrTx/>
              <a:buSzTx/>
              <a:buFontTx/>
              <a:buNone/>
              <a:tabLst/>
            </a:pP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a:t>
            </a:r>
            <a:r>
              <a:rPr kumimoji="0" lang="en-GB" sz="2400" b="0" i="0" u="none" strike="noStrike" cap="none" normalizeH="0" baseline="0" dirty="0" err="1" smtClean="0">
                <a:ln>
                  <a:noFill/>
                </a:ln>
                <a:solidFill>
                  <a:schemeClr val="tx1"/>
                </a:solidFill>
                <a:effectLst/>
                <a:latin typeface="Lucida Console" pitchFamily="49" charset="0"/>
                <a:ea typeface="ヒラギノ角ゴ Pro W3" pitchFamily="-112" charset="-128"/>
                <a:cs typeface="Courier New" pitchFamily="49" charset="0"/>
              </a:rPr>
              <a:t>mathExpression</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a:t>
            </a:r>
          </a:p>
          <a:p>
            <a:pPr marL="0" marR="0" indent="0" algn="l" defTabSz="914400" rtl="0" eaLnBrk="0" fontAlgn="base" latinLnBrk="0" hangingPunct="0">
              <a:lnSpc>
                <a:spcPct val="100000"/>
              </a:lnSpc>
              <a:spcBef>
                <a:spcPts val="600"/>
              </a:spcBef>
              <a:spcAft>
                <a:spcPts val="600"/>
              </a:spcAft>
              <a:buClrTx/>
              <a:buSzTx/>
              <a:buFontTx/>
              <a:buNone/>
              <a:tabLst/>
            </a:pP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ts val="600"/>
              </a:spcBef>
              <a:spcAft>
                <a:spcPts val="600"/>
              </a:spcAft>
              <a:buClrTx/>
              <a:buSzTx/>
              <a:buFontTx/>
              <a:buNone/>
              <a:tabLst/>
            </a:pP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
        <p:nvSpPr>
          <p:cNvPr id="5" name="Rounded Rectangle 4"/>
          <p:cNvSpPr/>
          <p:nvPr/>
        </p:nvSpPr>
        <p:spPr bwMode="auto">
          <a:xfrm>
            <a:off x="4572000" y="1442492"/>
            <a:ext cx="4114800" cy="118813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e</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xpr </a:t>
            </a:r>
            <a:r>
              <a:rPr kumimoji="0" lang="en-GB" sz="2400" b="0" i="0" u="none" strike="noStrike" cap="none" normalizeH="0" baseline="0" dirty="0" err="1" smtClean="0">
                <a:ln>
                  <a:noFill/>
                </a:ln>
                <a:solidFill>
                  <a:schemeClr val="tx1"/>
                </a:solidFill>
                <a:effectLst/>
                <a:latin typeface="Lucida Console" pitchFamily="49" charset="0"/>
                <a:ea typeface="ヒラギノ角ゴ Pro W3" pitchFamily="-112" charset="-128"/>
                <a:cs typeface="Courier New" pitchFamily="49" charset="0"/>
              </a:rPr>
              <a:t>mathExpression</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 </a:t>
            </a:r>
          </a:p>
        </p:txBody>
      </p:sp>
      <p:sp>
        <p:nvSpPr>
          <p:cNvPr id="7" name="Rounded Rectangle 6"/>
          <p:cNvSpPr/>
          <p:nvPr/>
        </p:nvSpPr>
        <p:spPr bwMode="auto">
          <a:xfrm>
            <a:off x="457200" y="2738636"/>
            <a:ext cx="8229600" cy="3643113"/>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e</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cho $((4/2))</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echo $[3+2*5]</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result=$[3*5]</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e</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cho $result</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num1=7</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num2=2</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n</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um3=4</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echo $[ ($num1-$num2) * $num3 ]</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expr 4 + 7</a:t>
            </a:r>
          </a:p>
          <a:p>
            <a:pPr marL="0" marR="0" indent="0" algn="l" defTabSz="914400" rtl="0" eaLnBrk="0" fontAlgn="base" latinLnBrk="0" hangingPunct="0">
              <a:lnSpc>
                <a:spcPct val="100000"/>
              </a:lnSpc>
              <a:spcBef>
                <a:spcPct val="0"/>
              </a:spcBef>
              <a:spcAft>
                <a:spcPct val="0"/>
              </a:spcAft>
              <a:buClrTx/>
              <a:buSzTx/>
              <a:buFontTx/>
              <a:buNone/>
              <a:tabLst/>
            </a:pPr>
            <a:endParaRPr lang="en-GB" sz="2400" dirty="0" smtClean="0">
              <a:solidFill>
                <a:schemeClr val="tx1"/>
              </a:solidFill>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 </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282641261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1350"/>
            <a:ext cx="8229600" cy="477054"/>
          </a:xfrm>
        </p:spPr>
        <p:txBody>
          <a:bodyPr/>
          <a:lstStyle/>
          <a:p>
            <a:r>
              <a:rPr lang="en-GB" sz="2800" dirty="0" smtClean="0"/>
              <a:t>Floating point arithmetic</a:t>
            </a:r>
          </a:p>
        </p:txBody>
      </p:sp>
      <p:sp>
        <p:nvSpPr>
          <p:cNvPr id="5" name="Content Placeholder 4"/>
          <p:cNvSpPr>
            <a:spLocks noGrp="1"/>
          </p:cNvSpPr>
          <p:nvPr>
            <p:ph idx="1"/>
          </p:nvPr>
        </p:nvSpPr>
        <p:spPr>
          <a:xfrm>
            <a:off x="457199" y="2711437"/>
            <a:ext cx="8229599" cy="1277955"/>
          </a:xfrm>
        </p:spPr>
        <p:txBody>
          <a:bodyPr/>
          <a:lstStyle/>
          <a:p>
            <a:pPr>
              <a:spcBef>
                <a:spcPts val="600"/>
              </a:spcBef>
              <a:spcAft>
                <a:spcPts val="600"/>
              </a:spcAft>
              <a:buFont typeface="Arial" panose="020B0604020202020204" pitchFamily="34" charset="0"/>
              <a:buChar char="•"/>
            </a:pPr>
            <a:r>
              <a:rPr lang="en-GB" sz="2400" dirty="0" smtClean="0"/>
              <a:t>Integer arithmetic only.</a:t>
            </a:r>
          </a:p>
          <a:p>
            <a:pPr>
              <a:spcBef>
                <a:spcPts val="600"/>
              </a:spcBef>
              <a:spcAft>
                <a:spcPts val="600"/>
              </a:spcAft>
              <a:buFont typeface="Arial" panose="020B0604020202020204" pitchFamily="34" charset="0"/>
              <a:buChar char="•"/>
            </a:pPr>
            <a:r>
              <a:rPr lang="en-GB" sz="2400" dirty="0" smtClean="0"/>
              <a:t>Use the </a:t>
            </a:r>
            <a:r>
              <a:rPr lang="en-GB" sz="2400" dirty="0" err="1" smtClean="0"/>
              <a:t>bc</a:t>
            </a:r>
            <a:r>
              <a:rPr lang="en-GB" sz="2400" dirty="0" smtClean="0"/>
              <a:t> command for support of decimal places.</a:t>
            </a:r>
          </a:p>
          <a:p>
            <a:pPr>
              <a:spcBef>
                <a:spcPts val="600"/>
              </a:spcBef>
              <a:spcAft>
                <a:spcPts val="600"/>
              </a:spcAft>
            </a:pPr>
            <a:endParaRPr lang="en-GB" sz="2400" dirty="0" smtClean="0"/>
          </a:p>
        </p:txBody>
      </p:sp>
      <p:sp>
        <p:nvSpPr>
          <p:cNvPr id="6" name="Rounded Rectangle 5"/>
          <p:cNvSpPr/>
          <p:nvPr/>
        </p:nvSpPr>
        <p:spPr bwMode="auto">
          <a:xfrm>
            <a:off x="1148851" y="1390650"/>
            <a:ext cx="3613649" cy="105348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lvl="0">
              <a:defRPr/>
            </a:pPr>
            <a:r>
              <a:rPr lang="en-GB" sz="2400" kern="0" dirty="0" smtClean="0">
                <a:latin typeface="Lucida Console" pitchFamily="49" charset="0"/>
                <a:cs typeface="Courier New" pitchFamily="49" charset="0"/>
              </a:rPr>
              <a:t>x=$[8/3]</a:t>
            </a:r>
          </a:p>
          <a:p>
            <a:pPr lvl="0">
              <a:defRPr/>
            </a:pPr>
            <a:r>
              <a:rPr lang="en-GB" sz="2400" kern="0" dirty="0" smtClean="0">
                <a:latin typeface="Lucida Console" pitchFamily="49" charset="0"/>
                <a:cs typeface="Courier New" pitchFamily="49" charset="0"/>
              </a:rPr>
              <a:t>echo $x</a:t>
            </a:r>
          </a:p>
        </p:txBody>
      </p:sp>
      <p:sp>
        <p:nvSpPr>
          <p:cNvPr id="7" name="Rounded Rectangle 6"/>
          <p:cNvSpPr/>
          <p:nvPr/>
        </p:nvSpPr>
        <p:spPr bwMode="auto">
          <a:xfrm>
            <a:off x="457200" y="3921126"/>
            <a:ext cx="8229599" cy="2206047"/>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latin typeface="Lucida Console" pitchFamily="49" charset="0"/>
                <a:cs typeface="Courier New" pitchFamily="49" charset="0"/>
              </a:rPr>
              <a:t>result1</a:t>
            </a:r>
            <a:r>
              <a:rPr lang="pl-PL" sz="2400" dirty="0" smtClean="0">
                <a:latin typeface="Lucida Console" pitchFamily="49" charset="0"/>
                <a:cs typeface="Courier New" pitchFamily="49" charset="0"/>
              </a:rPr>
              <a:t>=$(echo "scale=3; </a:t>
            </a:r>
            <a:r>
              <a:rPr lang="en-GB" sz="2400" dirty="0" smtClean="0">
                <a:latin typeface="Lucida Console" pitchFamily="49" charset="0"/>
                <a:cs typeface="Courier New" pitchFamily="49" charset="0"/>
              </a:rPr>
              <a:t>8</a:t>
            </a:r>
            <a:r>
              <a:rPr lang="pl-PL" sz="2400" dirty="0" smtClean="0">
                <a:latin typeface="Lucida Console" pitchFamily="49" charset="0"/>
                <a:cs typeface="Courier New" pitchFamily="49" charset="0"/>
              </a:rPr>
              <a:t>/</a:t>
            </a:r>
            <a:r>
              <a:rPr lang="en-GB" sz="2400" dirty="0" smtClean="0">
                <a:latin typeface="Lucida Console" pitchFamily="49" charset="0"/>
                <a:cs typeface="Courier New" pitchFamily="49" charset="0"/>
              </a:rPr>
              <a:t>3</a:t>
            </a:r>
            <a:r>
              <a:rPr lang="pl-PL" sz="2400" dirty="0" smtClean="0">
                <a:latin typeface="Lucida Console" pitchFamily="49" charset="0"/>
                <a:cs typeface="Courier New" pitchFamily="49" charset="0"/>
              </a:rPr>
              <a:t>"</a:t>
            </a:r>
            <a:r>
              <a:rPr lang="en-GB" sz="2400" dirty="0" smtClean="0">
                <a:latin typeface="Lucida Console" pitchFamily="49" charset="0"/>
                <a:cs typeface="Courier New" pitchFamily="49" charset="0"/>
              </a:rPr>
              <a:t> </a:t>
            </a:r>
            <a:r>
              <a:rPr lang="pl-PL" sz="2400" dirty="0" smtClean="0">
                <a:latin typeface="Lucida Console" pitchFamily="49" charset="0"/>
                <a:cs typeface="Courier New" pitchFamily="49" charset="0"/>
              </a:rPr>
              <a:t>|</a:t>
            </a:r>
            <a:r>
              <a:rPr lang="en-GB" sz="2400" dirty="0" smtClean="0">
                <a:latin typeface="Lucida Console" pitchFamily="49" charset="0"/>
                <a:cs typeface="Courier New" pitchFamily="49" charset="0"/>
              </a:rPr>
              <a:t> </a:t>
            </a:r>
            <a:r>
              <a:rPr lang="pl-PL" sz="2400" dirty="0" smtClean="0">
                <a:latin typeface="Lucida Console" pitchFamily="49" charset="0"/>
                <a:cs typeface="Courier New" pitchFamily="49" charset="0"/>
              </a:rPr>
              <a:t>bc)</a:t>
            </a:r>
          </a:p>
          <a:p>
            <a:r>
              <a:rPr lang="pl-PL" sz="2400" dirty="0" smtClean="0">
                <a:latin typeface="Lucida Console" pitchFamily="49" charset="0"/>
                <a:cs typeface="Courier New" pitchFamily="49" charset="0"/>
              </a:rPr>
              <a:t>echo $</a:t>
            </a:r>
            <a:r>
              <a:rPr lang="en-GB" sz="2400" dirty="0" smtClean="0">
                <a:latin typeface="Lucida Console" pitchFamily="49" charset="0"/>
                <a:cs typeface="Courier New" pitchFamily="49" charset="0"/>
              </a:rPr>
              <a:t>result1</a:t>
            </a:r>
          </a:p>
          <a:p>
            <a:endParaRPr lang="en-GB" sz="2400" dirty="0" smtClean="0">
              <a:latin typeface="Lucida Console" pitchFamily="49" charset="0"/>
              <a:cs typeface="Courier New" pitchFamily="49" charset="0"/>
            </a:endParaRPr>
          </a:p>
          <a:p>
            <a:r>
              <a:rPr lang="en-GB" sz="2400" dirty="0" smtClean="0">
                <a:latin typeface="Lucida Console" pitchFamily="49" charset="0"/>
                <a:cs typeface="Courier New" pitchFamily="49" charset="0"/>
              </a:rPr>
              <a:t>result2</a:t>
            </a:r>
            <a:r>
              <a:rPr lang="pl-PL" sz="2400" dirty="0" smtClean="0">
                <a:latin typeface="Lucida Console" pitchFamily="49" charset="0"/>
                <a:cs typeface="Courier New" pitchFamily="49" charset="0"/>
              </a:rPr>
              <a:t>=$(echo "scale=3; </a:t>
            </a:r>
            <a:r>
              <a:rPr lang="en-GB" sz="2400" dirty="0" smtClean="0">
                <a:latin typeface="Lucida Console" pitchFamily="49" charset="0"/>
                <a:cs typeface="Courier New" pitchFamily="49" charset="0"/>
              </a:rPr>
              <a:t>(8</a:t>
            </a:r>
            <a:r>
              <a:rPr lang="pl-PL" sz="2400" dirty="0" smtClean="0">
                <a:latin typeface="Lucida Console" pitchFamily="49" charset="0"/>
                <a:cs typeface="Courier New" pitchFamily="49" charset="0"/>
              </a:rPr>
              <a:t>/</a:t>
            </a:r>
            <a:r>
              <a:rPr lang="en-GB" sz="2400" dirty="0" smtClean="0">
                <a:latin typeface="Lucida Console" pitchFamily="49" charset="0"/>
                <a:cs typeface="Courier New" pitchFamily="49" charset="0"/>
              </a:rPr>
              <a:t>3) ^ 3</a:t>
            </a:r>
            <a:r>
              <a:rPr lang="pl-PL" sz="2400" dirty="0" smtClean="0">
                <a:latin typeface="Lucida Console" pitchFamily="49" charset="0"/>
                <a:cs typeface="Courier New" pitchFamily="49" charset="0"/>
              </a:rPr>
              <a:t>"</a:t>
            </a:r>
            <a:r>
              <a:rPr lang="en-GB" sz="2400" dirty="0" smtClean="0">
                <a:latin typeface="Lucida Console" pitchFamily="49" charset="0"/>
                <a:cs typeface="Courier New" pitchFamily="49" charset="0"/>
              </a:rPr>
              <a:t> </a:t>
            </a:r>
            <a:r>
              <a:rPr lang="pl-PL" sz="2400" dirty="0" smtClean="0">
                <a:latin typeface="Lucida Console" pitchFamily="49" charset="0"/>
                <a:cs typeface="Courier New" pitchFamily="49" charset="0"/>
              </a:rPr>
              <a:t>|</a:t>
            </a:r>
            <a:r>
              <a:rPr lang="en-GB" sz="2400" dirty="0" smtClean="0">
                <a:latin typeface="Lucida Console" pitchFamily="49" charset="0"/>
                <a:cs typeface="Courier New" pitchFamily="49" charset="0"/>
              </a:rPr>
              <a:t> </a:t>
            </a:r>
            <a:r>
              <a:rPr lang="pl-PL" sz="2400" dirty="0" smtClean="0">
                <a:latin typeface="Lucida Console" pitchFamily="49" charset="0"/>
                <a:cs typeface="Courier New" pitchFamily="49" charset="0"/>
              </a:rPr>
              <a:t>bc)</a:t>
            </a:r>
          </a:p>
          <a:p>
            <a:r>
              <a:rPr lang="pl-PL" sz="2400" dirty="0" smtClean="0">
                <a:latin typeface="Lucida Console" pitchFamily="49" charset="0"/>
                <a:cs typeface="Courier New" pitchFamily="49" charset="0"/>
              </a:rPr>
              <a:t>echo $</a:t>
            </a:r>
            <a:r>
              <a:rPr lang="en-GB" sz="2400" dirty="0" smtClean="0">
                <a:latin typeface="Lucida Console" pitchFamily="49" charset="0"/>
                <a:cs typeface="Courier New" pitchFamily="49" charset="0"/>
              </a:rPr>
              <a:t>result2</a:t>
            </a:r>
          </a:p>
          <a:p>
            <a:endParaRPr lang="pl-PL" dirty="0">
              <a:latin typeface="Lucida Console" pitchFamily="49" charset="0"/>
              <a:cs typeface="Courier New" pitchFamily="49" charset="0"/>
            </a:endParaRPr>
          </a:p>
        </p:txBody>
      </p:sp>
    </p:spTree>
    <p:extLst>
      <p:ext uri="{BB962C8B-B14F-4D97-AF65-F5344CB8AC3E}">
        <p14:creationId xmlns:p14="http://schemas.microsoft.com/office/powerpoint/2010/main" val="396824085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1350"/>
            <a:ext cx="8229600" cy="477054"/>
          </a:xfrm>
        </p:spPr>
        <p:txBody>
          <a:bodyPr/>
          <a:lstStyle/>
          <a:p>
            <a:r>
              <a:rPr lang="en-GB" sz="2800" dirty="0" smtClean="0"/>
              <a:t>In Summary - Variables</a:t>
            </a:r>
            <a:endParaRPr lang="en-GB" sz="2800" dirty="0"/>
          </a:p>
        </p:txBody>
      </p:sp>
      <p:sp>
        <p:nvSpPr>
          <p:cNvPr id="5" name="Content Placeholder 4"/>
          <p:cNvSpPr>
            <a:spLocks noGrp="1"/>
          </p:cNvSpPr>
          <p:nvPr>
            <p:ph idx="1"/>
          </p:nvPr>
        </p:nvSpPr>
        <p:spPr>
          <a:xfrm>
            <a:off x="457200" y="1254470"/>
            <a:ext cx="8267760" cy="5040560"/>
          </a:xfrm>
        </p:spPr>
        <p:txBody>
          <a:bodyPr/>
          <a:lstStyle/>
          <a:p>
            <a:r>
              <a:rPr lang="en-GB" sz="2400" dirty="0" smtClean="0"/>
              <a:t>Variables can to set :-</a:t>
            </a:r>
          </a:p>
          <a:p>
            <a:pPr>
              <a:buNone/>
            </a:pPr>
            <a:endParaRPr lang="en-GB" sz="2400" dirty="0" smtClean="0"/>
          </a:p>
        </p:txBody>
      </p:sp>
      <p:sp>
        <p:nvSpPr>
          <p:cNvPr id="6" name="Rounded Rectangle 5"/>
          <p:cNvSpPr/>
          <p:nvPr/>
        </p:nvSpPr>
        <p:spPr bwMode="auto">
          <a:xfrm>
            <a:off x="457200" y="4000878"/>
            <a:ext cx="2057845" cy="864096"/>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Arial" charset="0"/>
                <a:ea typeface="ヒラギノ角ゴ Pro W3" pitchFamily="-112" charset="-128"/>
              </a:rPr>
              <a:t>Interactively</a:t>
            </a:r>
            <a:endParaRPr kumimoji="0" lang="en-GB" sz="2400" b="0" i="0" u="none" strike="noStrike" cap="none" normalizeH="0" baseline="0" dirty="0" smtClean="0">
              <a:ln>
                <a:noFill/>
              </a:ln>
              <a:solidFill>
                <a:schemeClr val="tx1"/>
              </a:solidFill>
              <a:effectLst/>
              <a:latin typeface="Arial" charset="0"/>
              <a:ea typeface="ヒラギノ角ゴ Pro W3" pitchFamily="-112" charset="-128"/>
            </a:endParaRPr>
          </a:p>
        </p:txBody>
      </p:sp>
      <p:sp>
        <p:nvSpPr>
          <p:cNvPr id="7" name="Rounded Rectangle 6"/>
          <p:cNvSpPr/>
          <p:nvPr/>
        </p:nvSpPr>
        <p:spPr bwMode="auto">
          <a:xfrm>
            <a:off x="514593" y="1858382"/>
            <a:ext cx="1985534" cy="865767"/>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Arial" charset="0"/>
                <a:ea typeface="ヒラギノ角ゴ Pro W3" pitchFamily="-112" charset="-128"/>
              </a:rPr>
              <a:t>Explicitly</a:t>
            </a:r>
            <a:r>
              <a:rPr kumimoji="0" lang="en-GB" sz="2400" b="0" i="0" u="none" strike="noStrike" cap="none" normalizeH="0" baseline="0" dirty="0" smtClean="0">
                <a:ln>
                  <a:noFill/>
                </a:ln>
                <a:solidFill>
                  <a:schemeClr val="tx1"/>
                </a:solidFill>
                <a:effectLst/>
                <a:latin typeface="Arial" charset="0"/>
                <a:ea typeface="ヒラギノ角ゴ Pro W3" pitchFamily="-112" charset="-128"/>
              </a:rPr>
              <a:t> </a:t>
            </a:r>
          </a:p>
        </p:txBody>
      </p:sp>
      <p:sp>
        <p:nvSpPr>
          <p:cNvPr id="8" name="Rounded Rectangle 7"/>
          <p:cNvSpPr/>
          <p:nvPr/>
        </p:nvSpPr>
        <p:spPr bwMode="auto">
          <a:xfrm>
            <a:off x="514592" y="2989942"/>
            <a:ext cx="1966233" cy="792088"/>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Arial" charset="0"/>
                <a:ea typeface="ヒラギノ角ゴ Pro W3" pitchFamily="-112" charset="-128"/>
              </a:rPr>
              <a:t>As an argument</a:t>
            </a:r>
            <a:endParaRPr kumimoji="0" lang="en-GB" sz="2400" b="0" i="0" u="none" strike="noStrike" cap="none" normalizeH="0" baseline="0" dirty="0" smtClean="0">
              <a:ln>
                <a:noFill/>
              </a:ln>
              <a:solidFill>
                <a:schemeClr val="tx1"/>
              </a:solidFill>
              <a:effectLst/>
              <a:latin typeface="Arial" charset="0"/>
              <a:ea typeface="ヒラギノ角ゴ Pro W3" pitchFamily="-112" charset="-128"/>
            </a:endParaRPr>
          </a:p>
        </p:txBody>
      </p:sp>
      <p:sp>
        <p:nvSpPr>
          <p:cNvPr id="9" name="Rounded Rectangle 8"/>
          <p:cNvSpPr/>
          <p:nvPr/>
        </p:nvSpPr>
        <p:spPr bwMode="auto">
          <a:xfrm>
            <a:off x="495543" y="5073645"/>
            <a:ext cx="2004834" cy="1044116"/>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000" dirty="0" smtClean="0">
                <a:solidFill>
                  <a:schemeClr val="tx1"/>
                </a:solidFill>
                <a:latin typeface="Arial" charset="0"/>
                <a:ea typeface="ヒラギノ角ゴ Pro W3" pitchFamily="-112" charset="-128"/>
              </a:rPr>
              <a:t>Using</a:t>
            </a:r>
          </a:p>
          <a:p>
            <a:pPr marL="0" marR="0" indent="0" algn="l" defTabSz="914400" rtl="0" eaLnBrk="0" fontAlgn="base" latinLnBrk="0" hangingPunct="0">
              <a:lnSpc>
                <a:spcPct val="100000"/>
              </a:lnSpc>
              <a:spcBef>
                <a:spcPct val="0"/>
              </a:spcBef>
              <a:spcAft>
                <a:spcPct val="0"/>
              </a:spcAft>
              <a:buClrTx/>
              <a:buSzTx/>
              <a:buFontTx/>
              <a:buNone/>
              <a:tabLst/>
            </a:pPr>
            <a:r>
              <a:rPr kumimoji="0" lang="en-GB" sz="2000" i="0" u="none" strike="noStrike" cap="none" normalizeH="0" baseline="0" dirty="0" smtClean="0">
                <a:ln>
                  <a:noFill/>
                </a:ln>
                <a:solidFill>
                  <a:schemeClr val="tx1"/>
                </a:solidFill>
                <a:effectLst/>
                <a:latin typeface="Arial" charset="0"/>
                <a:ea typeface="ヒラギノ角ゴ Pro W3" pitchFamily="-112" charset="-128"/>
              </a:rPr>
              <a:t>Command</a:t>
            </a:r>
          </a:p>
          <a:p>
            <a:pPr marL="0" marR="0" indent="0" algn="l" defTabSz="914400" rtl="0" eaLnBrk="0" fontAlgn="base" latinLnBrk="0" hangingPunct="0">
              <a:lnSpc>
                <a:spcPct val="100000"/>
              </a:lnSpc>
              <a:spcBef>
                <a:spcPct val="0"/>
              </a:spcBef>
              <a:spcAft>
                <a:spcPct val="0"/>
              </a:spcAft>
              <a:buClrTx/>
              <a:buSzTx/>
              <a:buFontTx/>
              <a:buNone/>
              <a:tabLst/>
            </a:pPr>
            <a:r>
              <a:rPr lang="en-GB" sz="2000" dirty="0" smtClean="0">
                <a:solidFill>
                  <a:schemeClr val="tx1"/>
                </a:solidFill>
                <a:latin typeface="Arial" charset="0"/>
                <a:ea typeface="ヒラギノ角ゴ Pro W3" pitchFamily="-112" charset="-128"/>
              </a:rPr>
              <a:t>Substitution</a:t>
            </a:r>
            <a:endParaRPr kumimoji="0" lang="en-GB" sz="2000" i="0" u="none" strike="noStrike" cap="none" normalizeH="0" baseline="0" dirty="0" smtClean="0">
              <a:ln>
                <a:noFill/>
              </a:ln>
              <a:solidFill>
                <a:schemeClr val="tx1"/>
              </a:solidFill>
              <a:effectLst/>
              <a:latin typeface="Arial" charset="0"/>
              <a:ea typeface="ヒラギノ角ゴ Pro W3" pitchFamily="-112" charset="-128"/>
            </a:endParaRPr>
          </a:p>
        </p:txBody>
      </p:sp>
      <p:sp>
        <p:nvSpPr>
          <p:cNvPr id="10" name="Rounded Rectangle 9"/>
          <p:cNvSpPr/>
          <p:nvPr/>
        </p:nvSpPr>
        <p:spPr bwMode="auto">
          <a:xfrm>
            <a:off x="2686050" y="1840381"/>
            <a:ext cx="6004678" cy="883768"/>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GB" sz="2400" kern="0" dirty="0" smtClean="0">
                <a:solidFill>
                  <a:schemeClr val="tx1"/>
                </a:solidFill>
                <a:latin typeface="Lucida Console" pitchFamily="49" charset="0"/>
                <a:cs typeface="Courier New" pitchFamily="49" charset="0"/>
              </a:rPr>
              <a:t>count=1</a:t>
            </a:r>
          </a:p>
          <a:p>
            <a:pPr lvl="0"/>
            <a:r>
              <a:rPr lang="en-GB" sz="2400" kern="0" dirty="0" err="1" smtClean="0">
                <a:solidFill>
                  <a:schemeClr val="tx1"/>
                </a:solidFill>
                <a:latin typeface="Lucida Console" pitchFamily="49" charset="0"/>
                <a:cs typeface="Courier New" pitchFamily="49" charset="0"/>
              </a:rPr>
              <a:t>companyname</a:t>
            </a:r>
            <a:r>
              <a:rPr lang="en-GB" sz="2400" kern="0" dirty="0" smtClean="0">
                <a:solidFill>
                  <a:schemeClr val="tx1"/>
                </a:solidFill>
                <a:latin typeface="Lucida Console" pitchFamily="49" charset="0"/>
                <a:cs typeface="Courier New" pitchFamily="49" charset="0"/>
              </a:rPr>
              <a:t>="FDM Group"</a:t>
            </a:r>
          </a:p>
        </p:txBody>
      </p:sp>
      <p:sp>
        <p:nvSpPr>
          <p:cNvPr id="11" name="Rounded Rectangle 10"/>
          <p:cNvSpPr/>
          <p:nvPr/>
        </p:nvSpPr>
        <p:spPr bwMode="auto">
          <a:xfrm>
            <a:off x="2686050" y="2989942"/>
            <a:ext cx="6019800" cy="82809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GB" sz="2400" kern="0" dirty="0" err="1" smtClean="0">
                <a:solidFill>
                  <a:schemeClr val="tx1"/>
                </a:solidFill>
                <a:latin typeface="Lucida Console" pitchFamily="49" charset="0"/>
                <a:cs typeface="Courier New" pitchFamily="49" charset="0"/>
              </a:rPr>
              <a:t>argsExample</a:t>
            </a:r>
            <a:r>
              <a:rPr lang="en-GB" sz="2400" kern="0" dirty="0" smtClean="0">
                <a:solidFill>
                  <a:schemeClr val="tx1"/>
                </a:solidFill>
                <a:latin typeface="Lucida Console" pitchFamily="49" charset="0"/>
                <a:cs typeface="Courier New" pitchFamily="49" charset="0"/>
              </a:rPr>
              <a:t> Ben America</a:t>
            </a:r>
          </a:p>
        </p:txBody>
      </p:sp>
      <p:sp>
        <p:nvSpPr>
          <p:cNvPr id="12" name="Rounded Rectangle 11"/>
          <p:cNvSpPr/>
          <p:nvPr/>
        </p:nvSpPr>
        <p:spPr bwMode="auto">
          <a:xfrm>
            <a:off x="2686050" y="4000878"/>
            <a:ext cx="6003184" cy="90010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GB" sz="2400" kern="0" dirty="0" smtClean="0">
                <a:solidFill>
                  <a:schemeClr val="tx1"/>
                </a:solidFill>
                <a:latin typeface="Lucida Console" pitchFamily="49" charset="0"/>
                <a:cs typeface="Courier New" pitchFamily="49" charset="0"/>
              </a:rPr>
              <a:t>echo "please enter name"</a:t>
            </a:r>
          </a:p>
          <a:p>
            <a:pPr lvl="0"/>
            <a:r>
              <a:rPr lang="en-GB" sz="2400" kern="0" dirty="0">
                <a:solidFill>
                  <a:schemeClr val="tx1"/>
                </a:solidFill>
                <a:latin typeface="Lucida Console" pitchFamily="49" charset="0"/>
                <a:cs typeface="Courier New" pitchFamily="49" charset="0"/>
              </a:rPr>
              <a:t>r</a:t>
            </a:r>
            <a:r>
              <a:rPr lang="en-GB" sz="2400" kern="0" dirty="0" smtClean="0">
                <a:solidFill>
                  <a:schemeClr val="tx1"/>
                </a:solidFill>
                <a:latin typeface="Lucida Console" pitchFamily="49" charset="0"/>
                <a:cs typeface="Courier New" pitchFamily="49" charset="0"/>
              </a:rPr>
              <a:t>ead name</a:t>
            </a:r>
          </a:p>
        </p:txBody>
      </p:sp>
      <p:sp>
        <p:nvSpPr>
          <p:cNvPr id="13" name="Rounded Rectangle 12"/>
          <p:cNvSpPr/>
          <p:nvPr/>
        </p:nvSpPr>
        <p:spPr bwMode="auto">
          <a:xfrm>
            <a:off x="2686050" y="5109649"/>
            <a:ext cx="6021295" cy="100811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GB" sz="2400" kern="0" dirty="0" err="1" smtClean="0">
                <a:solidFill>
                  <a:schemeClr val="tx1"/>
                </a:solidFill>
                <a:latin typeface="Lucida Console" pitchFamily="49" charset="0"/>
                <a:cs typeface="Courier New" pitchFamily="49" charset="0"/>
              </a:rPr>
              <a:t>usercount</a:t>
            </a:r>
            <a:r>
              <a:rPr lang="en-GB" sz="2400" kern="0" dirty="0" smtClean="0">
                <a:solidFill>
                  <a:schemeClr val="tx1"/>
                </a:solidFill>
                <a:latin typeface="Lucida Console" pitchFamily="49" charset="0"/>
                <a:cs typeface="Courier New" pitchFamily="49" charset="0"/>
              </a:rPr>
              <a:t>=$(who | </a:t>
            </a:r>
            <a:r>
              <a:rPr lang="en-GB" sz="2400" kern="0" dirty="0" err="1" smtClean="0">
                <a:solidFill>
                  <a:schemeClr val="tx1"/>
                </a:solidFill>
                <a:latin typeface="Lucida Console" pitchFamily="49" charset="0"/>
                <a:cs typeface="Courier New" pitchFamily="49" charset="0"/>
              </a:rPr>
              <a:t>wc</a:t>
            </a:r>
            <a:r>
              <a:rPr lang="en-GB" sz="2400" kern="0" dirty="0" smtClean="0">
                <a:solidFill>
                  <a:schemeClr val="tx1"/>
                </a:solidFill>
                <a:latin typeface="Lucida Console" pitchFamily="49" charset="0"/>
                <a:cs typeface="Courier New" pitchFamily="49" charset="0"/>
              </a:rPr>
              <a:t> –l)</a:t>
            </a:r>
          </a:p>
          <a:p>
            <a:pPr lvl="0"/>
            <a:r>
              <a:rPr lang="en-GB" sz="2400" kern="0" dirty="0" smtClean="0">
                <a:solidFill>
                  <a:schemeClr val="tx1"/>
                </a:solidFill>
                <a:latin typeface="Lucida Console" pitchFamily="49" charset="0"/>
                <a:cs typeface="Courier New" pitchFamily="49" charset="0"/>
              </a:rPr>
              <a:t>count=$((count+1)) </a:t>
            </a:r>
          </a:p>
          <a:p>
            <a:pPr lvl="0"/>
            <a:endParaRPr lang="en-GB" sz="2400" kern="0" dirty="0" smtClean="0">
              <a:solidFill>
                <a:schemeClr val="tx1"/>
              </a:solidFill>
              <a:latin typeface="Lucida Console" pitchFamily="49" charset="0"/>
              <a:cs typeface="Courier New" pitchFamily="49" charset="0"/>
            </a:endParaRPr>
          </a:p>
          <a:p>
            <a:pPr lvl="0"/>
            <a:endParaRPr lang="en-GB" sz="2400" b="1" kern="0" dirty="0" smtClean="0">
              <a:solidFill>
                <a:schemeClr val="tx1"/>
              </a:solidFill>
              <a:latin typeface="Lucida Console" pitchFamily="49" charset="0"/>
              <a:cs typeface="Courier New" pitchFamily="49" charset="0"/>
            </a:endParaRPr>
          </a:p>
        </p:txBody>
      </p:sp>
    </p:spTree>
    <p:extLst>
      <p:ext uri="{BB962C8B-B14F-4D97-AF65-F5344CB8AC3E}">
        <p14:creationId xmlns:p14="http://schemas.microsoft.com/office/powerpoint/2010/main" val="181681889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552450" y="1786733"/>
            <a:ext cx="8143876" cy="101869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a:t>Exercise </a:t>
            </a:r>
            <a:r>
              <a:rPr lang="en-US" sz="2800" i="1" dirty="0" smtClean="0"/>
              <a:t>2 </a:t>
            </a:r>
            <a:r>
              <a:rPr lang="en-US" sz="2800" i="1" dirty="0"/>
              <a:t>– Variables and Command Substitution</a:t>
            </a:r>
            <a:endParaRPr lang="en-GB" sz="2800" i="1" dirty="0"/>
          </a:p>
        </p:txBody>
      </p:sp>
    </p:spTree>
    <p:extLst>
      <p:ext uri="{BB962C8B-B14F-4D97-AF65-F5344CB8AC3E}">
        <p14:creationId xmlns:p14="http://schemas.microsoft.com/office/powerpoint/2010/main" val="2232389690"/>
      </p:ext>
    </p:extLst>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641350"/>
            <a:ext cx="8229600" cy="323165"/>
          </a:xfrm>
        </p:spPr>
        <p:txBody>
          <a:bodyPr/>
          <a:lstStyle/>
          <a:p>
            <a:r>
              <a:rPr lang="en-GB" sz="1800" smtClean="0"/>
              <a:t>Questions?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990" y="1004200"/>
            <a:ext cx="5282293" cy="5282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876462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449353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 – Shell Scripting</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45599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1800" b="1" dirty="0" smtClean="0">
                <a:latin typeface="Arial" pitchFamily="34" charset="0"/>
                <a:cs typeface="Arial" pitchFamily="34" charset="0"/>
              </a:rPr>
              <a:t>Conditional Scripts</a:t>
            </a:r>
          </a:p>
        </p:txBody>
      </p:sp>
    </p:spTree>
    <p:extLst>
      <p:ext uri="{BB962C8B-B14F-4D97-AF65-F5344CB8AC3E}">
        <p14:creationId xmlns:p14="http://schemas.microsoft.com/office/powerpoint/2010/main" val="19878906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457200" y="641350"/>
            <a:ext cx="8229600" cy="477054"/>
          </a:xfrm>
        </p:spPr>
        <p:txBody>
          <a:bodyPr/>
          <a:lstStyle/>
          <a:p>
            <a:r>
              <a:rPr lang="en-GB" sz="2800" dirty="0" smtClean="0"/>
              <a:t>Module objectives</a:t>
            </a:r>
            <a:endParaRPr lang="en-US" sz="2800" dirty="0" smtClean="0"/>
          </a:p>
        </p:txBody>
      </p:sp>
      <p:sp>
        <p:nvSpPr>
          <p:cNvPr id="3076" name="Rectangle 3"/>
          <p:cNvSpPr>
            <a:spLocks noGrp="1" noChangeArrowheads="1"/>
          </p:cNvSpPr>
          <p:nvPr>
            <p:ph idx="1"/>
          </p:nvPr>
        </p:nvSpPr>
        <p:spPr>
          <a:xfrm>
            <a:off x="685800" y="1657350"/>
            <a:ext cx="7772400" cy="4687974"/>
          </a:xfrm>
        </p:spPr>
        <p:txBody>
          <a:bodyPr/>
          <a:lstStyle/>
          <a:p>
            <a:pPr>
              <a:spcBef>
                <a:spcPts val="600"/>
              </a:spcBef>
              <a:spcAft>
                <a:spcPts val="1800"/>
              </a:spcAft>
              <a:buNone/>
            </a:pPr>
            <a:r>
              <a:rPr lang="en-GB" sz="2400" b="1" dirty="0" smtClean="0"/>
              <a:t>After completing this module you will be able to:</a:t>
            </a:r>
            <a:endParaRPr lang="en-GB" sz="2400" dirty="0" smtClean="0"/>
          </a:p>
          <a:p>
            <a:pPr marL="285750" indent="-285750">
              <a:spcBef>
                <a:spcPts val="600"/>
              </a:spcBef>
              <a:spcAft>
                <a:spcPts val="1200"/>
              </a:spcAft>
              <a:buFont typeface="Arial" panose="020B0604020202020204" pitchFamily="34" charset="0"/>
              <a:buChar char="•"/>
            </a:pPr>
            <a:r>
              <a:rPr lang="en-GB" sz="2400" dirty="0" smtClean="0"/>
              <a:t>List the 2 types of exit status</a:t>
            </a:r>
          </a:p>
          <a:p>
            <a:pPr marL="285750" indent="-285750">
              <a:spcBef>
                <a:spcPts val="600"/>
              </a:spcBef>
              <a:spcAft>
                <a:spcPts val="1200"/>
              </a:spcAft>
              <a:buFont typeface="Arial" panose="020B0604020202020204" pitchFamily="34" charset="0"/>
              <a:buChar char="•"/>
            </a:pPr>
            <a:r>
              <a:rPr lang="en-GB" sz="2400" dirty="0" smtClean="0"/>
              <a:t>Write conditional scripts using the if statement</a:t>
            </a:r>
          </a:p>
          <a:p>
            <a:pPr marL="285750" indent="-285750">
              <a:spcBef>
                <a:spcPts val="600"/>
              </a:spcBef>
              <a:spcAft>
                <a:spcPts val="1200"/>
              </a:spcAft>
              <a:buFont typeface="Arial" panose="020B0604020202020204" pitchFamily="34" charset="0"/>
              <a:buChar char="•"/>
            </a:pPr>
            <a:r>
              <a:rPr lang="en-GB" sz="2400" dirty="0" smtClean="0"/>
              <a:t>Use the test command to evaluate conditions</a:t>
            </a:r>
          </a:p>
          <a:p>
            <a:pPr marL="285750" indent="-285750">
              <a:spcBef>
                <a:spcPts val="600"/>
              </a:spcBef>
              <a:spcAft>
                <a:spcPts val="1200"/>
              </a:spcAft>
              <a:buFont typeface="Arial" panose="020B0604020202020204" pitchFamily="34" charset="0"/>
              <a:buChar char="•"/>
            </a:pPr>
            <a:r>
              <a:rPr lang="en-GB" sz="2400" dirty="0" smtClean="0"/>
              <a:t>Write conditional scripts using the case statement</a:t>
            </a:r>
          </a:p>
          <a:p>
            <a:pPr>
              <a:spcBef>
                <a:spcPts val="600"/>
              </a:spcBef>
              <a:spcAft>
                <a:spcPts val="1200"/>
              </a:spcAft>
              <a:buNone/>
            </a:pPr>
            <a:endParaRPr lang="en-GB" sz="2400" dirty="0" smtClean="0"/>
          </a:p>
          <a:p>
            <a:pPr>
              <a:spcBef>
                <a:spcPts val="600"/>
              </a:spcBef>
              <a:spcAft>
                <a:spcPts val="1200"/>
              </a:spcAft>
              <a:buNone/>
            </a:pPr>
            <a:endParaRPr lang="en-GB" sz="2400" b="1"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p:txBody>
      </p:sp>
    </p:spTree>
    <p:extLst>
      <p:ext uri="{BB962C8B-B14F-4D97-AF65-F5344CB8AC3E}">
        <p14:creationId xmlns:p14="http://schemas.microsoft.com/office/powerpoint/2010/main" val="196399875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Create and Running a Shell Script</a:t>
            </a:r>
            <a:endParaRPr lang="en-GB" sz="2800" dirty="0"/>
          </a:p>
        </p:txBody>
      </p:sp>
      <p:sp>
        <p:nvSpPr>
          <p:cNvPr id="4" name="Rounded Rectangle 3"/>
          <p:cNvSpPr/>
          <p:nvPr/>
        </p:nvSpPr>
        <p:spPr bwMode="auto">
          <a:xfrm>
            <a:off x="1015913" y="2132856"/>
            <a:ext cx="6613658" cy="3096344"/>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sz="2400" dirty="0" smtClean="0">
                <a:solidFill>
                  <a:schemeClr val="tx1"/>
                </a:solidFill>
                <a:latin typeface="Arial" charset="0"/>
                <a:ea typeface="ヒラギノ角ゴ Pro W3" pitchFamily="-112" charset="-128"/>
              </a:rPr>
              <a:t>Create a bin directory in your home directory to store all your scripts.</a:t>
            </a:r>
          </a:p>
          <a:p>
            <a:pPr marL="0" marR="0" indent="0" algn="l" defTabSz="914400" rtl="0" eaLnBrk="0" fontAlgn="base" latinLnBrk="0" hangingPunct="0">
              <a:lnSpc>
                <a:spcPct val="100000"/>
              </a:lnSpc>
              <a:spcBef>
                <a:spcPct val="0"/>
              </a:spcBef>
              <a:spcAft>
                <a:spcPct val="0"/>
              </a:spcAft>
              <a:buClrTx/>
              <a:buSzTx/>
              <a:tabLst/>
            </a:pPr>
            <a:endParaRPr lang="en-GB" sz="2400" dirty="0" smtClean="0">
              <a:solidFill>
                <a:schemeClr val="tx1"/>
              </a:solidFill>
              <a:latin typeface="Arial" charset="0"/>
              <a:ea typeface="ヒラギノ角ゴ Pro W3" pitchFamily="-112" charset="-128"/>
            </a:endParaRPr>
          </a:p>
          <a:p>
            <a:pPr marL="0" marR="0" indent="0" algn="l" defTabSz="914400" rtl="0" eaLnBrk="0" fontAlgn="base" latinLnBrk="0" hangingPunct="0">
              <a:lnSpc>
                <a:spcPct val="100000"/>
              </a:lnSpc>
              <a:spcBef>
                <a:spcPct val="0"/>
              </a:spcBef>
              <a:spcAft>
                <a:spcPct val="0"/>
              </a:spcAft>
              <a:buClrTx/>
              <a:buSzTx/>
              <a:tabLst/>
            </a:pPr>
            <a:r>
              <a:rPr lang="en-GB" sz="2400" dirty="0" smtClean="0">
                <a:solidFill>
                  <a:schemeClr val="tx1"/>
                </a:solidFill>
                <a:latin typeface="Arial" charset="0"/>
                <a:ea typeface="ヒラギノ角ゴ Pro W3" pitchFamily="-112" charset="-128"/>
              </a:rPr>
              <a:t>	$HOME/bin is included in $PATH</a:t>
            </a:r>
          </a:p>
          <a:p>
            <a:pPr marL="0" marR="0" indent="0" algn="l" defTabSz="914400" rtl="0" eaLnBrk="0" fontAlgn="base" latinLnBrk="0" hangingPunct="0">
              <a:lnSpc>
                <a:spcPct val="100000"/>
              </a:lnSpc>
              <a:spcBef>
                <a:spcPct val="0"/>
              </a:spcBef>
              <a:spcAft>
                <a:spcPct val="0"/>
              </a:spcAft>
              <a:buClrTx/>
              <a:buSzTx/>
              <a:tabLst/>
            </a:pPr>
            <a:endParaRPr lang="en-GB" sz="2400" dirty="0" smtClean="0">
              <a:solidFill>
                <a:schemeClr val="tx1"/>
              </a:solidFill>
              <a:latin typeface="Arial" charset="0"/>
              <a:ea typeface="ヒラギノ角ゴ Pro W3" pitchFamily="-112" charset="-128"/>
            </a:endParaRPr>
          </a:p>
          <a:p>
            <a:pPr marL="0" marR="0" indent="0" algn="l" defTabSz="914400" rtl="0" eaLnBrk="0" fontAlgn="base" latinLnBrk="0" hangingPunct="0">
              <a:lnSpc>
                <a:spcPct val="100000"/>
              </a:lnSpc>
              <a:spcBef>
                <a:spcPct val="0"/>
              </a:spcBef>
              <a:spcAft>
                <a:spcPct val="0"/>
              </a:spcAft>
              <a:buClrTx/>
              <a:buSzTx/>
              <a:tabLst/>
            </a:pPr>
            <a:endParaRPr lang="en-GB" sz="2400" dirty="0" smtClean="0">
              <a:solidFill>
                <a:schemeClr val="tx1"/>
              </a:solidFill>
              <a:latin typeface="Arial" charset="0"/>
              <a:ea typeface="ヒラギノ角ゴ Pro W3" pitchFamily="-112" charset="-128"/>
            </a:endParaRPr>
          </a:p>
          <a:p>
            <a:pPr marL="0" marR="0" indent="0" algn="l" defTabSz="914400" rtl="0" eaLnBrk="0" fontAlgn="base" latinLnBrk="0" hangingPunct="0">
              <a:lnSpc>
                <a:spcPct val="100000"/>
              </a:lnSpc>
              <a:spcBef>
                <a:spcPct val="0"/>
              </a:spcBef>
              <a:spcAft>
                <a:spcPct val="0"/>
              </a:spcAft>
              <a:buClrTx/>
              <a:buSzTx/>
              <a:tabLst/>
            </a:pPr>
            <a:endParaRPr lang="en-GB" sz="2400" dirty="0" smtClean="0">
              <a:solidFill>
                <a:schemeClr val="tx1"/>
              </a:solidFill>
              <a:latin typeface="Arial" charset="0"/>
              <a:ea typeface="ヒラギノ角ゴ Pro W3" pitchFamily="-112"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GB" sz="3200" b="0" i="0" u="none" strike="noStrike" cap="none" normalizeH="0" baseline="0" dirty="0" smtClean="0">
              <a:ln>
                <a:noFill/>
              </a:ln>
              <a:solidFill>
                <a:schemeClr val="tx1"/>
              </a:solidFill>
              <a:effectLst/>
              <a:latin typeface="Arial" charset="0"/>
              <a:ea typeface="ヒラギノ角ゴ Pro W3" pitchFamily="-112" charset="-128"/>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Conditionals</a:t>
            </a:r>
            <a:endParaRPr lang="en-GB" sz="2800" b="1" dirty="0"/>
          </a:p>
        </p:txBody>
      </p:sp>
      <p:sp>
        <p:nvSpPr>
          <p:cNvPr id="21" name="Text Placeholder 20"/>
          <p:cNvSpPr>
            <a:spLocks noGrp="1"/>
          </p:cNvSpPr>
          <p:nvPr>
            <p:ph type="body" sz="quarter" idx="13"/>
          </p:nvPr>
        </p:nvSpPr>
        <p:spPr>
          <a:xfrm>
            <a:off x="669015" y="1727489"/>
            <a:ext cx="7772677" cy="476726"/>
          </a:xfrm>
          <a:effectLst>
            <a:outerShdw blurRad="63500" dist="63500" dir="2700000" algn="tl" rotWithShape="0">
              <a:prstClr val="black">
                <a:alpha val="40000"/>
              </a:prstClr>
            </a:outerShdw>
          </a:effectLst>
        </p:spPr>
        <p:txBody>
          <a:bodyPr/>
          <a:lstStyle/>
          <a:p>
            <a:r>
              <a:rPr/>
              <a:t>i</a:t>
            </a:r>
            <a:r>
              <a:rPr smtClean="0"/>
              <a:t>f statement</a:t>
            </a:r>
            <a:endParaRPr lang="en-GB" dirty="0"/>
          </a:p>
        </p:txBody>
      </p:sp>
      <p:sp>
        <p:nvSpPr>
          <p:cNvPr id="4" name="Text Placeholder 3"/>
          <p:cNvSpPr>
            <a:spLocks noGrp="1"/>
          </p:cNvSpPr>
          <p:nvPr>
            <p:ph type="body" sz="quarter" idx="16"/>
          </p:nvPr>
        </p:nvSpPr>
        <p:spPr>
          <a:xfrm>
            <a:off x="683568" y="2528900"/>
            <a:ext cx="7772677" cy="578882"/>
          </a:xfrm>
        </p:spPr>
        <p:txBody>
          <a:bodyPr/>
          <a:lstStyle/>
          <a:p>
            <a:r>
              <a:rPr smtClean="0"/>
              <a:t>case statement</a:t>
            </a:r>
            <a:endParaRPr lang="en-GB" dirty="0"/>
          </a:p>
        </p:txBody>
      </p:sp>
    </p:spTree>
    <p:extLst>
      <p:ext uri="{BB962C8B-B14F-4D97-AF65-F5344CB8AC3E}">
        <p14:creationId xmlns:p14="http://schemas.microsoft.com/office/powerpoint/2010/main" val="2622224622"/>
      </p:ext>
    </p:extLst>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dirty="0" smtClean="0"/>
              <a:t>if statement</a:t>
            </a:r>
            <a:endParaRPr lang="en-GB" sz="2800" b="1" dirty="0"/>
          </a:p>
        </p:txBody>
      </p:sp>
      <p:sp>
        <p:nvSpPr>
          <p:cNvPr id="21" name="Text Placeholder 20"/>
          <p:cNvSpPr>
            <a:spLocks noGrp="1"/>
          </p:cNvSpPr>
          <p:nvPr>
            <p:ph type="body" sz="quarter" idx="13"/>
          </p:nvPr>
        </p:nvSpPr>
        <p:spPr>
          <a:xfrm>
            <a:off x="669015" y="1727489"/>
            <a:ext cx="7772677" cy="476726"/>
          </a:xfrm>
          <a:effectLst>
            <a:outerShdw blurRad="63500" dist="63500" dir="2700000" algn="tl" rotWithShape="0">
              <a:prstClr val="black">
                <a:alpha val="40000"/>
              </a:prstClr>
            </a:outerShdw>
          </a:effectLst>
        </p:spPr>
        <p:txBody>
          <a:bodyPr/>
          <a:lstStyle/>
          <a:p>
            <a:r>
              <a:rPr smtClean="0"/>
              <a:t>Syntax</a:t>
            </a:r>
            <a:endParaRPr lang="en-GB" dirty="0"/>
          </a:p>
        </p:txBody>
      </p:sp>
      <p:sp>
        <p:nvSpPr>
          <p:cNvPr id="4" name="Text Placeholder 3"/>
          <p:cNvSpPr>
            <a:spLocks noGrp="1"/>
          </p:cNvSpPr>
          <p:nvPr>
            <p:ph type="body" sz="quarter" idx="16"/>
          </p:nvPr>
        </p:nvSpPr>
        <p:spPr>
          <a:xfrm>
            <a:off x="683568" y="2528900"/>
            <a:ext cx="7772677" cy="578882"/>
          </a:xfrm>
        </p:spPr>
        <p:txBody>
          <a:bodyPr/>
          <a:lstStyle/>
          <a:p>
            <a:r>
              <a:rPr lang="en-GB" dirty="0" smtClean="0"/>
              <a:t>T</a:t>
            </a:r>
            <a:r>
              <a:rPr smtClean="0"/>
              <a:t>est Expression</a:t>
            </a:r>
            <a:endParaRPr lang="en-GB" dirty="0"/>
          </a:p>
        </p:txBody>
      </p:sp>
      <p:sp>
        <p:nvSpPr>
          <p:cNvPr id="5" name="Text Placeholder 4"/>
          <p:cNvSpPr>
            <a:spLocks noGrp="1"/>
          </p:cNvSpPr>
          <p:nvPr>
            <p:ph type="body" sz="quarter" idx="14"/>
          </p:nvPr>
        </p:nvSpPr>
        <p:spPr>
          <a:xfrm>
            <a:off x="683568" y="3356992"/>
            <a:ext cx="7772677" cy="476726"/>
          </a:xfrm>
        </p:spPr>
        <p:txBody>
          <a:bodyPr/>
          <a:lstStyle/>
          <a:p>
            <a:r>
              <a:rPr/>
              <a:t>Conditional </a:t>
            </a:r>
            <a:r>
              <a:rPr smtClean="0"/>
              <a:t>Operators</a:t>
            </a:r>
            <a:endParaRPr/>
          </a:p>
        </p:txBody>
      </p:sp>
    </p:spTree>
    <p:extLst>
      <p:ext uri="{BB962C8B-B14F-4D97-AF65-F5344CB8AC3E}">
        <p14:creationId xmlns:p14="http://schemas.microsoft.com/office/powerpoint/2010/main" val="773718043"/>
      </p:ext>
    </p:extLst>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If statement </a:t>
            </a:r>
            <a:endParaRPr lang="en-GB" sz="2800" dirty="0"/>
          </a:p>
        </p:txBody>
      </p:sp>
      <p:sp>
        <p:nvSpPr>
          <p:cNvPr id="3" name="Content Placeholder 2"/>
          <p:cNvSpPr>
            <a:spLocks noGrp="1"/>
          </p:cNvSpPr>
          <p:nvPr>
            <p:ph idx="1"/>
          </p:nvPr>
        </p:nvSpPr>
        <p:spPr>
          <a:xfrm>
            <a:off x="685800" y="1657350"/>
            <a:ext cx="7772400" cy="530208"/>
          </a:xfrm>
        </p:spPr>
        <p:txBody>
          <a:bodyPr/>
          <a:lstStyle/>
          <a:p>
            <a:pPr>
              <a:buFont typeface="Arial" panose="020B0604020202020204" pitchFamily="34" charset="0"/>
              <a:buChar char="•"/>
            </a:pPr>
            <a:r>
              <a:rPr lang="en-GB" sz="2400" dirty="0" smtClean="0"/>
              <a:t>Uses exit status of a command, held in $?</a:t>
            </a:r>
            <a:endParaRPr lang="en-GB" sz="2400" dirty="0"/>
          </a:p>
        </p:txBody>
      </p:sp>
      <p:sp>
        <p:nvSpPr>
          <p:cNvPr id="5" name="Rounded Rectangle 4"/>
          <p:cNvSpPr/>
          <p:nvPr/>
        </p:nvSpPr>
        <p:spPr bwMode="auto">
          <a:xfrm>
            <a:off x="729709" y="2441504"/>
            <a:ext cx="7411285" cy="3675510"/>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400" smtClean="0">
                <a:solidFill>
                  <a:schemeClr val="bg1"/>
                </a:solidFill>
                <a:latin typeface="Lucida Console" pitchFamily="49" charset="0"/>
                <a:ea typeface="ヒラギノ角ゴ Pro W3" pitchFamily="-112" charset="-128"/>
                <a:cs typeface="Courier New" pitchFamily="49" charset="0"/>
              </a:rPr>
              <a:t>finger | grep –q first.last</a:t>
            </a:r>
            <a:endParaRPr lang="en-GB" sz="2400" dirty="0" smtClean="0">
              <a:solidFill>
                <a:schemeClr val="bg1"/>
              </a:solidFill>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bg1"/>
                </a:solidFill>
                <a:latin typeface="Lucida Console" pitchFamily="49" charset="0"/>
                <a:ea typeface="ヒラギノ角ゴ Pro W3" pitchFamily="-112" charset="-128"/>
                <a:cs typeface="Courier New" pitchFamily="49" charset="0"/>
              </a:rPr>
              <a:t>e</a:t>
            </a:r>
            <a:r>
              <a:rPr kumimoji="0" lang="en-GB" sz="24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cho</a:t>
            </a:r>
            <a:r>
              <a:rPr kumimoji="0" lang="en-GB" sz="2400" b="0" i="0" u="none" strike="noStrike" cap="none" normalizeH="0" dirty="0" smtClean="0">
                <a:ln>
                  <a:noFill/>
                </a:ln>
                <a:solidFill>
                  <a:schemeClr val="bg1"/>
                </a:solidFill>
                <a:effectLst/>
                <a:latin typeface="Lucida Console" pitchFamily="49" charset="0"/>
                <a:ea typeface="ヒラギノ角ゴ Pro W3" pitchFamily="-112" charset="-128"/>
                <a:cs typeface="Courier New" pitchFamily="49" charset="0"/>
              </a:rPr>
              <a:t> $?</a:t>
            </a:r>
          </a:p>
          <a:p>
            <a:pPr marL="0" marR="0" indent="0" algn="l" defTabSz="914400" rtl="0" eaLnBrk="0" fontAlgn="base" latinLnBrk="0" hangingPunct="0">
              <a:lnSpc>
                <a:spcPct val="100000"/>
              </a:lnSpc>
              <a:spcBef>
                <a:spcPct val="0"/>
              </a:spcBef>
              <a:spcAft>
                <a:spcPct val="0"/>
              </a:spcAft>
              <a:buClrTx/>
              <a:buSzTx/>
              <a:buFontTx/>
              <a:buNone/>
              <a:tabLst/>
            </a:pPr>
            <a:endParaRPr lang="en-GB" sz="2400" baseline="0" dirty="0" smtClean="0">
              <a:solidFill>
                <a:schemeClr val="bg1"/>
              </a:solidFill>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lang="en-GB" sz="2400" smtClean="0">
                <a:solidFill>
                  <a:schemeClr val="bg1"/>
                </a:solidFill>
                <a:latin typeface="Lucida Console" pitchFamily="49" charset="0"/>
                <a:ea typeface="ヒラギノ角ゴ Pro W3" pitchFamily="-112" charset="-128"/>
                <a:cs typeface="Courier New" pitchFamily="49" charset="0"/>
              </a:rPr>
              <a:t>finger | g</a:t>
            </a:r>
            <a:r>
              <a:rPr kumimoji="0" lang="en-GB" sz="2400" b="0" i="0" u="none" strike="noStrike" cap="none" normalizeH="0" smtClean="0">
                <a:ln>
                  <a:noFill/>
                </a:ln>
                <a:solidFill>
                  <a:schemeClr val="bg1"/>
                </a:solidFill>
                <a:effectLst/>
                <a:latin typeface="Lucida Console" pitchFamily="49" charset="0"/>
                <a:ea typeface="ヒラギノ角ゴ Pro W3" pitchFamily="-112" charset="-128"/>
                <a:cs typeface="Courier New" pitchFamily="49" charset="0"/>
              </a:rPr>
              <a:t>rep -q prince.harry</a:t>
            </a:r>
            <a:endParaRPr kumimoji="0" lang="en-GB" sz="2400" b="0" i="0" u="none" strike="noStrike" cap="none" normalizeH="0" dirty="0" smtClean="0">
              <a:ln>
                <a:noFill/>
              </a:ln>
              <a:solidFill>
                <a:schemeClr val="bg1"/>
              </a:solidFill>
              <a:effectLst/>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bg1"/>
                </a:solidFill>
                <a:latin typeface="Lucida Console" pitchFamily="49" charset="0"/>
                <a:ea typeface="ヒラギノ角ゴ Pro W3" pitchFamily="-112" charset="-128"/>
                <a:cs typeface="Courier New" pitchFamily="49" charset="0"/>
              </a:rPr>
              <a:t>e</a:t>
            </a:r>
            <a:r>
              <a:rPr lang="en-GB" sz="2400" baseline="0" dirty="0" smtClean="0">
                <a:solidFill>
                  <a:schemeClr val="bg1"/>
                </a:solidFill>
                <a:latin typeface="Lucida Console" pitchFamily="49" charset="0"/>
                <a:ea typeface="ヒラギノ角ゴ Pro W3" pitchFamily="-112" charset="-128"/>
                <a:cs typeface="Courier New" pitchFamily="49" charset="0"/>
              </a:rPr>
              <a:t>cho</a:t>
            </a:r>
            <a:r>
              <a:rPr lang="en-GB" sz="2400" dirty="0" smtClean="0">
                <a:solidFill>
                  <a:schemeClr val="bg1"/>
                </a:solidFill>
                <a:latin typeface="Lucida Console" pitchFamily="49" charset="0"/>
                <a:ea typeface="ヒラギノ角ゴ Pro W3" pitchFamily="-112" charset="-128"/>
                <a:cs typeface="Courier New" pitchFamily="49" charset="0"/>
              </a:rPr>
              <a:t> $?</a:t>
            </a:r>
          </a:p>
          <a:p>
            <a:pPr marL="0" marR="0" indent="0" algn="l" defTabSz="914400" rtl="0" eaLnBrk="0" fontAlgn="base" latinLnBrk="0" hangingPunct="0">
              <a:lnSpc>
                <a:spcPct val="100000"/>
              </a:lnSpc>
              <a:spcBef>
                <a:spcPct val="0"/>
              </a:spcBef>
              <a:spcAft>
                <a:spcPct val="0"/>
              </a:spcAft>
              <a:buClrTx/>
              <a:buSzTx/>
              <a:buFontTx/>
              <a:buNone/>
              <a:tabLst/>
            </a:pPr>
            <a:endParaRPr lang="en-GB" sz="2400" dirty="0" smtClean="0">
              <a:solidFill>
                <a:schemeClr val="bg1"/>
              </a:solidFill>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lang="en-GB" sz="2400" smtClean="0">
                <a:solidFill>
                  <a:schemeClr val="bg1"/>
                </a:solidFill>
                <a:latin typeface="Lucida Console" pitchFamily="49" charset="0"/>
                <a:ea typeface="ヒラギノ角ゴ Pro W3" pitchFamily="-112" charset="-128"/>
                <a:cs typeface="Courier New" pitchFamily="49" charset="0"/>
              </a:rPr>
              <a:t>f</a:t>
            </a:r>
            <a:r>
              <a:rPr kumimoji="0" lang="en-GB" sz="2400" b="0" i="0" u="none" strike="noStrike" cap="none" normalizeH="0" baseline="0" smtClean="0">
                <a:ln>
                  <a:noFill/>
                </a:ln>
                <a:solidFill>
                  <a:schemeClr val="bg1"/>
                </a:solidFill>
                <a:effectLst/>
                <a:latin typeface="Lucida Console" pitchFamily="49" charset="0"/>
                <a:ea typeface="ヒラギノ角ゴ Pro W3" pitchFamily="-112" charset="-128"/>
                <a:cs typeface="Courier New" pitchFamily="49" charset="0"/>
              </a:rPr>
              <a:t>inger | grep –q </a:t>
            </a:r>
            <a:r>
              <a:rPr lang="en-GB" sz="2400" smtClean="0">
                <a:solidFill>
                  <a:schemeClr val="bg1"/>
                </a:solidFill>
                <a:latin typeface="Lucida Console" pitchFamily="49" charset="0"/>
                <a:ea typeface="ヒラギノ角ゴ Pro W3" pitchFamily="-112" charset="-128"/>
                <a:cs typeface="Courier New" pitchFamily="49" charset="0"/>
              </a:rPr>
              <a:t>prince.harry</a:t>
            </a:r>
            <a:endParaRPr kumimoji="0" lang="en-GB" sz="24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lang="en-GB" sz="2400" smtClean="0">
                <a:solidFill>
                  <a:schemeClr val="bg1"/>
                </a:solidFill>
                <a:latin typeface="Lucida Console" pitchFamily="49" charset="0"/>
                <a:ea typeface="ヒラギノ角ゴ Pro W3" pitchFamily="-112" charset="-128"/>
                <a:cs typeface="Courier New" pitchFamily="49" charset="0"/>
              </a:rPr>
              <a:t>echo hello</a:t>
            </a:r>
            <a:endParaRPr lang="en-GB" sz="2400" dirty="0" smtClean="0">
              <a:solidFill>
                <a:schemeClr val="bg1"/>
              </a:solidFill>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bg1"/>
                </a:solidFill>
                <a:latin typeface="Lucida Console" pitchFamily="49" charset="0"/>
                <a:ea typeface="ヒラギノ角ゴ Pro W3" pitchFamily="-112" charset="-128"/>
                <a:cs typeface="Courier New" pitchFamily="49" charset="0"/>
              </a:rPr>
              <a:t>e</a:t>
            </a:r>
            <a:r>
              <a:rPr kumimoji="0" lang="en-GB" sz="24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cho $?</a:t>
            </a:r>
          </a:p>
        </p:txBody>
      </p:sp>
    </p:spTree>
    <p:extLst>
      <p:ext uri="{BB962C8B-B14F-4D97-AF65-F5344CB8AC3E}">
        <p14:creationId xmlns:p14="http://schemas.microsoft.com/office/powerpoint/2010/main" val="84178967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If Statement</a:t>
            </a:r>
            <a:endParaRPr lang="en-GB" dirty="0"/>
          </a:p>
        </p:txBody>
      </p:sp>
      <p:sp>
        <p:nvSpPr>
          <p:cNvPr id="3" name="Content Placeholder 2"/>
          <p:cNvSpPr>
            <a:spLocks noGrp="1"/>
          </p:cNvSpPr>
          <p:nvPr>
            <p:ph idx="1"/>
          </p:nvPr>
        </p:nvSpPr>
        <p:spPr>
          <a:xfrm>
            <a:off x="685800" y="1657350"/>
            <a:ext cx="3616566" cy="4438650"/>
          </a:xfrm>
        </p:spPr>
        <p:txBody>
          <a:bodyPr/>
          <a:lstStyle/>
          <a:p>
            <a:pPr>
              <a:buFont typeface="Arial" panose="020B0604020202020204" pitchFamily="34" charset="0"/>
              <a:buChar char="•"/>
            </a:pPr>
            <a:r>
              <a:rPr lang="en-GB" dirty="0" smtClean="0"/>
              <a:t>Command Successful</a:t>
            </a:r>
          </a:p>
          <a:p>
            <a:pPr lvl="1">
              <a:buNone/>
            </a:pPr>
            <a:r>
              <a:rPr lang="en-GB" dirty="0" smtClean="0"/>
              <a:t>	$? = 0</a:t>
            </a:r>
          </a:p>
          <a:p>
            <a:pPr lvl="1">
              <a:buNone/>
            </a:pPr>
            <a:r>
              <a:rPr lang="en-GB" dirty="0" smtClean="0"/>
              <a:t> 	Perform </a:t>
            </a:r>
            <a:r>
              <a:rPr lang="en-GB" b="1" dirty="0" smtClean="0"/>
              <a:t>then</a:t>
            </a:r>
            <a:r>
              <a:rPr lang="en-GB" dirty="0" smtClean="0"/>
              <a:t> section</a:t>
            </a:r>
          </a:p>
          <a:p>
            <a:endParaRPr lang="en-GB" dirty="0" smtClean="0"/>
          </a:p>
          <a:p>
            <a:pPr>
              <a:buFont typeface="Arial" panose="020B0604020202020204" pitchFamily="34" charset="0"/>
              <a:buChar char="•"/>
            </a:pPr>
            <a:r>
              <a:rPr lang="en-GB" dirty="0" smtClean="0"/>
              <a:t>Command Unsuccessful</a:t>
            </a:r>
          </a:p>
          <a:p>
            <a:pPr>
              <a:buNone/>
            </a:pPr>
            <a:r>
              <a:rPr lang="en-GB" dirty="0" smtClean="0"/>
              <a:t>	$? != 0</a:t>
            </a:r>
          </a:p>
          <a:p>
            <a:pPr>
              <a:buNone/>
            </a:pPr>
            <a:r>
              <a:rPr lang="en-GB" dirty="0" smtClean="0"/>
              <a:t>	Perform </a:t>
            </a:r>
            <a:r>
              <a:rPr lang="en-GB" b="1" dirty="0" smtClean="0"/>
              <a:t>else</a:t>
            </a:r>
            <a:r>
              <a:rPr lang="en-GB" dirty="0" smtClean="0"/>
              <a:t> section</a:t>
            </a:r>
          </a:p>
        </p:txBody>
      </p:sp>
      <p:sp>
        <p:nvSpPr>
          <p:cNvPr id="4" name="Diamond 3"/>
          <p:cNvSpPr/>
          <p:nvPr/>
        </p:nvSpPr>
        <p:spPr bwMode="auto">
          <a:xfrm>
            <a:off x="5920173" y="2114533"/>
            <a:ext cx="1718920" cy="1058877"/>
          </a:xfrm>
          <a:prstGeom prst="diamond">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ヒラギノ角ゴ Pro W3" pitchFamily="-112" charset="-128"/>
            </a:endParaRPr>
          </a:p>
        </p:txBody>
      </p:sp>
      <p:sp>
        <p:nvSpPr>
          <p:cNvPr id="7" name="Rectangle 6"/>
          <p:cNvSpPr/>
          <p:nvPr/>
        </p:nvSpPr>
        <p:spPr bwMode="auto">
          <a:xfrm>
            <a:off x="7335754" y="4451364"/>
            <a:ext cx="1516694" cy="914400"/>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ヒラギノ角ゴ Pro W3" pitchFamily="-112" charset="-128"/>
            </a:endParaRPr>
          </a:p>
        </p:txBody>
      </p:sp>
      <p:cxnSp>
        <p:nvCxnSpPr>
          <p:cNvPr id="11" name="Shape 10"/>
          <p:cNvCxnSpPr>
            <a:stCxn id="4" idx="3"/>
            <a:endCxn id="7" idx="0"/>
          </p:cNvCxnSpPr>
          <p:nvPr/>
        </p:nvCxnSpPr>
        <p:spPr bwMode="auto">
          <a:xfrm>
            <a:off x="7639092" y="2643971"/>
            <a:ext cx="455009" cy="1807393"/>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17" name="Rectangle 16"/>
          <p:cNvSpPr/>
          <p:nvPr/>
        </p:nvSpPr>
        <p:spPr bwMode="auto">
          <a:xfrm>
            <a:off x="4673113" y="4487877"/>
            <a:ext cx="1516694" cy="914400"/>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ヒラギノ角ゴ Pro W3" pitchFamily="-112" charset="-128"/>
            </a:endParaRPr>
          </a:p>
        </p:txBody>
      </p:sp>
      <p:cxnSp>
        <p:nvCxnSpPr>
          <p:cNvPr id="20" name="Shape 19"/>
          <p:cNvCxnSpPr>
            <a:stCxn id="4" idx="1"/>
            <a:endCxn id="17" idx="0"/>
          </p:cNvCxnSpPr>
          <p:nvPr/>
        </p:nvCxnSpPr>
        <p:spPr bwMode="auto">
          <a:xfrm rot="10800000" flipV="1">
            <a:off x="5431460" y="2643971"/>
            <a:ext cx="488712" cy="1843906"/>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21" name="TextBox 20"/>
          <p:cNvSpPr txBox="1"/>
          <p:nvPr/>
        </p:nvSpPr>
        <p:spPr>
          <a:xfrm>
            <a:off x="4673113" y="3976696"/>
            <a:ext cx="741495" cy="369332"/>
          </a:xfrm>
          <a:prstGeom prst="rect">
            <a:avLst/>
          </a:prstGeom>
          <a:noFill/>
        </p:spPr>
        <p:txBody>
          <a:bodyPr wrap="square" rtlCol="0">
            <a:spAutoFit/>
          </a:bodyPr>
          <a:lstStyle/>
          <a:p>
            <a:r>
              <a:rPr lang="en-GB" smtClean="0"/>
              <a:t>then</a:t>
            </a:r>
            <a:endParaRPr lang="en-GB"/>
          </a:p>
        </p:txBody>
      </p:sp>
      <p:sp>
        <p:nvSpPr>
          <p:cNvPr id="22" name="TextBox 21"/>
          <p:cNvSpPr txBox="1"/>
          <p:nvPr/>
        </p:nvSpPr>
        <p:spPr>
          <a:xfrm>
            <a:off x="7268345" y="3940182"/>
            <a:ext cx="793906" cy="369332"/>
          </a:xfrm>
          <a:prstGeom prst="rect">
            <a:avLst/>
          </a:prstGeom>
          <a:noFill/>
        </p:spPr>
        <p:txBody>
          <a:bodyPr wrap="square" rtlCol="0">
            <a:spAutoFit/>
          </a:bodyPr>
          <a:lstStyle/>
          <a:p>
            <a:r>
              <a:rPr lang="en-GB" smtClean="0"/>
              <a:t>else</a:t>
            </a:r>
            <a:endParaRPr lang="en-GB"/>
          </a:p>
        </p:txBody>
      </p:sp>
      <p:sp>
        <p:nvSpPr>
          <p:cNvPr id="23" name="TextBox 22"/>
          <p:cNvSpPr txBox="1"/>
          <p:nvPr/>
        </p:nvSpPr>
        <p:spPr>
          <a:xfrm>
            <a:off x="6594259" y="1603351"/>
            <a:ext cx="327308" cy="369332"/>
          </a:xfrm>
          <a:prstGeom prst="rect">
            <a:avLst/>
          </a:prstGeom>
          <a:noFill/>
        </p:spPr>
        <p:txBody>
          <a:bodyPr wrap="square" rtlCol="0">
            <a:spAutoFit/>
          </a:bodyPr>
          <a:lstStyle/>
          <a:p>
            <a:r>
              <a:rPr lang="en-GB" smtClean="0"/>
              <a:t>if</a:t>
            </a:r>
            <a:endParaRPr lang="en-GB"/>
          </a:p>
        </p:txBody>
      </p:sp>
      <p:sp>
        <p:nvSpPr>
          <p:cNvPr id="24" name="TextBox 23"/>
          <p:cNvSpPr txBox="1"/>
          <p:nvPr/>
        </p:nvSpPr>
        <p:spPr>
          <a:xfrm>
            <a:off x="6425737" y="2370124"/>
            <a:ext cx="588623" cy="369332"/>
          </a:xfrm>
          <a:prstGeom prst="rect">
            <a:avLst/>
          </a:prstGeom>
          <a:noFill/>
        </p:spPr>
        <p:txBody>
          <a:bodyPr wrap="none" rtlCol="0">
            <a:spAutoFit/>
          </a:bodyPr>
          <a:lstStyle/>
          <a:p>
            <a:r>
              <a:rPr lang="en-GB" smtClean="0"/>
              <a:t>cmd</a:t>
            </a:r>
            <a:endParaRPr lang="en-GB"/>
          </a:p>
        </p:txBody>
      </p:sp>
      <p:sp>
        <p:nvSpPr>
          <p:cNvPr id="25" name="TextBox 24"/>
          <p:cNvSpPr txBox="1"/>
          <p:nvPr/>
        </p:nvSpPr>
        <p:spPr>
          <a:xfrm>
            <a:off x="4875339" y="4889521"/>
            <a:ext cx="678391" cy="369332"/>
          </a:xfrm>
          <a:prstGeom prst="rect">
            <a:avLst/>
          </a:prstGeom>
          <a:noFill/>
        </p:spPr>
        <p:txBody>
          <a:bodyPr wrap="none" rtlCol="0">
            <a:spAutoFit/>
          </a:bodyPr>
          <a:lstStyle/>
          <a:p>
            <a:r>
              <a:rPr lang="en-GB" smtClean="0"/>
              <a:t>cmds</a:t>
            </a:r>
            <a:endParaRPr lang="en-GB"/>
          </a:p>
        </p:txBody>
      </p:sp>
      <p:sp>
        <p:nvSpPr>
          <p:cNvPr id="26" name="TextBox 25"/>
          <p:cNvSpPr txBox="1"/>
          <p:nvPr/>
        </p:nvSpPr>
        <p:spPr>
          <a:xfrm>
            <a:off x="7537979" y="4853008"/>
            <a:ext cx="849642" cy="369332"/>
          </a:xfrm>
          <a:prstGeom prst="rect">
            <a:avLst/>
          </a:prstGeom>
          <a:noFill/>
        </p:spPr>
        <p:txBody>
          <a:bodyPr wrap="square" rtlCol="0">
            <a:spAutoFit/>
          </a:bodyPr>
          <a:lstStyle/>
          <a:p>
            <a:r>
              <a:rPr lang="en-GB" smtClean="0"/>
              <a:t>cmds</a:t>
            </a:r>
            <a:endParaRPr lang="en-GB"/>
          </a:p>
        </p:txBody>
      </p:sp>
      <p:sp>
        <p:nvSpPr>
          <p:cNvPr id="27" name="TextBox 26"/>
          <p:cNvSpPr txBox="1"/>
          <p:nvPr/>
        </p:nvSpPr>
        <p:spPr>
          <a:xfrm>
            <a:off x="7605388" y="2114533"/>
            <a:ext cx="889592" cy="369332"/>
          </a:xfrm>
          <a:prstGeom prst="rect">
            <a:avLst/>
          </a:prstGeom>
          <a:noFill/>
        </p:spPr>
        <p:txBody>
          <a:bodyPr wrap="square" rtlCol="0">
            <a:spAutoFit/>
          </a:bodyPr>
          <a:lstStyle/>
          <a:p>
            <a:r>
              <a:rPr lang="en-GB" dirty="0" smtClean="0"/>
              <a:t>$? != 0</a:t>
            </a:r>
            <a:endParaRPr lang="en-GB" dirty="0"/>
          </a:p>
        </p:txBody>
      </p:sp>
      <p:sp>
        <p:nvSpPr>
          <p:cNvPr id="28" name="TextBox 27"/>
          <p:cNvSpPr txBox="1"/>
          <p:nvPr/>
        </p:nvSpPr>
        <p:spPr>
          <a:xfrm>
            <a:off x="5212382" y="2114533"/>
            <a:ext cx="747320" cy="369332"/>
          </a:xfrm>
          <a:prstGeom prst="rect">
            <a:avLst/>
          </a:prstGeom>
          <a:noFill/>
        </p:spPr>
        <p:txBody>
          <a:bodyPr wrap="none" rtlCol="0">
            <a:spAutoFit/>
          </a:bodyPr>
          <a:lstStyle/>
          <a:p>
            <a:r>
              <a:rPr lang="en-GB" dirty="0" smtClean="0"/>
              <a:t>$? = 0</a:t>
            </a:r>
            <a:endParaRPr lang="en-GB" dirty="0"/>
          </a:p>
        </p:txBody>
      </p:sp>
    </p:spTree>
    <p:extLst>
      <p:ext uri="{BB962C8B-B14F-4D97-AF65-F5344CB8AC3E}">
        <p14:creationId xmlns:p14="http://schemas.microsoft.com/office/powerpoint/2010/main" val="104001191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If Statement – Syntax</a:t>
            </a:r>
            <a:endParaRPr lang="en-GB" sz="2800" dirty="0"/>
          </a:p>
        </p:txBody>
      </p:sp>
      <p:sp>
        <p:nvSpPr>
          <p:cNvPr id="6" name="Content Placeholder 5"/>
          <p:cNvSpPr>
            <a:spLocks noGrp="1"/>
          </p:cNvSpPr>
          <p:nvPr>
            <p:ph idx="1"/>
          </p:nvPr>
        </p:nvSpPr>
        <p:spPr/>
        <p:txBody>
          <a:bodyPr/>
          <a:lstStyle/>
          <a:p>
            <a:pPr>
              <a:buFont typeface="Arial" panose="020B0604020202020204" pitchFamily="34" charset="0"/>
              <a:buChar char="•"/>
            </a:pPr>
            <a:r>
              <a:rPr lang="en-GB" sz="2400" dirty="0" smtClean="0"/>
              <a:t>Syntax of if-then and if-then-else statement :</a:t>
            </a:r>
          </a:p>
          <a:p>
            <a:endParaRPr lang="en-GB" sz="2400" dirty="0" smtClean="0"/>
          </a:p>
          <a:p>
            <a:endParaRPr lang="en-GB" sz="2400" dirty="0" smtClean="0"/>
          </a:p>
          <a:p>
            <a:endParaRPr lang="en-GB" sz="2400" dirty="0" smtClean="0"/>
          </a:p>
          <a:p>
            <a:endParaRPr lang="en-GB" sz="2400" dirty="0" smtClean="0"/>
          </a:p>
          <a:p>
            <a:endParaRPr lang="en-GB" sz="2400" dirty="0" smtClean="0"/>
          </a:p>
          <a:p>
            <a:endParaRPr lang="en-GB" sz="2400" dirty="0" smtClean="0"/>
          </a:p>
          <a:p>
            <a:endParaRPr lang="en-GB" sz="2400" dirty="0" smtClean="0"/>
          </a:p>
          <a:p>
            <a:endParaRPr lang="en-GB" sz="2400" dirty="0" smtClean="0"/>
          </a:p>
          <a:p>
            <a:endParaRPr lang="en-GB" sz="2400" dirty="0" smtClean="0"/>
          </a:p>
          <a:p>
            <a:pPr>
              <a:buNone/>
            </a:pPr>
            <a:endParaRPr lang="en-GB" sz="2400" dirty="0" smtClean="0"/>
          </a:p>
          <a:p>
            <a:pPr>
              <a:buNone/>
            </a:pPr>
            <a:endParaRPr lang="en-GB" sz="2400" dirty="0" smtClean="0"/>
          </a:p>
          <a:p>
            <a:pPr>
              <a:buNone/>
            </a:pPr>
            <a:endParaRPr lang="en-GB" sz="2400" dirty="0" smtClean="0"/>
          </a:p>
        </p:txBody>
      </p:sp>
      <p:sp>
        <p:nvSpPr>
          <p:cNvPr id="7" name="Rounded Rectangle 6"/>
          <p:cNvSpPr/>
          <p:nvPr/>
        </p:nvSpPr>
        <p:spPr bwMode="auto">
          <a:xfrm>
            <a:off x="4706640" y="2033788"/>
            <a:ext cx="3370431" cy="1702638"/>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i</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f</a:t>
            </a:r>
            <a:r>
              <a:rPr lang="en-GB" sz="2400" dirty="0" smtClean="0">
                <a:solidFill>
                  <a:schemeClr val="tx1"/>
                </a:solidFill>
                <a:latin typeface="Lucida Console" pitchFamily="49" charset="0"/>
                <a:ea typeface="ヒラギノ角ゴ Pro W3" pitchFamily="-112" charset="-128"/>
                <a:cs typeface="Courier New" pitchFamily="49" charset="0"/>
              </a:rPr>
              <a:t> command</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 ; then</a:t>
            </a:r>
          </a:p>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   code</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err="1" smtClean="0">
                <a:solidFill>
                  <a:schemeClr val="tx1"/>
                </a:solidFill>
                <a:latin typeface="Lucida Console" pitchFamily="49" charset="0"/>
                <a:ea typeface="ヒラギノ角ゴ Pro W3" pitchFamily="-112" charset="-128"/>
                <a:cs typeface="Courier New" pitchFamily="49" charset="0"/>
              </a:rPr>
              <a:t>fi</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
        <p:nvSpPr>
          <p:cNvPr id="9" name="Rounded Rectangle 8"/>
          <p:cNvSpPr/>
          <p:nvPr/>
        </p:nvSpPr>
        <p:spPr bwMode="auto">
          <a:xfrm>
            <a:off x="851443" y="2033788"/>
            <a:ext cx="3404135" cy="1702638"/>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i</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f command</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then</a:t>
            </a:r>
          </a:p>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   code</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err="1" smtClean="0">
                <a:solidFill>
                  <a:schemeClr val="tx1"/>
                </a:solidFill>
                <a:latin typeface="Lucida Console" pitchFamily="49" charset="0"/>
                <a:ea typeface="ヒラギノ角ゴ Pro W3" pitchFamily="-112" charset="-128"/>
                <a:cs typeface="Courier New" pitchFamily="49" charset="0"/>
              </a:rPr>
              <a:t>fi</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
        <p:nvSpPr>
          <p:cNvPr id="8" name="Rounded Rectangle 7"/>
          <p:cNvSpPr/>
          <p:nvPr/>
        </p:nvSpPr>
        <p:spPr bwMode="auto">
          <a:xfrm>
            <a:off x="851443" y="3883635"/>
            <a:ext cx="3404135" cy="2454101"/>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if command</a:t>
            </a:r>
          </a:p>
          <a:p>
            <a:r>
              <a:rPr lang="en-GB" sz="2400" dirty="0" smtClean="0">
                <a:solidFill>
                  <a:schemeClr val="tx1"/>
                </a:solidFill>
                <a:latin typeface="Lucida Console" pitchFamily="49" charset="0"/>
                <a:ea typeface="ヒラギノ角ゴ Pro W3" pitchFamily="-112" charset="-128"/>
                <a:cs typeface="Courier New" pitchFamily="49" charset="0"/>
              </a:rPr>
              <a:t>then</a:t>
            </a:r>
          </a:p>
          <a:p>
            <a:r>
              <a:rPr lang="en-GB" sz="2400" dirty="0" smtClean="0">
                <a:solidFill>
                  <a:schemeClr val="tx1"/>
                </a:solidFill>
                <a:latin typeface="Lucida Console" pitchFamily="49" charset="0"/>
                <a:ea typeface="ヒラギノ角ゴ Pro W3" pitchFamily="-112" charset="-128"/>
                <a:cs typeface="Courier New" pitchFamily="49" charset="0"/>
              </a:rPr>
              <a:t>   code</a:t>
            </a:r>
          </a:p>
          <a:p>
            <a:r>
              <a:rPr lang="en-GB" sz="2400" dirty="0" smtClean="0">
                <a:solidFill>
                  <a:schemeClr val="tx1"/>
                </a:solidFill>
                <a:latin typeface="Lucida Console" pitchFamily="49" charset="0"/>
                <a:ea typeface="ヒラギノ角ゴ Pro W3" pitchFamily="-112" charset="-128"/>
                <a:cs typeface="Courier New" pitchFamily="49" charset="0"/>
              </a:rPr>
              <a:t>else</a:t>
            </a:r>
          </a:p>
          <a:p>
            <a:r>
              <a:rPr lang="en-GB" sz="2400" dirty="0" smtClean="0">
                <a:solidFill>
                  <a:schemeClr val="tx1"/>
                </a:solidFill>
                <a:latin typeface="Lucida Console" pitchFamily="49" charset="0"/>
                <a:ea typeface="ヒラギノ角ゴ Pro W3" pitchFamily="-112" charset="-128"/>
                <a:cs typeface="Courier New" pitchFamily="49" charset="0"/>
              </a:rPr>
              <a:t>   code</a:t>
            </a:r>
          </a:p>
          <a:p>
            <a:r>
              <a:rPr lang="en-GB" sz="2400" dirty="0" err="1" smtClean="0">
                <a:solidFill>
                  <a:schemeClr val="tx1"/>
                </a:solidFill>
                <a:latin typeface="Lucida Console" pitchFamily="49" charset="0"/>
                <a:ea typeface="ヒラギノ角ゴ Pro W3" pitchFamily="-112" charset="-128"/>
                <a:cs typeface="Courier New" pitchFamily="49" charset="0"/>
              </a:rPr>
              <a:t>fi</a:t>
            </a:r>
            <a:endParaRPr lang="en-GB" sz="2400" dirty="0" smtClean="0">
              <a:solidFill>
                <a:schemeClr val="tx1"/>
              </a:solidFill>
              <a:latin typeface="Lucida Console" pitchFamily="49" charset="0"/>
              <a:ea typeface="ヒラギノ角ゴ Pro W3" pitchFamily="-112" charset="-128"/>
              <a:cs typeface="Courier New" pitchFamily="49" charset="0"/>
            </a:endParaRPr>
          </a:p>
        </p:txBody>
      </p:sp>
      <p:sp>
        <p:nvSpPr>
          <p:cNvPr id="10" name="Rounded Rectangle 9"/>
          <p:cNvSpPr/>
          <p:nvPr/>
        </p:nvSpPr>
        <p:spPr bwMode="auto">
          <a:xfrm>
            <a:off x="4706640" y="3883636"/>
            <a:ext cx="3389915" cy="24541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if command ; then</a:t>
            </a:r>
          </a:p>
          <a:p>
            <a:r>
              <a:rPr lang="en-GB" sz="2400" dirty="0" smtClean="0">
                <a:solidFill>
                  <a:schemeClr val="tx1"/>
                </a:solidFill>
                <a:latin typeface="Lucida Console" pitchFamily="49" charset="0"/>
                <a:ea typeface="ヒラギノ角ゴ Pro W3" pitchFamily="-112" charset="-128"/>
                <a:cs typeface="Courier New" pitchFamily="49" charset="0"/>
              </a:rPr>
              <a:t>   code</a:t>
            </a:r>
          </a:p>
          <a:p>
            <a:r>
              <a:rPr lang="en-GB" sz="2400" dirty="0" smtClean="0">
                <a:solidFill>
                  <a:schemeClr val="tx1"/>
                </a:solidFill>
                <a:latin typeface="Lucida Console" pitchFamily="49" charset="0"/>
                <a:ea typeface="ヒラギノ角ゴ Pro W3" pitchFamily="-112" charset="-128"/>
                <a:cs typeface="Courier New" pitchFamily="49" charset="0"/>
              </a:rPr>
              <a:t>else</a:t>
            </a:r>
          </a:p>
          <a:p>
            <a:r>
              <a:rPr lang="en-GB" sz="2400" dirty="0" smtClean="0">
                <a:solidFill>
                  <a:schemeClr val="tx1"/>
                </a:solidFill>
                <a:latin typeface="Lucida Console" pitchFamily="49" charset="0"/>
                <a:ea typeface="ヒラギノ角ゴ Pro W3" pitchFamily="-112" charset="-128"/>
                <a:cs typeface="Courier New" pitchFamily="49" charset="0"/>
              </a:rPr>
              <a:t>   code</a:t>
            </a:r>
          </a:p>
          <a:p>
            <a:r>
              <a:rPr lang="en-GB" sz="2400" dirty="0" err="1" smtClean="0">
                <a:solidFill>
                  <a:schemeClr val="tx1"/>
                </a:solidFill>
                <a:latin typeface="Lucida Console" pitchFamily="49" charset="0"/>
                <a:ea typeface="ヒラギノ角ゴ Pro W3" pitchFamily="-112" charset="-128"/>
                <a:cs typeface="Courier New" pitchFamily="49" charset="0"/>
              </a:rPr>
              <a:t>fi</a:t>
            </a:r>
            <a:endParaRPr lang="en-GB" sz="2400" dirty="0" smtClean="0">
              <a:solidFill>
                <a:schemeClr val="tx1"/>
              </a:solidFill>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3497408316"/>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If Statement – example</a:t>
            </a:r>
            <a:endParaRPr lang="en-GB" sz="2800" dirty="0"/>
          </a:p>
        </p:txBody>
      </p:sp>
      <p:sp>
        <p:nvSpPr>
          <p:cNvPr id="4" name="Rounded Rectangle 3"/>
          <p:cNvSpPr/>
          <p:nvPr/>
        </p:nvSpPr>
        <p:spPr bwMode="auto">
          <a:xfrm>
            <a:off x="457200" y="1592796"/>
            <a:ext cx="8103476" cy="352839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#!/bin/bash</a:t>
            </a:r>
          </a:p>
          <a:p>
            <a:endParaRPr lang="en-GB" sz="2400" dirty="0" smtClean="0">
              <a:solidFill>
                <a:schemeClr val="tx1"/>
              </a:solidFill>
              <a:latin typeface="Lucida Console" pitchFamily="49" charset="0"/>
              <a:ea typeface="ヒラギノ角ゴ Pro W3" pitchFamily="-112" charset="-128"/>
              <a:cs typeface="Courier New" pitchFamily="49" charset="0"/>
            </a:endParaRPr>
          </a:p>
          <a:p>
            <a:r>
              <a:rPr lang="en-GB" sz="2400" dirty="0" smtClean="0">
                <a:solidFill>
                  <a:schemeClr val="tx1"/>
                </a:solidFill>
                <a:latin typeface="Lucida Console" pitchFamily="49" charset="0"/>
                <a:ea typeface="ヒラギノ角ゴ Pro W3" pitchFamily="-112" charset="-128"/>
                <a:cs typeface="Courier New" pitchFamily="49" charset="0"/>
              </a:rPr>
              <a:t>if who | </a:t>
            </a:r>
            <a:r>
              <a:rPr lang="en-GB" sz="2400" dirty="0" err="1" smtClean="0">
                <a:solidFill>
                  <a:schemeClr val="tx1"/>
                </a:solidFill>
                <a:latin typeface="Lucida Console" pitchFamily="49" charset="0"/>
                <a:ea typeface="ヒラギノ角ゴ Pro W3" pitchFamily="-112" charset="-128"/>
                <a:cs typeface="Courier New" pitchFamily="49" charset="0"/>
              </a:rPr>
              <a:t>grep</a:t>
            </a:r>
            <a:r>
              <a:rPr lang="en-GB" sz="2400" dirty="0" smtClean="0">
                <a:solidFill>
                  <a:schemeClr val="tx1"/>
                </a:solidFill>
                <a:latin typeface="Lucida Console" pitchFamily="49" charset="0"/>
                <a:ea typeface="ヒラギノ角ゴ Pro W3" pitchFamily="-112" charset="-128"/>
                <a:cs typeface="Courier New" pitchFamily="49" charset="0"/>
              </a:rPr>
              <a:t> -q lee</a:t>
            </a:r>
          </a:p>
          <a:p>
            <a:r>
              <a:rPr lang="en-GB" sz="2400" dirty="0" smtClean="0">
                <a:solidFill>
                  <a:schemeClr val="tx1"/>
                </a:solidFill>
                <a:latin typeface="Lucida Console" pitchFamily="49" charset="0"/>
                <a:ea typeface="ヒラギノ角ゴ Pro W3" pitchFamily="-112" charset="-128"/>
                <a:cs typeface="Courier New" pitchFamily="49" charset="0"/>
              </a:rPr>
              <a:t>then</a:t>
            </a:r>
          </a:p>
          <a:p>
            <a:r>
              <a:rPr lang="en-GB" sz="2400" dirty="0" smtClean="0">
                <a:solidFill>
                  <a:schemeClr val="tx1"/>
                </a:solidFill>
                <a:latin typeface="Lucida Console" pitchFamily="49" charset="0"/>
                <a:ea typeface="ヒラギノ角ゴ Pro W3" pitchFamily="-112" charset="-128"/>
                <a:cs typeface="Courier New" pitchFamily="49" charset="0"/>
              </a:rPr>
              <a:t>   echo "Lee has logged into the server."</a:t>
            </a:r>
          </a:p>
          <a:p>
            <a:r>
              <a:rPr lang="en-GB" sz="2400" dirty="0" smtClean="0">
                <a:solidFill>
                  <a:schemeClr val="tx1"/>
                </a:solidFill>
                <a:latin typeface="Lucida Console" pitchFamily="49" charset="0"/>
                <a:ea typeface="ヒラギノ角ゴ Pro W3" pitchFamily="-112" charset="-128"/>
                <a:cs typeface="Courier New" pitchFamily="49" charset="0"/>
              </a:rPr>
              <a:t>else</a:t>
            </a:r>
          </a:p>
          <a:p>
            <a:r>
              <a:rPr lang="en-GB" sz="2400" dirty="0" smtClean="0">
                <a:solidFill>
                  <a:schemeClr val="tx1"/>
                </a:solidFill>
                <a:latin typeface="Lucida Console" pitchFamily="49" charset="0"/>
                <a:ea typeface="ヒラギノ角ゴ Pro W3" pitchFamily="-112" charset="-128"/>
                <a:cs typeface="Courier New" pitchFamily="49" charset="0"/>
              </a:rPr>
              <a:t>   echo  "Lee has not logged in yet."</a:t>
            </a:r>
          </a:p>
          <a:p>
            <a:r>
              <a:rPr lang="en-GB" sz="2400" dirty="0" err="1" smtClean="0">
                <a:solidFill>
                  <a:schemeClr val="tx1"/>
                </a:solidFill>
                <a:latin typeface="Lucida Console" pitchFamily="49" charset="0"/>
                <a:ea typeface="ヒラギノ角ゴ Pro W3" pitchFamily="-112" charset="-128"/>
                <a:cs typeface="Courier New" pitchFamily="49" charset="0"/>
              </a:rPr>
              <a:t>fi</a:t>
            </a:r>
            <a:endParaRPr lang="en-GB" sz="2400" dirty="0" smtClean="0">
              <a:solidFill>
                <a:schemeClr val="tx1"/>
              </a:solidFill>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163638849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If Statement – Syntax</a:t>
            </a:r>
            <a:endParaRPr lang="en-GB" dirty="0"/>
          </a:p>
        </p:txBody>
      </p:sp>
      <p:sp>
        <p:nvSpPr>
          <p:cNvPr id="6" name="Content Placeholder 5"/>
          <p:cNvSpPr>
            <a:spLocks noGrp="1"/>
          </p:cNvSpPr>
          <p:nvPr>
            <p:ph idx="1"/>
          </p:nvPr>
        </p:nvSpPr>
        <p:spPr/>
        <p:txBody>
          <a:bodyPr/>
          <a:lstStyle/>
          <a:p>
            <a:r>
              <a:rPr lang="en-GB" dirty="0" smtClean="0"/>
              <a:t>Syntax </a:t>
            </a:r>
            <a:r>
              <a:rPr lang="en-GB" smtClean="0"/>
              <a:t>of if - then - elif - then </a:t>
            </a:r>
            <a:r>
              <a:rPr lang="en-GB" dirty="0" smtClean="0"/>
              <a:t>statement :</a:t>
            </a:r>
          </a:p>
          <a:p>
            <a:pPr>
              <a:buNone/>
            </a:pPr>
            <a:endParaRPr lang="en-GB" dirty="0" smtClean="0"/>
          </a:p>
          <a:p>
            <a:pPr>
              <a:buNone/>
            </a:pPr>
            <a:endParaRPr lang="en-GB" dirty="0" smtClean="0"/>
          </a:p>
          <a:p>
            <a:pPr>
              <a:buNone/>
            </a:pPr>
            <a:endParaRPr lang="en-GB" dirty="0" smtClean="0"/>
          </a:p>
        </p:txBody>
      </p:sp>
      <p:sp>
        <p:nvSpPr>
          <p:cNvPr id="9" name="Rounded Rectangle 8"/>
          <p:cNvSpPr/>
          <p:nvPr/>
        </p:nvSpPr>
        <p:spPr bwMode="auto">
          <a:xfrm>
            <a:off x="999344" y="2078020"/>
            <a:ext cx="4516377" cy="401642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if</a:t>
            </a:r>
            <a:r>
              <a:rPr kumimoji="0" lang="en-GB" sz="2000" b="0" i="0" u="none" strike="noStrike" cap="none" normalizeH="0" dirty="0" smtClean="0">
                <a:ln>
                  <a:noFill/>
                </a:ln>
                <a:solidFill>
                  <a:schemeClr val="tx1"/>
                </a:solidFill>
                <a:effectLst/>
                <a:latin typeface="Lucida Console" pitchFamily="49" charset="0"/>
                <a:ea typeface="ヒラギノ角ゴ Pro W3" pitchFamily="-112" charset="-128"/>
                <a:cs typeface="Courier New" pitchFamily="49" charset="0"/>
              </a:rPr>
              <a:t> </a:t>
            </a:r>
            <a:r>
              <a:rPr kumimoji="0" lang="en-GB" sz="20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command1</a:t>
            </a:r>
          </a:p>
          <a:p>
            <a:pPr marL="0" marR="0" indent="0" algn="l" defTabSz="914400" rtl="0" eaLnBrk="0" fontAlgn="base" latinLnBrk="0" hangingPunct="0">
              <a:lnSpc>
                <a:spcPct val="100000"/>
              </a:lnSpc>
              <a:spcBef>
                <a:spcPct val="0"/>
              </a:spcBef>
              <a:spcAft>
                <a:spcPct val="0"/>
              </a:spcAft>
              <a:buClrTx/>
              <a:buSzTx/>
              <a:buFontTx/>
              <a:buNone/>
              <a:tabLst/>
            </a:pPr>
            <a:r>
              <a:rPr lang="en-GB" sz="2000" dirty="0" smtClean="0">
                <a:solidFill>
                  <a:schemeClr val="tx1"/>
                </a:solidFill>
                <a:latin typeface="Lucida Console" pitchFamily="49" charset="0"/>
                <a:ea typeface="ヒラギノ角ゴ Pro W3" pitchFamily="-112" charset="-128"/>
                <a:cs typeface="Courier New" pitchFamily="49" charset="0"/>
              </a:rPr>
              <a:t>then</a:t>
            </a:r>
          </a:p>
          <a:p>
            <a:pPr marL="0" marR="0" indent="0" algn="l" defTabSz="914400" rtl="0" eaLnBrk="0" fontAlgn="base" latinLnBrk="0" hangingPunct="0">
              <a:lnSpc>
                <a:spcPct val="100000"/>
              </a:lnSpc>
              <a:spcBef>
                <a:spcPct val="0"/>
              </a:spcBef>
              <a:spcAft>
                <a:spcPct val="0"/>
              </a:spcAft>
              <a:buClrTx/>
              <a:buSzTx/>
              <a:buFontTx/>
              <a:buNone/>
              <a:tabLst/>
            </a:pPr>
            <a:r>
              <a:rPr lang="en-GB" sz="2000" dirty="0" smtClean="0">
                <a:solidFill>
                  <a:schemeClr val="tx1"/>
                </a:solidFill>
                <a:latin typeface="Lucida Console" pitchFamily="49" charset="0"/>
                <a:ea typeface="ヒラギノ角ゴ Pro W3" pitchFamily="-112" charset="-128"/>
                <a:cs typeface="Courier New" pitchFamily="49" charset="0"/>
              </a:rPr>
              <a:t>   </a:t>
            </a:r>
            <a:r>
              <a:rPr kumimoji="0" lang="en-GB" sz="20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code</a:t>
            </a:r>
          </a:p>
          <a:p>
            <a:pPr marL="0" marR="0" indent="0" algn="l" defTabSz="914400" rtl="0" eaLnBrk="0" fontAlgn="base" latinLnBrk="0" hangingPunct="0">
              <a:lnSpc>
                <a:spcPct val="100000"/>
              </a:lnSpc>
              <a:spcBef>
                <a:spcPct val="0"/>
              </a:spcBef>
              <a:spcAft>
                <a:spcPct val="0"/>
              </a:spcAft>
              <a:buClrTx/>
              <a:buSzTx/>
              <a:buFontTx/>
              <a:buNone/>
              <a:tabLst/>
            </a:pPr>
            <a:r>
              <a:rPr lang="en-GB" sz="2000" dirty="0" err="1" smtClean="0">
                <a:solidFill>
                  <a:schemeClr val="tx1"/>
                </a:solidFill>
                <a:latin typeface="Lucida Console" pitchFamily="49" charset="0"/>
                <a:ea typeface="ヒラギノ角ゴ Pro W3" pitchFamily="-112" charset="-128"/>
                <a:cs typeface="Courier New" pitchFamily="49" charset="0"/>
              </a:rPr>
              <a:t>elif</a:t>
            </a:r>
            <a:r>
              <a:rPr lang="en-GB" sz="2000" dirty="0" smtClean="0">
                <a:solidFill>
                  <a:schemeClr val="tx1"/>
                </a:solidFill>
                <a:latin typeface="Lucida Console" pitchFamily="49" charset="0"/>
                <a:ea typeface="ヒラギノ角ゴ Pro W3" pitchFamily="-112" charset="-128"/>
                <a:cs typeface="Courier New" pitchFamily="49" charset="0"/>
              </a:rPr>
              <a:t> command2</a:t>
            </a:r>
          </a:p>
          <a:p>
            <a:pPr marL="0" marR="0" indent="0" algn="l" defTabSz="914400" rtl="0" eaLnBrk="0" fontAlgn="base" latinLnBrk="0" hangingPunct="0">
              <a:lnSpc>
                <a:spcPct val="100000"/>
              </a:lnSpc>
              <a:spcBef>
                <a:spcPct val="0"/>
              </a:spcBef>
              <a:spcAft>
                <a:spcPct val="0"/>
              </a:spcAft>
              <a:buClrTx/>
              <a:buSzTx/>
              <a:buFontTx/>
              <a:buNone/>
              <a:tabLst/>
            </a:pPr>
            <a:r>
              <a:rPr lang="en-GB" sz="2000" dirty="0" smtClean="0">
                <a:solidFill>
                  <a:schemeClr val="tx1"/>
                </a:solidFill>
                <a:latin typeface="Lucida Console" pitchFamily="49" charset="0"/>
                <a:ea typeface="ヒラギノ角ゴ Pro W3" pitchFamily="-112" charset="-128"/>
                <a:cs typeface="Courier New" pitchFamily="49" charset="0"/>
              </a:rPr>
              <a:t>then</a:t>
            </a:r>
          </a:p>
          <a:p>
            <a:pPr marL="0" marR="0" indent="0" algn="l" defTabSz="914400" rtl="0" eaLnBrk="0" fontAlgn="base" latinLnBrk="0" hangingPunct="0">
              <a:lnSpc>
                <a:spcPct val="100000"/>
              </a:lnSpc>
              <a:spcBef>
                <a:spcPct val="0"/>
              </a:spcBef>
              <a:spcAft>
                <a:spcPct val="0"/>
              </a:spcAft>
              <a:buClrTx/>
              <a:buSzTx/>
              <a:buFontTx/>
              <a:buNone/>
              <a:tabLst/>
            </a:pPr>
            <a:r>
              <a:rPr lang="en-GB" sz="2000" dirty="0" smtClean="0">
                <a:solidFill>
                  <a:schemeClr val="tx1"/>
                </a:solidFill>
                <a:latin typeface="Lucida Console" pitchFamily="49" charset="0"/>
                <a:ea typeface="ヒラギノ角ゴ Pro W3" pitchFamily="-112" charset="-128"/>
                <a:cs typeface="Courier New" pitchFamily="49" charset="0"/>
              </a:rPr>
              <a:t>   code</a:t>
            </a:r>
          </a:p>
          <a:p>
            <a:pPr marL="0" marR="0" indent="0" algn="l" defTabSz="914400" rtl="0" eaLnBrk="0" fontAlgn="base" latinLnBrk="0" hangingPunct="0">
              <a:lnSpc>
                <a:spcPct val="100000"/>
              </a:lnSpc>
              <a:spcBef>
                <a:spcPct val="0"/>
              </a:spcBef>
              <a:spcAft>
                <a:spcPct val="0"/>
              </a:spcAft>
              <a:buClrTx/>
              <a:buSzTx/>
              <a:buFontTx/>
              <a:buNone/>
              <a:tabLst/>
            </a:pPr>
            <a:r>
              <a:rPr lang="en-GB" sz="2000" dirty="0" err="1" smtClean="0">
                <a:solidFill>
                  <a:schemeClr val="tx1"/>
                </a:solidFill>
                <a:latin typeface="Lucida Console" pitchFamily="49" charset="0"/>
                <a:ea typeface="ヒラギノ角ゴ Pro W3" pitchFamily="-112" charset="-128"/>
                <a:cs typeface="Courier New" pitchFamily="49" charset="0"/>
              </a:rPr>
              <a:t>elif</a:t>
            </a:r>
            <a:r>
              <a:rPr lang="en-GB" sz="2000" dirty="0" smtClean="0">
                <a:solidFill>
                  <a:schemeClr val="tx1"/>
                </a:solidFill>
                <a:latin typeface="Lucida Console" pitchFamily="49" charset="0"/>
                <a:ea typeface="ヒラギノ角ゴ Pro W3" pitchFamily="-112" charset="-128"/>
                <a:cs typeface="Courier New" pitchFamily="49" charset="0"/>
              </a:rPr>
              <a:t> </a:t>
            </a:r>
            <a:r>
              <a:rPr lang="en-GB" sz="2000" dirty="0" err="1" smtClean="0">
                <a:solidFill>
                  <a:schemeClr val="tx1"/>
                </a:solidFill>
                <a:latin typeface="Lucida Console" pitchFamily="49" charset="0"/>
                <a:ea typeface="ヒラギノ角ゴ Pro W3" pitchFamily="-112" charset="-128"/>
                <a:cs typeface="Courier New" pitchFamily="49" charset="0"/>
              </a:rPr>
              <a:t>commandN</a:t>
            </a:r>
            <a:r>
              <a:rPr lang="en-GB" sz="2000" dirty="0" smtClean="0">
                <a:solidFill>
                  <a:schemeClr val="tx1"/>
                </a:solidFill>
                <a:latin typeface="Lucida Console" pitchFamily="49" charset="0"/>
                <a:ea typeface="ヒラギノ角ゴ Pro W3" pitchFamily="-112" charset="-128"/>
                <a:cs typeface="Courier New" pitchFamily="49" charset="0"/>
              </a:rPr>
              <a:t> </a:t>
            </a:r>
          </a:p>
          <a:p>
            <a:pPr marL="0" marR="0" indent="0" algn="l" defTabSz="914400" rtl="0" eaLnBrk="0" fontAlgn="base" latinLnBrk="0" hangingPunct="0">
              <a:lnSpc>
                <a:spcPct val="100000"/>
              </a:lnSpc>
              <a:spcBef>
                <a:spcPct val="0"/>
              </a:spcBef>
              <a:spcAft>
                <a:spcPct val="0"/>
              </a:spcAft>
              <a:buClrTx/>
              <a:buSzTx/>
              <a:buFontTx/>
              <a:buNone/>
              <a:tabLst/>
            </a:pPr>
            <a:r>
              <a:rPr lang="en-GB" sz="2000" dirty="0" smtClean="0">
                <a:solidFill>
                  <a:schemeClr val="tx1"/>
                </a:solidFill>
                <a:latin typeface="Lucida Console" pitchFamily="49" charset="0"/>
                <a:ea typeface="ヒラギノ角ゴ Pro W3" pitchFamily="-112" charset="-128"/>
                <a:cs typeface="Courier New" pitchFamily="49" charset="0"/>
              </a:rPr>
              <a:t>then</a:t>
            </a:r>
          </a:p>
          <a:p>
            <a:pPr marL="0" marR="0" indent="0" algn="l" defTabSz="914400" rtl="0" eaLnBrk="0" fontAlgn="base" latinLnBrk="0" hangingPunct="0">
              <a:lnSpc>
                <a:spcPct val="100000"/>
              </a:lnSpc>
              <a:spcBef>
                <a:spcPct val="0"/>
              </a:spcBef>
              <a:spcAft>
                <a:spcPct val="0"/>
              </a:spcAft>
              <a:buClrTx/>
              <a:buSzTx/>
              <a:buFontTx/>
              <a:buNone/>
              <a:tabLst/>
            </a:pPr>
            <a:r>
              <a:rPr lang="en-GB" sz="2000" dirty="0" smtClean="0">
                <a:solidFill>
                  <a:schemeClr val="tx1"/>
                </a:solidFill>
                <a:latin typeface="Lucida Console" pitchFamily="49" charset="0"/>
                <a:ea typeface="ヒラギノ角ゴ Pro W3" pitchFamily="-112" charset="-128"/>
                <a:cs typeface="Courier New" pitchFamily="49" charset="0"/>
              </a:rPr>
              <a:t>   code</a:t>
            </a:r>
          </a:p>
          <a:p>
            <a:pPr marL="0" marR="0" indent="0" algn="l" defTabSz="914400" rtl="0" eaLnBrk="0" fontAlgn="base" latinLnBrk="0" hangingPunct="0">
              <a:lnSpc>
                <a:spcPct val="100000"/>
              </a:lnSpc>
              <a:spcBef>
                <a:spcPct val="0"/>
              </a:spcBef>
              <a:spcAft>
                <a:spcPct val="0"/>
              </a:spcAft>
              <a:buClrTx/>
              <a:buSzTx/>
              <a:buFontTx/>
              <a:buNone/>
              <a:tabLst/>
            </a:pPr>
            <a:r>
              <a:rPr lang="en-GB" sz="2000" dirty="0" smtClean="0">
                <a:solidFill>
                  <a:schemeClr val="tx1"/>
                </a:solidFill>
                <a:latin typeface="Lucida Console" pitchFamily="49" charset="0"/>
                <a:ea typeface="ヒラギノ角ゴ Pro W3" pitchFamily="-112" charset="-128"/>
                <a:cs typeface="Courier New" pitchFamily="49" charset="0"/>
              </a:rPr>
              <a:t>else</a:t>
            </a:r>
          </a:p>
          <a:p>
            <a:pPr marL="0" marR="0" indent="0" algn="l" defTabSz="914400" rtl="0" eaLnBrk="0" fontAlgn="base" latinLnBrk="0" hangingPunct="0">
              <a:lnSpc>
                <a:spcPct val="100000"/>
              </a:lnSpc>
              <a:spcBef>
                <a:spcPct val="0"/>
              </a:spcBef>
              <a:spcAft>
                <a:spcPct val="0"/>
              </a:spcAft>
              <a:buClrTx/>
              <a:buSzTx/>
              <a:buFontTx/>
              <a:buNone/>
              <a:tabLst/>
            </a:pPr>
            <a:r>
              <a:rPr lang="en-GB" sz="2000" dirty="0" smtClean="0">
                <a:solidFill>
                  <a:schemeClr val="tx1"/>
                </a:solidFill>
                <a:latin typeface="Lucida Console" pitchFamily="49" charset="0"/>
                <a:ea typeface="ヒラギノ角ゴ Pro W3" pitchFamily="-112" charset="-128"/>
                <a:cs typeface="Courier New" pitchFamily="49" charset="0"/>
              </a:rPr>
              <a:t>   code</a:t>
            </a:r>
          </a:p>
          <a:p>
            <a:pPr marL="0" marR="0" indent="0" algn="l" defTabSz="914400" rtl="0" eaLnBrk="0" fontAlgn="base" latinLnBrk="0" hangingPunct="0">
              <a:lnSpc>
                <a:spcPct val="100000"/>
              </a:lnSpc>
              <a:spcBef>
                <a:spcPct val="0"/>
              </a:spcBef>
              <a:spcAft>
                <a:spcPct val="0"/>
              </a:spcAft>
              <a:buClrTx/>
              <a:buSzTx/>
              <a:buFontTx/>
              <a:buNone/>
              <a:tabLst/>
            </a:pPr>
            <a:r>
              <a:rPr lang="en-GB" sz="2000" dirty="0" err="1" smtClean="0">
                <a:solidFill>
                  <a:schemeClr val="tx1"/>
                </a:solidFill>
                <a:latin typeface="Lucida Console" pitchFamily="49" charset="0"/>
                <a:ea typeface="ヒラギノ角ゴ Pro W3" pitchFamily="-112" charset="-128"/>
                <a:cs typeface="Courier New" pitchFamily="49" charset="0"/>
              </a:rPr>
              <a:t>fi</a:t>
            </a:r>
            <a:endParaRPr kumimoji="0" lang="en-GB" sz="20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896382576"/>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If Statement – </a:t>
            </a:r>
            <a:r>
              <a:rPr lang="en-GB" sz="2800" dirty="0" err="1" smtClean="0"/>
              <a:t>elif</a:t>
            </a:r>
            <a:r>
              <a:rPr lang="en-GB" sz="2800" dirty="0" smtClean="0"/>
              <a:t> Example</a:t>
            </a:r>
            <a:endParaRPr lang="en-GB" sz="2800" dirty="0"/>
          </a:p>
        </p:txBody>
      </p:sp>
      <p:sp>
        <p:nvSpPr>
          <p:cNvPr id="4" name="Rounded Rectangle 3"/>
          <p:cNvSpPr/>
          <p:nvPr/>
        </p:nvSpPr>
        <p:spPr bwMode="auto">
          <a:xfrm>
            <a:off x="683568" y="1592796"/>
            <a:ext cx="7841596" cy="4244586"/>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000" dirty="0" smtClean="0">
                <a:solidFill>
                  <a:schemeClr val="tx1"/>
                </a:solidFill>
                <a:latin typeface="Lucida Console" pitchFamily="49" charset="0"/>
                <a:ea typeface="ヒラギノ角ゴ Pro W3" pitchFamily="-112" charset="-128"/>
                <a:cs typeface="Courier New" pitchFamily="49" charset="0"/>
              </a:rPr>
              <a:t>#!/bin/bash</a:t>
            </a:r>
          </a:p>
          <a:p>
            <a:endParaRPr lang="en-GB" sz="2000" dirty="0" smtClean="0">
              <a:solidFill>
                <a:schemeClr val="tx1"/>
              </a:solidFill>
              <a:latin typeface="Lucida Console" pitchFamily="49" charset="0"/>
              <a:ea typeface="ヒラギノ角ゴ Pro W3" pitchFamily="-112" charset="-128"/>
              <a:cs typeface="Courier New" pitchFamily="49" charset="0"/>
            </a:endParaRPr>
          </a:p>
          <a:p>
            <a:r>
              <a:rPr lang="en-GB" sz="2000" dirty="0" smtClean="0">
                <a:solidFill>
                  <a:schemeClr val="tx1"/>
                </a:solidFill>
                <a:latin typeface="Lucida Console" pitchFamily="49" charset="0"/>
                <a:ea typeface="ヒラギノ角ゴ Pro W3" pitchFamily="-112" charset="-128"/>
                <a:cs typeface="Courier New" pitchFamily="49" charset="0"/>
              </a:rPr>
              <a:t>if who | </a:t>
            </a:r>
            <a:r>
              <a:rPr lang="en-GB" sz="2000" dirty="0" err="1" smtClean="0">
                <a:solidFill>
                  <a:schemeClr val="tx1"/>
                </a:solidFill>
                <a:latin typeface="Lucida Console" pitchFamily="49" charset="0"/>
                <a:ea typeface="ヒラギノ角ゴ Pro W3" pitchFamily="-112" charset="-128"/>
                <a:cs typeface="Courier New" pitchFamily="49" charset="0"/>
              </a:rPr>
              <a:t>grep</a:t>
            </a:r>
            <a:r>
              <a:rPr lang="en-GB" sz="2000" dirty="0" smtClean="0">
                <a:solidFill>
                  <a:schemeClr val="tx1"/>
                </a:solidFill>
                <a:latin typeface="Lucida Console" pitchFamily="49" charset="0"/>
                <a:ea typeface="ヒラギノ角ゴ Pro W3" pitchFamily="-112" charset="-128"/>
                <a:cs typeface="Courier New" pitchFamily="49" charset="0"/>
              </a:rPr>
              <a:t> -q lee </a:t>
            </a:r>
          </a:p>
          <a:p>
            <a:r>
              <a:rPr lang="en-GB" sz="2000" dirty="0" smtClean="0">
                <a:solidFill>
                  <a:schemeClr val="tx1"/>
                </a:solidFill>
                <a:latin typeface="Lucida Console" pitchFamily="49" charset="0"/>
                <a:ea typeface="ヒラギノ角ゴ Pro W3" pitchFamily="-112" charset="-128"/>
                <a:cs typeface="Courier New" pitchFamily="49" charset="0"/>
              </a:rPr>
              <a:t>then</a:t>
            </a:r>
          </a:p>
          <a:p>
            <a:r>
              <a:rPr lang="en-GB" sz="2000" dirty="0" smtClean="0">
                <a:solidFill>
                  <a:schemeClr val="tx1"/>
                </a:solidFill>
                <a:latin typeface="Lucida Console" pitchFamily="49" charset="0"/>
                <a:ea typeface="ヒラギノ角ゴ Pro W3" pitchFamily="-112" charset="-128"/>
                <a:cs typeface="Courier New" pitchFamily="49" charset="0"/>
              </a:rPr>
              <a:t>   echo "Lee has logged into the server."</a:t>
            </a:r>
          </a:p>
          <a:p>
            <a:r>
              <a:rPr lang="en-GB" sz="2000" dirty="0" err="1" smtClean="0">
                <a:solidFill>
                  <a:schemeClr val="tx1"/>
                </a:solidFill>
                <a:latin typeface="Lucida Console" pitchFamily="49" charset="0"/>
                <a:ea typeface="ヒラギノ角ゴ Pro W3" pitchFamily="-112" charset="-128"/>
                <a:cs typeface="Courier New" pitchFamily="49" charset="0"/>
              </a:rPr>
              <a:t>elif</a:t>
            </a:r>
            <a:r>
              <a:rPr lang="en-GB" sz="2000" dirty="0" smtClean="0">
                <a:solidFill>
                  <a:schemeClr val="tx1"/>
                </a:solidFill>
                <a:latin typeface="Lucida Console" pitchFamily="49" charset="0"/>
                <a:ea typeface="ヒラギノ角ゴ Pro W3" pitchFamily="-112" charset="-128"/>
                <a:cs typeface="Courier New" pitchFamily="49" charset="0"/>
              </a:rPr>
              <a:t> who | </a:t>
            </a:r>
            <a:r>
              <a:rPr lang="en-GB" sz="2000" dirty="0" err="1" smtClean="0">
                <a:solidFill>
                  <a:schemeClr val="tx1"/>
                </a:solidFill>
                <a:latin typeface="Lucida Console" pitchFamily="49" charset="0"/>
                <a:ea typeface="ヒラギノ角ゴ Pro W3" pitchFamily="-112" charset="-128"/>
                <a:cs typeface="Courier New" pitchFamily="49" charset="0"/>
              </a:rPr>
              <a:t>grep</a:t>
            </a:r>
            <a:r>
              <a:rPr lang="en-GB" sz="2000" dirty="0" smtClean="0">
                <a:solidFill>
                  <a:schemeClr val="tx1"/>
                </a:solidFill>
                <a:latin typeface="Lucida Console" pitchFamily="49" charset="0"/>
                <a:ea typeface="ヒラギノ角ゴ Pro W3" pitchFamily="-112" charset="-128"/>
                <a:cs typeface="Courier New" pitchFamily="49" charset="0"/>
              </a:rPr>
              <a:t> -q </a:t>
            </a:r>
            <a:r>
              <a:rPr lang="en-GB" sz="2000" dirty="0" err="1" smtClean="0">
                <a:solidFill>
                  <a:schemeClr val="tx1"/>
                </a:solidFill>
                <a:latin typeface="Lucida Console" pitchFamily="49" charset="0"/>
                <a:ea typeface="ヒラギノ角ゴ Pro W3" pitchFamily="-112" charset="-128"/>
                <a:cs typeface="Courier New" pitchFamily="49" charset="0"/>
              </a:rPr>
              <a:t>sarah</a:t>
            </a:r>
            <a:r>
              <a:rPr lang="en-GB" sz="2000" dirty="0" smtClean="0">
                <a:solidFill>
                  <a:schemeClr val="tx1"/>
                </a:solidFill>
                <a:latin typeface="Lucida Console" pitchFamily="49" charset="0"/>
                <a:ea typeface="ヒラギノ角ゴ Pro W3" pitchFamily="-112" charset="-128"/>
                <a:cs typeface="Courier New" pitchFamily="49" charset="0"/>
              </a:rPr>
              <a:t> </a:t>
            </a:r>
          </a:p>
          <a:p>
            <a:r>
              <a:rPr lang="en-GB" sz="2000" dirty="0" smtClean="0">
                <a:solidFill>
                  <a:schemeClr val="tx1"/>
                </a:solidFill>
                <a:latin typeface="Lucida Console" pitchFamily="49" charset="0"/>
                <a:ea typeface="ヒラギノ角ゴ Pro W3" pitchFamily="-112" charset="-128"/>
                <a:cs typeface="Courier New" pitchFamily="49" charset="0"/>
              </a:rPr>
              <a:t>then</a:t>
            </a:r>
          </a:p>
          <a:p>
            <a:r>
              <a:rPr lang="en-GB" sz="2000" dirty="0" smtClean="0">
                <a:solidFill>
                  <a:schemeClr val="tx1"/>
                </a:solidFill>
                <a:latin typeface="Lucida Console" pitchFamily="49" charset="0"/>
                <a:ea typeface="ヒラギノ角ゴ Pro W3" pitchFamily="-112" charset="-128"/>
                <a:cs typeface="Courier New" pitchFamily="49" charset="0"/>
              </a:rPr>
              <a:t>   echo "Sarah has logged into the server."</a:t>
            </a:r>
          </a:p>
          <a:p>
            <a:r>
              <a:rPr lang="en-GB" sz="2000" dirty="0" smtClean="0">
                <a:solidFill>
                  <a:schemeClr val="tx1"/>
                </a:solidFill>
                <a:latin typeface="Lucida Console" pitchFamily="49" charset="0"/>
                <a:ea typeface="ヒラギノ角ゴ Pro W3" pitchFamily="-112" charset="-128"/>
                <a:cs typeface="Courier New" pitchFamily="49" charset="0"/>
              </a:rPr>
              <a:t>else</a:t>
            </a:r>
          </a:p>
          <a:p>
            <a:r>
              <a:rPr lang="en-GB" sz="2000" dirty="0" smtClean="0">
                <a:solidFill>
                  <a:schemeClr val="tx1"/>
                </a:solidFill>
                <a:latin typeface="Lucida Console" pitchFamily="49" charset="0"/>
                <a:ea typeface="ヒラギノ角ゴ Pro W3" pitchFamily="-112" charset="-128"/>
                <a:cs typeface="Courier New" pitchFamily="49" charset="0"/>
              </a:rPr>
              <a:t>   echo "Lee and Sarah have not logged in yet."</a:t>
            </a:r>
          </a:p>
          <a:p>
            <a:r>
              <a:rPr lang="en-GB" sz="2000" dirty="0" err="1" smtClean="0">
                <a:solidFill>
                  <a:schemeClr val="tx1"/>
                </a:solidFill>
                <a:latin typeface="Lucida Console" pitchFamily="49" charset="0"/>
                <a:ea typeface="ヒラギノ角ゴ Pro W3" pitchFamily="-112" charset="-128"/>
                <a:cs typeface="Courier New" pitchFamily="49" charset="0"/>
              </a:rPr>
              <a:t>fi</a:t>
            </a:r>
            <a:endParaRPr lang="en-GB" sz="2000" dirty="0" smtClean="0">
              <a:solidFill>
                <a:schemeClr val="tx1"/>
              </a:solidFill>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41057507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dirty="0" smtClean="0"/>
              <a:t>if statement</a:t>
            </a:r>
            <a:endParaRPr lang="en-GB" sz="2800" b="1" dirty="0"/>
          </a:p>
        </p:txBody>
      </p:sp>
      <p:sp>
        <p:nvSpPr>
          <p:cNvPr id="21" name="Text Placeholder 20"/>
          <p:cNvSpPr>
            <a:spLocks noGrp="1"/>
          </p:cNvSpPr>
          <p:nvPr>
            <p:ph type="body" sz="quarter" idx="13"/>
          </p:nvPr>
        </p:nvSpPr>
        <p:spPr>
          <a:xfrm>
            <a:off x="662300" y="2516175"/>
            <a:ext cx="7772677" cy="476726"/>
          </a:xfrm>
          <a:effectLst>
            <a:outerShdw blurRad="63500" dist="63500" dir="2700000" algn="tl" rotWithShape="0">
              <a:prstClr val="black">
                <a:alpha val="40000"/>
              </a:prstClr>
            </a:outerShdw>
          </a:effectLst>
        </p:spPr>
        <p:txBody>
          <a:bodyPr/>
          <a:lstStyle/>
          <a:p>
            <a:r>
              <a:rPr smtClean="0"/>
              <a:t>Test Expression</a:t>
            </a:r>
            <a:endParaRPr lang="en-GB" dirty="0"/>
          </a:p>
        </p:txBody>
      </p:sp>
      <p:sp>
        <p:nvSpPr>
          <p:cNvPr id="4" name="Text Placeholder 3"/>
          <p:cNvSpPr>
            <a:spLocks noGrp="1"/>
          </p:cNvSpPr>
          <p:nvPr>
            <p:ph type="body" sz="quarter" idx="16"/>
          </p:nvPr>
        </p:nvSpPr>
        <p:spPr>
          <a:xfrm>
            <a:off x="696005" y="1785915"/>
            <a:ext cx="7772677" cy="578882"/>
          </a:xfrm>
        </p:spPr>
        <p:txBody>
          <a:bodyPr/>
          <a:lstStyle/>
          <a:p>
            <a:r>
              <a:rPr smtClean="0"/>
              <a:t>Syntax</a:t>
            </a:r>
            <a:endParaRPr lang="en-GB" dirty="0"/>
          </a:p>
        </p:txBody>
      </p:sp>
      <p:sp>
        <p:nvSpPr>
          <p:cNvPr id="5" name="Text Placeholder 4"/>
          <p:cNvSpPr>
            <a:spLocks noGrp="1"/>
          </p:cNvSpPr>
          <p:nvPr>
            <p:ph type="body" sz="quarter" idx="14"/>
          </p:nvPr>
        </p:nvSpPr>
        <p:spPr>
          <a:xfrm>
            <a:off x="662300" y="3246435"/>
            <a:ext cx="7772677" cy="476726"/>
          </a:xfrm>
        </p:spPr>
        <p:txBody>
          <a:bodyPr/>
          <a:lstStyle/>
          <a:p>
            <a:r>
              <a:rPr smtClean="0"/>
              <a:t>Conditional Operators</a:t>
            </a:r>
            <a:endParaRPr/>
          </a:p>
        </p:txBody>
      </p:sp>
    </p:spTree>
    <p:extLst>
      <p:ext uri="{BB962C8B-B14F-4D97-AF65-F5344CB8AC3E}">
        <p14:creationId xmlns:p14="http://schemas.microsoft.com/office/powerpoint/2010/main" val="50439653"/>
      </p:ext>
    </p:extLst>
  </p:cSld>
  <p:clrMapOvr>
    <a:masterClrMapping/>
  </p:clrMapOvr>
  <p:transition spd="slow">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Test Expression</a:t>
            </a:r>
            <a:endParaRPr lang="en-GB" sz="2800" dirty="0"/>
          </a:p>
        </p:txBody>
      </p:sp>
      <p:sp>
        <p:nvSpPr>
          <p:cNvPr id="6" name="Content Placeholder 5"/>
          <p:cNvSpPr>
            <a:spLocks noGrp="1"/>
          </p:cNvSpPr>
          <p:nvPr>
            <p:ph idx="1"/>
          </p:nvPr>
        </p:nvSpPr>
        <p:spPr>
          <a:xfrm>
            <a:off x="457200" y="1363445"/>
            <a:ext cx="8229600" cy="4525962"/>
          </a:xfrm>
        </p:spPr>
        <p:txBody>
          <a:bodyPr/>
          <a:lstStyle/>
          <a:p>
            <a:pPr>
              <a:spcBef>
                <a:spcPts val="600"/>
              </a:spcBef>
              <a:spcAft>
                <a:spcPts val="600"/>
              </a:spcAft>
              <a:buFont typeface="Arial" panose="020B0604020202020204" pitchFamily="34" charset="0"/>
              <a:buChar char="•"/>
            </a:pPr>
            <a:r>
              <a:rPr lang="en-GB" sz="2400" dirty="0" smtClean="0"/>
              <a:t>Square brackets are short hand representation of test command.</a:t>
            </a:r>
          </a:p>
          <a:p>
            <a:pPr>
              <a:spcBef>
                <a:spcPts val="600"/>
              </a:spcBef>
              <a:spcAft>
                <a:spcPts val="600"/>
              </a:spcAft>
              <a:buFont typeface="Arial" panose="020B0604020202020204" pitchFamily="34" charset="0"/>
              <a:buChar char="•"/>
            </a:pPr>
            <a:r>
              <a:rPr lang="en-GB" sz="2400" dirty="0" smtClean="0"/>
              <a:t>Test command simply evaluates the Boolean expressions.</a:t>
            </a:r>
          </a:p>
          <a:p>
            <a:pPr>
              <a:spcBef>
                <a:spcPts val="600"/>
              </a:spcBef>
              <a:spcAft>
                <a:spcPts val="600"/>
              </a:spcAft>
              <a:buFont typeface="Arial" panose="020B0604020202020204" pitchFamily="34" charset="0"/>
              <a:buChar char="•"/>
            </a:pPr>
            <a:r>
              <a:rPr lang="en-GB" sz="2400" dirty="0" smtClean="0"/>
              <a:t>Test command has an alias, “[ ”. The square bracket is used as a shorthand for conditionals and loops</a:t>
            </a:r>
          </a:p>
          <a:p>
            <a:pPr lvl="1">
              <a:spcBef>
                <a:spcPts val="600"/>
              </a:spcBef>
              <a:spcAft>
                <a:spcPts val="600"/>
              </a:spcAft>
              <a:buNone/>
            </a:pPr>
            <a:endParaRPr lang="en-GB" sz="2400" dirty="0" smtClean="0"/>
          </a:p>
          <a:p>
            <a:pPr>
              <a:spcBef>
                <a:spcPts val="600"/>
              </a:spcBef>
              <a:spcAft>
                <a:spcPts val="600"/>
              </a:spcAft>
            </a:pPr>
            <a:endParaRPr lang="en-GB" sz="2400" dirty="0" smtClean="0"/>
          </a:p>
          <a:p>
            <a:pPr>
              <a:spcBef>
                <a:spcPts val="600"/>
              </a:spcBef>
              <a:spcAft>
                <a:spcPts val="600"/>
              </a:spcAft>
            </a:pPr>
            <a:endParaRPr lang="en-GB" sz="2400" dirty="0" smtClean="0"/>
          </a:p>
          <a:p>
            <a:pPr>
              <a:spcBef>
                <a:spcPts val="600"/>
              </a:spcBef>
              <a:spcAft>
                <a:spcPts val="600"/>
              </a:spcAft>
              <a:buNone/>
            </a:pPr>
            <a:endParaRPr lang="en-GB" sz="2400" dirty="0" smtClean="0"/>
          </a:p>
          <a:p>
            <a:pPr>
              <a:spcBef>
                <a:spcPts val="600"/>
              </a:spcBef>
              <a:spcAft>
                <a:spcPts val="600"/>
              </a:spcAft>
              <a:buNone/>
            </a:pPr>
            <a:r>
              <a:rPr lang="en-GB" sz="2400" dirty="0" smtClean="0"/>
              <a:t>		</a:t>
            </a:r>
          </a:p>
          <a:p>
            <a:pPr>
              <a:spcBef>
                <a:spcPts val="600"/>
              </a:spcBef>
              <a:spcAft>
                <a:spcPts val="600"/>
              </a:spcAft>
            </a:pPr>
            <a:endParaRPr lang="en-GB" sz="2400" dirty="0" smtClean="0"/>
          </a:p>
          <a:p>
            <a:pPr>
              <a:spcBef>
                <a:spcPts val="600"/>
              </a:spcBef>
              <a:spcAft>
                <a:spcPts val="600"/>
              </a:spcAft>
              <a:buNone/>
            </a:pPr>
            <a:endParaRPr lang="en-GB" sz="2400" dirty="0" smtClean="0"/>
          </a:p>
          <a:p>
            <a:pPr>
              <a:spcBef>
                <a:spcPts val="600"/>
              </a:spcBef>
              <a:spcAft>
                <a:spcPts val="600"/>
              </a:spcAft>
              <a:buNone/>
            </a:pPr>
            <a:endParaRPr lang="en-GB" sz="2400" dirty="0" smtClean="0"/>
          </a:p>
          <a:p>
            <a:pPr>
              <a:spcBef>
                <a:spcPts val="600"/>
              </a:spcBef>
              <a:spcAft>
                <a:spcPts val="600"/>
              </a:spcAft>
              <a:buNone/>
            </a:pPr>
            <a:endParaRPr lang="en-GB" sz="2400" dirty="0" smtClean="0"/>
          </a:p>
        </p:txBody>
      </p:sp>
      <p:sp>
        <p:nvSpPr>
          <p:cNvPr id="5" name="Rounded Rectangle 4"/>
          <p:cNvSpPr/>
          <p:nvPr/>
        </p:nvSpPr>
        <p:spPr bwMode="auto">
          <a:xfrm>
            <a:off x="819808" y="3920362"/>
            <a:ext cx="3234954" cy="96695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t</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est</a:t>
            </a:r>
            <a:r>
              <a:rPr kumimoji="0" lang="en-GB" sz="2400" b="0" i="0" u="none" strike="noStrike" cap="none" normalizeH="0" dirty="0" smtClean="0">
                <a:ln>
                  <a:noFill/>
                </a:ln>
                <a:solidFill>
                  <a:schemeClr val="tx1"/>
                </a:solidFill>
                <a:effectLst/>
                <a:latin typeface="Lucida Console" pitchFamily="49" charset="0"/>
                <a:ea typeface="ヒラギノ角ゴ Pro W3" pitchFamily="-112" charset="-128"/>
                <a:cs typeface="Courier New" pitchFamily="49" charset="0"/>
              </a:rPr>
              <a:t> expression</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
        <p:nvSpPr>
          <p:cNvPr id="7" name="Rounded Rectangle 6"/>
          <p:cNvSpPr/>
          <p:nvPr/>
        </p:nvSpPr>
        <p:spPr bwMode="auto">
          <a:xfrm>
            <a:off x="819808" y="5084389"/>
            <a:ext cx="3234953" cy="912825"/>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 expression ]</a:t>
            </a:r>
          </a:p>
        </p:txBody>
      </p:sp>
      <p:sp>
        <p:nvSpPr>
          <p:cNvPr id="8" name="Rounded Rectangle 7"/>
          <p:cNvSpPr/>
          <p:nvPr/>
        </p:nvSpPr>
        <p:spPr bwMode="auto">
          <a:xfrm>
            <a:off x="4572001" y="3920362"/>
            <a:ext cx="3184633" cy="96695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test  5  –</a:t>
            </a:r>
            <a:r>
              <a:rPr kumimoji="0" lang="en-GB" sz="2400" b="0" i="0" u="none" strike="noStrike" cap="none" normalizeH="0" baseline="0" dirty="0" err="1" smtClean="0">
                <a:ln>
                  <a:noFill/>
                </a:ln>
                <a:solidFill>
                  <a:schemeClr val="tx1"/>
                </a:solidFill>
                <a:effectLst/>
                <a:latin typeface="Lucida Console" pitchFamily="49" charset="0"/>
                <a:ea typeface="ヒラギノ角ゴ Pro W3" pitchFamily="-112" charset="-128"/>
                <a:cs typeface="Courier New" pitchFamily="49" charset="0"/>
              </a:rPr>
              <a:t>gt</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  3</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echo  $?</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
        <p:nvSpPr>
          <p:cNvPr id="10" name="Rounded Rectangle 9"/>
          <p:cNvSpPr/>
          <p:nvPr/>
        </p:nvSpPr>
        <p:spPr bwMode="auto">
          <a:xfrm>
            <a:off x="4572000" y="5063769"/>
            <a:ext cx="3184633" cy="949338"/>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a:t>
            </a:r>
            <a:r>
              <a:rPr kumimoji="0" lang="en-GB" sz="2400" b="0" i="0" u="none" strike="noStrike" cap="none" normalizeH="0" dirty="0" smtClean="0">
                <a:ln>
                  <a:noFill/>
                </a:ln>
                <a:solidFill>
                  <a:schemeClr val="tx1"/>
                </a:solidFill>
                <a:effectLst/>
                <a:latin typeface="Lucida Console" pitchFamily="49" charset="0"/>
                <a:ea typeface="ヒラギノ角ゴ Pro W3" pitchFamily="-112" charset="-128"/>
                <a:cs typeface="Courier New" pitchFamily="49" charset="0"/>
              </a:rPr>
              <a:t> </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5 –</a:t>
            </a:r>
            <a:r>
              <a:rPr kumimoji="0" lang="en-GB" sz="2400" b="0" i="0" u="none" strike="noStrike" cap="none" normalizeH="0" baseline="0" dirty="0" err="1" smtClean="0">
                <a:ln>
                  <a:noFill/>
                </a:ln>
                <a:solidFill>
                  <a:schemeClr val="tx1"/>
                </a:solidFill>
                <a:effectLst/>
                <a:latin typeface="Lucida Console" pitchFamily="49" charset="0"/>
                <a:ea typeface="ヒラギノ角ゴ Pro W3" pitchFamily="-112" charset="-128"/>
                <a:cs typeface="Courier New" pitchFamily="49" charset="0"/>
              </a:rPr>
              <a:t>gt</a:t>
            </a:r>
            <a:r>
              <a:rPr kumimoji="0" lang="en-GB" sz="2400" b="0" i="0" u="none" strike="noStrike" cap="none" normalizeH="0" dirty="0" smtClean="0">
                <a:ln>
                  <a:noFill/>
                </a:ln>
                <a:solidFill>
                  <a:schemeClr val="tx1"/>
                </a:solidFill>
                <a:effectLst/>
                <a:latin typeface="Lucida Console" pitchFamily="49" charset="0"/>
                <a:ea typeface="ヒラギノ角ゴ Pro W3" pitchFamily="-112" charset="-128"/>
                <a:cs typeface="Courier New" pitchFamily="49" charset="0"/>
              </a:rPr>
              <a:t> 3 </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echo $?</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265115067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1350"/>
            <a:ext cx="8229600" cy="477054"/>
          </a:xfrm>
        </p:spPr>
        <p:txBody>
          <a:bodyPr/>
          <a:lstStyle/>
          <a:p>
            <a:r>
              <a:rPr lang="en-GB" sz="2800" dirty="0" smtClean="0"/>
              <a:t>Creating and Running a Shell Script</a:t>
            </a:r>
            <a:endParaRPr lang="en-GB" sz="2800" dirty="0"/>
          </a:p>
        </p:txBody>
      </p:sp>
      <p:sp>
        <p:nvSpPr>
          <p:cNvPr id="5" name="Content Placeholder 4"/>
          <p:cNvSpPr>
            <a:spLocks noGrp="1"/>
          </p:cNvSpPr>
          <p:nvPr>
            <p:ph idx="1"/>
          </p:nvPr>
        </p:nvSpPr>
        <p:spPr>
          <a:xfrm>
            <a:off x="417897" y="1452282"/>
            <a:ext cx="8367519" cy="4948518"/>
          </a:xfrm>
        </p:spPr>
        <p:txBody>
          <a:bodyPr/>
          <a:lstStyle/>
          <a:p>
            <a:pPr>
              <a:spcBef>
                <a:spcPts val="600"/>
              </a:spcBef>
              <a:spcAft>
                <a:spcPts val="600"/>
              </a:spcAft>
              <a:buFont typeface="Arial" panose="020B0604020202020204" pitchFamily="34" charset="0"/>
              <a:buChar char="•"/>
            </a:pPr>
            <a:r>
              <a:rPr lang="en-GB" sz="2400" dirty="0" smtClean="0"/>
              <a:t>Shell scripts consist of series of commands and logical steps</a:t>
            </a:r>
          </a:p>
          <a:p>
            <a:pPr>
              <a:spcBef>
                <a:spcPts val="600"/>
              </a:spcBef>
              <a:spcAft>
                <a:spcPts val="600"/>
              </a:spcAft>
              <a:buFont typeface="Arial" panose="020B0604020202020204" pitchFamily="34" charset="0"/>
              <a:buChar char="•"/>
            </a:pPr>
            <a:r>
              <a:rPr lang="en-GB" sz="2400" dirty="0" smtClean="0"/>
              <a:t>To create a shell script called </a:t>
            </a:r>
            <a:r>
              <a:rPr lang="en-GB" sz="2400" dirty="0" err="1" smtClean="0"/>
              <a:t>listFiles</a:t>
            </a:r>
            <a:r>
              <a:rPr lang="en-GB" sz="2400" dirty="0" smtClean="0"/>
              <a:t>, open “</a:t>
            </a:r>
            <a:r>
              <a:rPr lang="en-GB" sz="2400" dirty="0" err="1" smtClean="0"/>
              <a:t>listFiles</a:t>
            </a:r>
            <a:r>
              <a:rPr lang="en-GB" sz="2400" dirty="0" smtClean="0"/>
              <a:t>” in vi.</a:t>
            </a:r>
          </a:p>
          <a:p>
            <a:pPr>
              <a:spcBef>
                <a:spcPts val="600"/>
              </a:spcBef>
              <a:spcAft>
                <a:spcPts val="600"/>
              </a:spcAft>
              <a:buFont typeface="Arial" panose="020B0604020202020204" pitchFamily="34" charset="0"/>
              <a:buChar char="•"/>
            </a:pPr>
            <a:r>
              <a:rPr lang="en-GB" sz="2400" dirty="0" smtClean="0"/>
              <a:t>Then type the following commands</a:t>
            </a:r>
          </a:p>
          <a:p>
            <a:pPr>
              <a:spcBef>
                <a:spcPts val="600"/>
              </a:spcBef>
              <a:spcAft>
                <a:spcPts val="600"/>
              </a:spcAft>
            </a:pPr>
            <a:endParaRPr lang="en-GB" sz="2400" dirty="0" smtClean="0"/>
          </a:p>
          <a:p>
            <a:pPr>
              <a:spcBef>
                <a:spcPts val="600"/>
              </a:spcBef>
              <a:spcAft>
                <a:spcPts val="600"/>
              </a:spcAft>
              <a:buNone/>
            </a:pPr>
            <a:endParaRPr lang="en-GB" sz="2400" dirty="0" smtClean="0"/>
          </a:p>
          <a:p>
            <a:pPr>
              <a:spcBef>
                <a:spcPts val="600"/>
              </a:spcBef>
              <a:spcAft>
                <a:spcPts val="600"/>
              </a:spcAft>
            </a:pPr>
            <a:endParaRPr lang="en-GB" sz="2400" dirty="0"/>
          </a:p>
        </p:txBody>
      </p:sp>
      <p:sp>
        <p:nvSpPr>
          <p:cNvPr id="6" name="Rounded Rectangle 5"/>
          <p:cNvSpPr/>
          <p:nvPr/>
        </p:nvSpPr>
        <p:spPr bwMode="auto">
          <a:xfrm>
            <a:off x="3079782" y="3362776"/>
            <a:ext cx="3016284" cy="504056"/>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28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vi</a:t>
            </a:r>
            <a:r>
              <a:rPr kumimoji="0" lang="en-GB" sz="2800" b="0" i="0" u="none" strike="noStrike" cap="none" normalizeH="0" dirty="0" smtClean="0">
                <a:ln>
                  <a:noFill/>
                </a:ln>
                <a:solidFill>
                  <a:schemeClr val="bg1"/>
                </a:solidFill>
                <a:effectLst/>
                <a:latin typeface="Lucida Console" pitchFamily="49" charset="0"/>
                <a:ea typeface="ヒラギノ角ゴ Pro W3" pitchFamily="-112" charset="-128"/>
                <a:cs typeface="Courier New" pitchFamily="49" charset="0"/>
              </a:rPr>
              <a:t> </a:t>
            </a:r>
            <a:r>
              <a:rPr kumimoji="0" lang="en-GB" sz="2800" b="0" i="0" u="none" strike="noStrike" cap="none" normalizeH="0" baseline="0" dirty="0" err="1" smtClean="0">
                <a:ln>
                  <a:noFill/>
                </a:ln>
                <a:solidFill>
                  <a:schemeClr val="bg1"/>
                </a:solidFill>
                <a:effectLst/>
                <a:latin typeface="Lucida Console" pitchFamily="49" charset="0"/>
                <a:ea typeface="ヒラギノ角ゴ Pro W3" pitchFamily="-112" charset="-128"/>
                <a:cs typeface="Courier New" pitchFamily="49" charset="0"/>
              </a:rPr>
              <a:t>listFiles</a:t>
            </a:r>
            <a:r>
              <a:rPr kumimoji="0" lang="en-GB" sz="28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 </a:t>
            </a:r>
            <a:endParaRPr lang="en-GB" sz="2000" dirty="0" smtClean="0">
              <a:solidFill>
                <a:schemeClr val="tx1"/>
              </a:solidFill>
              <a:latin typeface="Lucida Console" pitchFamily="49" charset="0"/>
              <a:ea typeface="ヒラギノ角ゴ Pro W3" pitchFamily="-112" charset="-128"/>
              <a:cs typeface="Courier New" pitchFamily="49" charset="0"/>
            </a:endParaRPr>
          </a:p>
        </p:txBody>
      </p:sp>
      <p:sp>
        <p:nvSpPr>
          <p:cNvPr id="7" name="Rounded Rectangle 6"/>
          <p:cNvSpPr/>
          <p:nvPr/>
        </p:nvSpPr>
        <p:spPr bwMode="auto">
          <a:xfrm>
            <a:off x="417897" y="4069974"/>
            <a:ext cx="8367519" cy="2379427"/>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#!/bin/bash</a:t>
            </a:r>
          </a:p>
          <a:p>
            <a:endParaRPr lang="en-GB" dirty="0" smtClean="0">
              <a:solidFill>
                <a:schemeClr val="tx1"/>
              </a:solidFill>
              <a:latin typeface="Lucida Console" pitchFamily="49" charset="0"/>
              <a:ea typeface="ヒラギノ角ゴ Pro W3" pitchFamily="-112" charset="-128"/>
              <a:cs typeface="Courier New" pitchFamily="49" charset="0"/>
            </a:endParaRPr>
          </a:p>
          <a:p>
            <a:r>
              <a:rPr lang="en-GB" sz="2400" dirty="0" smtClean="0">
                <a:solidFill>
                  <a:schemeClr val="tx1"/>
                </a:solidFill>
                <a:latin typeface="Lucida Console" pitchFamily="49" charset="0"/>
                <a:ea typeface="ヒラギノ角ゴ Pro W3" pitchFamily="-112" charset="-128"/>
                <a:cs typeface="Courier New" pitchFamily="49" charset="0"/>
              </a:rPr>
              <a:t>echo "Listing all files and directories recursively under the home folder : "</a:t>
            </a:r>
          </a:p>
          <a:p>
            <a:r>
              <a:rPr lang="en-GB" sz="2400" dirty="0" smtClean="0">
                <a:solidFill>
                  <a:schemeClr val="tx1"/>
                </a:solidFill>
                <a:latin typeface="Lucida Console" pitchFamily="49" charset="0"/>
                <a:ea typeface="ヒラギノ角ゴ Pro W3" pitchFamily="-112" charset="-128"/>
                <a:cs typeface="Courier New" pitchFamily="49" charset="0"/>
              </a:rPr>
              <a:t># This is a comment</a:t>
            </a:r>
          </a:p>
          <a:p>
            <a:r>
              <a:rPr lang="en-GB" sz="2400" dirty="0" err="1" smtClean="0">
                <a:solidFill>
                  <a:schemeClr val="tx1"/>
                </a:solidFill>
                <a:latin typeface="Lucida Console" pitchFamily="49" charset="0"/>
                <a:ea typeface="ヒラギノ角ゴ Pro W3" pitchFamily="-112" charset="-128"/>
                <a:cs typeface="Courier New" pitchFamily="49" charset="0"/>
              </a:rPr>
              <a:t>ls</a:t>
            </a:r>
            <a:r>
              <a:rPr lang="en-GB" sz="2400" dirty="0" smtClean="0">
                <a:solidFill>
                  <a:schemeClr val="tx1"/>
                </a:solidFill>
                <a:latin typeface="Lucida Console" pitchFamily="49" charset="0"/>
                <a:ea typeface="ヒラギノ角ゴ Pro W3" pitchFamily="-112" charset="-128"/>
                <a:cs typeface="Courier New" pitchFamily="49" charset="0"/>
              </a:rPr>
              <a:t> -R ~</a:t>
            </a:r>
          </a:p>
          <a:p>
            <a:pPr marL="0" marR="0" indent="0" algn="l" defTabSz="914400" rtl="0" eaLnBrk="0" fontAlgn="base" latinLnBrk="0" hangingPunct="0">
              <a:lnSpc>
                <a:spcPct val="100000"/>
              </a:lnSpc>
              <a:spcBef>
                <a:spcPct val="0"/>
              </a:spcBef>
              <a:spcAft>
                <a:spcPct val="0"/>
              </a:spcAft>
              <a:buClrTx/>
              <a:buSzTx/>
              <a:buFontTx/>
              <a:buNone/>
              <a:tabLst/>
            </a:pPr>
            <a:endParaRPr kumimoji="0" lang="en-GB"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Test Expression</a:t>
            </a:r>
            <a:endParaRPr lang="en-GB" sz="2800" dirty="0"/>
          </a:p>
        </p:txBody>
      </p:sp>
      <p:sp>
        <p:nvSpPr>
          <p:cNvPr id="6" name="Content Placeholder 5"/>
          <p:cNvSpPr>
            <a:spLocks noGrp="1"/>
          </p:cNvSpPr>
          <p:nvPr>
            <p:ph idx="1"/>
          </p:nvPr>
        </p:nvSpPr>
        <p:spPr>
          <a:xfrm>
            <a:off x="457200" y="1426509"/>
            <a:ext cx="8229600" cy="4525962"/>
          </a:xfrm>
        </p:spPr>
        <p:txBody>
          <a:bodyPr/>
          <a:lstStyle/>
          <a:p>
            <a:pPr>
              <a:spcBef>
                <a:spcPts val="600"/>
              </a:spcBef>
              <a:spcAft>
                <a:spcPts val="600"/>
              </a:spcAft>
            </a:pPr>
            <a:r>
              <a:rPr lang="en-GB" sz="2400" dirty="0" smtClean="0"/>
              <a:t>There are 3 main types of expression that we can test</a:t>
            </a:r>
          </a:p>
          <a:p>
            <a:pPr lvl="1">
              <a:spcBef>
                <a:spcPts val="600"/>
              </a:spcBef>
              <a:spcAft>
                <a:spcPts val="600"/>
              </a:spcAft>
            </a:pPr>
            <a:r>
              <a:rPr lang="en-GB" sz="2400" dirty="0" smtClean="0"/>
              <a:t>File test</a:t>
            </a:r>
          </a:p>
          <a:p>
            <a:pPr lvl="1">
              <a:spcBef>
                <a:spcPts val="600"/>
              </a:spcBef>
              <a:spcAft>
                <a:spcPts val="600"/>
              </a:spcAft>
            </a:pPr>
            <a:r>
              <a:rPr lang="en-GB" sz="2400" dirty="0" smtClean="0"/>
              <a:t>String test</a:t>
            </a:r>
          </a:p>
          <a:p>
            <a:pPr lvl="1">
              <a:spcBef>
                <a:spcPts val="600"/>
              </a:spcBef>
              <a:spcAft>
                <a:spcPts val="600"/>
              </a:spcAft>
            </a:pPr>
            <a:r>
              <a:rPr lang="en-GB" sz="2400" dirty="0" smtClean="0"/>
              <a:t>Numeric test</a:t>
            </a:r>
          </a:p>
        </p:txBody>
      </p:sp>
    </p:spTree>
    <p:extLst>
      <p:ext uri="{BB962C8B-B14F-4D97-AF65-F5344CB8AC3E}">
        <p14:creationId xmlns:p14="http://schemas.microsoft.com/office/powerpoint/2010/main" val="223946775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1350"/>
            <a:ext cx="8229600" cy="477054"/>
          </a:xfrm>
        </p:spPr>
        <p:txBody>
          <a:bodyPr/>
          <a:lstStyle/>
          <a:p>
            <a:r>
              <a:rPr lang="en-GB" sz="2800" dirty="0" smtClean="0"/>
              <a:t>File test</a:t>
            </a:r>
          </a:p>
        </p:txBody>
      </p:sp>
      <p:sp>
        <p:nvSpPr>
          <p:cNvPr id="5" name="Content Placeholder 4"/>
          <p:cNvSpPr>
            <a:spLocks noGrp="1"/>
          </p:cNvSpPr>
          <p:nvPr>
            <p:ph idx="1"/>
          </p:nvPr>
        </p:nvSpPr>
        <p:spPr>
          <a:xfrm>
            <a:off x="457200" y="1442275"/>
            <a:ext cx="8229600" cy="4525962"/>
          </a:xfrm>
        </p:spPr>
        <p:txBody>
          <a:bodyPr/>
          <a:lstStyle/>
          <a:p>
            <a:pPr>
              <a:spcBef>
                <a:spcPts val="600"/>
              </a:spcBef>
              <a:spcAft>
                <a:spcPts val="600"/>
              </a:spcAft>
              <a:buFont typeface="Arial" panose="020B0604020202020204" pitchFamily="34" charset="0"/>
              <a:buChar char="•"/>
            </a:pPr>
            <a:r>
              <a:rPr lang="en-GB" sz="2400" dirty="0" smtClean="0"/>
              <a:t>-e name	File name exists.</a:t>
            </a:r>
          </a:p>
          <a:p>
            <a:pPr>
              <a:spcBef>
                <a:spcPts val="600"/>
              </a:spcBef>
              <a:spcAft>
                <a:spcPts val="600"/>
              </a:spcAft>
              <a:buFont typeface="Arial" panose="020B0604020202020204" pitchFamily="34" charset="0"/>
              <a:buChar char="•"/>
            </a:pPr>
            <a:r>
              <a:rPr lang="en-GB" sz="2400" dirty="0" smtClean="0"/>
              <a:t>-d name	File name is a directory. </a:t>
            </a:r>
          </a:p>
          <a:p>
            <a:pPr>
              <a:spcBef>
                <a:spcPts val="600"/>
              </a:spcBef>
              <a:spcAft>
                <a:spcPts val="600"/>
              </a:spcAft>
              <a:buFont typeface="Arial" panose="020B0604020202020204" pitchFamily="34" charset="0"/>
              <a:buChar char="•"/>
            </a:pPr>
            <a:r>
              <a:rPr lang="en-GB" sz="2400" dirty="0" smtClean="0"/>
              <a:t>-f name 	File name is a regular file.</a:t>
            </a:r>
          </a:p>
          <a:p>
            <a:pPr>
              <a:spcBef>
                <a:spcPts val="600"/>
              </a:spcBef>
              <a:spcAft>
                <a:spcPts val="600"/>
              </a:spcAft>
              <a:buFont typeface="Arial" panose="020B0604020202020204" pitchFamily="34" charset="0"/>
              <a:buChar char="•"/>
            </a:pPr>
            <a:r>
              <a:rPr lang="en-GB" sz="2400" dirty="0" smtClean="0"/>
              <a:t>-h name	File name is a symbolic link.</a:t>
            </a:r>
          </a:p>
          <a:p>
            <a:pPr>
              <a:spcBef>
                <a:spcPts val="600"/>
              </a:spcBef>
              <a:spcAft>
                <a:spcPts val="600"/>
              </a:spcAft>
              <a:buFont typeface="Arial" panose="020B0604020202020204" pitchFamily="34" charset="0"/>
              <a:buChar char="•"/>
            </a:pPr>
            <a:r>
              <a:rPr lang="en-GB" sz="2400" dirty="0" smtClean="0"/>
              <a:t>-r name	File name exists and is readable. </a:t>
            </a:r>
          </a:p>
          <a:p>
            <a:pPr>
              <a:spcBef>
                <a:spcPts val="600"/>
              </a:spcBef>
              <a:spcAft>
                <a:spcPts val="600"/>
              </a:spcAft>
              <a:buFont typeface="Arial" panose="020B0604020202020204" pitchFamily="34" charset="0"/>
              <a:buChar char="•"/>
            </a:pPr>
            <a:r>
              <a:rPr lang="en-GB" sz="2400" dirty="0" smtClean="0"/>
              <a:t>-w name	File name exists and is writeable. </a:t>
            </a:r>
          </a:p>
          <a:p>
            <a:pPr>
              <a:spcBef>
                <a:spcPts val="600"/>
              </a:spcBef>
              <a:spcAft>
                <a:spcPts val="600"/>
              </a:spcAft>
              <a:buFont typeface="Arial" panose="020B0604020202020204" pitchFamily="34" charset="0"/>
              <a:buChar char="•"/>
            </a:pPr>
            <a:r>
              <a:rPr lang="en-GB" sz="2400" dirty="0" smtClean="0"/>
              <a:t>-x name	File name exists and is executable. </a:t>
            </a:r>
          </a:p>
          <a:p>
            <a:pPr>
              <a:spcBef>
                <a:spcPts val="600"/>
              </a:spcBef>
              <a:spcAft>
                <a:spcPts val="600"/>
              </a:spcAft>
              <a:buFont typeface="Arial" panose="020B0604020202020204" pitchFamily="34" charset="0"/>
              <a:buChar char="•"/>
            </a:pPr>
            <a:r>
              <a:rPr lang="en-GB" sz="2400" dirty="0" smtClean="0"/>
              <a:t>-s name	File name exists and has nonzero size.</a:t>
            </a:r>
          </a:p>
        </p:txBody>
      </p:sp>
    </p:spTree>
    <p:extLst>
      <p:ext uri="{BB962C8B-B14F-4D97-AF65-F5344CB8AC3E}">
        <p14:creationId xmlns:p14="http://schemas.microsoft.com/office/powerpoint/2010/main" val="4027755522"/>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String test</a:t>
            </a:r>
            <a:endParaRPr lang="en-GB" sz="2800" dirty="0"/>
          </a:p>
        </p:txBody>
      </p:sp>
      <p:sp>
        <p:nvSpPr>
          <p:cNvPr id="6" name="Content Placeholder 5"/>
          <p:cNvSpPr>
            <a:spLocks noGrp="1"/>
          </p:cNvSpPr>
          <p:nvPr>
            <p:ph idx="1"/>
          </p:nvPr>
        </p:nvSpPr>
        <p:spPr>
          <a:xfrm>
            <a:off x="457200" y="1505339"/>
            <a:ext cx="8229600" cy="4525962"/>
          </a:xfrm>
        </p:spPr>
        <p:txBody>
          <a:bodyPr/>
          <a:lstStyle/>
          <a:p>
            <a:pPr>
              <a:spcBef>
                <a:spcPts val="600"/>
              </a:spcBef>
              <a:spcAft>
                <a:spcPts val="600"/>
              </a:spcAft>
              <a:buFont typeface="Arial" panose="020B0604020202020204" pitchFamily="34" charset="0"/>
              <a:buChar char="•"/>
            </a:pPr>
            <a:r>
              <a:rPr lang="en-GB" sz="2400" dirty="0" smtClean="0"/>
              <a:t>s1 = s2	String s1 equals string s2 </a:t>
            </a:r>
          </a:p>
          <a:p>
            <a:pPr>
              <a:spcBef>
                <a:spcPts val="600"/>
              </a:spcBef>
              <a:spcAft>
                <a:spcPts val="600"/>
              </a:spcAft>
              <a:buFont typeface="Arial" panose="020B0604020202020204" pitchFamily="34" charset="0"/>
              <a:buChar char="•"/>
            </a:pPr>
            <a:r>
              <a:rPr lang="en-GB" sz="2400" dirty="0" smtClean="0"/>
              <a:t>s1 != s2	String s1 does not equal string s2</a:t>
            </a:r>
          </a:p>
          <a:p>
            <a:pPr>
              <a:spcBef>
                <a:spcPts val="600"/>
              </a:spcBef>
              <a:spcAft>
                <a:spcPts val="600"/>
              </a:spcAft>
              <a:buFont typeface="Arial" panose="020B0604020202020204" pitchFamily="34" charset="0"/>
              <a:buChar char="•"/>
            </a:pPr>
            <a:r>
              <a:rPr lang="en-GB" sz="2400" dirty="0" smtClean="0"/>
              <a:t>-z  s1	String s1 has zero length </a:t>
            </a:r>
          </a:p>
          <a:p>
            <a:pPr>
              <a:spcBef>
                <a:spcPts val="600"/>
              </a:spcBef>
              <a:spcAft>
                <a:spcPts val="600"/>
              </a:spcAft>
              <a:buFont typeface="Arial" panose="020B0604020202020204" pitchFamily="34" charset="0"/>
              <a:buChar char="•"/>
            </a:pPr>
            <a:r>
              <a:rPr lang="en-GB" sz="2400" dirty="0" smtClean="0"/>
              <a:t>-n  s1	String s1 has nonzero length</a:t>
            </a:r>
          </a:p>
        </p:txBody>
      </p:sp>
    </p:spTree>
    <p:extLst>
      <p:ext uri="{BB962C8B-B14F-4D97-AF65-F5344CB8AC3E}">
        <p14:creationId xmlns:p14="http://schemas.microsoft.com/office/powerpoint/2010/main" val="3013275760"/>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1350"/>
            <a:ext cx="8229600" cy="477054"/>
          </a:xfrm>
        </p:spPr>
        <p:txBody>
          <a:bodyPr/>
          <a:lstStyle/>
          <a:p>
            <a:r>
              <a:rPr lang="en-GB" sz="2800" dirty="0" smtClean="0"/>
              <a:t>Numeric test</a:t>
            </a:r>
          </a:p>
        </p:txBody>
      </p:sp>
      <p:sp>
        <p:nvSpPr>
          <p:cNvPr id="5" name="Content Placeholder 4"/>
          <p:cNvSpPr>
            <a:spLocks noGrp="1"/>
          </p:cNvSpPr>
          <p:nvPr>
            <p:ph idx="1"/>
          </p:nvPr>
        </p:nvSpPr>
        <p:spPr>
          <a:xfrm>
            <a:off x="457200" y="1631467"/>
            <a:ext cx="8229600" cy="4525962"/>
          </a:xfrm>
        </p:spPr>
        <p:txBody>
          <a:bodyPr/>
          <a:lstStyle/>
          <a:p>
            <a:pPr>
              <a:spcBef>
                <a:spcPts val="600"/>
              </a:spcBef>
              <a:spcAft>
                <a:spcPts val="600"/>
              </a:spcAft>
              <a:buFont typeface="Arial" panose="020B0604020202020204" pitchFamily="34" charset="0"/>
              <a:buChar char="•"/>
            </a:pPr>
            <a:r>
              <a:rPr lang="en-GB" sz="2400" dirty="0" smtClean="0"/>
              <a:t>n1 –</a:t>
            </a:r>
            <a:r>
              <a:rPr lang="en-GB" sz="2400" dirty="0" err="1" smtClean="0"/>
              <a:t>eq</a:t>
            </a:r>
            <a:r>
              <a:rPr lang="en-GB" sz="2400" dirty="0" smtClean="0"/>
              <a:t> n2	Integer n1 and n2 are equal</a:t>
            </a:r>
          </a:p>
          <a:p>
            <a:pPr>
              <a:spcBef>
                <a:spcPts val="600"/>
              </a:spcBef>
              <a:spcAft>
                <a:spcPts val="600"/>
              </a:spcAft>
              <a:buFont typeface="Arial" panose="020B0604020202020204" pitchFamily="34" charset="0"/>
              <a:buChar char="•"/>
            </a:pPr>
            <a:r>
              <a:rPr lang="en-GB" sz="2400" dirty="0" smtClean="0"/>
              <a:t>n1 –ne n2	Integer n1 and n2 are not equal</a:t>
            </a:r>
          </a:p>
          <a:p>
            <a:pPr>
              <a:spcBef>
                <a:spcPts val="600"/>
              </a:spcBef>
              <a:spcAft>
                <a:spcPts val="600"/>
              </a:spcAft>
              <a:buFont typeface="Arial" panose="020B0604020202020204" pitchFamily="34" charset="0"/>
              <a:buChar char="•"/>
            </a:pPr>
            <a:r>
              <a:rPr lang="en-GB" sz="2400" dirty="0" smtClean="0"/>
              <a:t>n1 –</a:t>
            </a:r>
            <a:r>
              <a:rPr lang="en-GB" sz="2400" dirty="0" err="1" smtClean="0"/>
              <a:t>lt</a:t>
            </a:r>
            <a:r>
              <a:rPr lang="en-GB" sz="2400" dirty="0" smtClean="0"/>
              <a:t> n2	Integer n1 is less than n2</a:t>
            </a:r>
          </a:p>
          <a:p>
            <a:pPr>
              <a:spcBef>
                <a:spcPts val="600"/>
              </a:spcBef>
              <a:spcAft>
                <a:spcPts val="600"/>
              </a:spcAft>
              <a:buFont typeface="Arial" panose="020B0604020202020204" pitchFamily="34" charset="0"/>
              <a:buChar char="•"/>
            </a:pPr>
            <a:r>
              <a:rPr lang="en-GB" sz="2400" dirty="0" smtClean="0"/>
              <a:t>n1 –le n2	Integer n1 is less than or equal to n2</a:t>
            </a:r>
          </a:p>
          <a:p>
            <a:pPr>
              <a:spcBef>
                <a:spcPts val="600"/>
              </a:spcBef>
              <a:spcAft>
                <a:spcPts val="600"/>
              </a:spcAft>
              <a:buFont typeface="Arial" panose="020B0604020202020204" pitchFamily="34" charset="0"/>
              <a:buChar char="•"/>
            </a:pPr>
            <a:r>
              <a:rPr lang="en-GB" sz="2400" dirty="0" smtClean="0"/>
              <a:t>n1 –</a:t>
            </a:r>
            <a:r>
              <a:rPr lang="en-GB" sz="2400" dirty="0" err="1" smtClean="0"/>
              <a:t>gt</a:t>
            </a:r>
            <a:r>
              <a:rPr lang="en-GB" sz="2400" dirty="0" smtClean="0"/>
              <a:t> n2	Integer n1 is greater than n2</a:t>
            </a:r>
          </a:p>
          <a:p>
            <a:pPr>
              <a:spcBef>
                <a:spcPts val="600"/>
              </a:spcBef>
              <a:spcAft>
                <a:spcPts val="600"/>
              </a:spcAft>
              <a:buFont typeface="Arial" panose="020B0604020202020204" pitchFamily="34" charset="0"/>
              <a:buChar char="•"/>
            </a:pPr>
            <a:r>
              <a:rPr lang="en-GB" sz="2400" dirty="0" smtClean="0"/>
              <a:t>n1 –</a:t>
            </a:r>
            <a:r>
              <a:rPr lang="en-GB" sz="2400" dirty="0" err="1" smtClean="0"/>
              <a:t>ge</a:t>
            </a:r>
            <a:r>
              <a:rPr lang="en-GB" sz="2400" dirty="0" smtClean="0"/>
              <a:t> n2	Integer n1 is greater than or equal to n2</a:t>
            </a:r>
            <a:endParaRPr lang="en-GB" sz="2400" dirty="0"/>
          </a:p>
        </p:txBody>
      </p:sp>
    </p:spTree>
    <p:extLst>
      <p:ext uri="{BB962C8B-B14F-4D97-AF65-F5344CB8AC3E}">
        <p14:creationId xmlns:p14="http://schemas.microsoft.com/office/powerpoint/2010/main" val="3679377942"/>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Test expression - example</a:t>
            </a:r>
            <a:endParaRPr lang="en-GB" sz="2800" dirty="0"/>
          </a:p>
        </p:txBody>
      </p:sp>
      <p:sp>
        <p:nvSpPr>
          <p:cNvPr id="5" name="Rounded Rectangle 4"/>
          <p:cNvSpPr/>
          <p:nvPr/>
        </p:nvSpPr>
        <p:spPr bwMode="auto">
          <a:xfrm>
            <a:off x="286328" y="1261240"/>
            <a:ext cx="8534400" cy="3894083"/>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dirty="0" smtClean="0">
                <a:solidFill>
                  <a:schemeClr val="tx1"/>
                </a:solidFill>
                <a:latin typeface="Lucida Console" pitchFamily="49" charset="0"/>
                <a:ea typeface="ヒラギノ角ゴ Pro W3" pitchFamily="-112" charset="-128"/>
                <a:cs typeface="Courier New" pitchFamily="49" charset="0"/>
              </a:rPr>
              <a:t>#!/bin/bash</a:t>
            </a:r>
          </a:p>
          <a:p>
            <a:endParaRPr lang="en-GB" dirty="0" smtClean="0">
              <a:solidFill>
                <a:schemeClr val="tx1"/>
              </a:solidFill>
              <a:latin typeface="Lucida Console" pitchFamily="49" charset="0"/>
              <a:ea typeface="ヒラギノ角ゴ Pro W3" pitchFamily="-112" charset="-128"/>
              <a:cs typeface="Courier New" pitchFamily="49" charset="0"/>
            </a:endParaRPr>
          </a:p>
          <a:p>
            <a:r>
              <a:rPr lang="en-GB" dirty="0" smtClean="0">
                <a:solidFill>
                  <a:schemeClr val="tx1"/>
                </a:solidFill>
                <a:latin typeface="Lucida Console" pitchFamily="49" charset="0"/>
                <a:ea typeface="ヒラギノ角ゴ Pro W3" pitchFamily="-112" charset="-128"/>
                <a:cs typeface="Courier New" pitchFamily="49" charset="0"/>
              </a:rPr>
              <a:t>if [ $# -</a:t>
            </a:r>
            <a:r>
              <a:rPr lang="en-GB" dirty="0" err="1" smtClean="0">
                <a:solidFill>
                  <a:schemeClr val="tx1"/>
                </a:solidFill>
                <a:latin typeface="Lucida Console" pitchFamily="49" charset="0"/>
                <a:ea typeface="ヒラギノ角ゴ Pro W3" pitchFamily="-112" charset="-128"/>
                <a:cs typeface="Courier New" pitchFamily="49" charset="0"/>
              </a:rPr>
              <a:t>eq</a:t>
            </a:r>
            <a:r>
              <a:rPr lang="en-GB" dirty="0" smtClean="0">
                <a:solidFill>
                  <a:schemeClr val="tx1"/>
                </a:solidFill>
                <a:latin typeface="Lucida Console" pitchFamily="49" charset="0"/>
                <a:ea typeface="ヒラギノ角ゴ Pro W3" pitchFamily="-112" charset="-128"/>
                <a:cs typeface="Courier New" pitchFamily="49" charset="0"/>
              </a:rPr>
              <a:t> 0 ] ; then</a:t>
            </a:r>
          </a:p>
          <a:p>
            <a:r>
              <a:rPr lang="en-GB" dirty="0" smtClean="0">
                <a:solidFill>
                  <a:schemeClr val="tx1"/>
                </a:solidFill>
                <a:latin typeface="Lucida Console" pitchFamily="49" charset="0"/>
                <a:ea typeface="ヒラギノ角ゴ Pro W3" pitchFamily="-112" charset="-128"/>
                <a:cs typeface="Courier New" pitchFamily="49" charset="0"/>
              </a:rPr>
              <a:t>   echo "No argument has been passed into the script"</a:t>
            </a:r>
          </a:p>
          <a:p>
            <a:r>
              <a:rPr lang="en-GB" dirty="0" err="1" smtClean="0">
                <a:solidFill>
                  <a:schemeClr val="tx1"/>
                </a:solidFill>
                <a:latin typeface="Lucida Console" pitchFamily="49" charset="0"/>
                <a:ea typeface="ヒラギノ角ゴ Pro W3" pitchFamily="-112" charset="-128"/>
                <a:cs typeface="Courier New" pitchFamily="49" charset="0"/>
              </a:rPr>
              <a:t>elif</a:t>
            </a:r>
            <a:r>
              <a:rPr lang="en-GB" dirty="0" smtClean="0">
                <a:solidFill>
                  <a:schemeClr val="tx1"/>
                </a:solidFill>
                <a:latin typeface="Lucida Console" pitchFamily="49" charset="0"/>
                <a:ea typeface="ヒラギノ角ゴ Pro W3" pitchFamily="-112" charset="-128"/>
                <a:cs typeface="Courier New" pitchFamily="49" charset="0"/>
              </a:rPr>
              <a:t> [ $# -</a:t>
            </a:r>
            <a:r>
              <a:rPr lang="en-GB" dirty="0" err="1" smtClean="0">
                <a:solidFill>
                  <a:schemeClr val="tx1"/>
                </a:solidFill>
                <a:latin typeface="Lucida Console" pitchFamily="49" charset="0"/>
                <a:ea typeface="ヒラギノ角ゴ Pro W3" pitchFamily="-112" charset="-128"/>
                <a:cs typeface="Courier New" pitchFamily="49" charset="0"/>
              </a:rPr>
              <a:t>eq</a:t>
            </a:r>
            <a:r>
              <a:rPr lang="en-GB" dirty="0" smtClean="0">
                <a:solidFill>
                  <a:schemeClr val="tx1"/>
                </a:solidFill>
                <a:latin typeface="Lucida Console" pitchFamily="49" charset="0"/>
                <a:ea typeface="ヒラギノ角ゴ Pro W3" pitchFamily="-112" charset="-128"/>
                <a:cs typeface="Courier New" pitchFamily="49" charset="0"/>
              </a:rPr>
              <a:t> 1 ] ; then</a:t>
            </a:r>
          </a:p>
          <a:p>
            <a:r>
              <a:rPr lang="en-GB" dirty="0" smtClean="0">
                <a:solidFill>
                  <a:schemeClr val="tx1"/>
                </a:solidFill>
                <a:latin typeface="Lucida Console" pitchFamily="49" charset="0"/>
                <a:ea typeface="ヒラギノ角ゴ Pro W3" pitchFamily="-112" charset="-128"/>
                <a:cs typeface="Courier New" pitchFamily="49" charset="0"/>
              </a:rPr>
              <a:t>   echo "Only one argument has been passed into the script"</a:t>
            </a:r>
          </a:p>
          <a:p>
            <a:r>
              <a:rPr lang="en-GB" dirty="0" err="1" smtClean="0">
                <a:solidFill>
                  <a:schemeClr val="tx1"/>
                </a:solidFill>
                <a:latin typeface="Lucida Console" pitchFamily="49" charset="0"/>
                <a:ea typeface="ヒラギノ角ゴ Pro W3" pitchFamily="-112" charset="-128"/>
                <a:cs typeface="Courier New" pitchFamily="49" charset="0"/>
              </a:rPr>
              <a:t>elif</a:t>
            </a:r>
            <a:r>
              <a:rPr lang="en-GB" dirty="0" smtClean="0">
                <a:solidFill>
                  <a:schemeClr val="tx1"/>
                </a:solidFill>
                <a:latin typeface="Lucida Console" pitchFamily="49" charset="0"/>
                <a:ea typeface="ヒラギノ角ゴ Pro W3" pitchFamily="-112" charset="-128"/>
                <a:cs typeface="Courier New" pitchFamily="49" charset="0"/>
              </a:rPr>
              <a:t> [ $# -</a:t>
            </a:r>
            <a:r>
              <a:rPr lang="en-GB" dirty="0" err="1" smtClean="0">
                <a:solidFill>
                  <a:schemeClr val="tx1"/>
                </a:solidFill>
                <a:latin typeface="Lucida Console" pitchFamily="49" charset="0"/>
                <a:ea typeface="ヒラギノ角ゴ Pro W3" pitchFamily="-112" charset="-128"/>
                <a:cs typeface="Courier New" pitchFamily="49" charset="0"/>
              </a:rPr>
              <a:t>eq</a:t>
            </a:r>
            <a:r>
              <a:rPr lang="en-GB" dirty="0" smtClean="0">
                <a:solidFill>
                  <a:schemeClr val="tx1"/>
                </a:solidFill>
                <a:latin typeface="Lucida Console" pitchFamily="49" charset="0"/>
                <a:ea typeface="ヒラギノ角ゴ Pro W3" pitchFamily="-112" charset="-128"/>
                <a:cs typeface="Courier New" pitchFamily="49" charset="0"/>
              </a:rPr>
              <a:t> 2 ] ;  then</a:t>
            </a:r>
          </a:p>
          <a:p>
            <a:r>
              <a:rPr lang="en-GB" dirty="0" smtClean="0">
                <a:solidFill>
                  <a:schemeClr val="tx1"/>
                </a:solidFill>
                <a:latin typeface="Lucida Console" pitchFamily="49" charset="0"/>
                <a:ea typeface="ヒラギノ角ゴ Pro W3" pitchFamily="-112" charset="-128"/>
                <a:cs typeface="Courier New" pitchFamily="49" charset="0"/>
              </a:rPr>
              <a:t>   echo "2 arguments have been passed into the script"</a:t>
            </a:r>
          </a:p>
          <a:p>
            <a:r>
              <a:rPr lang="en-GB" dirty="0" smtClean="0">
                <a:solidFill>
                  <a:schemeClr val="tx1"/>
                </a:solidFill>
                <a:latin typeface="Lucida Console" pitchFamily="49" charset="0"/>
                <a:ea typeface="ヒラギノ角ゴ Pro W3" pitchFamily="-112" charset="-128"/>
                <a:cs typeface="Courier New" pitchFamily="49" charset="0"/>
              </a:rPr>
              <a:t>else</a:t>
            </a:r>
          </a:p>
          <a:p>
            <a:r>
              <a:rPr lang="en-GB" dirty="0" smtClean="0">
                <a:solidFill>
                  <a:schemeClr val="tx1"/>
                </a:solidFill>
                <a:latin typeface="Lucida Console" pitchFamily="49" charset="0"/>
                <a:ea typeface="ヒラギノ角ゴ Pro W3" pitchFamily="-112" charset="-128"/>
                <a:cs typeface="Courier New" pitchFamily="49" charset="0"/>
              </a:rPr>
              <a:t>   echo "More than 2 arguments have been passed into the script"</a:t>
            </a:r>
          </a:p>
          <a:p>
            <a:r>
              <a:rPr lang="en-GB" dirty="0" err="1" smtClean="0">
                <a:solidFill>
                  <a:schemeClr val="tx1"/>
                </a:solidFill>
                <a:latin typeface="Lucida Console" pitchFamily="49" charset="0"/>
                <a:ea typeface="ヒラギノ角ゴ Pro W3" pitchFamily="-112" charset="-128"/>
                <a:cs typeface="Courier New" pitchFamily="49" charset="0"/>
              </a:rPr>
              <a:t>fi</a:t>
            </a:r>
            <a:endParaRPr lang="en-GB" dirty="0" smtClean="0">
              <a:solidFill>
                <a:schemeClr val="tx1"/>
              </a:solidFill>
              <a:latin typeface="Lucida Console" pitchFamily="49" charset="0"/>
              <a:ea typeface="ヒラギノ角ゴ Pro W3" pitchFamily="-112" charset="-128"/>
              <a:cs typeface="Courier New" pitchFamily="49" charset="0"/>
            </a:endParaRPr>
          </a:p>
        </p:txBody>
      </p:sp>
      <p:sp>
        <p:nvSpPr>
          <p:cNvPr id="4" name="Rounded Rectangle 3"/>
          <p:cNvSpPr/>
          <p:nvPr/>
        </p:nvSpPr>
        <p:spPr bwMode="auto">
          <a:xfrm>
            <a:off x="457200" y="5289914"/>
            <a:ext cx="8229599" cy="1116124"/>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dirty="0" err="1" smtClean="0">
                <a:solidFill>
                  <a:schemeClr val="bg1"/>
                </a:solidFill>
                <a:latin typeface="Lucida Console" pitchFamily="49" charset="0"/>
                <a:ea typeface="ヒラギノ角ゴ Pro W3" pitchFamily="-112" charset="-128"/>
                <a:cs typeface="Courier New" pitchFamily="49" charset="0"/>
              </a:rPr>
              <a:t>test</a:t>
            </a:r>
            <a:r>
              <a:rPr kumimoji="0" lang="en-GB" b="0" i="0" u="none" strike="noStrike" cap="none" normalizeH="0" baseline="0" dirty="0" err="1" smtClean="0">
                <a:ln>
                  <a:noFill/>
                </a:ln>
                <a:solidFill>
                  <a:schemeClr val="bg1"/>
                </a:solidFill>
                <a:effectLst/>
                <a:latin typeface="Lucida Console" pitchFamily="49" charset="0"/>
                <a:ea typeface="ヒラギノ角ゴ Pro W3" pitchFamily="-112" charset="-128"/>
                <a:cs typeface="Courier New" pitchFamily="49" charset="0"/>
              </a:rPr>
              <a:t>Example</a:t>
            </a:r>
            <a:r>
              <a:rPr kumimoji="0" lang="en-GB"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 Alice</a:t>
            </a:r>
          </a:p>
          <a:p>
            <a:r>
              <a:rPr lang="en-GB" dirty="0" err="1" smtClean="0">
                <a:solidFill>
                  <a:schemeClr val="bg1"/>
                </a:solidFill>
                <a:latin typeface="Lucida Console" pitchFamily="49" charset="0"/>
                <a:ea typeface="ヒラギノ角ゴ Pro W3" pitchFamily="-112" charset="-128"/>
                <a:cs typeface="Courier New" pitchFamily="49" charset="0"/>
              </a:rPr>
              <a:t>testExample</a:t>
            </a:r>
            <a:r>
              <a:rPr lang="en-GB" dirty="0" smtClean="0">
                <a:solidFill>
                  <a:schemeClr val="bg1"/>
                </a:solidFill>
                <a:latin typeface="Lucida Console" pitchFamily="49" charset="0"/>
                <a:ea typeface="ヒラギノ角ゴ Pro W3" pitchFamily="-112" charset="-128"/>
                <a:cs typeface="Courier New" pitchFamily="49" charset="0"/>
              </a:rPr>
              <a:t> Bob " Jo Daniel "</a:t>
            </a:r>
            <a:endParaRPr lang="en-GB" dirty="0" smtClean="0">
              <a:solidFill>
                <a:schemeClr val="tx1"/>
              </a:solidFill>
              <a:latin typeface="Lucida Console" pitchFamily="49" charset="0"/>
              <a:ea typeface="ヒラギノ角ゴ Pro W3" pitchFamily="-112" charset="-128"/>
              <a:cs typeface="Courier New" pitchFamily="49" charset="0"/>
            </a:endParaRPr>
          </a:p>
          <a:p>
            <a:r>
              <a:rPr lang="en-GB" dirty="0" err="1" smtClean="0">
                <a:solidFill>
                  <a:schemeClr val="bg1"/>
                </a:solidFill>
                <a:latin typeface="Lucida Console" pitchFamily="49" charset="0"/>
                <a:ea typeface="ヒラギノ角ゴ Pro W3" pitchFamily="-112" charset="-128"/>
                <a:cs typeface="Courier New" pitchFamily="49" charset="0"/>
              </a:rPr>
              <a:t>testExample</a:t>
            </a:r>
            <a:r>
              <a:rPr lang="en-GB" dirty="0" smtClean="0">
                <a:solidFill>
                  <a:schemeClr val="bg1"/>
                </a:solidFill>
                <a:latin typeface="Lucida Console" pitchFamily="49" charset="0"/>
                <a:ea typeface="ヒラギノ角ゴ Pro W3" pitchFamily="-112" charset="-128"/>
                <a:cs typeface="Courier New" pitchFamily="49" charset="0"/>
              </a:rPr>
              <a:t> Jack Robin Zack</a:t>
            </a:r>
            <a:endParaRPr kumimoji="0" lang="en-GB"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3610964077"/>
      </p:ext>
    </p:extLst>
  </p:cSld>
  <p:clrMapOvr>
    <a:masterClrMapping/>
  </p:clrMapOvr>
  <p:transition spd="slow">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dirty="0" smtClean="0"/>
              <a:t>if statement</a:t>
            </a:r>
            <a:endParaRPr lang="en-GB" sz="2800" b="1" dirty="0"/>
          </a:p>
        </p:txBody>
      </p:sp>
      <p:sp>
        <p:nvSpPr>
          <p:cNvPr id="21" name="Text Placeholder 20"/>
          <p:cNvSpPr>
            <a:spLocks noGrp="1"/>
          </p:cNvSpPr>
          <p:nvPr>
            <p:ph type="body" sz="quarter" idx="13"/>
          </p:nvPr>
        </p:nvSpPr>
        <p:spPr>
          <a:xfrm>
            <a:off x="662301" y="3246435"/>
            <a:ext cx="7806381" cy="476726"/>
          </a:xfrm>
          <a:effectLst>
            <a:outerShdw blurRad="63500" dist="63500" dir="2700000" algn="tl" rotWithShape="0">
              <a:prstClr val="black">
                <a:alpha val="40000"/>
              </a:prstClr>
            </a:outerShdw>
          </a:effectLst>
        </p:spPr>
        <p:txBody>
          <a:bodyPr/>
          <a:lstStyle/>
          <a:p>
            <a:r>
              <a:rPr smtClean="0"/>
              <a:t>Conditional Operators</a:t>
            </a:r>
            <a:endParaRPr lang="en-GB" dirty="0"/>
          </a:p>
        </p:txBody>
      </p:sp>
      <p:sp>
        <p:nvSpPr>
          <p:cNvPr id="4" name="Text Placeholder 3"/>
          <p:cNvSpPr>
            <a:spLocks noGrp="1"/>
          </p:cNvSpPr>
          <p:nvPr>
            <p:ph type="body" sz="quarter" idx="16"/>
          </p:nvPr>
        </p:nvSpPr>
        <p:spPr>
          <a:xfrm>
            <a:off x="662300" y="1712889"/>
            <a:ext cx="7772677" cy="578882"/>
          </a:xfrm>
        </p:spPr>
        <p:txBody>
          <a:bodyPr/>
          <a:lstStyle/>
          <a:p>
            <a:r>
              <a:rPr smtClean="0"/>
              <a:t>Syntax</a:t>
            </a:r>
            <a:endParaRPr lang="en-GB" dirty="0"/>
          </a:p>
        </p:txBody>
      </p:sp>
      <p:sp>
        <p:nvSpPr>
          <p:cNvPr id="5" name="Text Placeholder 4"/>
          <p:cNvSpPr>
            <a:spLocks noGrp="1"/>
          </p:cNvSpPr>
          <p:nvPr>
            <p:ph type="body" sz="quarter" idx="14"/>
          </p:nvPr>
        </p:nvSpPr>
        <p:spPr>
          <a:xfrm>
            <a:off x="662300" y="2479662"/>
            <a:ext cx="7772677" cy="476726"/>
          </a:xfrm>
        </p:spPr>
        <p:txBody>
          <a:bodyPr/>
          <a:lstStyle/>
          <a:p>
            <a:r>
              <a:rPr smtClean="0"/>
              <a:t>Test Expression</a:t>
            </a:r>
            <a:endParaRPr/>
          </a:p>
        </p:txBody>
      </p:sp>
    </p:spTree>
    <p:extLst>
      <p:ext uri="{BB962C8B-B14F-4D97-AF65-F5344CB8AC3E}">
        <p14:creationId xmlns:p14="http://schemas.microsoft.com/office/powerpoint/2010/main" val="1745280400"/>
      </p:ext>
    </p:extLst>
  </p:cSld>
  <p:clrMapOvr>
    <a:masterClrMapping/>
  </p:clrMapOvr>
  <p:transition spd="slow">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1350"/>
            <a:ext cx="8229600" cy="477054"/>
          </a:xfrm>
        </p:spPr>
        <p:txBody>
          <a:bodyPr/>
          <a:lstStyle/>
          <a:p>
            <a:r>
              <a:rPr lang="en-GB" sz="2800" dirty="0" smtClean="0"/>
              <a:t>Conditional Operators</a:t>
            </a:r>
            <a:endParaRPr lang="en-GB" sz="2800" dirty="0"/>
          </a:p>
        </p:txBody>
      </p:sp>
      <p:sp>
        <p:nvSpPr>
          <p:cNvPr id="5" name="Content Placeholder 4"/>
          <p:cNvSpPr>
            <a:spLocks noGrp="1"/>
          </p:cNvSpPr>
          <p:nvPr>
            <p:ph idx="1"/>
          </p:nvPr>
        </p:nvSpPr>
        <p:spPr>
          <a:xfrm>
            <a:off x="457200" y="1426509"/>
            <a:ext cx="8229600" cy="4525962"/>
          </a:xfrm>
        </p:spPr>
        <p:txBody>
          <a:bodyPr/>
          <a:lstStyle/>
          <a:p>
            <a:pPr>
              <a:spcBef>
                <a:spcPts val="600"/>
              </a:spcBef>
              <a:spcAft>
                <a:spcPts val="600"/>
              </a:spcAft>
              <a:buFont typeface="Arial" panose="020B0604020202020204" pitchFamily="34" charset="0"/>
              <a:buChar char="•"/>
            </a:pPr>
            <a:r>
              <a:rPr lang="en-GB" sz="2000" dirty="0" smtClean="0"/>
              <a:t>We can combine more than one expression by using conditional operators.</a:t>
            </a:r>
          </a:p>
          <a:p>
            <a:pPr>
              <a:spcBef>
                <a:spcPts val="600"/>
              </a:spcBef>
              <a:spcAft>
                <a:spcPts val="600"/>
              </a:spcAft>
              <a:buNone/>
            </a:pPr>
            <a:endParaRPr lang="en-GB" sz="2000" dirty="0" smtClean="0"/>
          </a:p>
          <a:p>
            <a:pPr>
              <a:spcBef>
                <a:spcPts val="600"/>
              </a:spcBef>
              <a:spcAft>
                <a:spcPts val="600"/>
              </a:spcAft>
              <a:buNone/>
            </a:pPr>
            <a:r>
              <a:rPr lang="en-GB" sz="2000" dirty="0" smtClean="0"/>
              <a:t>! t1		Negate operator. Negate the test</a:t>
            </a:r>
          </a:p>
          <a:p>
            <a:pPr>
              <a:spcBef>
                <a:spcPts val="600"/>
              </a:spcBef>
              <a:spcAft>
                <a:spcPts val="600"/>
              </a:spcAft>
              <a:buNone/>
            </a:pPr>
            <a:r>
              <a:rPr lang="en-GB" sz="2000" dirty="0" smtClean="0"/>
              <a:t>     </a:t>
            </a:r>
          </a:p>
          <a:p>
            <a:pPr>
              <a:spcBef>
                <a:spcPts val="600"/>
              </a:spcBef>
              <a:spcAft>
                <a:spcPts val="600"/>
              </a:spcAft>
              <a:buNone/>
            </a:pPr>
            <a:r>
              <a:rPr lang="en-GB" sz="2000" dirty="0" smtClean="0"/>
              <a:t>t1 II t2		OR operator. Either test t1 or test t2 are true</a:t>
            </a:r>
          </a:p>
          <a:p>
            <a:pPr>
              <a:spcBef>
                <a:spcPts val="600"/>
              </a:spcBef>
              <a:spcAft>
                <a:spcPts val="600"/>
              </a:spcAft>
              <a:buNone/>
            </a:pPr>
            <a:r>
              <a:rPr lang="en-GB" sz="2000" dirty="0" smtClean="0"/>
              <a:t>t1 –o t2		Shell syntax of OR </a:t>
            </a:r>
          </a:p>
          <a:p>
            <a:pPr>
              <a:spcBef>
                <a:spcPts val="600"/>
              </a:spcBef>
              <a:spcAft>
                <a:spcPts val="600"/>
              </a:spcAft>
              <a:buNone/>
            </a:pPr>
            <a:endParaRPr lang="en-GB" sz="2000" dirty="0" smtClean="0"/>
          </a:p>
          <a:p>
            <a:pPr>
              <a:spcBef>
                <a:spcPts val="600"/>
              </a:spcBef>
              <a:spcAft>
                <a:spcPts val="600"/>
              </a:spcAft>
              <a:buNone/>
            </a:pPr>
            <a:r>
              <a:rPr lang="en-GB" sz="2000" dirty="0" smtClean="0"/>
              <a:t>t1 &amp;&amp; t2		AND operator. Both test t1 and test t2 are true</a:t>
            </a:r>
          </a:p>
          <a:p>
            <a:pPr>
              <a:spcBef>
                <a:spcPts val="600"/>
              </a:spcBef>
              <a:spcAft>
                <a:spcPts val="600"/>
              </a:spcAft>
              <a:buNone/>
            </a:pPr>
            <a:r>
              <a:rPr lang="en-GB" sz="2000" dirty="0" smtClean="0"/>
              <a:t>t1 –a t2		Shell syntax of AND</a:t>
            </a:r>
          </a:p>
        </p:txBody>
      </p:sp>
    </p:spTree>
    <p:extLst>
      <p:ext uri="{BB962C8B-B14F-4D97-AF65-F5344CB8AC3E}">
        <p14:creationId xmlns:p14="http://schemas.microsoft.com/office/powerpoint/2010/main" val="1630279682"/>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Conditional operators</a:t>
            </a:r>
            <a:endParaRPr lang="en-GB" sz="2800" dirty="0"/>
          </a:p>
        </p:txBody>
      </p:sp>
      <p:sp>
        <p:nvSpPr>
          <p:cNvPr id="5" name="Rounded Rectangle 4"/>
          <p:cNvSpPr/>
          <p:nvPr/>
        </p:nvSpPr>
        <p:spPr bwMode="auto">
          <a:xfrm>
            <a:off x="824305" y="1371600"/>
            <a:ext cx="7042691" cy="1894761"/>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GB" sz="2400" dirty="0" smtClean="0">
                <a:latin typeface="Lucida Console" pitchFamily="49" charset="0"/>
                <a:cs typeface="Courier New" pitchFamily="49" charset="0"/>
              </a:rPr>
              <a:t>test condition1 || test condition2</a:t>
            </a:r>
          </a:p>
          <a:p>
            <a:r>
              <a:rPr lang="en-GB" sz="2400" dirty="0" smtClean="0">
                <a:latin typeface="Lucida Console" pitchFamily="49" charset="0"/>
                <a:cs typeface="Courier New" pitchFamily="49" charset="0"/>
              </a:rPr>
              <a:t>test condition1 &amp;&amp; test condition2</a:t>
            </a:r>
          </a:p>
          <a:p>
            <a:endParaRPr lang="en-GB" dirty="0" smtClean="0">
              <a:latin typeface="Lucida Console" pitchFamily="49" charset="0"/>
              <a:cs typeface="Courier New" pitchFamily="49" charset="0"/>
            </a:endParaRPr>
          </a:p>
          <a:p>
            <a:r>
              <a:rPr lang="en-GB" sz="2400" dirty="0" smtClean="0">
                <a:latin typeface="Lucida Console" pitchFamily="49" charset="0"/>
                <a:cs typeface="Courier New" pitchFamily="49" charset="0"/>
              </a:rPr>
              <a:t>test condition1 -o test condition2 </a:t>
            </a:r>
          </a:p>
          <a:p>
            <a:r>
              <a:rPr lang="en-GB" sz="2400" dirty="0" smtClean="0">
                <a:latin typeface="Lucida Console" pitchFamily="49" charset="0"/>
                <a:cs typeface="Courier New" pitchFamily="49" charset="0"/>
              </a:rPr>
              <a:t>test condition1 -a test condition2</a:t>
            </a:r>
            <a:endParaRPr lang="fr-FR" sz="2400" dirty="0" smtClean="0">
              <a:latin typeface="Lucida Console" pitchFamily="49" charset="0"/>
              <a:cs typeface="Courier New" pitchFamily="49" charset="0"/>
            </a:endParaRPr>
          </a:p>
        </p:txBody>
      </p:sp>
      <p:sp>
        <p:nvSpPr>
          <p:cNvPr id="6" name="Rounded Rectangle 5"/>
          <p:cNvSpPr/>
          <p:nvPr/>
        </p:nvSpPr>
        <p:spPr bwMode="auto">
          <a:xfrm>
            <a:off x="824305" y="3531475"/>
            <a:ext cx="7042691" cy="275052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a:t>
            </a:r>
            <a:r>
              <a:rPr kumimoji="0" lang="en-GB" sz="2400" b="0" i="0" u="none" strike="noStrike" cap="none" normalizeH="0" dirty="0" smtClean="0">
                <a:ln>
                  <a:noFill/>
                </a:ln>
                <a:solidFill>
                  <a:schemeClr val="tx1"/>
                </a:solidFill>
                <a:effectLst/>
                <a:latin typeface="Lucida Console" pitchFamily="49" charset="0"/>
                <a:ea typeface="ヒラギノ角ゴ Pro W3" pitchFamily="-112" charset="-128"/>
                <a:cs typeface="Courier New" pitchFamily="49" charset="0"/>
              </a:rPr>
              <a:t> </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condition1 || condition2 ]]</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 condition1 &amp;&amp; condition2 ]]</a:t>
            </a:r>
          </a:p>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 condition1 ] || [ condition2 ]</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 condition1 ] &amp;&amp; [ condition2 ]</a:t>
            </a:r>
          </a:p>
          <a:p>
            <a:pPr marL="0" marR="0" indent="0" algn="l" defTabSz="914400" rtl="0" eaLnBrk="0" fontAlgn="base" latinLnBrk="0" hangingPunct="0">
              <a:lnSpc>
                <a:spcPct val="100000"/>
              </a:lnSpc>
              <a:spcBef>
                <a:spcPct val="0"/>
              </a:spcBef>
              <a:spcAft>
                <a:spcPct val="0"/>
              </a:spcAft>
              <a:buClrTx/>
              <a:buSzTx/>
              <a:buFontTx/>
              <a:buNone/>
              <a:tabLst/>
            </a:pPr>
            <a:endParaRPr lang="en-GB" sz="1400" dirty="0" smtClean="0">
              <a:solidFill>
                <a:schemeClr val="tx1"/>
              </a:solidFill>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 condition1 –o condition2 ]</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 condition1 –a condition2 ]</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1280929497"/>
      </p:ext>
    </p:extLst>
  </p:cSld>
  <p:clrMapOvr>
    <a:masterClrMapping/>
  </p:clrMapOvr>
  <p:transition spd="slow">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Conditional operators - Example </a:t>
            </a:r>
            <a:endParaRPr lang="en-GB" sz="2800" dirty="0"/>
          </a:p>
        </p:txBody>
      </p:sp>
      <p:sp>
        <p:nvSpPr>
          <p:cNvPr id="5" name="Rounded Rectangle 4"/>
          <p:cNvSpPr/>
          <p:nvPr/>
        </p:nvSpPr>
        <p:spPr bwMode="auto">
          <a:xfrm>
            <a:off x="258617" y="1403131"/>
            <a:ext cx="8552873" cy="331075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r>
              <a:rPr lang="en-GB" sz="2000" dirty="0" smtClean="0">
                <a:solidFill>
                  <a:schemeClr val="tx1"/>
                </a:solidFill>
                <a:latin typeface="Lucida Console" pitchFamily="49" charset="0"/>
                <a:cs typeface="Courier New" pitchFamily="49" charset="0"/>
              </a:rPr>
              <a:t>#!/bin/bash</a:t>
            </a:r>
          </a:p>
          <a:p>
            <a:endParaRPr lang="en-GB" sz="2000" dirty="0" smtClean="0">
              <a:solidFill>
                <a:schemeClr val="tx1"/>
              </a:solidFill>
              <a:latin typeface="Lucida Console" pitchFamily="49" charset="0"/>
              <a:cs typeface="Courier New" pitchFamily="49" charset="0"/>
            </a:endParaRPr>
          </a:p>
          <a:p>
            <a:r>
              <a:rPr lang="en-GB" sz="2000" dirty="0" smtClean="0">
                <a:solidFill>
                  <a:schemeClr val="tx1"/>
                </a:solidFill>
                <a:latin typeface="Lucida Console" pitchFamily="49" charset="0"/>
                <a:cs typeface="Courier New" pitchFamily="49" charset="0"/>
              </a:rPr>
              <a:t>if [[ $# -</a:t>
            </a:r>
            <a:r>
              <a:rPr lang="en-GB" sz="2000" dirty="0" err="1" smtClean="0">
                <a:solidFill>
                  <a:schemeClr val="tx1"/>
                </a:solidFill>
                <a:latin typeface="Lucida Console" pitchFamily="49" charset="0"/>
                <a:cs typeface="Courier New" pitchFamily="49" charset="0"/>
              </a:rPr>
              <a:t>eq</a:t>
            </a:r>
            <a:r>
              <a:rPr lang="en-GB" sz="2000" dirty="0" smtClean="0">
                <a:solidFill>
                  <a:schemeClr val="tx1"/>
                </a:solidFill>
                <a:latin typeface="Lucida Console" pitchFamily="49" charset="0"/>
                <a:cs typeface="Courier New" pitchFamily="49" charset="0"/>
              </a:rPr>
              <a:t> 0 || $# -</a:t>
            </a:r>
            <a:r>
              <a:rPr lang="en-GB" sz="2000" dirty="0" err="1" smtClean="0">
                <a:solidFill>
                  <a:schemeClr val="tx1"/>
                </a:solidFill>
                <a:latin typeface="Lucida Console" pitchFamily="49" charset="0"/>
                <a:cs typeface="Courier New" pitchFamily="49" charset="0"/>
              </a:rPr>
              <a:t>eq</a:t>
            </a:r>
            <a:r>
              <a:rPr lang="en-GB" sz="2000" dirty="0" smtClean="0">
                <a:solidFill>
                  <a:schemeClr val="tx1"/>
                </a:solidFill>
                <a:latin typeface="Lucida Console" pitchFamily="49" charset="0"/>
                <a:cs typeface="Courier New" pitchFamily="49" charset="0"/>
              </a:rPr>
              <a:t> 2 || $# -</a:t>
            </a:r>
            <a:r>
              <a:rPr lang="en-GB" sz="2000" dirty="0" err="1" smtClean="0">
                <a:solidFill>
                  <a:schemeClr val="tx1"/>
                </a:solidFill>
                <a:latin typeface="Lucida Console" pitchFamily="49" charset="0"/>
                <a:cs typeface="Courier New" pitchFamily="49" charset="0"/>
              </a:rPr>
              <a:t>eq</a:t>
            </a:r>
            <a:r>
              <a:rPr lang="en-GB" sz="2000" dirty="0" smtClean="0">
                <a:solidFill>
                  <a:schemeClr val="tx1"/>
                </a:solidFill>
                <a:latin typeface="Lucida Console" pitchFamily="49" charset="0"/>
                <a:cs typeface="Courier New" pitchFamily="49" charset="0"/>
              </a:rPr>
              <a:t> 4 ]] ; then</a:t>
            </a:r>
          </a:p>
          <a:p>
            <a:r>
              <a:rPr lang="en-GB" sz="2000" dirty="0" smtClean="0">
                <a:solidFill>
                  <a:schemeClr val="tx1"/>
                </a:solidFill>
                <a:latin typeface="Lucida Console" pitchFamily="49" charset="0"/>
                <a:cs typeface="Courier New" pitchFamily="49" charset="0"/>
              </a:rPr>
              <a:t>   echo "Number of arguments is even“</a:t>
            </a:r>
          </a:p>
          <a:p>
            <a:r>
              <a:rPr lang="en-GB" sz="2000" dirty="0" err="1" smtClean="0">
                <a:solidFill>
                  <a:schemeClr val="tx1"/>
                </a:solidFill>
                <a:latin typeface="Lucida Console" pitchFamily="49" charset="0"/>
                <a:cs typeface="Courier New" pitchFamily="49" charset="0"/>
              </a:rPr>
              <a:t>elif</a:t>
            </a:r>
            <a:r>
              <a:rPr lang="en-GB" sz="2000" dirty="0" smtClean="0">
                <a:solidFill>
                  <a:schemeClr val="tx1"/>
                </a:solidFill>
                <a:latin typeface="Lucida Console" pitchFamily="49" charset="0"/>
                <a:cs typeface="Courier New" pitchFamily="49" charset="0"/>
              </a:rPr>
              <a:t> [[ $# -</a:t>
            </a:r>
            <a:r>
              <a:rPr lang="en-GB" sz="2000" dirty="0" err="1" smtClean="0">
                <a:solidFill>
                  <a:schemeClr val="tx1"/>
                </a:solidFill>
                <a:latin typeface="Lucida Console" pitchFamily="49" charset="0"/>
                <a:cs typeface="Courier New" pitchFamily="49" charset="0"/>
              </a:rPr>
              <a:t>eq</a:t>
            </a:r>
            <a:r>
              <a:rPr lang="en-GB" sz="2000" dirty="0" smtClean="0">
                <a:solidFill>
                  <a:schemeClr val="tx1"/>
                </a:solidFill>
                <a:latin typeface="Lucida Console" pitchFamily="49" charset="0"/>
                <a:cs typeface="Courier New" pitchFamily="49" charset="0"/>
              </a:rPr>
              <a:t> 1 || $# -</a:t>
            </a:r>
            <a:r>
              <a:rPr lang="en-GB" sz="2000" dirty="0" err="1" smtClean="0">
                <a:solidFill>
                  <a:schemeClr val="tx1"/>
                </a:solidFill>
                <a:latin typeface="Lucida Console" pitchFamily="49" charset="0"/>
                <a:cs typeface="Courier New" pitchFamily="49" charset="0"/>
              </a:rPr>
              <a:t>eq</a:t>
            </a:r>
            <a:r>
              <a:rPr lang="en-GB" sz="2000" dirty="0" smtClean="0">
                <a:solidFill>
                  <a:schemeClr val="tx1"/>
                </a:solidFill>
                <a:latin typeface="Lucida Console" pitchFamily="49" charset="0"/>
                <a:cs typeface="Courier New" pitchFamily="49" charset="0"/>
              </a:rPr>
              <a:t> 3 || $# -</a:t>
            </a:r>
            <a:r>
              <a:rPr lang="en-GB" sz="2000" dirty="0" err="1" smtClean="0">
                <a:solidFill>
                  <a:schemeClr val="tx1"/>
                </a:solidFill>
                <a:latin typeface="Lucida Console" pitchFamily="49" charset="0"/>
                <a:cs typeface="Courier New" pitchFamily="49" charset="0"/>
              </a:rPr>
              <a:t>eq</a:t>
            </a:r>
            <a:r>
              <a:rPr lang="en-GB" sz="2000" dirty="0" smtClean="0">
                <a:solidFill>
                  <a:schemeClr val="tx1"/>
                </a:solidFill>
                <a:latin typeface="Lucida Console" pitchFamily="49" charset="0"/>
                <a:cs typeface="Courier New" pitchFamily="49" charset="0"/>
              </a:rPr>
              <a:t> 5 ]] ; then</a:t>
            </a:r>
          </a:p>
          <a:p>
            <a:r>
              <a:rPr lang="en-GB" sz="2000" dirty="0" smtClean="0">
                <a:solidFill>
                  <a:schemeClr val="tx1"/>
                </a:solidFill>
                <a:latin typeface="Lucida Console" pitchFamily="49" charset="0"/>
                <a:cs typeface="Courier New" pitchFamily="49" charset="0"/>
              </a:rPr>
              <a:t>   echo "Number of arguments is odd"</a:t>
            </a:r>
          </a:p>
          <a:p>
            <a:r>
              <a:rPr lang="en-GB" sz="2000" dirty="0" smtClean="0">
                <a:solidFill>
                  <a:schemeClr val="tx1"/>
                </a:solidFill>
                <a:latin typeface="Lucida Console" pitchFamily="49" charset="0"/>
                <a:cs typeface="Courier New" pitchFamily="49" charset="0"/>
              </a:rPr>
              <a:t>else</a:t>
            </a:r>
          </a:p>
          <a:p>
            <a:r>
              <a:rPr lang="en-GB" sz="2000" dirty="0" smtClean="0">
                <a:solidFill>
                  <a:schemeClr val="tx1"/>
                </a:solidFill>
                <a:latin typeface="Lucida Console" pitchFamily="49" charset="0"/>
                <a:cs typeface="Courier New" pitchFamily="49" charset="0"/>
              </a:rPr>
              <a:t>   echo "More than 5 arguments have been passed into the script"</a:t>
            </a:r>
          </a:p>
          <a:p>
            <a:r>
              <a:rPr lang="en-GB" sz="2000" dirty="0" err="1" smtClean="0">
                <a:solidFill>
                  <a:schemeClr val="tx1"/>
                </a:solidFill>
                <a:latin typeface="Lucida Console" pitchFamily="49" charset="0"/>
                <a:cs typeface="Courier New" pitchFamily="49" charset="0"/>
              </a:rPr>
              <a:t>fi</a:t>
            </a:r>
            <a:endParaRPr lang="en-GB" sz="2000" dirty="0" smtClean="0">
              <a:solidFill>
                <a:schemeClr val="tx1"/>
              </a:solidFill>
              <a:latin typeface="Lucida Console" pitchFamily="49" charset="0"/>
              <a:cs typeface="Courier New" pitchFamily="49" charset="0"/>
            </a:endParaRPr>
          </a:p>
        </p:txBody>
      </p:sp>
      <p:sp>
        <p:nvSpPr>
          <p:cNvPr id="4" name="Rounded Rectangle 3"/>
          <p:cNvSpPr/>
          <p:nvPr/>
        </p:nvSpPr>
        <p:spPr bwMode="auto">
          <a:xfrm>
            <a:off x="457200" y="4977172"/>
            <a:ext cx="8229600" cy="1368152"/>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bg1"/>
                </a:solidFill>
                <a:effectLst/>
                <a:latin typeface="Lucida Console" pitchFamily="49" charset="0"/>
                <a:ea typeface="ヒラギノ角ゴ Pro W3" pitchFamily="-112" charset="-128"/>
                <a:cs typeface="Courier New" pitchFamily="49" charset="0"/>
              </a:rPr>
              <a:t>orExample</a:t>
            </a:r>
            <a:r>
              <a:rPr kumimoji="0" lang="en-GB" sz="2000" b="0" i="0" u="none" strike="noStrike" cap="none" normalizeH="0" smtClean="0">
                <a:ln>
                  <a:noFill/>
                </a:ln>
                <a:solidFill>
                  <a:schemeClr val="bg1"/>
                </a:solidFill>
                <a:effectLst/>
                <a:latin typeface="Lucida Console" pitchFamily="49" charset="0"/>
                <a:ea typeface="ヒラギノ角ゴ Pro W3" pitchFamily="-112" charset="-128"/>
                <a:cs typeface="Courier New" pitchFamily="49" charset="0"/>
              </a:rPr>
              <a:t> </a:t>
            </a:r>
            <a:r>
              <a:rPr kumimoji="0" lang="en-GB" sz="2000" b="0" i="0" u="none" strike="noStrike" cap="none" normalizeH="0" dirty="0" smtClean="0">
                <a:ln>
                  <a:noFill/>
                </a:ln>
                <a:solidFill>
                  <a:schemeClr val="bg1"/>
                </a:solidFill>
                <a:effectLst/>
                <a:latin typeface="Lucida Console" pitchFamily="49" charset="0"/>
                <a:ea typeface="ヒラギノ角ゴ Pro W3" pitchFamily="-112" charset="-128"/>
                <a:cs typeface="Courier New" pitchFamily="49" charset="0"/>
              </a:rPr>
              <a:t>a b   </a:t>
            </a:r>
          </a:p>
          <a:p>
            <a:pPr marL="0" marR="0" indent="0" algn="l" defTabSz="914400" rtl="0" eaLnBrk="0" fontAlgn="base" latinLnBrk="0" hangingPunct="0">
              <a:lnSpc>
                <a:spcPct val="100000"/>
              </a:lnSpc>
              <a:spcBef>
                <a:spcPct val="0"/>
              </a:spcBef>
              <a:spcAft>
                <a:spcPct val="0"/>
              </a:spcAft>
              <a:buClrTx/>
              <a:buSzTx/>
              <a:buFontTx/>
              <a:buNone/>
              <a:tabLst/>
            </a:pPr>
            <a:r>
              <a:rPr lang="en-GB" sz="2000" baseline="0" smtClean="0">
                <a:solidFill>
                  <a:schemeClr val="bg1"/>
                </a:solidFill>
                <a:latin typeface="Lucida Console" pitchFamily="49" charset="0"/>
                <a:ea typeface="ヒラギノ角ゴ Pro W3" pitchFamily="-112" charset="-128"/>
                <a:cs typeface="Courier New" pitchFamily="49" charset="0"/>
              </a:rPr>
              <a:t>orExample a b c</a:t>
            </a:r>
            <a:r>
              <a:rPr lang="en-GB" sz="2000" smtClean="0">
                <a:solidFill>
                  <a:schemeClr val="bg1"/>
                </a:solidFill>
                <a:latin typeface="Lucida Console" pitchFamily="49" charset="0"/>
                <a:ea typeface="ヒラギノ角ゴ Pro W3" pitchFamily="-112" charset="-128"/>
                <a:cs typeface="Courier New" pitchFamily="49" charset="0"/>
              </a:rPr>
              <a:t> </a:t>
            </a:r>
            <a:endParaRPr lang="en-GB" sz="2000" baseline="0" dirty="0" smtClean="0">
              <a:solidFill>
                <a:schemeClr val="bg1"/>
              </a:solidFill>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smtClean="0">
                <a:ln>
                  <a:noFill/>
                </a:ln>
                <a:solidFill>
                  <a:schemeClr val="bg1"/>
                </a:solidFill>
                <a:effectLst/>
                <a:latin typeface="Lucida Console" pitchFamily="49" charset="0"/>
                <a:ea typeface="ヒラギノ角ゴ Pro W3" pitchFamily="-112" charset="-128"/>
                <a:cs typeface="Courier New" pitchFamily="49" charset="0"/>
              </a:rPr>
              <a:t>orExample a b c d e f</a:t>
            </a:r>
            <a:endParaRPr kumimoji="0" lang="en-GB" sz="20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520006870"/>
      </p:ext>
    </p:extLst>
  </p:cSld>
  <p:clrMapOvr>
    <a:masterClrMapping/>
  </p:clrMapOvr>
  <p:transition spd="slow">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Conditionals</a:t>
            </a:r>
            <a:endParaRPr lang="en-GB" sz="2800" b="1" dirty="0"/>
          </a:p>
        </p:txBody>
      </p:sp>
      <p:sp>
        <p:nvSpPr>
          <p:cNvPr id="21" name="Text Placeholder 20"/>
          <p:cNvSpPr>
            <a:spLocks noGrp="1"/>
          </p:cNvSpPr>
          <p:nvPr>
            <p:ph type="body" sz="quarter" idx="13"/>
          </p:nvPr>
        </p:nvSpPr>
        <p:spPr>
          <a:xfrm>
            <a:off x="669015" y="1727489"/>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a:solidFill>
                  <a:schemeClr val="tx1">
                    <a:lumMod val="50000"/>
                    <a:lumOff val="50000"/>
                  </a:schemeClr>
                </a:solidFill>
              </a:rPr>
              <a:t>i</a:t>
            </a:r>
            <a:r>
              <a:rPr smtClean="0">
                <a:solidFill>
                  <a:schemeClr val="tx1">
                    <a:lumMod val="50000"/>
                    <a:lumOff val="50000"/>
                  </a:schemeClr>
                </a:solidFill>
              </a:rPr>
              <a:t>f statement</a:t>
            </a:r>
            <a:endParaRPr>
              <a:solidFill>
                <a:schemeClr val="tx1">
                  <a:lumMod val="50000"/>
                  <a:lumOff val="50000"/>
                </a:schemeClr>
              </a:solidFill>
            </a:endParaRPr>
          </a:p>
        </p:txBody>
      </p:sp>
      <p:sp>
        <p:nvSpPr>
          <p:cNvPr id="4" name="Text Placeholder 3"/>
          <p:cNvSpPr>
            <a:spLocks noGrp="1"/>
          </p:cNvSpPr>
          <p:nvPr>
            <p:ph type="body" sz="quarter" idx="16"/>
          </p:nvPr>
        </p:nvSpPr>
        <p:spPr>
          <a:xfrm>
            <a:off x="683568" y="2528900"/>
            <a:ext cx="7772677" cy="578882"/>
          </a:xfr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smtClean="0">
                <a:solidFill>
                  <a:srgbClr val="333399"/>
                </a:solidFill>
              </a:rPr>
              <a:t>case statement</a:t>
            </a:r>
            <a:endParaRPr>
              <a:solidFill>
                <a:srgbClr val="333399"/>
              </a:solidFill>
            </a:endParaRPr>
          </a:p>
        </p:txBody>
      </p:sp>
    </p:spTree>
    <p:extLst>
      <p:ext uri="{BB962C8B-B14F-4D97-AF65-F5344CB8AC3E}">
        <p14:creationId xmlns:p14="http://schemas.microsoft.com/office/powerpoint/2010/main" val="2969769382"/>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Creating and Running a Shell Script</a:t>
            </a:r>
            <a:endParaRPr lang="en-GB" sz="2800" dirty="0"/>
          </a:p>
        </p:txBody>
      </p:sp>
      <p:sp>
        <p:nvSpPr>
          <p:cNvPr id="3" name="Content Placeholder 2"/>
          <p:cNvSpPr>
            <a:spLocks noGrp="1"/>
          </p:cNvSpPr>
          <p:nvPr>
            <p:ph idx="1"/>
          </p:nvPr>
        </p:nvSpPr>
        <p:spPr/>
        <p:txBody>
          <a:bodyPr anchor="ctr"/>
          <a:lstStyle/>
          <a:p>
            <a:pPr>
              <a:spcBef>
                <a:spcPts val="600"/>
              </a:spcBef>
              <a:spcAft>
                <a:spcPts val="600"/>
              </a:spcAft>
              <a:buFont typeface="Arial" panose="020B0604020202020204" pitchFamily="34" charset="0"/>
              <a:buChar char="•"/>
            </a:pPr>
            <a:r>
              <a:rPr lang="en-GB" sz="2400" b="1" dirty="0" smtClean="0"/>
              <a:t>#!/bin/bash </a:t>
            </a:r>
            <a:r>
              <a:rPr lang="en-GB" sz="2400" dirty="0"/>
              <a:t> </a:t>
            </a:r>
            <a:r>
              <a:rPr lang="en-GB" sz="2400" dirty="0" smtClean="0"/>
              <a:t>- identifies the interpreter to be used to run 						script </a:t>
            </a:r>
          </a:p>
          <a:p>
            <a:pPr marL="0" indent="0">
              <a:spcBef>
                <a:spcPts val="600"/>
              </a:spcBef>
              <a:spcAft>
                <a:spcPts val="1200"/>
              </a:spcAft>
            </a:pPr>
            <a:r>
              <a:rPr lang="en-GB" sz="2400" dirty="0"/>
              <a:t>	</a:t>
            </a:r>
            <a:r>
              <a:rPr lang="en-GB" sz="2400" dirty="0" smtClean="0"/>
              <a:t>			   - must be on line 1 and left justified </a:t>
            </a:r>
          </a:p>
          <a:p>
            <a:pPr>
              <a:spcBef>
                <a:spcPts val="1200"/>
              </a:spcBef>
              <a:spcAft>
                <a:spcPts val="600"/>
              </a:spcAft>
              <a:buFont typeface="Arial" panose="020B0604020202020204" pitchFamily="34" charset="0"/>
              <a:buChar char="•"/>
            </a:pPr>
            <a:r>
              <a:rPr lang="en-GB" sz="2400" dirty="0" smtClean="0"/>
              <a:t># - indicates a comment</a:t>
            </a:r>
          </a:p>
          <a:p>
            <a:pPr>
              <a:spcBef>
                <a:spcPts val="600"/>
              </a:spcBef>
              <a:spcAft>
                <a:spcPts val="600"/>
              </a:spcAft>
              <a:buFont typeface="Arial" panose="020B0604020202020204" pitchFamily="34" charset="0"/>
              <a:buChar char="•"/>
            </a:pPr>
            <a:r>
              <a:rPr lang="en-GB" sz="2400" dirty="0" smtClean="0"/>
              <a:t>Use comments to explain your script</a:t>
            </a:r>
          </a:p>
          <a:p>
            <a:pPr>
              <a:spcBef>
                <a:spcPts val="600"/>
              </a:spcBef>
              <a:spcAft>
                <a:spcPts val="600"/>
              </a:spcAft>
              <a:buFont typeface="Arial" panose="020B0604020202020204" pitchFamily="34" charset="0"/>
              <a:buChar char="•"/>
            </a:pPr>
            <a:r>
              <a:rPr lang="en-GB" sz="2400" dirty="0" smtClean="0"/>
              <a:t>Use indentation to make scripts easier to read</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Case Statement</a:t>
            </a:r>
            <a:endParaRPr lang="en-GB" sz="2800" b="1" dirty="0"/>
          </a:p>
        </p:txBody>
      </p:sp>
      <p:sp>
        <p:nvSpPr>
          <p:cNvPr id="21" name="Text Placeholder 20"/>
          <p:cNvSpPr>
            <a:spLocks noGrp="1"/>
          </p:cNvSpPr>
          <p:nvPr>
            <p:ph type="body" sz="quarter" idx="13"/>
          </p:nvPr>
        </p:nvSpPr>
        <p:spPr>
          <a:xfrm>
            <a:off x="696005" y="2625714"/>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smtClean="0">
                <a:solidFill>
                  <a:schemeClr val="tx1">
                    <a:lumMod val="50000"/>
                    <a:lumOff val="50000"/>
                  </a:schemeClr>
                </a:solidFill>
              </a:rPr>
              <a:t>Using Pattern</a:t>
            </a:r>
            <a:endParaRPr>
              <a:solidFill>
                <a:schemeClr val="tx1">
                  <a:lumMod val="50000"/>
                  <a:lumOff val="50000"/>
                </a:schemeClr>
              </a:solidFill>
            </a:endParaRPr>
          </a:p>
        </p:txBody>
      </p:sp>
      <p:sp>
        <p:nvSpPr>
          <p:cNvPr id="4" name="Text Placeholder 3"/>
          <p:cNvSpPr>
            <a:spLocks noGrp="1"/>
          </p:cNvSpPr>
          <p:nvPr>
            <p:ph type="body" sz="quarter" idx="16"/>
          </p:nvPr>
        </p:nvSpPr>
        <p:spPr>
          <a:xfrm>
            <a:off x="696005" y="1676376"/>
            <a:ext cx="7772677" cy="578882"/>
          </a:xfr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smtClean="0">
                <a:solidFill>
                  <a:srgbClr val="333399"/>
                </a:solidFill>
              </a:rPr>
              <a:t>Syntax</a:t>
            </a:r>
            <a:endParaRPr>
              <a:solidFill>
                <a:srgbClr val="333399"/>
              </a:solidFill>
            </a:endParaRPr>
          </a:p>
        </p:txBody>
      </p:sp>
    </p:spTree>
    <p:extLst>
      <p:ext uri="{BB962C8B-B14F-4D97-AF65-F5344CB8AC3E}">
        <p14:creationId xmlns:p14="http://schemas.microsoft.com/office/powerpoint/2010/main" val="1358235730"/>
      </p:ext>
    </p:extLst>
  </p:cSld>
  <p:clrMapOvr>
    <a:masterClrMapping/>
  </p:clrMapOvr>
  <p:transition spd="slow">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Case statement - Syntax</a:t>
            </a:r>
            <a:endParaRPr lang="en-GB" sz="2800" dirty="0"/>
          </a:p>
        </p:txBody>
      </p:sp>
      <p:sp>
        <p:nvSpPr>
          <p:cNvPr id="6" name="Content Placeholder 5"/>
          <p:cNvSpPr>
            <a:spLocks noGrp="1"/>
          </p:cNvSpPr>
          <p:nvPr>
            <p:ph idx="1"/>
          </p:nvPr>
        </p:nvSpPr>
        <p:spPr/>
        <p:txBody>
          <a:bodyPr/>
          <a:lstStyle/>
          <a:p>
            <a:pPr>
              <a:buFont typeface="Arial" panose="020B0604020202020204" pitchFamily="34" charset="0"/>
              <a:buChar char="•"/>
            </a:pPr>
            <a:r>
              <a:rPr lang="en-GB" sz="2400" dirty="0" smtClean="0"/>
              <a:t>Syntax of case statement :</a:t>
            </a:r>
          </a:p>
          <a:p>
            <a:endParaRPr lang="en-GB" sz="2400" dirty="0" smtClean="0"/>
          </a:p>
          <a:p>
            <a:endParaRPr lang="en-GB" sz="2400" dirty="0" smtClean="0"/>
          </a:p>
          <a:p>
            <a:endParaRPr lang="en-GB" sz="2400" dirty="0" smtClean="0"/>
          </a:p>
          <a:p>
            <a:endParaRPr lang="en-GB" sz="2400" dirty="0" smtClean="0"/>
          </a:p>
          <a:p>
            <a:endParaRPr lang="en-GB" sz="2400" dirty="0" smtClean="0"/>
          </a:p>
          <a:p>
            <a:endParaRPr lang="en-GB" sz="2400" dirty="0" smtClean="0"/>
          </a:p>
          <a:p>
            <a:endParaRPr lang="en-GB" sz="2400" dirty="0" smtClean="0"/>
          </a:p>
          <a:p>
            <a:endParaRPr lang="en-GB" sz="2400" dirty="0" smtClean="0"/>
          </a:p>
          <a:p>
            <a:endParaRPr lang="en-GB" sz="2400" dirty="0" smtClean="0"/>
          </a:p>
          <a:p>
            <a:pPr>
              <a:buNone/>
            </a:pPr>
            <a:endParaRPr lang="en-GB" sz="2400" dirty="0" smtClean="0"/>
          </a:p>
          <a:p>
            <a:pPr>
              <a:buNone/>
            </a:pPr>
            <a:endParaRPr lang="en-GB" sz="2400" dirty="0" smtClean="0"/>
          </a:p>
          <a:p>
            <a:pPr>
              <a:buNone/>
            </a:pPr>
            <a:endParaRPr lang="en-GB" sz="2400" dirty="0" smtClean="0"/>
          </a:p>
        </p:txBody>
      </p:sp>
      <p:sp>
        <p:nvSpPr>
          <p:cNvPr id="9" name="Rounded Rectangle 8"/>
          <p:cNvSpPr/>
          <p:nvPr/>
        </p:nvSpPr>
        <p:spPr bwMode="auto">
          <a:xfrm>
            <a:off x="1046641" y="2081048"/>
            <a:ext cx="5460098" cy="4195966"/>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case value in</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   pattern1)</a:t>
            </a:r>
          </a:p>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dirty="0" smtClean="0">
                <a:ln>
                  <a:noFill/>
                </a:ln>
                <a:solidFill>
                  <a:schemeClr val="tx1"/>
                </a:solidFill>
                <a:effectLst/>
                <a:latin typeface="Lucida Console" pitchFamily="49" charset="0"/>
                <a:ea typeface="ヒラギノ角ゴ Pro W3" pitchFamily="-112" charset="-128"/>
                <a:cs typeface="Courier New" pitchFamily="49" charset="0"/>
              </a:rPr>
              <a:t>      code ;;</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   pattern2)</a:t>
            </a:r>
          </a:p>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dirty="0" smtClean="0">
                <a:ln>
                  <a:noFill/>
                </a:ln>
                <a:solidFill>
                  <a:schemeClr val="tx1"/>
                </a:solidFill>
                <a:effectLst/>
                <a:latin typeface="Lucida Console" pitchFamily="49" charset="0"/>
                <a:ea typeface="ヒラギノ角ゴ Pro W3" pitchFamily="-112" charset="-128"/>
                <a:cs typeface="Courier New" pitchFamily="49" charset="0"/>
              </a:rPr>
              <a:t>      code ;;</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   </a:t>
            </a:r>
            <a:r>
              <a:rPr lang="en-GB" sz="2400" dirty="0" err="1" smtClean="0">
                <a:solidFill>
                  <a:schemeClr val="tx1"/>
                </a:solidFill>
                <a:latin typeface="Lucida Console" pitchFamily="49" charset="0"/>
                <a:ea typeface="ヒラギノ角ゴ Pro W3" pitchFamily="-112" charset="-128"/>
                <a:cs typeface="Courier New" pitchFamily="49" charset="0"/>
              </a:rPr>
              <a:t>patternN</a:t>
            </a:r>
            <a:r>
              <a:rPr lang="en-GB" sz="2400" dirty="0" smtClean="0">
                <a:solidFill>
                  <a:schemeClr val="tx1"/>
                </a:solidFill>
                <a:latin typeface="Lucida Console" pitchFamily="49" charset="0"/>
                <a:ea typeface="ヒラギノ角ゴ Pro W3" pitchFamily="-112" charset="-128"/>
                <a:cs typeface="Courier New" pitchFamily="49" charset="0"/>
              </a:rPr>
              <a:t>)</a:t>
            </a:r>
          </a:p>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dirty="0" smtClean="0">
                <a:ln>
                  <a:noFill/>
                </a:ln>
                <a:solidFill>
                  <a:schemeClr val="tx1"/>
                </a:solidFill>
                <a:effectLst/>
                <a:latin typeface="Lucida Console" pitchFamily="49" charset="0"/>
                <a:ea typeface="ヒラギノ角ゴ Pro W3" pitchFamily="-112" charset="-128"/>
                <a:cs typeface="Courier New" pitchFamily="49" charset="0"/>
              </a:rPr>
              <a:t>      code ;;</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dirty="0" smtClean="0">
                <a:ln>
                  <a:noFill/>
                </a:ln>
                <a:solidFill>
                  <a:schemeClr val="tx1"/>
                </a:solidFill>
                <a:effectLst/>
                <a:latin typeface="Lucida Console" pitchFamily="49" charset="0"/>
                <a:ea typeface="ヒラギノ角ゴ Pro W3" pitchFamily="-112" charset="-128"/>
                <a:cs typeface="Courier New" pitchFamily="49" charset="0"/>
              </a:rPr>
              <a:t>      code ;;</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err="1" smtClean="0">
                <a:solidFill>
                  <a:schemeClr val="tx1"/>
                </a:solidFill>
                <a:latin typeface="Lucida Console" pitchFamily="49" charset="0"/>
                <a:ea typeface="ヒラギノ角ゴ Pro W3" pitchFamily="-112" charset="-128"/>
                <a:cs typeface="Courier New" pitchFamily="49" charset="0"/>
              </a:rPr>
              <a:t>esac</a:t>
            </a:r>
            <a:r>
              <a:rPr kumimoji="0" lang="en-GB" sz="2400" b="0" i="0" u="none" strike="noStrike" cap="none" normalizeH="0" dirty="0" smtClean="0">
                <a:ln>
                  <a:noFill/>
                </a:ln>
                <a:solidFill>
                  <a:schemeClr val="tx1"/>
                </a:solidFill>
                <a:effectLst/>
                <a:latin typeface="Lucida Console" pitchFamily="49" charset="0"/>
                <a:ea typeface="ヒラギノ角ゴ Pro W3" pitchFamily="-112" charset="-128"/>
                <a:cs typeface="Courier New" pitchFamily="49" charset="0"/>
              </a:rPr>
              <a:t> </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7937334"/>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2158"/>
            <a:ext cx="8229600" cy="477054"/>
          </a:xfrm>
        </p:spPr>
        <p:txBody>
          <a:bodyPr/>
          <a:lstStyle/>
          <a:p>
            <a:r>
              <a:rPr lang="en-GB" sz="2800" dirty="0" smtClean="0"/>
              <a:t>Case statement - Example</a:t>
            </a:r>
            <a:endParaRPr lang="en-GB" sz="2800" dirty="0"/>
          </a:p>
        </p:txBody>
      </p:sp>
      <p:sp>
        <p:nvSpPr>
          <p:cNvPr id="5" name="Rounded Rectangle 4"/>
          <p:cNvSpPr/>
          <p:nvPr/>
        </p:nvSpPr>
        <p:spPr bwMode="auto">
          <a:xfrm>
            <a:off x="619974" y="1039574"/>
            <a:ext cx="8066826" cy="5418877"/>
          </a:xfrm>
          <a:prstGeom prst="roundRect">
            <a:avLst>
              <a:gd name="adj" fmla="val 7648"/>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a:spcAft>
                <a:spcPts val="0"/>
              </a:spcAft>
            </a:pPr>
            <a:r>
              <a:rPr lang="en-GB" sz="2000" dirty="0" smtClean="0">
                <a:latin typeface="Lucida Console" pitchFamily="49" charset="0"/>
                <a:cs typeface="Courier New" pitchFamily="49" charset="0"/>
              </a:rPr>
              <a:t>#!/bin/bash</a:t>
            </a:r>
          </a:p>
          <a:p>
            <a:pPr>
              <a:spcBef>
                <a:spcPts val="0"/>
              </a:spcBef>
              <a:spcAft>
                <a:spcPts val="0"/>
              </a:spcAft>
            </a:pPr>
            <a:r>
              <a:rPr lang="en-GB" sz="2000" dirty="0" smtClean="0">
                <a:latin typeface="Lucida Console" pitchFamily="49" charset="0"/>
                <a:cs typeface="Courier New" pitchFamily="49" charset="0"/>
              </a:rPr>
              <a:t>cat&lt;&lt;</a:t>
            </a:r>
            <a:r>
              <a:rPr lang="en-GB" sz="2000" dirty="0" err="1" smtClean="0">
                <a:latin typeface="Lucida Console" pitchFamily="49" charset="0"/>
                <a:cs typeface="Courier New" pitchFamily="49" charset="0"/>
              </a:rPr>
              <a:t>eof</a:t>
            </a:r>
            <a:endParaRPr lang="en-GB" sz="2000" dirty="0" smtClean="0">
              <a:latin typeface="Lucida Console" pitchFamily="49" charset="0"/>
              <a:cs typeface="Courier New" pitchFamily="49" charset="0"/>
            </a:endParaRPr>
          </a:p>
          <a:p>
            <a:pPr>
              <a:spcBef>
                <a:spcPts val="0"/>
              </a:spcBef>
              <a:spcAft>
                <a:spcPts val="0"/>
              </a:spcAft>
            </a:pPr>
            <a:r>
              <a:rPr lang="en-GB" sz="2000" dirty="0" smtClean="0">
                <a:latin typeface="Lucida Console" pitchFamily="49" charset="0"/>
                <a:cs typeface="Courier New" pitchFamily="49" charset="0"/>
              </a:rPr>
              <a:t>                ATM</a:t>
            </a:r>
          </a:p>
          <a:p>
            <a:pPr>
              <a:spcBef>
                <a:spcPts val="0"/>
              </a:spcBef>
              <a:spcAft>
                <a:spcPts val="0"/>
              </a:spcAft>
            </a:pPr>
            <a:r>
              <a:rPr lang="en-GB" sz="2000" dirty="0" smtClean="0">
                <a:latin typeface="Lucida Console" pitchFamily="49" charset="0"/>
                <a:cs typeface="Courier New" pitchFamily="49" charset="0"/>
              </a:rPr>
              <a:t>        -------------------</a:t>
            </a:r>
          </a:p>
          <a:p>
            <a:pPr>
              <a:spcBef>
                <a:spcPts val="0"/>
              </a:spcBef>
              <a:spcAft>
                <a:spcPts val="0"/>
              </a:spcAft>
            </a:pPr>
            <a:r>
              <a:rPr lang="en-GB" sz="2000" dirty="0" smtClean="0">
                <a:latin typeface="Lucida Console" pitchFamily="49" charset="0"/>
                <a:cs typeface="Courier New" pitchFamily="49" charset="0"/>
              </a:rPr>
              <a:t>        1. Deposit</a:t>
            </a:r>
          </a:p>
          <a:p>
            <a:pPr>
              <a:spcBef>
                <a:spcPts val="0"/>
              </a:spcBef>
              <a:spcAft>
                <a:spcPts val="0"/>
              </a:spcAft>
            </a:pPr>
            <a:r>
              <a:rPr lang="en-GB" sz="2000" dirty="0" smtClean="0">
                <a:latin typeface="Lucida Console" pitchFamily="49" charset="0"/>
                <a:cs typeface="Courier New" pitchFamily="49" charset="0"/>
              </a:rPr>
              <a:t>        2. Withdraw</a:t>
            </a:r>
          </a:p>
          <a:p>
            <a:pPr>
              <a:spcBef>
                <a:spcPts val="0"/>
              </a:spcBef>
              <a:spcAft>
                <a:spcPts val="0"/>
              </a:spcAft>
            </a:pPr>
            <a:r>
              <a:rPr lang="en-GB" sz="2000" dirty="0" smtClean="0">
                <a:latin typeface="Lucida Console" pitchFamily="49" charset="0"/>
                <a:cs typeface="Courier New" pitchFamily="49" charset="0"/>
              </a:rPr>
              <a:t>        -------------------</a:t>
            </a:r>
          </a:p>
          <a:p>
            <a:pPr>
              <a:spcBef>
                <a:spcPts val="0"/>
              </a:spcBef>
            </a:pPr>
            <a:r>
              <a:rPr lang="en-GB" sz="2000" dirty="0" err="1" smtClean="0">
                <a:latin typeface="Lucida Console" pitchFamily="49" charset="0"/>
                <a:cs typeface="Courier New" pitchFamily="49" charset="0"/>
              </a:rPr>
              <a:t>eof</a:t>
            </a:r>
            <a:endParaRPr lang="en-GB" sz="2000" dirty="0" smtClean="0">
              <a:latin typeface="Lucida Console" pitchFamily="49" charset="0"/>
              <a:cs typeface="Courier New" pitchFamily="49" charset="0"/>
            </a:endParaRPr>
          </a:p>
          <a:p>
            <a:r>
              <a:rPr lang="en-GB" sz="2000" dirty="0" smtClean="0">
                <a:latin typeface="Lucida Console" pitchFamily="49" charset="0"/>
                <a:cs typeface="Courier New" pitchFamily="49" charset="0"/>
              </a:rPr>
              <a:t>read -p "Enter an option : " opt</a:t>
            </a:r>
          </a:p>
          <a:p>
            <a:r>
              <a:rPr lang="en-GB" sz="2000" dirty="0" smtClean="0">
                <a:latin typeface="Lucida Console" pitchFamily="49" charset="0"/>
                <a:cs typeface="Courier New" pitchFamily="49" charset="0"/>
              </a:rPr>
              <a:t>case $opt in</a:t>
            </a:r>
          </a:p>
          <a:p>
            <a:r>
              <a:rPr lang="en-GB" sz="2000" dirty="0" smtClean="0">
                <a:latin typeface="Lucida Console" pitchFamily="49" charset="0"/>
                <a:cs typeface="Courier New" pitchFamily="49" charset="0"/>
              </a:rPr>
              <a:t>   1)</a:t>
            </a:r>
          </a:p>
          <a:p>
            <a:r>
              <a:rPr lang="en-GB" sz="2000" dirty="0" smtClean="0">
                <a:latin typeface="Lucida Console" pitchFamily="49" charset="0"/>
                <a:cs typeface="Courier New" pitchFamily="49" charset="0"/>
              </a:rPr>
              <a:t>      echo "Deposit option was selected." ;;</a:t>
            </a:r>
          </a:p>
          <a:p>
            <a:r>
              <a:rPr lang="en-GB" sz="2000" dirty="0" smtClean="0">
                <a:latin typeface="Lucida Console" pitchFamily="49" charset="0"/>
                <a:cs typeface="Courier New" pitchFamily="49" charset="0"/>
              </a:rPr>
              <a:t>   2)</a:t>
            </a:r>
          </a:p>
          <a:p>
            <a:r>
              <a:rPr lang="en-GB" sz="2000" dirty="0" smtClean="0">
                <a:latin typeface="Lucida Console" pitchFamily="49" charset="0"/>
                <a:cs typeface="Courier New" pitchFamily="49" charset="0"/>
              </a:rPr>
              <a:t>      echo "Withdraw option was selected." ;;</a:t>
            </a:r>
          </a:p>
          <a:p>
            <a:r>
              <a:rPr lang="en-GB" sz="2000" dirty="0" smtClean="0">
                <a:latin typeface="Lucida Console" pitchFamily="49" charset="0"/>
                <a:cs typeface="Courier New" pitchFamily="49" charset="0"/>
              </a:rPr>
              <a:t>   *)</a:t>
            </a:r>
          </a:p>
          <a:p>
            <a:r>
              <a:rPr lang="en-GB" sz="2000" dirty="0" smtClean="0">
                <a:latin typeface="Lucida Console" pitchFamily="49" charset="0"/>
                <a:cs typeface="Courier New" pitchFamily="49" charset="0"/>
              </a:rPr>
              <a:t>      echo "Invalid option." ;;</a:t>
            </a:r>
          </a:p>
          <a:p>
            <a:r>
              <a:rPr lang="en-GB" sz="2000" dirty="0" err="1" smtClean="0">
                <a:latin typeface="Lucida Console" pitchFamily="49" charset="0"/>
                <a:cs typeface="Courier New" pitchFamily="49" charset="0"/>
              </a:rPr>
              <a:t>esac</a:t>
            </a:r>
            <a:endParaRPr lang="en-GB" sz="2000" dirty="0" smtClean="0">
              <a:latin typeface="Lucida Console" pitchFamily="49" charset="0"/>
              <a:cs typeface="Courier New" pitchFamily="49" charset="0"/>
            </a:endParaRPr>
          </a:p>
        </p:txBody>
      </p:sp>
    </p:spTree>
    <p:extLst>
      <p:ext uri="{BB962C8B-B14F-4D97-AF65-F5344CB8AC3E}">
        <p14:creationId xmlns:p14="http://schemas.microsoft.com/office/powerpoint/2010/main" val="1652648892"/>
      </p:ext>
    </p:extLst>
  </p:cSld>
  <p:clrMapOvr>
    <a:masterClrMapping/>
  </p:clrMapOvr>
  <p:transition spd="slow">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Case Statement</a:t>
            </a:r>
            <a:endParaRPr lang="en-GB" sz="2800" b="1" dirty="0"/>
          </a:p>
        </p:txBody>
      </p:sp>
      <p:sp>
        <p:nvSpPr>
          <p:cNvPr id="21" name="Text Placeholder 20"/>
          <p:cNvSpPr>
            <a:spLocks noGrp="1"/>
          </p:cNvSpPr>
          <p:nvPr>
            <p:ph type="body" sz="quarter" idx="13"/>
          </p:nvPr>
        </p:nvSpPr>
        <p:spPr>
          <a:xfrm>
            <a:off x="696005" y="1785915"/>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smtClean="0">
                <a:solidFill>
                  <a:schemeClr val="tx1">
                    <a:lumMod val="50000"/>
                    <a:lumOff val="50000"/>
                  </a:schemeClr>
                </a:solidFill>
              </a:rPr>
              <a:t>Syntax</a:t>
            </a:r>
            <a:endParaRPr>
              <a:solidFill>
                <a:schemeClr val="tx1">
                  <a:lumMod val="50000"/>
                  <a:lumOff val="50000"/>
                </a:schemeClr>
              </a:solidFill>
            </a:endParaRPr>
          </a:p>
        </p:txBody>
      </p:sp>
      <p:sp>
        <p:nvSpPr>
          <p:cNvPr id="4" name="Text Placeholder 3"/>
          <p:cNvSpPr>
            <a:spLocks noGrp="1"/>
          </p:cNvSpPr>
          <p:nvPr>
            <p:ph type="body" sz="quarter" idx="16"/>
          </p:nvPr>
        </p:nvSpPr>
        <p:spPr>
          <a:xfrm>
            <a:off x="662300" y="2735253"/>
            <a:ext cx="7772677" cy="578882"/>
          </a:xfr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smtClean="0">
                <a:solidFill>
                  <a:srgbClr val="333399"/>
                </a:solidFill>
              </a:rPr>
              <a:t>Using Pattern</a:t>
            </a:r>
            <a:endParaRPr>
              <a:solidFill>
                <a:srgbClr val="333399"/>
              </a:solidFill>
            </a:endParaRPr>
          </a:p>
        </p:txBody>
      </p:sp>
    </p:spTree>
    <p:extLst>
      <p:ext uri="{BB962C8B-B14F-4D97-AF65-F5344CB8AC3E}">
        <p14:creationId xmlns:p14="http://schemas.microsoft.com/office/powerpoint/2010/main" val="39255358"/>
      </p:ext>
    </p:extLst>
  </p:cSld>
  <p:clrMapOvr>
    <a:masterClrMapping/>
  </p:clrMapOvr>
  <p:transition spd="slow">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1350"/>
            <a:ext cx="8229600" cy="477054"/>
          </a:xfrm>
        </p:spPr>
        <p:txBody>
          <a:bodyPr/>
          <a:lstStyle/>
          <a:p>
            <a:r>
              <a:rPr lang="en-GB" sz="2800" dirty="0" smtClean="0"/>
              <a:t>Using Pattern	</a:t>
            </a:r>
          </a:p>
        </p:txBody>
      </p:sp>
      <p:sp>
        <p:nvSpPr>
          <p:cNvPr id="5" name="Content Placeholder 4"/>
          <p:cNvSpPr>
            <a:spLocks noGrp="1"/>
          </p:cNvSpPr>
          <p:nvPr>
            <p:ph idx="1"/>
          </p:nvPr>
        </p:nvSpPr>
        <p:spPr>
          <a:xfrm>
            <a:off x="457200" y="1552637"/>
            <a:ext cx="8229600" cy="4525962"/>
          </a:xfrm>
        </p:spPr>
        <p:txBody>
          <a:bodyPr/>
          <a:lstStyle/>
          <a:p>
            <a:pPr>
              <a:spcBef>
                <a:spcPts val="600"/>
              </a:spcBef>
              <a:spcAft>
                <a:spcPts val="1200"/>
              </a:spcAft>
              <a:buFont typeface="Arial" panose="020B0604020202020204" pitchFamily="34" charset="0"/>
              <a:buChar char="•"/>
            </a:pPr>
            <a:r>
              <a:rPr lang="en-GB" sz="2400" dirty="0" smtClean="0"/>
              <a:t>Case statement can use wildcard characters to perform pattern matching.</a:t>
            </a:r>
          </a:p>
          <a:p>
            <a:pPr>
              <a:spcBef>
                <a:spcPts val="600"/>
              </a:spcBef>
              <a:spcAft>
                <a:spcPts val="1200"/>
              </a:spcAft>
              <a:buFont typeface="Arial" panose="020B0604020202020204" pitchFamily="34" charset="0"/>
              <a:buChar char="•"/>
            </a:pPr>
            <a:r>
              <a:rPr lang="en-GB" sz="2400" dirty="0" smtClean="0"/>
              <a:t>Therefore, case statement is more readable and concise than if statement.</a:t>
            </a:r>
          </a:p>
          <a:p>
            <a:pPr>
              <a:spcBef>
                <a:spcPts val="600"/>
              </a:spcBef>
              <a:spcAft>
                <a:spcPts val="1200"/>
              </a:spcAft>
            </a:pPr>
            <a:endParaRPr lang="en-GB" sz="2400" dirty="0" smtClean="0"/>
          </a:p>
          <a:p>
            <a:pPr>
              <a:spcBef>
                <a:spcPts val="600"/>
              </a:spcBef>
              <a:spcAft>
                <a:spcPts val="1200"/>
              </a:spcAft>
              <a:buNone/>
            </a:pPr>
            <a:endParaRPr lang="en-GB" sz="2400" dirty="0" smtClean="0"/>
          </a:p>
        </p:txBody>
      </p:sp>
    </p:spTree>
    <p:extLst>
      <p:ext uri="{BB962C8B-B14F-4D97-AF65-F5344CB8AC3E}">
        <p14:creationId xmlns:p14="http://schemas.microsoft.com/office/powerpoint/2010/main" val="201166618"/>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Case statement – example with pattern</a:t>
            </a:r>
            <a:endParaRPr lang="en-GB" sz="2800" dirty="0"/>
          </a:p>
        </p:txBody>
      </p:sp>
      <p:sp>
        <p:nvSpPr>
          <p:cNvPr id="5" name="Rounded Rectangle 4"/>
          <p:cNvSpPr/>
          <p:nvPr/>
        </p:nvSpPr>
        <p:spPr bwMode="auto">
          <a:xfrm>
            <a:off x="457200" y="1450428"/>
            <a:ext cx="8305553" cy="482288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000" dirty="0" smtClean="0">
                <a:latin typeface="Lucida Console" pitchFamily="49" charset="0"/>
                <a:cs typeface="Courier New" pitchFamily="49" charset="0"/>
              </a:rPr>
              <a:t>#!/bin/bash</a:t>
            </a:r>
          </a:p>
          <a:p>
            <a:endParaRPr lang="en-GB" sz="2000" dirty="0" smtClean="0">
              <a:latin typeface="Lucida Console" pitchFamily="49" charset="0"/>
              <a:cs typeface="Courier New" pitchFamily="49" charset="0"/>
            </a:endParaRPr>
          </a:p>
          <a:p>
            <a:r>
              <a:rPr lang="en-GB" sz="2000" dirty="0" smtClean="0">
                <a:latin typeface="Lucida Console" pitchFamily="49" charset="0"/>
                <a:cs typeface="Courier New" pitchFamily="49" charset="0"/>
              </a:rPr>
              <a:t>read -p "Enter a character: " input</a:t>
            </a:r>
          </a:p>
          <a:p>
            <a:endParaRPr lang="en-GB" sz="2000" dirty="0" smtClean="0">
              <a:latin typeface="Lucida Console" pitchFamily="49" charset="0"/>
              <a:cs typeface="Courier New" pitchFamily="49" charset="0"/>
            </a:endParaRPr>
          </a:p>
          <a:p>
            <a:r>
              <a:rPr lang="en-GB" sz="2000" dirty="0" smtClean="0">
                <a:latin typeface="Lucida Console" pitchFamily="49" charset="0"/>
                <a:cs typeface="Courier New" pitchFamily="49" charset="0"/>
              </a:rPr>
              <a:t>case $input in</a:t>
            </a:r>
          </a:p>
          <a:p>
            <a:r>
              <a:rPr lang="en-GB" sz="2000" dirty="0" smtClean="0">
                <a:latin typeface="Lucida Console" pitchFamily="49" charset="0"/>
                <a:cs typeface="Courier New" pitchFamily="49" charset="0"/>
              </a:rPr>
              <a:t>   [[:alpha:]])</a:t>
            </a:r>
          </a:p>
          <a:p>
            <a:r>
              <a:rPr lang="en-GB" sz="2000" dirty="0" smtClean="0">
                <a:latin typeface="Lucida Console" pitchFamily="49" charset="0"/>
                <a:cs typeface="Courier New" pitchFamily="49" charset="0"/>
              </a:rPr>
              <a:t>                echo "You entered a letter " ;;</a:t>
            </a:r>
          </a:p>
          <a:p>
            <a:r>
              <a:rPr lang="en-GB" sz="2000" dirty="0" smtClean="0">
                <a:latin typeface="Lucida Console" pitchFamily="49" charset="0"/>
                <a:cs typeface="Courier New" pitchFamily="49" charset="0"/>
              </a:rPr>
              <a:t>   [[:digit:]])</a:t>
            </a:r>
          </a:p>
          <a:p>
            <a:r>
              <a:rPr lang="en-GB" sz="2000" dirty="0" smtClean="0">
                <a:latin typeface="Lucida Console" pitchFamily="49" charset="0"/>
                <a:cs typeface="Courier New" pitchFamily="49" charset="0"/>
              </a:rPr>
              <a:t>                echo "You entered a digit " ;;</a:t>
            </a:r>
          </a:p>
          <a:p>
            <a:r>
              <a:rPr lang="en-GB" sz="2000" dirty="0" smtClean="0">
                <a:latin typeface="Lucida Console" pitchFamily="49" charset="0"/>
                <a:cs typeface="Courier New" pitchFamily="49" charset="0"/>
              </a:rPr>
              <a:t>   *)</a:t>
            </a:r>
          </a:p>
          <a:p>
            <a:r>
              <a:rPr lang="en-GB" sz="2000" dirty="0" smtClean="0">
                <a:latin typeface="Lucida Console" pitchFamily="49" charset="0"/>
                <a:cs typeface="Courier New" pitchFamily="49" charset="0"/>
              </a:rPr>
              <a:t>                echo "Invalid character"</a:t>
            </a:r>
          </a:p>
          <a:p>
            <a:r>
              <a:rPr lang="en-GB" sz="2000" dirty="0" smtClean="0">
                <a:latin typeface="Lucida Console" pitchFamily="49" charset="0"/>
                <a:cs typeface="Courier New" pitchFamily="49" charset="0"/>
              </a:rPr>
              <a:t>                exit 1 ;;</a:t>
            </a:r>
          </a:p>
          <a:p>
            <a:r>
              <a:rPr lang="en-GB" sz="2000" dirty="0" err="1" smtClean="0">
                <a:latin typeface="Lucida Console" pitchFamily="49" charset="0"/>
                <a:cs typeface="Courier New" pitchFamily="49" charset="0"/>
              </a:rPr>
              <a:t>esac</a:t>
            </a:r>
            <a:endParaRPr lang="en-GB" sz="2000" dirty="0" smtClean="0">
              <a:latin typeface="Lucida Console" pitchFamily="49" charset="0"/>
              <a:cs typeface="Courier New" pitchFamily="49" charset="0"/>
            </a:endParaRPr>
          </a:p>
          <a:p>
            <a:endParaRPr kumimoji="0" lang="en-GB" sz="16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622940790"/>
      </p:ext>
    </p:extLst>
  </p:cSld>
  <p:clrMapOvr>
    <a:masterClrMapping/>
  </p:clrMapOvr>
  <p:transition spd="slow">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552450" y="1786733"/>
            <a:ext cx="8143876" cy="558641"/>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a:t>Exercise </a:t>
            </a:r>
            <a:r>
              <a:rPr lang="en-US" sz="2800" i="1" dirty="0" smtClean="0"/>
              <a:t>3 </a:t>
            </a:r>
            <a:r>
              <a:rPr lang="en-US" sz="2800" i="1" dirty="0"/>
              <a:t>– Conditional scripts</a:t>
            </a:r>
            <a:endParaRPr lang="en-GB" sz="2800" i="1" dirty="0"/>
          </a:p>
        </p:txBody>
      </p:sp>
    </p:spTree>
    <p:extLst>
      <p:ext uri="{BB962C8B-B14F-4D97-AF65-F5344CB8AC3E}">
        <p14:creationId xmlns:p14="http://schemas.microsoft.com/office/powerpoint/2010/main" val="3115648788"/>
      </p:ext>
    </p:extLst>
  </p:cSld>
  <p:clrMapOvr>
    <a:masterClrMapping/>
  </p:clrMapOvr>
  <p:transition spd="slow">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641350"/>
            <a:ext cx="8229600" cy="323165"/>
          </a:xfrm>
        </p:spPr>
        <p:txBody>
          <a:bodyPr/>
          <a:lstStyle/>
          <a:p>
            <a:r>
              <a:rPr lang="en-GB" sz="1800" smtClean="0"/>
              <a:t>Questions?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990" y="1004200"/>
            <a:ext cx="5282293" cy="5282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6623180"/>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449353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 – Shell Scripting</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45599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1800" b="1" smtClean="0">
                <a:latin typeface="Arial" pitchFamily="34" charset="0"/>
                <a:cs typeface="Arial" pitchFamily="34" charset="0"/>
              </a:rPr>
              <a:t>Flow Control</a:t>
            </a:r>
            <a:endParaRPr lang="en-US" altLang="zh-TW" sz="1800" b="1" dirty="0" smtClean="0">
              <a:latin typeface="Arial" pitchFamily="34" charset="0"/>
              <a:cs typeface="Arial" pitchFamily="34" charset="0"/>
            </a:endParaRPr>
          </a:p>
        </p:txBody>
      </p:sp>
    </p:spTree>
    <p:extLst>
      <p:ext uri="{BB962C8B-B14F-4D97-AF65-F5344CB8AC3E}">
        <p14:creationId xmlns:p14="http://schemas.microsoft.com/office/powerpoint/2010/main" val="33415100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457200" y="641350"/>
            <a:ext cx="8229600" cy="477054"/>
          </a:xfrm>
        </p:spPr>
        <p:txBody>
          <a:bodyPr/>
          <a:lstStyle/>
          <a:p>
            <a:r>
              <a:rPr lang="en-GB" sz="2800" dirty="0" smtClean="0"/>
              <a:t>Module objectives</a:t>
            </a:r>
            <a:endParaRPr lang="en-US" sz="2800" dirty="0" smtClean="0"/>
          </a:p>
        </p:txBody>
      </p:sp>
      <p:sp>
        <p:nvSpPr>
          <p:cNvPr id="3076" name="Rectangle 3"/>
          <p:cNvSpPr>
            <a:spLocks noGrp="1" noChangeArrowheads="1"/>
          </p:cNvSpPr>
          <p:nvPr>
            <p:ph idx="1"/>
          </p:nvPr>
        </p:nvSpPr>
        <p:spPr>
          <a:xfrm>
            <a:off x="685800" y="1657350"/>
            <a:ext cx="7772400" cy="4687974"/>
          </a:xfrm>
        </p:spPr>
        <p:txBody>
          <a:bodyPr/>
          <a:lstStyle/>
          <a:p>
            <a:pPr>
              <a:spcBef>
                <a:spcPts val="600"/>
              </a:spcBef>
              <a:spcAft>
                <a:spcPts val="2400"/>
              </a:spcAft>
              <a:buNone/>
            </a:pPr>
            <a:r>
              <a:rPr lang="en-GB" sz="2400" b="1" dirty="0" smtClean="0"/>
              <a:t>After completing this module you will be able to:</a:t>
            </a:r>
          </a:p>
          <a:p>
            <a:pPr>
              <a:spcBef>
                <a:spcPts val="600"/>
              </a:spcBef>
              <a:spcAft>
                <a:spcPts val="1200"/>
              </a:spcAft>
              <a:buFont typeface="Arial" panose="020B0604020202020204" pitchFamily="34" charset="0"/>
              <a:buChar char="•"/>
            </a:pPr>
            <a:r>
              <a:rPr lang="en-GB" sz="2400" dirty="0" smtClean="0"/>
              <a:t>Write scripts which use a </a:t>
            </a:r>
            <a:r>
              <a:rPr lang="en-GB" sz="2400" b="1" dirty="0" smtClean="0"/>
              <a:t>for </a:t>
            </a:r>
            <a:r>
              <a:rPr lang="en-GB" sz="2400" dirty="0" smtClean="0"/>
              <a:t>loop</a:t>
            </a:r>
          </a:p>
          <a:p>
            <a:pPr>
              <a:spcBef>
                <a:spcPts val="600"/>
              </a:spcBef>
              <a:spcAft>
                <a:spcPts val="1200"/>
              </a:spcAft>
              <a:buFont typeface="Arial" panose="020B0604020202020204" pitchFamily="34" charset="0"/>
              <a:buChar char="•"/>
            </a:pPr>
            <a:r>
              <a:rPr lang="en-GB" sz="2400" dirty="0" smtClean="0"/>
              <a:t>Write scripts which use </a:t>
            </a:r>
            <a:r>
              <a:rPr lang="en-GB" sz="2400" b="1" dirty="0" smtClean="0"/>
              <a:t>while</a:t>
            </a:r>
            <a:r>
              <a:rPr lang="en-GB" sz="2400" dirty="0" smtClean="0"/>
              <a:t>  and </a:t>
            </a:r>
            <a:r>
              <a:rPr lang="en-GB" sz="2400" b="1" dirty="0" smtClean="0"/>
              <a:t>until</a:t>
            </a:r>
            <a:r>
              <a:rPr lang="en-GB" sz="2400" dirty="0" smtClean="0"/>
              <a:t> loops</a:t>
            </a:r>
          </a:p>
          <a:p>
            <a:pPr>
              <a:spcBef>
                <a:spcPts val="600"/>
              </a:spcBef>
              <a:spcAft>
                <a:spcPts val="1200"/>
              </a:spcAft>
              <a:buFont typeface="Arial" panose="020B0604020202020204" pitchFamily="34" charset="0"/>
              <a:buChar char="•"/>
            </a:pPr>
            <a:r>
              <a:rPr lang="en-GB" sz="2400" dirty="0" smtClean="0"/>
              <a:t>Use the </a:t>
            </a:r>
            <a:r>
              <a:rPr lang="en-GB" sz="2400" b="1" dirty="0" smtClean="0"/>
              <a:t>break</a:t>
            </a:r>
            <a:r>
              <a:rPr lang="en-GB" sz="2400" dirty="0" smtClean="0"/>
              <a:t> and </a:t>
            </a:r>
            <a:r>
              <a:rPr lang="en-GB" sz="2400" b="1" dirty="0" smtClean="0"/>
              <a:t>continue</a:t>
            </a:r>
            <a:r>
              <a:rPr lang="en-GB" sz="2400" dirty="0" smtClean="0"/>
              <a:t> commands</a:t>
            </a:r>
          </a:p>
          <a:p>
            <a:pPr>
              <a:spcBef>
                <a:spcPts val="600"/>
              </a:spcBef>
              <a:spcAft>
                <a:spcPts val="1200"/>
              </a:spcAft>
              <a:buFont typeface="Arial" panose="020B0604020202020204" pitchFamily="34" charset="0"/>
              <a:buChar char="•"/>
            </a:pPr>
            <a:r>
              <a:rPr lang="en-GB" sz="2400" dirty="0" smtClean="0"/>
              <a:t>Know how to write an infinite loop</a:t>
            </a:r>
          </a:p>
          <a:p>
            <a:pPr>
              <a:spcBef>
                <a:spcPts val="600"/>
              </a:spcBef>
              <a:spcAft>
                <a:spcPts val="1200"/>
              </a:spcAft>
              <a:buNone/>
            </a:pPr>
            <a:endParaRPr lang="en-GB" sz="2400" b="1"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p:txBody>
      </p:sp>
    </p:spTree>
    <p:extLst>
      <p:ext uri="{BB962C8B-B14F-4D97-AF65-F5344CB8AC3E}">
        <p14:creationId xmlns:p14="http://schemas.microsoft.com/office/powerpoint/2010/main" val="234697143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Creating and Running a Shell Script</a:t>
            </a:r>
            <a:endParaRPr lang="en-GB" sz="2800" dirty="0"/>
          </a:p>
        </p:txBody>
      </p:sp>
      <p:sp>
        <p:nvSpPr>
          <p:cNvPr id="3" name="Content Placeholder 2"/>
          <p:cNvSpPr>
            <a:spLocks noGrp="1"/>
          </p:cNvSpPr>
          <p:nvPr>
            <p:ph idx="1"/>
          </p:nvPr>
        </p:nvSpPr>
        <p:spPr>
          <a:xfrm>
            <a:off x="457200" y="1398495"/>
            <a:ext cx="8229600" cy="4966447"/>
          </a:xfrm>
        </p:spPr>
        <p:txBody>
          <a:bodyPr/>
          <a:lstStyle/>
          <a:p>
            <a:pPr>
              <a:spcBef>
                <a:spcPts val="600"/>
              </a:spcBef>
              <a:spcAft>
                <a:spcPts val="600"/>
              </a:spcAft>
              <a:buNone/>
            </a:pPr>
            <a:r>
              <a:rPr lang="en-GB" sz="2400" dirty="0" smtClean="0"/>
              <a:t>There are 3 common ways to run shell scripts:-</a:t>
            </a:r>
          </a:p>
          <a:p>
            <a:pPr>
              <a:spcBef>
                <a:spcPts val="600"/>
              </a:spcBef>
              <a:spcAft>
                <a:spcPts val="600"/>
              </a:spcAft>
              <a:buNone/>
            </a:pPr>
            <a:endParaRPr lang="en-GB" sz="1100" dirty="0" smtClean="0"/>
          </a:p>
          <a:p>
            <a:pPr marL="457200" indent="-457200">
              <a:spcBef>
                <a:spcPts val="600"/>
              </a:spcBef>
              <a:spcAft>
                <a:spcPts val="600"/>
              </a:spcAft>
              <a:buNone/>
            </a:pPr>
            <a:r>
              <a:rPr lang="en-GB" sz="2400" dirty="0" smtClean="0"/>
              <a:t>1. 	Assign execute permission to your script file, ensure it is stored in a directory within $PATH &amp; has #!/bin/bash at  top of file</a:t>
            </a:r>
          </a:p>
          <a:p>
            <a:pPr marL="457200" indent="-457200">
              <a:spcBef>
                <a:spcPts val="600"/>
              </a:spcBef>
              <a:spcAft>
                <a:spcPts val="600"/>
              </a:spcAft>
              <a:buNone/>
            </a:pPr>
            <a:r>
              <a:rPr lang="en-GB" sz="2400" dirty="0" smtClean="0"/>
              <a:t>		</a:t>
            </a:r>
            <a:r>
              <a:rPr lang="en-GB" sz="2400" dirty="0" err="1" smtClean="0">
                <a:latin typeface="Lucida Console" pitchFamily="49" charset="0"/>
                <a:cs typeface="Courier New" pitchFamily="49" charset="0"/>
              </a:rPr>
              <a:t>listFiles</a:t>
            </a:r>
            <a:endParaRPr lang="en-GB" sz="2400" dirty="0" smtClean="0">
              <a:latin typeface="Lucida Console" pitchFamily="49" charset="0"/>
              <a:cs typeface="Courier New" pitchFamily="49" charset="0"/>
            </a:endParaRPr>
          </a:p>
          <a:p>
            <a:pPr marL="457200" indent="-457200">
              <a:spcBef>
                <a:spcPts val="600"/>
              </a:spcBef>
              <a:spcAft>
                <a:spcPts val="600"/>
              </a:spcAft>
              <a:buNone/>
            </a:pPr>
            <a:r>
              <a:rPr lang="en-GB" sz="2400" dirty="0" smtClean="0"/>
              <a:t>2. 	You can execute your script in the current shell using the </a:t>
            </a:r>
            <a:r>
              <a:rPr lang="en-GB" sz="2400" b="1" dirty="0" smtClean="0"/>
              <a:t>.</a:t>
            </a:r>
            <a:r>
              <a:rPr lang="en-GB" sz="2400" dirty="0" smtClean="0"/>
              <a:t> (dot) notation.</a:t>
            </a:r>
          </a:p>
          <a:p>
            <a:pPr marL="457200" lvl="1" indent="-457200">
              <a:spcBef>
                <a:spcPts val="600"/>
              </a:spcBef>
              <a:spcAft>
                <a:spcPts val="600"/>
              </a:spcAft>
              <a:buNone/>
            </a:pPr>
            <a:r>
              <a:rPr lang="en-GB" sz="2400" b="1" dirty="0" smtClean="0"/>
              <a:t>		</a:t>
            </a:r>
            <a:r>
              <a:rPr lang="en-GB" sz="2400" b="1" dirty="0" smtClean="0">
                <a:latin typeface="Lucida Console" pitchFamily="49" charset="0"/>
                <a:cs typeface="Courier New" pitchFamily="49" charset="0"/>
              </a:rPr>
              <a:t>. </a:t>
            </a:r>
            <a:r>
              <a:rPr lang="en-GB" sz="2400" dirty="0" err="1" smtClean="0">
                <a:latin typeface="Lucida Console" pitchFamily="49" charset="0"/>
                <a:cs typeface="Courier New" pitchFamily="49" charset="0"/>
              </a:rPr>
              <a:t>listFiles</a:t>
            </a:r>
            <a:endParaRPr lang="en-GB" sz="2000" dirty="0" smtClean="0">
              <a:latin typeface="Lucida Console" pitchFamily="49" charset="0"/>
              <a:cs typeface="Courier New" pitchFamily="49" charset="0"/>
            </a:endParaRPr>
          </a:p>
          <a:p>
            <a:pPr marL="457200" indent="-457200">
              <a:spcBef>
                <a:spcPts val="600"/>
              </a:spcBef>
              <a:spcAft>
                <a:spcPts val="600"/>
              </a:spcAft>
              <a:buNone/>
            </a:pPr>
            <a:r>
              <a:rPr lang="en-GB" sz="2400" dirty="0" smtClean="0"/>
              <a:t>3.  You can execute your script with </a:t>
            </a:r>
            <a:r>
              <a:rPr lang="en-GB" sz="2400" dirty="0" err="1" smtClean="0"/>
              <a:t>sh</a:t>
            </a:r>
            <a:r>
              <a:rPr lang="en-GB" sz="2400" dirty="0" smtClean="0"/>
              <a:t> command.</a:t>
            </a:r>
          </a:p>
          <a:p>
            <a:pPr marL="457200" indent="-457200">
              <a:spcBef>
                <a:spcPts val="600"/>
              </a:spcBef>
              <a:spcAft>
                <a:spcPts val="600"/>
              </a:spcAft>
              <a:buNone/>
            </a:pPr>
            <a:r>
              <a:rPr lang="en-GB" sz="2400" dirty="0" smtClean="0"/>
              <a:t>		</a:t>
            </a:r>
            <a:r>
              <a:rPr lang="en-GB" sz="2400" dirty="0" err="1" smtClean="0">
                <a:latin typeface="Lucida Console" pitchFamily="49" charset="0"/>
                <a:cs typeface="Courier New" pitchFamily="49" charset="0"/>
              </a:rPr>
              <a:t>sh</a:t>
            </a:r>
            <a:r>
              <a:rPr lang="en-GB" sz="2400" dirty="0" smtClean="0">
                <a:latin typeface="Lucida Console" pitchFamily="49" charset="0"/>
                <a:cs typeface="Courier New" pitchFamily="49" charset="0"/>
              </a:rPr>
              <a:t> </a:t>
            </a:r>
            <a:r>
              <a:rPr lang="en-GB" sz="2400" dirty="0" err="1" smtClean="0">
                <a:latin typeface="Lucida Console" pitchFamily="49" charset="0"/>
                <a:cs typeface="Courier New" pitchFamily="49" charset="0"/>
              </a:rPr>
              <a:t>listFiles</a:t>
            </a:r>
            <a:endParaRPr lang="en-GB" sz="2000" dirty="0" smtClean="0">
              <a:latin typeface="Lucida Console" pitchFamily="49" charset="0"/>
              <a:cs typeface="Courier New" pitchFamily="49" charset="0"/>
            </a:endParaRPr>
          </a:p>
          <a:p>
            <a:pPr marL="457200" indent="-457200">
              <a:spcBef>
                <a:spcPts val="600"/>
              </a:spcBef>
              <a:spcAft>
                <a:spcPts val="600"/>
              </a:spcAft>
              <a:buNone/>
            </a:pPr>
            <a:endParaRPr lang="en-GB" sz="1800" i="1" dirty="0" smtClean="0"/>
          </a:p>
          <a:p>
            <a:pPr marL="457200" indent="-457200">
              <a:spcBef>
                <a:spcPts val="600"/>
              </a:spcBef>
              <a:spcAft>
                <a:spcPts val="600"/>
              </a:spcAft>
              <a:buFont typeface="+mj-lt"/>
              <a:buAutoNum type="arabicPeriod"/>
            </a:pPr>
            <a:endParaRPr lang="en-GB" sz="1800" dirty="0" smtClean="0"/>
          </a:p>
          <a:p>
            <a:pPr marL="457200" indent="-457200">
              <a:spcBef>
                <a:spcPts val="600"/>
              </a:spcBef>
              <a:spcAft>
                <a:spcPts val="600"/>
              </a:spcAft>
              <a:buFont typeface="+mj-lt"/>
              <a:buAutoNum type="arabicPeriod"/>
            </a:pPr>
            <a:endParaRPr lang="en-GB" sz="1800" dirty="0" smtClean="0"/>
          </a:p>
          <a:p>
            <a:pPr marL="457200" indent="-457200">
              <a:spcBef>
                <a:spcPts val="600"/>
              </a:spcBef>
              <a:spcAft>
                <a:spcPts val="600"/>
              </a:spcAft>
              <a:buNone/>
            </a:pPr>
            <a:endParaRPr lang="en-GB" sz="1800" dirty="0" smtClean="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Iteration</a:t>
            </a:r>
            <a:endParaRPr lang="en-GB" sz="2800" b="1" dirty="0"/>
          </a:p>
        </p:txBody>
      </p:sp>
      <p:sp>
        <p:nvSpPr>
          <p:cNvPr id="4" name="Text Placeholder 3"/>
          <p:cNvSpPr>
            <a:spLocks noGrp="1"/>
          </p:cNvSpPr>
          <p:nvPr>
            <p:ph type="body" sz="quarter" idx="16"/>
          </p:nvPr>
        </p:nvSpPr>
        <p:spPr>
          <a:xfrm>
            <a:off x="683568" y="2520000"/>
            <a:ext cx="7772677" cy="578882"/>
          </a:xfrm>
        </p:spPr>
        <p:txBody>
          <a:bodyPr/>
          <a:lstStyle/>
          <a:p>
            <a:r>
              <a:rPr lang="en-GB" dirty="0" smtClean="0"/>
              <a:t>For Loop</a:t>
            </a:r>
            <a:endParaRPr lang="en-GB" dirty="0"/>
          </a:p>
        </p:txBody>
      </p:sp>
      <p:sp>
        <p:nvSpPr>
          <p:cNvPr id="6" name="Text Placeholder 5"/>
          <p:cNvSpPr>
            <a:spLocks noGrp="1"/>
          </p:cNvSpPr>
          <p:nvPr>
            <p:ph type="body" sz="quarter" idx="13"/>
          </p:nvPr>
        </p:nvSpPr>
        <p:spPr>
          <a:xfrm>
            <a:off x="684000" y="1728000"/>
            <a:ext cx="7772677" cy="579600"/>
          </a:xfrm>
        </p:spPr>
        <p:txBody>
          <a:bodyPr/>
          <a:lstStyle/>
          <a:p>
            <a:r>
              <a:rPr smtClean="0"/>
              <a:t>Iteration</a:t>
            </a:r>
            <a:endParaRPr lang="en-GB" dirty="0"/>
          </a:p>
        </p:txBody>
      </p:sp>
      <p:sp>
        <p:nvSpPr>
          <p:cNvPr id="5" name="Text Placeholder 3"/>
          <p:cNvSpPr>
            <a:spLocks noGrp="1"/>
          </p:cNvSpPr>
          <p:nvPr>
            <p:ph type="body" sz="quarter" idx="16"/>
          </p:nvPr>
        </p:nvSpPr>
        <p:spPr>
          <a:xfrm>
            <a:off x="683568" y="3312000"/>
            <a:ext cx="7772677" cy="578882"/>
          </a:xfrm>
        </p:spPr>
        <p:txBody>
          <a:bodyPr/>
          <a:lstStyle/>
          <a:p>
            <a:r>
              <a:rPr lang="en-GB" dirty="0" smtClean="0"/>
              <a:t>While Loop</a:t>
            </a:r>
            <a:endParaRPr lang="en-GB" dirty="0"/>
          </a:p>
        </p:txBody>
      </p:sp>
      <p:sp>
        <p:nvSpPr>
          <p:cNvPr id="7" name="Text Placeholder 3"/>
          <p:cNvSpPr>
            <a:spLocks noGrp="1"/>
          </p:cNvSpPr>
          <p:nvPr>
            <p:ph type="body" sz="quarter" idx="16"/>
          </p:nvPr>
        </p:nvSpPr>
        <p:spPr>
          <a:xfrm>
            <a:off x="684000" y="4104000"/>
            <a:ext cx="7772677" cy="578882"/>
          </a:xfrm>
        </p:spPr>
        <p:txBody>
          <a:bodyPr/>
          <a:lstStyle/>
          <a:p>
            <a:r>
              <a:rPr lang="en-GB" dirty="0" smtClean="0"/>
              <a:t>Until Loop</a:t>
            </a:r>
            <a:endParaRPr lang="en-GB" dirty="0"/>
          </a:p>
        </p:txBody>
      </p:sp>
      <p:sp>
        <p:nvSpPr>
          <p:cNvPr id="8" name="Text Placeholder 3"/>
          <p:cNvSpPr>
            <a:spLocks noGrp="1"/>
          </p:cNvSpPr>
          <p:nvPr>
            <p:ph type="body" sz="quarter" idx="16"/>
          </p:nvPr>
        </p:nvSpPr>
        <p:spPr>
          <a:xfrm>
            <a:off x="684000" y="4896000"/>
            <a:ext cx="7772677" cy="578882"/>
          </a:xfrm>
        </p:spPr>
        <p:txBody>
          <a:bodyPr/>
          <a:lstStyle/>
          <a:p>
            <a:r>
              <a:rPr lang="en-GB" dirty="0" smtClean="0"/>
              <a:t>Loop Control</a:t>
            </a:r>
            <a:endParaRPr lang="en-GB" dirty="0"/>
          </a:p>
        </p:txBody>
      </p:sp>
      <p:sp>
        <p:nvSpPr>
          <p:cNvPr id="9" name="Text Placeholder 3"/>
          <p:cNvSpPr>
            <a:spLocks noGrp="1"/>
          </p:cNvSpPr>
          <p:nvPr>
            <p:ph type="body" sz="quarter" idx="16"/>
          </p:nvPr>
        </p:nvSpPr>
        <p:spPr>
          <a:xfrm>
            <a:off x="684000" y="5688000"/>
            <a:ext cx="7772677" cy="578882"/>
          </a:xfrm>
        </p:spPr>
        <p:txBody>
          <a:bodyPr/>
          <a:lstStyle/>
          <a:p>
            <a:r>
              <a:rPr lang="en-GB" dirty="0" smtClean="0"/>
              <a:t>Infinite Loop</a:t>
            </a:r>
            <a:endParaRPr lang="en-GB" dirty="0"/>
          </a:p>
        </p:txBody>
      </p:sp>
    </p:spTree>
    <p:extLst>
      <p:ext uri="{BB962C8B-B14F-4D97-AF65-F5344CB8AC3E}">
        <p14:creationId xmlns:p14="http://schemas.microsoft.com/office/powerpoint/2010/main" val="1238125512"/>
      </p:ext>
    </p:extLst>
  </p:cSld>
  <p:clrMapOvr>
    <a:masterClrMapping/>
  </p:clrMapOvr>
  <p:transition spd="slow">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457200" y="641350"/>
            <a:ext cx="8229600" cy="477054"/>
          </a:xfrm>
        </p:spPr>
        <p:txBody>
          <a:bodyPr/>
          <a:lstStyle/>
          <a:p>
            <a:r>
              <a:rPr lang="en-GB" sz="2800" dirty="0" smtClean="0"/>
              <a:t>Iteration</a:t>
            </a:r>
            <a:endParaRPr lang="en-US" sz="2800" dirty="0" smtClean="0"/>
          </a:p>
        </p:txBody>
      </p:sp>
      <p:sp>
        <p:nvSpPr>
          <p:cNvPr id="3076" name="Rectangle 3"/>
          <p:cNvSpPr>
            <a:spLocks noGrp="1" noChangeArrowheads="1"/>
          </p:cNvSpPr>
          <p:nvPr>
            <p:ph idx="1"/>
          </p:nvPr>
        </p:nvSpPr>
        <p:spPr>
          <a:xfrm>
            <a:off x="609600" y="1657350"/>
            <a:ext cx="8001000" cy="4687974"/>
          </a:xfrm>
        </p:spPr>
        <p:txBody>
          <a:bodyPr/>
          <a:lstStyle/>
          <a:p>
            <a:pPr>
              <a:spcBef>
                <a:spcPts val="600"/>
              </a:spcBef>
              <a:spcAft>
                <a:spcPts val="600"/>
              </a:spcAft>
              <a:buFont typeface="Arial" panose="020B0604020202020204" pitchFamily="34" charset="0"/>
              <a:buChar char="•"/>
            </a:pPr>
            <a:r>
              <a:rPr lang="en-GB" sz="2400" dirty="0" smtClean="0"/>
              <a:t>Iterative statements are used to repeat a set of commands a number of times</a:t>
            </a:r>
          </a:p>
          <a:p>
            <a:pPr>
              <a:spcBef>
                <a:spcPts val="600"/>
              </a:spcBef>
              <a:spcAft>
                <a:spcPts val="600"/>
              </a:spcAft>
              <a:buFont typeface="Arial" panose="020B0604020202020204" pitchFamily="34" charset="0"/>
              <a:buChar char="•"/>
            </a:pPr>
            <a:r>
              <a:rPr lang="en-GB" sz="2400" dirty="0" smtClean="0"/>
              <a:t>Within a bash script there are 3 flow control commands:</a:t>
            </a:r>
          </a:p>
          <a:p>
            <a:pPr lvl="3">
              <a:spcBef>
                <a:spcPts val="600"/>
              </a:spcBef>
              <a:spcAft>
                <a:spcPts val="600"/>
              </a:spcAft>
            </a:pPr>
            <a:r>
              <a:rPr lang="en-GB" sz="2400" dirty="0" smtClean="0"/>
              <a:t>for</a:t>
            </a:r>
          </a:p>
          <a:p>
            <a:pPr lvl="3">
              <a:spcBef>
                <a:spcPts val="600"/>
              </a:spcBef>
              <a:spcAft>
                <a:spcPts val="600"/>
              </a:spcAft>
            </a:pPr>
            <a:r>
              <a:rPr lang="en-GB" sz="2400" dirty="0" smtClean="0"/>
              <a:t>while</a:t>
            </a:r>
          </a:p>
          <a:p>
            <a:pPr lvl="3">
              <a:spcBef>
                <a:spcPts val="600"/>
              </a:spcBef>
              <a:spcAft>
                <a:spcPts val="600"/>
              </a:spcAft>
            </a:pPr>
            <a:r>
              <a:rPr lang="en-GB" sz="2400" dirty="0" smtClean="0"/>
              <a:t>until</a:t>
            </a:r>
          </a:p>
          <a:p>
            <a:pPr lvl="1">
              <a:spcBef>
                <a:spcPts val="600"/>
              </a:spcBef>
              <a:spcAft>
                <a:spcPts val="600"/>
              </a:spcAft>
            </a:pPr>
            <a:endParaRPr lang="en-GB" sz="2000" dirty="0" smtClean="0"/>
          </a:p>
          <a:p>
            <a:pPr>
              <a:spcBef>
                <a:spcPts val="600"/>
              </a:spcBef>
              <a:spcAft>
                <a:spcPts val="600"/>
              </a:spcAft>
              <a:buNone/>
            </a:pPr>
            <a:endParaRPr lang="en-GB" sz="2000" b="1" dirty="0" smtClean="0"/>
          </a:p>
          <a:p>
            <a:pPr>
              <a:spcBef>
                <a:spcPts val="600"/>
              </a:spcBef>
              <a:spcAft>
                <a:spcPts val="600"/>
              </a:spcAft>
            </a:pPr>
            <a:endParaRPr lang="en-GB" sz="2000" dirty="0" smtClean="0"/>
          </a:p>
          <a:p>
            <a:pPr>
              <a:spcBef>
                <a:spcPts val="600"/>
              </a:spcBef>
              <a:spcAft>
                <a:spcPts val="600"/>
              </a:spcAft>
            </a:pPr>
            <a:endParaRPr lang="en-GB" sz="2000" dirty="0" smtClean="0"/>
          </a:p>
          <a:p>
            <a:pPr>
              <a:spcBef>
                <a:spcPts val="600"/>
              </a:spcBef>
              <a:spcAft>
                <a:spcPts val="600"/>
              </a:spcAft>
            </a:pPr>
            <a:endParaRPr lang="en-GB" sz="2000" dirty="0" smtClean="0"/>
          </a:p>
          <a:p>
            <a:pPr>
              <a:spcBef>
                <a:spcPts val="600"/>
              </a:spcBef>
              <a:spcAft>
                <a:spcPts val="600"/>
              </a:spcAft>
            </a:pPr>
            <a:endParaRPr lang="en-GB" sz="2000" dirty="0" smtClean="0"/>
          </a:p>
          <a:p>
            <a:pPr>
              <a:spcBef>
                <a:spcPts val="600"/>
              </a:spcBef>
              <a:spcAft>
                <a:spcPts val="600"/>
              </a:spcAft>
            </a:pPr>
            <a:endParaRPr lang="en-GB" sz="2000" dirty="0" smtClean="0"/>
          </a:p>
          <a:p>
            <a:pPr>
              <a:spcBef>
                <a:spcPts val="600"/>
              </a:spcBef>
              <a:spcAft>
                <a:spcPts val="600"/>
              </a:spcAft>
            </a:pPr>
            <a:endParaRPr lang="en-GB" sz="2000" dirty="0" smtClean="0"/>
          </a:p>
          <a:p>
            <a:pPr>
              <a:spcBef>
                <a:spcPts val="600"/>
              </a:spcBef>
              <a:spcAft>
                <a:spcPts val="600"/>
              </a:spcAft>
            </a:pPr>
            <a:endParaRPr lang="en-GB" sz="2000" dirty="0" smtClean="0"/>
          </a:p>
        </p:txBody>
      </p:sp>
    </p:spTree>
    <p:extLst>
      <p:ext uri="{BB962C8B-B14F-4D97-AF65-F5344CB8AC3E}">
        <p14:creationId xmlns:p14="http://schemas.microsoft.com/office/powerpoint/2010/main" val="84563571"/>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For Loop</a:t>
            </a:r>
            <a:endParaRPr lang="en-GB" sz="2800" b="1" dirty="0"/>
          </a:p>
        </p:txBody>
      </p:sp>
      <p:sp>
        <p:nvSpPr>
          <p:cNvPr id="4" name="Text Placeholder 3"/>
          <p:cNvSpPr>
            <a:spLocks noGrp="1"/>
          </p:cNvSpPr>
          <p:nvPr>
            <p:ph type="body" sz="quarter" idx="16"/>
          </p:nvPr>
        </p:nvSpPr>
        <p:spPr>
          <a:xfrm>
            <a:off x="683568" y="2520000"/>
            <a:ext cx="7772677" cy="578882"/>
          </a:xfrm>
          <a:solidFill>
            <a:srgbClr val="369BD0"/>
          </a:solidFill>
          <a:ln>
            <a:solidFill>
              <a:srgbClr val="000090"/>
            </a:solidFill>
          </a:ln>
        </p:spPr>
        <p:txBody>
          <a:bodyPr/>
          <a:lstStyle/>
          <a:p>
            <a:r>
              <a:rPr lang="en-GB" dirty="0" smtClean="0">
                <a:solidFill>
                  <a:srgbClr val="000090"/>
                </a:solidFill>
              </a:rPr>
              <a:t>For Loop</a:t>
            </a:r>
            <a:endParaRPr lang="en-GB" dirty="0">
              <a:solidFill>
                <a:srgbClr val="000090"/>
              </a:solidFill>
            </a:endParaRPr>
          </a:p>
        </p:txBody>
      </p:sp>
      <p:sp>
        <p:nvSpPr>
          <p:cNvPr id="6" name="Text Placeholder 5"/>
          <p:cNvSpPr>
            <a:spLocks noGrp="1"/>
          </p:cNvSpPr>
          <p:nvPr>
            <p:ph type="body" sz="quarter" idx="13"/>
          </p:nvPr>
        </p:nvSpPr>
        <p:spPr>
          <a:xfrm>
            <a:off x="684000" y="1728000"/>
            <a:ext cx="7772677" cy="579600"/>
          </a:xfrm>
          <a:solidFill>
            <a:srgbClr val="C5EAFB"/>
          </a:solidFill>
          <a:ln>
            <a:solidFill>
              <a:schemeClr val="bg1">
                <a:lumMod val="50000"/>
              </a:schemeClr>
            </a:solidFill>
          </a:ln>
        </p:spPr>
        <p:txBody>
          <a:bodyPr/>
          <a:lstStyle/>
          <a:p>
            <a:r>
              <a:rPr smtClean="0">
                <a:solidFill>
                  <a:schemeClr val="bg1">
                    <a:lumMod val="50000"/>
                  </a:schemeClr>
                </a:solidFill>
              </a:rPr>
              <a:t>Iteration</a:t>
            </a:r>
            <a:endParaRPr lang="en-GB" dirty="0">
              <a:solidFill>
                <a:schemeClr val="bg1">
                  <a:lumMod val="50000"/>
                </a:schemeClr>
              </a:solidFill>
            </a:endParaRPr>
          </a:p>
        </p:txBody>
      </p:sp>
      <p:sp>
        <p:nvSpPr>
          <p:cNvPr id="5" name="Text Placeholder 3"/>
          <p:cNvSpPr>
            <a:spLocks noGrp="1"/>
          </p:cNvSpPr>
          <p:nvPr>
            <p:ph type="body" sz="quarter" idx="16"/>
          </p:nvPr>
        </p:nvSpPr>
        <p:spPr>
          <a:xfrm>
            <a:off x="683568" y="3312000"/>
            <a:ext cx="7772677" cy="578882"/>
          </a:xfrm>
        </p:spPr>
        <p:txBody>
          <a:bodyPr/>
          <a:lstStyle/>
          <a:p>
            <a:r>
              <a:rPr lang="en-GB" dirty="0" smtClean="0"/>
              <a:t>While Loop</a:t>
            </a:r>
            <a:endParaRPr lang="en-GB" dirty="0"/>
          </a:p>
        </p:txBody>
      </p:sp>
      <p:sp>
        <p:nvSpPr>
          <p:cNvPr id="7" name="Text Placeholder 3"/>
          <p:cNvSpPr>
            <a:spLocks noGrp="1"/>
          </p:cNvSpPr>
          <p:nvPr>
            <p:ph type="body" sz="quarter" idx="16"/>
          </p:nvPr>
        </p:nvSpPr>
        <p:spPr>
          <a:xfrm>
            <a:off x="684000" y="4104000"/>
            <a:ext cx="7772677" cy="578882"/>
          </a:xfrm>
        </p:spPr>
        <p:txBody>
          <a:bodyPr/>
          <a:lstStyle/>
          <a:p>
            <a:r>
              <a:rPr lang="en-GB" dirty="0" smtClean="0"/>
              <a:t>Until Loop</a:t>
            </a:r>
            <a:endParaRPr lang="en-GB" dirty="0"/>
          </a:p>
        </p:txBody>
      </p:sp>
      <p:sp>
        <p:nvSpPr>
          <p:cNvPr id="8" name="Text Placeholder 3"/>
          <p:cNvSpPr>
            <a:spLocks noGrp="1"/>
          </p:cNvSpPr>
          <p:nvPr>
            <p:ph type="body" sz="quarter" idx="16"/>
          </p:nvPr>
        </p:nvSpPr>
        <p:spPr>
          <a:xfrm>
            <a:off x="684000" y="4896000"/>
            <a:ext cx="7772677" cy="578882"/>
          </a:xfrm>
        </p:spPr>
        <p:txBody>
          <a:bodyPr/>
          <a:lstStyle/>
          <a:p>
            <a:r>
              <a:rPr lang="en-GB" dirty="0" smtClean="0"/>
              <a:t>Loop Control</a:t>
            </a:r>
            <a:endParaRPr lang="en-GB" dirty="0"/>
          </a:p>
        </p:txBody>
      </p:sp>
      <p:sp>
        <p:nvSpPr>
          <p:cNvPr id="9" name="Text Placeholder 3"/>
          <p:cNvSpPr>
            <a:spLocks noGrp="1"/>
          </p:cNvSpPr>
          <p:nvPr>
            <p:ph type="body" sz="quarter" idx="16"/>
          </p:nvPr>
        </p:nvSpPr>
        <p:spPr>
          <a:xfrm>
            <a:off x="684000" y="5688000"/>
            <a:ext cx="7772677" cy="578882"/>
          </a:xfrm>
        </p:spPr>
        <p:txBody>
          <a:bodyPr/>
          <a:lstStyle/>
          <a:p>
            <a:r>
              <a:rPr lang="en-GB" dirty="0" smtClean="0"/>
              <a:t>Infinite Loop</a:t>
            </a:r>
            <a:endParaRPr lang="en-GB" dirty="0"/>
          </a:p>
        </p:txBody>
      </p:sp>
    </p:spTree>
    <p:extLst>
      <p:ext uri="{BB962C8B-B14F-4D97-AF65-F5344CB8AC3E}">
        <p14:creationId xmlns:p14="http://schemas.microsoft.com/office/powerpoint/2010/main" val="2736356524"/>
      </p:ext>
    </p:extLst>
  </p:cSld>
  <p:clrMapOvr>
    <a:masterClrMapping/>
  </p:clrMapOvr>
  <p:transition spd="slow">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641350"/>
            <a:ext cx="8229600" cy="477054"/>
          </a:xfrm>
        </p:spPr>
        <p:txBody>
          <a:bodyPr/>
          <a:lstStyle/>
          <a:p>
            <a:r>
              <a:rPr lang="en-GB" sz="2800" dirty="0" smtClean="0"/>
              <a:t>Syntax - for loop</a:t>
            </a:r>
            <a:endParaRPr lang="en-GB" sz="2800" dirty="0"/>
          </a:p>
        </p:txBody>
      </p:sp>
      <p:sp>
        <p:nvSpPr>
          <p:cNvPr id="9" name="Content Placeholder 8"/>
          <p:cNvSpPr>
            <a:spLocks noGrp="1"/>
          </p:cNvSpPr>
          <p:nvPr>
            <p:ph idx="1"/>
          </p:nvPr>
        </p:nvSpPr>
        <p:spPr/>
        <p:txBody>
          <a:bodyPr/>
          <a:lstStyle/>
          <a:p>
            <a:pPr>
              <a:buFont typeface="Arial" panose="020B0604020202020204" pitchFamily="34" charset="0"/>
              <a:buChar char="•"/>
            </a:pPr>
            <a:r>
              <a:rPr lang="en-GB" sz="2400" dirty="0" smtClean="0"/>
              <a:t>For loop can be used to repeat a sequence of commands once for each item in a specified list.  </a:t>
            </a:r>
          </a:p>
          <a:p>
            <a:endParaRPr lang="en-GB" sz="2400" dirty="0" smtClean="0"/>
          </a:p>
          <a:p>
            <a:endParaRPr lang="en-GB" sz="2400" dirty="0"/>
          </a:p>
        </p:txBody>
      </p:sp>
      <p:sp>
        <p:nvSpPr>
          <p:cNvPr id="4" name="Rounded Rectangle 3"/>
          <p:cNvSpPr/>
          <p:nvPr/>
        </p:nvSpPr>
        <p:spPr bwMode="auto">
          <a:xfrm>
            <a:off x="505216" y="2552688"/>
            <a:ext cx="4085678" cy="1679598"/>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280988" indent="-280988" eaLnBrk="1" hangingPunct="1">
              <a:lnSpc>
                <a:spcPct val="80000"/>
              </a:lnSpc>
              <a:spcAft>
                <a:spcPts val="600"/>
              </a:spcAft>
            </a:pPr>
            <a:r>
              <a:rPr lang="en-US" sz="2000" dirty="0" smtClean="0">
                <a:latin typeface="Lucida Console" pitchFamily="49" charset="0"/>
                <a:cs typeface="Courier New" pitchFamily="49" charset="0"/>
              </a:rPr>
              <a:t>for </a:t>
            </a:r>
            <a:r>
              <a:rPr lang="en-US" sz="2000" dirty="0" err="1" smtClean="0">
                <a:latin typeface="Lucida Console" pitchFamily="49" charset="0"/>
                <a:cs typeface="Courier New" pitchFamily="49" charset="0"/>
              </a:rPr>
              <a:t>i</a:t>
            </a:r>
            <a:r>
              <a:rPr lang="en-US" sz="2000" dirty="0" smtClean="0">
                <a:latin typeface="Lucida Console" pitchFamily="49" charset="0"/>
                <a:cs typeface="Courier New" pitchFamily="49" charset="0"/>
              </a:rPr>
              <a:t> in 1 2 3 4 5 6 7 8 9 10</a:t>
            </a:r>
          </a:p>
          <a:p>
            <a:pPr marL="280988" indent="-280988" eaLnBrk="1" hangingPunct="1">
              <a:lnSpc>
                <a:spcPct val="80000"/>
              </a:lnSpc>
              <a:spcAft>
                <a:spcPts val="600"/>
              </a:spcAft>
            </a:pPr>
            <a:r>
              <a:rPr lang="en-US" sz="2000" dirty="0" smtClean="0">
                <a:latin typeface="Lucida Console" pitchFamily="49" charset="0"/>
                <a:cs typeface="Courier New" pitchFamily="49" charset="0"/>
              </a:rPr>
              <a:t>do</a:t>
            </a:r>
          </a:p>
          <a:p>
            <a:pPr marL="280988" indent="-280988" eaLnBrk="1" hangingPunct="1">
              <a:lnSpc>
                <a:spcPct val="80000"/>
              </a:lnSpc>
              <a:spcAft>
                <a:spcPts val="600"/>
              </a:spcAft>
            </a:pPr>
            <a:r>
              <a:rPr lang="en-US" sz="2000" dirty="0" smtClean="0">
                <a:latin typeface="Lucida Console" pitchFamily="49" charset="0"/>
                <a:cs typeface="Courier New" pitchFamily="49" charset="0"/>
              </a:rPr>
              <a:t>	echo $</a:t>
            </a:r>
            <a:r>
              <a:rPr lang="en-US" sz="2000" dirty="0" err="1" smtClean="0">
                <a:latin typeface="Lucida Console" pitchFamily="49" charset="0"/>
                <a:cs typeface="Courier New" pitchFamily="49" charset="0"/>
              </a:rPr>
              <a:t>i</a:t>
            </a:r>
            <a:endParaRPr lang="en-US" sz="2000" dirty="0" smtClean="0">
              <a:latin typeface="Lucida Console" pitchFamily="49" charset="0"/>
              <a:cs typeface="Courier New" pitchFamily="49" charset="0"/>
            </a:endParaRPr>
          </a:p>
          <a:p>
            <a:pPr marL="280988" indent="-280988" eaLnBrk="1" hangingPunct="1">
              <a:lnSpc>
                <a:spcPct val="80000"/>
              </a:lnSpc>
              <a:spcAft>
                <a:spcPts val="600"/>
              </a:spcAft>
            </a:pPr>
            <a:r>
              <a:rPr lang="en-US" sz="2000" dirty="0" smtClean="0">
                <a:latin typeface="Lucida Console" pitchFamily="49" charset="0"/>
                <a:cs typeface="Courier New" pitchFamily="49" charset="0"/>
              </a:rPr>
              <a:t>done</a:t>
            </a:r>
          </a:p>
        </p:txBody>
      </p:sp>
      <p:sp>
        <p:nvSpPr>
          <p:cNvPr id="5" name="Rounded Rectangle 4"/>
          <p:cNvSpPr/>
          <p:nvPr/>
        </p:nvSpPr>
        <p:spPr bwMode="auto">
          <a:xfrm>
            <a:off x="4770120" y="2552688"/>
            <a:ext cx="3916679" cy="1679598"/>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280988" indent="-280988" eaLnBrk="1" hangingPunct="1">
              <a:lnSpc>
                <a:spcPct val="80000"/>
              </a:lnSpc>
              <a:spcAft>
                <a:spcPts val="600"/>
              </a:spcAft>
            </a:pPr>
            <a:r>
              <a:rPr lang="en-US" sz="2000" dirty="0" smtClean="0">
                <a:latin typeface="Lucida Console" pitchFamily="49" charset="0"/>
                <a:cs typeface="Courier New" pitchFamily="49" charset="0"/>
              </a:rPr>
              <a:t>for ((</a:t>
            </a:r>
            <a:r>
              <a:rPr lang="en-US" sz="2000" dirty="0" err="1" smtClean="0">
                <a:latin typeface="Lucida Console" pitchFamily="49" charset="0"/>
                <a:cs typeface="Courier New" pitchFamily="49" charset="0"/>
              </a:rPr>
              <a:t>i</a:t>
            </a:r>
            <a:r>
              <a:rPr lang="en-US" sz="2000" dirty="0" smtClean="0">
                <a:latin typeface="Lucida Console" pitchFamily="49" charset="0"/>
                <a:cs typeface="Courier New" pitchFamily="49" charset="0"/>
              </a:rPr>
              <a:t>=1;i&lt;=10;i++))</a:t>
            </a:r>
          </a:p>
          <a:p>
            <a:pPr marL="280988" indent="-280988" eaLnBrk="1" hangingPunct="1">
              <a:lnSpc>
                <a:spcPct val="80000"/>
              </a:lnSpc>
              <a:spcAft>
                <a:spcPts val="600"/>
              </a:spcAft>
            </a:pPr>
            <a:r>
              <a:rPr lang="en-US" sz="2000" dirty="0" smtClean="0">
                <a:latin typeface="Lucida Console" pitchFamily="49" charset="0"/>
                <a:cs typeface="Courier New" pitchFamily="49" charset="0"/>
              </a:rPr>
              <a:t>do</a:t>
            </a:r>
          </a:p>
          <a:p>
            <a:pPr marL="280988" indent="-280988" eaLnBrk="1" hangingPunct="1">
              <a:lnSpc>
                <a:spcPct val="80000"/>
              </a:lnSpc>
              <a:spcAft>
                <a:spcPts val="600"/>
              </a:spcAft>
            </a:pPr>
            <a:r>
              <a:rPr lang="en-US" sz="2000" dirty="0" smtClean="0">
                <a:latin typeface="Lucida Console" pitchFamily="49" charset="0"/>
                <a:cs typeface="Courier New" pitchFamily="49" charset="0"/>
              </a:rPr>
              <a:t>	echo $</a:t>
            </a:r>
            <a:r>
              <a:rPr lang="en-US" sz="2000" dirty="0" err="1" smtClean="0">
                <a:latin typeface="Lucida Console" pitchFamily="49" charset="0"/>
                <a:cs typeface="Courier New" pitchFamily="49" charset="0"/>
              </a:rPr>
              <a:t>i</a:t>
            </a:r>
            <a:endParaRPr lang="en-US" sz="2000" dirty="0" smtClean="0">
              <a:latin typeface="Lucida Console" pitchFamily="49" charset="0"/>
              <a:cs typeface="Courier New" pitchFamily="49" charset="0"/>
            </a:endParaRPr>
          </a:p>
          <a:p>
            <a:pPr marL="280988" indent="-280988" eaLnBrk="1" hangingPunct="1">
              <a:lnSpc>
                <a:spcPct val="80000"/>
              </a:lnSpc>
              <a:spcAft>
                <a:spcPts val="600"/>
              </a:spcAft>
            </a:pPr>
            <a:r>
              <a:rPr lang="en-US" sz="2000" dirty="0" smtClean="0">
                <a:latin typeface="Lucida Console" pitchFamily="49" charset="0"/>
                <a:cs typeface="Courier New" pitchFamily="49" charset="0"/>
              </a:rPr>
              <a:t>done</a:t>
            </a:r>
          </a:p>
        </p:txBody>
      </p:sp>
      <p:sp>
        <p:nvSpPr>
          <p:cNvPr id="6" name="Rounded Rectangle 5"/>
          <p:cNvSpPr/>
          <p:nvPr/>
        </p:nvSpPr>
        <p:spPr bwMode="auto">
          <a:xfrm>
            <a:off x="505214" y="4451365"/>
            <a:ext cx="4085679" cy="178913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280988" indent="-280988" eaLnBrk="1" hangingPunct="1">
              <a:lnSpc>
                <a:spcPct val="80000"/>
              </a:lnSpc>
              <a:spcAft>
                <a:spcPts val="600"/>
              </a:spcAft>
            </a:pPr>
            <a:r>
              <a:rPr lang="en-US" sz="2000" dirty="0" smtClean="0">
                <a:latin typeface="Lucida Console" pitchFamily="49" charset="0"/>
                <a:cs typeface="Courier New" pitchFamily="49" charset="0"/>
              </a:rPr>
              <a:t>for </a:t>
            </a:r>
            <a:r>
              <a:rPr lang="en-US" sz="2000" dirty="0" err="1" smtClean="0">
                <a:latin typeface="Lucida Console" pitchFamily="49" charset="0"/>
                <a:cs typeface="Courier New" pitchFamily="49" charset="0"/>
              </a:rPr>
              <a:t>i</a:t>
            </a:r>
            <a:r>
              <a:rPr lang="en-US" sz="2000" dirty="0" smtClean="0">
                <a:latin typeface="Lucida Console" pitchFamily="49" charset="0"/>
                <a:cs typeface="Courier New" pitchFamily="49" charset="0"/>
              </a:rPr>
              <a:t> in *</a:t>
            </a:r>
          </a:p>
          <a:p>
            <a:pPr marL="280988" indent="-280988" eaLnBrk="1" hangingPunct="1">
              <a:lnSpc>
                <a:spcPct val="80000"/>
              </a:lnSpc>
              <a:spcAft>
                <a:spcPts val="600"/>
              </a:spcAft>
            </a:pPr>
            <a:r>
              <a:rPr lang="en-US" sz="2000" dirty="0" smtClean="0">
                <a:latin typeface="Lucida Console" pitchFamily="49" charset="0"/>
                <a:cs typeface="Courier New" pitchFamily="49" charset="0"/>
              </a:rPr>
              <a:t>do</a:t>
            </a:r>
          </a:p>
          <a:p>
            <a:pPr marL="280988" indent="-280988" eaLnBrk="1" hangingPunct="1">
              <a:lnSpc>
                <a:spcPct val="80000"/>
              </a:lnSpc>
              <a:spcAft>
                <a:spcPts val="600"/>
              </a:spcAft>
            </a:pPr>
            <a:r>
              <a:rPr lang="en-US" sz="2000" dirty="0" smtClean="0">
                <a:latin typeface="Lucida Console" pitchFamily="49" charset="0"/>
                <a:cs typeface="Courier New" pitchFamily="49" charset="0"/>
              </a:rPr>
              <a:t>	echo $</a:t>
            </a:r>
            <a:r>
              <a:rPr lang="en-US" sz="2000" dirty="0" err="1" smtClean="0">
                <a:latin typeface="Lucida Console" pitchFamily="49" charset="0"/>
                <a:cs typeface="Courier New" pitchFamily="49" charset="0"/>
              </a:rPr>
              <a:t>i</a:t>
            </a:r>
            <a:endParaRPr lang="en-US" sz="2000" dirty="0" smtClean="0">
              <a:latin typeface="Lucida Console" pitchFamily="49" charset="0"/>
              <a:cs typeface="Courier New" pitchFamily="49" charset="0"/>
            </a:endParaRPr>
          </a:p>
          <a:p>
            <a:pPr marL="280988" indent="-280988" eaLnBrk="1" hangingPunct="1">
              <a:lnSpc>
                <a:spcPct val="80000"/>
              </a:lnSpc>
              <a:spcAft>
                <a:spcPts val="600"/>
              </a:spcAft>
            </a:pPr>
            <a:r>
              <a:rPr lang="en-US" sz="2000" dirty="0" smtClean="0">
                <a:latin typeface="Lucida Console" pitchFamily="49" charset="0"/>
                <a:cs typeface="Courier New" pitchFamily="49" charset="0"/>
              </a:rPr>
              <a:t>done</a:t>
            </a:r>
          </a:p>
        </p:txBody>
      </p:sp>
      <p:sp>
        <p:nvSpPr>
          <p:cNvPr id="7" name="Rounded Rectangle 6"/>
          <p:cNvSpPr/>
          <p:nvPr/>
        </p:nvSpPr>
        <p:spPr bwMode="auto">
          <a:xfrm>
            <a:off x="4770120" y="4451364"/>
            <a:ext cx="3916679" cy="178913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280988" indent="-280988" eaLnBrk="1" hangingPunct="1">
              <a:lnSpc>
                <a:spcPct val="80000"/>
              </a:lnSpc>
              <a:spcAft>
                <a:spcPts val="600"/>
              </a:spcAft>
            </a:pPr>
            <a:r>
              <a:rPr lang="en-US" sz="2000" dirty="0" smtClean="0">
                <a:latin typeface="Lucida Console" pitchFamily="49" charset="0"/>
                <a:cs typeface="Courier New" pitchFamily="49" charset="0"/>
              </a:rPr>
              <a:t>for file in $(</a:t>
            </a:r>
            <a:r>
              <a:rPr lang="en-US" sz="2000" dirty="0" err="1" smtClean="0">
                <a:latin typeface="Lucida Console" pitchFamily="49" charset="0"/>
                <a:cs typeface="Courier New" pitchFamily="49" charset="0"/>
              </a:rPr>
              <a:t>ls</a:t>
            </a:r>
            <a:r>
              <a:rPr lang="en-US" sz="2000" dirty="0" smtClean="0">
                <a:latin typeface="Lucida Console" pitchFamily="49" charset="0"/>
                <a:cs typeface="Courier New" pitchFamily="49" charset="0"/>
              </a:rPr>
              <a:t>)</a:t>
            </a:r>
          </a:p>
          <a:p>
            <a:pPr marL="280988" indent="-280988" eaLnBrk="1" hangingPunct="1">
              <a:lnSpc>
                <a:spcPct val="80000"/>
              </a:lnSpc>
              <a:spcAft>
                <a:spcPts val="600"/>
              </a:spcAft>
            </a:pPr>
            <a:r>
              <a:rPr lang="en-US" sz="2000" dirty="0" smtClean="0">
                <a:latin typeface="Lucida Console" pitchFamily="49" charset="0"/>
                <a:cs typeface="Courier New" pitchFamily="49" charset="0"/>
              </a:rPr>
              <a:t>do</a:t>
            </a:r>
          </a:p>
          <a:p>
            <a:pPr marL="280988" indent="-280988" eaLnBrk="1" hangingPunct="1">
              <a:lnSpc>
                <a:spcPct val="80000"/>
              </a:lnSpc>
              <a:spcAft>
                <a:spcPts val="600"/>
              </a:spcAft>
            </a:pPr>
            <a:r>
              <a:rPr lang="en-US" sz="2000" dirty="0" smtClean="0">
                <a:latin typeface="Lucida Console" pitchFamily="49" charset="0"/>
                <a:cs typeface="Courier New" pitchFamily="49" charset="0"/>
              </a:rPr>
              <a:t>	echo $file</a:t>
            </a:r>
          </a:p>
          <a:p>
            <a:pPr marL="280988" indent="-280988" eaLnBrk="1" hangingPunct="1">
              <a:lnSpc>
                <a:spcPct val="80000"/>
              </a:lnSpc>
              <a:spcAft>
                <a:spcPts val="600"/>
              </a:spcAft>
            </a:pPr>
            <a:r>
              <a:rPr lang="en-US" sz="2000" dirty="0" smtClean="0">
                <a:latin typeface="Lucida Console" pitchFamily="49" charset="0"/>
                <a:cs typeface="Courier New" pitchFamily="49" charset="0"/>
              </a:rPr>
              <a:t>done</a:t>
            </a:r>
          </a:p>
        </p:txBody>
      </p:sp>
    </p:spTree>
    <p:extLst>
      <p:ext uri="{BB962C8B-B14F-4D97-AF65-F5344CB8AC3E}">
        <p14:creationId xmlns:p14="http://schemas.microsoft.com/office/powerpoint/2010/main" val="3364257106"/>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a:t>Example </a:t>
            </a:r>
            <a:r>
              <a:rPr lang="en-GB" sz="2800" dirty="0" smtClean="0"/>
              <a:t>– for </a:t>
            </a:r>
            <a:r>
              <a:rPr lang="en-GB" sz="2800" dirty="0"/>
              <a:t>l</a:t>
            </a:r>
            <a:r>
              <a:rPr lang="en-GB" sz="2800" dirty="0" smtClean="0"/>
              <a:t>oop</a:t>
            </a:r>
            <a:endParaRPr lang="en-GB" sz="2800" dirty="0"/>
          </a:p>
        </p:txBody>
      </p:sp>
      <p:sp>
        <p:nvSpPr>
          <p:cNvPr id="5" name="Rounded Rectangle 4"/>
          <p:cNvSpPr/>
          <p:nvPr/>
        </p:nvSpPr>
        <p:spPr bwMode="auto">
          <a:xfrm>
            <a:off x="457200" y="1341120"/>
            <a:ext cx="8229599" cy="501396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latin typeface="Lucida Console" pitchFamily="49" charset="0"/>
                <a:cs typeface="Courier New" pitchFamily="49" charset="0"/>
              </a:rPr>
              <a:t>#!/bin/bash</a:t>
            </a:r>
          </a:p>
          <a:p>
            <a:endParaRPr lang="en-GB" sz="2400" dirty="0" smtClean="0">
              <a:latin typeface="Lucida Console" pitchFamily="49" charset="0"/>
              <a:cs typeface="Courier New" pitchFamily="49" charset="0"/>
            </a:endParaRPr>
          </a:p>
          <a:p>
            <a:r>
              <a:rPr lang="en-GB" sz="2400" dirty="0" smtClean="0">
                <a:latin typeface="Lucida Console" pitchFamily="49" charset="0"/>
                <a:cs typeface="Courier New" pitchFamily="49" charset="0"/>
              </a:rPr>
              <a:t>clear</a:t>
            </a:r>
          </a:p>
          <a:p>
            <a:endParaRPr lang="en-GB" sz="2400" dirty="0" smtClean="0">
              <a:latin typeface="Lucida Console" pitchFamily="49" charset="0"/>
              <a:cs typeface="Courier New" pitchFamily="49" charset="0"/>
            </a:endParaRPr>
          </a:p>
          <a:p>
            <a:r>
              <a:rPr lang="en-GB" sz="2400" dirty="0" smtClean="0">
                <a:latin typeface="Lucida Console" pitchFamily="49" charset="0"/>
                <a:cs typeface="Courier New" pitchFamily="49" charset="0"/>
              </a:rPr>
              <a:t># iterates through all files and directories</a:t>
            </a:r>
          </a:p>
          <a:p>
            <a:r>
              <a:rPr lang="en-GB" sz="2400" dirty="0" smtClean="0">
                <a:latin typeface="Lucida Console" pitchFamily="49" charset="0"/>
                <a:cs typeface="Courier New" pitchFamily="49" charset="0"/>
              </a:rPr>
              <a:t># under the current folder</a:t>
            </a:r>
          </a:p>
          <a:p>
            <a:endParaRPr lang="en-GB" sz="2400" dirty="0" smtClean="0">
              <a:latin typeface="Lucida Console" pitchFamily="49" charset="0"/>
              <a:cs typeface="Courier New" pitchFamily="49" charset="0"/>
            </a:endParaRPr>
          </a:p>
          <a:p>
            <a:r>
              <a:rPr lang="en-GB" sz="2400" dirty="0" smtClean="0">
                <a:latin typeface="Lucida Console" pitchFamily="49" charset="0"/>
                <a:cs typeface="Courier New" pitchFamily="49" charset="0"/>
              </a:rPr>
              <a:t>for file in *</a:t>
            </a:r>
          </a:p>
          <a:p>
            <a:r>
              <a:rPr lang="en-GB" sz="2400" dirty="0" smtClean="0">
                <a:latin typeface="Lucida Console" pitchFamily="49" charset="0"/>
                <a:cs typeface="Courier New" pitchFamily="49" charset="0"/>
              </a:rPr>
              <a:t>do</a:t>
            </a:r>
          </a:p>
          <a:p>
            <a:r>
              <a:rPr lang="en-GB" sz="2400" dirty="0" smtClean="0">
                <a:latin typeface="Lucida Console" pitchFamily="49" charset="0"/>
                <a:cs typeface="Courier New" pitchFamily="49" charset="0"/>
              </a:rPr>
              <a:t>   echo "file found: $file"</a:t>
            </a:r>
          </a:p>
          <a:p>
            <a:r>
              <a:rPr lang="en-GB" sz="2400" dirty="0" smtClean="0">
                <a:latin typeface="Lucida Console" pitchFamily="49" charset="0"/>
                <a:cs typeface="Courier New" pitchFamily="49" charset="0"/>
              </a:rPr>
              <a:t>done</a:t>
            </a:r>
          </a:p>
        </p:txBody>
      </p:sp>
    </p:spTree>
    <p:extLst>
      <p:ext uri="{BB962C8B-B14F-4D97-AF65-F5344CB8AC3E}">
        <p14:creationId xmlns:p14="http://schemas.microsoft.com/office/powerpoint/2010/main" val="349468055"/>
      </p:ext>
    </p:extLst>
  </p:cSld>
  <p:clrMapOvr>
    <a:masterClrMapping/>
  </p:clrMapOvr>
  <p:transition spd="slow">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While Loop</a:t>
            </a:r>
            <a:endParaRPr lang="en-GB" sz="2800" b="1" dirty="0"/>
          </a:p>
        </p:txBody>
      </p:sp>
      <p:sp>
        <p:nvSpPr>
          <p:cNvPr id="4" name="Text Placeholder 3"/>
          <p:cNvSpPr>
            <a:spLocks noGrp="1"/>
          </p:cNvSpPr>
          <p:nvPr>
            <p:ph type="body" sz="quarter" idx="16"/>
          </p:nvPr>
        </p:nvSpPr>
        <p:spPr>
          <a:xfrm>
            <a:off x="683568" y="2520000"/>
            <a:ext cx="7772677" cy="578882"/>
          </a:xfrm>
          <a:solidFill>
            <a:srgbClr val="C5EAFB"/>
          </a:solidFill>
          <a:ln>
            <a:solidFill>
              <a:schemeClr val="bg1">
                <a:lumMod val="50000"/>
              </a:schemeClr>
            </a:solidFill>
          </a:ln>
        </p:spPr>
        <p:txBody>
          <a:bodyPr/>
          <a:lstStyle/>
          <a:p>
            <a:r>
              <a:rPr lang="en-GB" dirty="0" smtClean="0">
                <a:solidFill>
                  <a:schemeClr val="bg1">
                    <a:lumMod val="50000"/>
                  </a:schemeClr>
                </a:solidFill>
              </a:rPr>
              <a:t>For Loop</a:t>
            </a:r>
            <a:endParaRPr lang="en-GB" dirty="0">
              <a:solidFill>
                <a:schemeClr val="bg1">
                  <a:lumMod val="50000"/>
                </a:schemeClr>
              </a:solidFill>
            </a:endParaRPr>
          </a:p>
        </p:txBody>
      </p:sp>
      <p:sp>
        <p:nvSpPr>
          <p:cNvPr id="6" name="Text Placeholder 5"/>
          <p:cNvSpPr>
            <a:spLocks noGrp="1"/>
          </p:cNvSpPr>
          <p:nvPr>
            <p:ph type="body" sz="quarter" idx="13"/>
          </p:nvPr>
        </p:nvSpPr>
        <p:spPr>
          <a:xfrm>
            <a:off x="684000" y="1728000"/>
            <a:ext cx="7772677" cy="579600"/>
          </a:xfrm>
          <a:solidFill>
            <a:srgbClr val="C5EAFB"/>
          </a:solidFill>
          <a:ln>
            <a:solidFill>
              <a:schemeClr val="bg1">
                <a:lumMod val="50000"/>
              </a:schemeClr>
            </a:solidFill>
          </a:ln>
        </p:spPr>
        <p:txBody>
          <a:bodyPr/>
          <a:lstStyle/>
          <a:p>
            <a:r>
              <a:rPr dirty="0" smtClean="0">
                <a:solidFill>
                  <a:schemeClr val="bg1">
                    <a:lumMod val="50000"/>
                  </a:schemeClr>
                </a:solidFill>
              </a:rPr>
              <a:t>Iteration</a:t>
            </a:r>
            <a:endParaRPr lang="en-GB" dirty="0">
              <a:solidFill>
                <a:schemeClr val="bg1">
                  <a:lumMod val="50000"/>
                </a:schemeClr>
              </a:solidFill>
            </a:endParaRPr>
          </a:p>
        </p:txBody>
      </p:sp>
      <p:sp>
        <p:nvSpPr>
          <p:cNvPr id="5" name="Text Placeholder 3"/>
          <p:cNvSpPr>
            <a:spLocks noGrp="1"/>
          </p:cNvSpPr>
          <p:nvPr>
            <p:ph type="body" sz="quarter" idx="16"/>
          </p:nvPr>
        </p:nvSpPr>
        <p:spPr>
          <a:xfrm>
            <a:off x="683568" y="3312000"/>
            <a:ext cx="7772677" cy="578882"/>
          </a:xfrm>
          <a:solidFill>
            <a:srgbClr val="369BD0"/>
          </a:solidFill>
          <a:ln>
            <a:solidFill>
              <a:srgbClr val="000090"/>
            </a:solidFill>
          </a:ln>
        </p:spPr>
        <p:txBody>
          <a:bodyPr/>
          <a:lstStyle/>
          <a:p>
            <a:r>
              <a:rPr lang="en-GB" dirty="0" smtClean="0">
                <a:solidFill>
                  <a:srgbClr val="000090"/>
                </a:solidFill>
              </a:rPr>
              <a:t>While Loop</a:t>
            </a:r>
            <a:endParaRPr lang="en-GB" dirty="0">
              <a:solidFill>
                <a:srgbClr val="000090"/>
              </a:solidFill>
            </a:endParaRPr>
          </a:p>
        </p:txBody>
      </p:sp>
      <p:sp>
        <p:nvSpPr>
          <p:cNvPr id="7" name="Text Placeholder 3"/>
          <p:cNvSpPr>
            <a:spLocks noGrp="1"/>
          </p:cNvSpPr>
          <p:nvPr>
            <p:ph type="body" sz="quarter" idx="16"/>
          </p:nvPr>
        </p:nvSpPr>
        <p:spPr>
          <a:xfrm>
            <a:off x="684000" y="4104000"/>
            <a:ext cx="7772677" cy="578882"/>
          </a:xfrm>
        </p:spPr>
        <p:txBody>
          <a:bodyPr/>
          <a:lstStyle/>
          <a:p>
            <a:r>
              <a:rPr lang="en-GB" dirty="0" smtClean="0"/>
              <a:t>Until Loop</a:t>
            </a:r>
            <a:endParaRPr lang="en-GB" dirty="0"/>
          </a:p>
        </p:txBody>
      </p:sp>
      <p:sp>
        <p:nvSpPr>
          <p:cNvPr id="8" name="Text Placeholder 3"/>
          <p:cNvSpPr>
            <a:spLocks noGrp="1"/>
          </p:cNvSpPr>
          <p:nvPr>
            <p:ph type="body" sz="quarter" idx="16"/>
          </p:nvPr>
        </p:nvSpPr>
        <p:spPr>
          <a:xfrm>
            <a:off x="684000" y="4896000"/>
            <a:ext cx="7772677" cy="578882"/>
          </a:xfrm>
        </p:spPr>
        <p:txBody>
          <a:bodyPr/>
          <a:lstStyle/>
          <a:p>
            <a:r>
              <a:rPr lang="en-GB" dirty="0" smtClean="0"/>
              <a:t>Loop Control</a:t>
            </a:r>
            <a:endParaRPr lang="en-GB" dirty="0"/>
          </a:p>
        </p:txBody>
      </p:sp>
      <p:sp>
        <p:nvSpPr>
          <p:cNvPr id="9" name="Text Placeholder 3"/>
          <p:cNvSpPr>
            <a:spLocks noGrp="1"/>
          </p:cNvSpPr>
          <p:nvPr>
            <p:ph type="body" sz="quarter" idx="16"/>
          </p:nvPr>
        </p:nvSpPr>
        <p:spPr>
          <a:xfrm>
            <a:off x="684000" y="5688000"/>
            <a:ext cx="7772677" cy="579600"/>
          </a:xfrm>
        </p:spPr>
        <p:txBody>
          <a:bodyPr/>
          <a:lstStyle/>
          <a:p>
            <a:r>
              <a:rPr lang="en-GB" dirty="0" smtClean="0"/>
              <a:t>Infinite Loop</a:t>
            </a:r>
            <a:endParaRPr lang="en-GB" dirty="0"/>
          </a:p>
        </p:txBody>
      </p:sp>
    </p:spTree>
    <p:extLst>
      <p:ext uri="{BB962C8B-B14F-4D97-AF65-F5344CB8AC3E}">
        <p14:creationId xmlns:p14="http://schemas.microsoft.com/office/powerpoint/2010/main" val="4063370251"/>
      </p:ext>
    </p:extLst>
  </p:cSld>
  <p:clrMapOvr>
    <a:masterClrMapping/>
  </p:clrMapOvr>
  <p:transition spd="slow">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a:t>Syntax </a:t>
            </a:r>
            <a:r>
              <a:rPr lang="en-GB" sz="2800" dirty="0" smtClean="0"/>
              <a:t>– while loop</a:t>
            </a:r>
            <a:endParaRPr lang="en-GB" sz="2800" dirty="0"/>
          </a:p>
        </p:txBody>
      </p:sp>
      <p:sp>
        <p:nvSpPr>
          <p:cNvPr id="6" name="Rounded Rectangle 5"/>
          <p:cNvSpPr/>
          <p:nvPr/>
        </p:nvSpPr>
        <p:spPr bwMode="auto">
          <a:xfrm>
            <a:off x="650334" y="3557269"/>
            <a:ext cx="3416102" cy="2081241"/>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w</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hile [ condition ]</a:t>
            </a:r>
          </a:p>
          <a:p>
            <a:r>
              <a:rPr lang="en-GB" sz="2400" dirty="0" smtClean="0">
                <a:solidFill>
                  <a:schemeClr val="tx1"/>
                </a:solidFill>
                <a:latin typeface="Lucida Console" pitchFamily="49" charset="0"/>
                <a:ea typeface="ヒラギノ角ゴ Pro W3" pitchFamily="-112" charset="-128"/>
                <a:cs typeface="Courier New" pitchFamily="49" charset="0"/>
              </a:rPr>
              <a:t>do</a:t>
            </a:r>
          </a:p>
          <a:p>
            <a:r>
              <a:rPr lang="en-GB" sz="2400" dirty="0" smtClean="0">
                <a:solidFill>
                  <a:schemeClr val="tx1"/>
                </a:solidFill>
                <a:latin typeface="Lucida Console" pitchFamily="49" charset="0"/>
                <a:ea typeface="ヒラギノ角ゴ Pro W3" pitchFamily="-112" charset="-128"/>
                <a:cs typeface="Courier New" pitchFamily="49" charset="0"/>
              </a:rPr>
              <a:t>   </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command</a:t>
            </a:r>
          </a:p>
          <a:p>
            <a:r>
              <a:rPr lang="en-GB" sz="2400" dirty="0" smtClean="0">
                <a:solidFill>
                  <a:schemeClr val="tx1"/>
                </a:solidFill>
                <a:latin typeface="Lucida Console" pitchFamily="49" charset="0"/>
                <a:ea typeface="ヒラギノ角ゴ Pro W3" pitchFamily="-112" charset="-128"/>
                <a:cs typeface="Courier New" pitchFamily="49" charset="0"/>
              </a:rPr>
              <a:t>done</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
        <p:nvSpPr>
          <p:cNvPr id="5" name="Rounded Rectangle 4"/>
          <p:cNvSpPr/>
          <p:nvPr/>
        </p:nvSpPr>
        <p:spPr bwMode="auto">
          <a:xfrm>
            <a:off x="4239656" y="3557269"/>
            <a:ext cx="4309983" cy="2081241"/>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w</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hile [ condition ] ; </a:t>
            </a:r>
            <a:r>
              <a:rPr lang="en-GB" sz="2400" dirty="0" smtClean="0">
                <a:solidFill>
                  <a:schemeClr val="tx1"/>
                </a:solidFill>
                <a:latin typeface="Lucida Console" pitchFamily="49" charset="0"/>
                <a:ea typeface="ヒラギノ角ゴ Pro W3" pitchFamily="-112" charset="-128"/>
                <a:cs typeface="Courier New" pitchFamily="49" charset="0"/>
              </a:rPr>
              <a:t>do</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   command</a:t>
            </a:r>
          </a:p>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done</a:t>
            </a:r>
          </a:p>
        </p:txBody>
      </p:sp>
      <p:sp>
        <p:nvSpPr>
          <p:cNvPr id="7" name="Text Placeholder 2"/>
          <p:cNvSpPr txBox="1">
            <a:spLocks/>
          </p:cNvSpPr>
          <p:nvPr/>
        </p:nvSpPr>
        <p:spPr bwMode="auto">
          <a:xfrm>
            <a:off x="665115" y="1803542"/>
            <a:ext cx="7884523" cy="1281589"/>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a:t>w</a:t>
            </a:r>
            <a:r>
              <a:rPr lang="en-GB" dirty="0" smtClean="0"/>
              <a:t>hile loop </a:t>
            </a:r>
            <a:r>
              <a:rPr lang="en-GB" dirty="0"/>
              <a:t>will continue </a:t>
            </a:r>
            <a:r>
              <a:rPr lang="en-GB" dirty="0" smtClean="0"/>
              <a:t>to iterate while the </a:t>
            </a:r>
            <a:r>
              <a:rPr lang="en-GB" smtClean="0"/>
              <a:t>condition matches. </a:t>
            </a:r>
            <a:endParaRPr lang="en-GB" dirty="0"/>
          </a:p>
          <a:p>
            <a:endParaRPr lang="en-GB" dirty="0" smtClean="0">
              <a:solidFill>
                <a:schemeClr val="tx1"/>
              </a:solidFill>
              <a:latin typeface="+mn-lt"/>
            </a:endParaRPr>
          </a:p>
        </p:txBody>
      </p:sp>
    </p:spTree>
    <p:extLst>
      <p:ext uri="{BB962C8B-B14F-4D97-AF65-F5344CB8AC3E}">
        <p14:creationId xmlns:p14="http://schemas.microsoft.com/office/powerpoint/2010/main" val="2297894203"/>
      </p:ext>
    </p:extLst>
  </p:cSld>
  <p:clrMapOvr>
    <a:masterClrMapping/>
  </p:clrMapOvr>
  <p:transition spd="slow">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a:t>Example </a:t>
            </a:r>
            <a:r>
              <a:rPr lang="en-GB" sz="2800" dirty="0" smtClean="0"/>
              <a:t>– while </a:t>
            </a:r>
            <a:r>
              <a:rPr lang="en-GB" sz="2800" dirty="0"/>
              <a:t>l</a:t>
            </a:r>
            <a:r>
              <a:rPr lang="en-GB" sz="2800" dirty="0" smtClean="0"/>
              <a:t>oop </a:t>
            </a:r>
            <a:endParaRPr lang="en-GB" sz="2800" dirty="0"/>
          </a:p>
        </p:txBody>
      </p:sp>
      <p:sp>
        <p:nvSpPr>
          <p:cNvPr id="5" name="Rounded Rectangle 4"/>
          <p:cNvSpPr/>
          <p:nvPr/>
        </p:nvSpPr>
        <p:spPr bwMode="auto">
          <a:xfrm>
            <a:off x="763414" y="1664804"/>
            <a:ext cx="6471227" cy="3924436"/>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latin typeface="Lucida Console" pitchFamily="49" charset="0"/>
                <a:cs typeface="Courier New" pitchFamily="49" charset="0"/>
              </a:rPr>
              <a:t>#!/bin/bash</a:t>
            </a:r>
          </a:p>
          <a:p>
            <a:endParaRPr lang="en-GB" sz="2400" dirty="0" smtClean="0">
              <a:latin typeface="Lucida Console" pitchFamily="49" charset="0"/>
              <a:cs typeface="Courier New" pitchFamily="49" charset="0"/>
            </a:endParaRPr>
          </a:p>
          <a:p>
            <a:r>
              <a:rPr lang="en-GB" sz="2400" dirty="0" smtClean="0">
                <a:latin typeface="Lucida Console" pitchFamily="49" charset="0"/>
                <a:cs typeface="Courier New" pitchFamily="49" charset="0"/>
              </a:rPr>
              <a:t>x=0</a:t>
            </a:r>
          </a:p>
          <a:p>
            <a:endParaRPr lang="en-GB" sz="2400" dirty="0" smtClean="0">
              <a:latin typeface="Lucida Console" pitchFamily="49" charset="0"/>
              <a:cs typeface="Courier New" pitchFamily="49" charset="0"/>
            </a:endParaRPr>
          </a:p>
          <a:p>
            <a:r>
              <a:rPr lang="en-GB" sz="2400" dirty="0" smtClean="0">
                <a:latin typeface="Lucida Console" pitchFamily="49" charset="0"/>
                <a:cs typeface="Courier New" pitchFamily="49" charset="0"/>
              </a:rPr>
              <a:t>while [ $x -</a:t>
            </a:r>
            <a:r>
              <a:rPr lang="en-GB" sz="2400" dirty="0" err="1" smtClean="0">
                <a:latin typeface="Lucida Console" pitchFamily="49" charset="0"/>
                <a:cs typeface="Courier New" pitchFamily="49" charset="0"/>
              </a:rPr>
              <a:t>lt</a:t>
            </a:r>
            <a:r>
              <a:rPr lang="en-GB" sz="2400" dirty="0" smtClean="0">
                <a:latin typeface="Lucida Console" pitchFamily="49" charset="0"/>
                <a:cs typeface="Courier New" pitchFamily="49" charset="0"/>
              </a:rPr>
              <a:t> 5 ]</a:t>
            </a:r>
          </a:p>
          <a:p>
            <a:r>
              <a:rPr lang="en-GB" sz="2400" dirty="0" smtClean="0">
                <a:latin typeface="Lucida Console" pitchFamily="49" charset="0"/>
                <a:cs typeface="Courier New" pitchFamily="49" charset="0"/>
              </a:rPr>
              <a:t>do</a:t>
            </a:r>
          </a:p>
          <a:p>
            <a:r>
              <a:rPr lang="en-GB" sz="2400" dirty="0" smtClean="0">
                <a:latin typeface="Lucida Console" pitchFamily="49" charset="0"/>
                <a:cs typeface="Courier New" pitchFamily="49" charset="0"/>
              </a:rPr>
              <a:t>   echo $x</a:t>
            </a:r>
          </a:p>
          <a:p>
            <a:r>
              <a:rPr lang="en-GB" sz="2400" dirty="0" smtClean="0">
                <a:latin typeface="Lucida Console" pitchFamily="49" charset="0"/>
                <a:cs typeface="Courier New" pitchFamily="49" charset="0"/>
              </a:rPr>
              <a:t>   ((x++))</a:t>
            </a:r>
          </a:p>
          <a:p>
            <a:r>
              <a:rPr lang="en-GB" sz="2400" dirty="0" smtClean="0">
                <a:latin typeface="Lucida Console" pitchFamily="49" charset="0"/>
                <a:cs typeface="Courier New" pitchFamily="49" charset="0"/>
              </a:rPr>
              <a:t>done</a:t>
            </a:r>
          </a:p>
        </p:txBody>
      </p:sp>
    </p:spTree>
    <p:extLst>
      <p:ext uri="{BB962C8B-B14F-4D97-AF65-F5344CB8AC3E}">
        <p14:creationId xmlns:p14="http://schemas.microsoft.com/office/powerpoint/2010/main" val="4205026511"/>
      </p:ext>
    </p:extLst>
  </p:cSld>
  <p:clrMapOvr>
    <a:masterClrMapping/>
  </p:clrMapOvr>
  <p:transition spd="slow">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a:t>Example </a:t>
            </a:r>
            <a:r>
              <a:rPr lang="en-GB" sz="2800" dirty="0" smtClean="0"/>
              <a:t>– while </a:t>
            </a:r>
            <a:r>
              <a:rPr lang="en-GB" sz="2800" dirty="0"/>
              <a:t>l</a:t>
            </a:r>
            <a:r>
              <a:rPr lang="en-GB" sz="2800" dirty="0" smtClean="0"/>
              <a:t>oop </a:t>
            </a:r>
            <a:endParaRPr lang="en-GB" sz="2800" dirty="0"/>
          </a:p>
        </p:txBody>
      </p:sp>
      <p:sp>
        <p:nvSpPr>
          <p:cNvPr id="4" name="Text Placeholder 2"/>
          <p:cNvSpPr txBox="1">
            <a:spLocks/>
          </p:cNvSpPr>
          <p:nvPr/>
        </p:nvSpPr>
        <p:spPr bwMode="auto">
          <a:xfrm>
            <a:off x="517396" y="1207636"/>
            <a:ext cx="8009505" cy="887254"/>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dirty="0" smtClean="0"/>
              <a:t>Input redirection and a </a:t>
            </a:r>
            <a:r>
              <a:rPr lang="en-GB" dirty="0" smtClean="0"/>
              <a:t>while loop can also be </a:t>
            </a:r>
            <a:r>
              <a:rPr dirty="0" smtClean="0"/>
              <a:t>combined </a:t>
            </a:r>
            <a:r>
              <a:rPr lang="en-GB" dirty="0" smtClean="0"/>
              <a:t>to read a file line by line. </a:t>
            </a:r>
            <a:endParaRPr dirty="0" smtClean="0">
              <a:solidFill>
                <a:schemeClr val="tx1"/>
              </a:solidFill>
              <a:latin typeface="+mn-lt"/>
            </a:endParaRPr>
          </a:p>
        </p:txBody>
      </p:sp>
      <p:sp>
        <p:nvSpPr>
          <p:cNvPr id="7" name="Rounded Rectangle 6"/>
          <p:cNvSpPr/>
          <p:nvPr/>
        </p:nvSpPr>
        <p:spPr bwMode="auto">
          <a:xfrm>
            <a:off x="484161" y="2179319"/>
            <a:ext cx="8055330" cy="3452781"/>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000" dirty="0" smtClean="0">
                <a:solidFill>
                  <a:schemeClr val="tx1"/>
                </a:solidFill>
                <a:latin typeface="Lucida Console" pitchFamily="49" charset="0"/>
                <a:ea typeface="ヒラギノ角ゴ Pro W3" pitchFamily="-112" charset="-128"/>
                <a:cs typeface="Courier New" pitchFamily="49" charset="0"/>
              </a:rPr>
              <a:t>#!/bin/bash</a:t>
            </a:r>
          </a:p>
          <a:p>
            <a:r>
              <a:rPr lang="en-GB" sz="2000" dirty="0" smtClean="0">
                <a:solidFill>
                  <a:schemeClr val="tx1"/>
                </a:solidFill>
                <a:latin typeface="Lucida Console" pitchFamily="49" charset="0"/>
                <a:ea typeface="ヒラギノ角ゴ Pro W3" pitchFamily="-112" charset="-128"/>
                <a:cs typeface="Courier New" pitchFamily="49" charset="0"/>
              </a:rPr>
              <a:t># script reads line by line the file that was passed  </a:t>
            </a:r>
          </a:p>
          <a:p>
            <a:r>
              <a:rPr lang="en-GB" sz="2000" dirty="0" smtClean="0">
                <a:solidFill>
                  <a:schemeClr val="tx1"/>
                </a:solidFill>
                <a:latin typeface="Lucida Console" pitchFamily="49" charset="0"/>
                <a:ea typeface="ヒラギノ角ゴ Pro W3" pitchFamily="-112" charset="-128"/>
                <a:cs typeface="Courier New" pitchFamily="49" charset="0"/>
              </a:rPr>
              <a:t># as a command line argument</a:t>
            </a:r>
          </a:p>
          <a:p>
            <a:endParaRPr lang="en-GB" sz="2000" dirty="0" smtClean="0">
              <a:solidFill>
                <a:schemeClr val="tx1"/>
              </a:solidFill>
              <a:latin typeface="Lucida Console" pitchFamily="49" charset="0"/>
              <a:ea typeface="ヒラギノ角ゴ Pro W3" pitchFamily="-112" charset="-128"/>
              <a:cs typeface="Courier New" pitchFamily="49" charset="0"/>
            </a:endParaRPr>
          </a:p>
          <a:p>
            <a:r>
              <a:rPr lang="en-GB" sz="2000" dirty="0" smtClean="0">
                <a:solidFill>
                  <a:schemeClr val="tx1"/>
                </a:solidFill>
                <a:latin typeface="Lucida Console" pitchFamily="49" charset="0"/>
                <a:ea typeface="ヒラギノ角ゴ Pro W3" pitchFamily="-112" charset="-128"/>
                <a:cs typeface="Courier New" pitchFamily="49" charset="0"/>
              </a:rPr>
              <a:t>while read line</a:t>
            </a:r>
          </a:p>
          <a:p>
            <a:r>
              <a:rPr lang="en-GB" sz="2000" dirty="0" smtClean="0">
                <a:solidFill>
                  <a:schemeClr val="tx1"/>
                </a:solidFill>
                <a:latin typeface="Lucida Console" pitchFamily="49" charset="0"/>
                <a:ea typeface="ヒラギノ角ゴ Pro W3" pitchFamily="-112" charset="-128"/>
                <a:cs typeface="Courier New" pitchFamily="49" charset="0"/>
              </a:rPr>
              <a:t>do</a:t>
            </a:r>
          </a:p>
          <a:p>
            <a:r>
              <a:rPr lang="en-GB" sz="2000" dirty="0" smtClean="0">
                <a:solidFill>
                  <a:schemeClr val="tx1"/>
                </a:solidFill>
                <a:latin typeface="Lucida Console" pitchFamily="49" charset="0"/>
                <a:ea typeface="ヒラギノ角ゴ Pro W3" pitchFamily="-112" charset="-128"/>
                <a:cs typeface="Courier New" pitchFamily="49" charset="0"/>
              </a:rPr>
              <a:t>    echo $line</a:t>
            </a:r>
          </a:p>
          <a:p>
            <a:r>
              <a:rPr lang="en-GB" sz="2000" dirty="0" smtClean="0">
                <a:solidFill>
                  <a:schemeClr val="tx1"/>
                </a:solidFill>
                <a:latin typeface="Lucida Console" pitchFamily="49" charset="0"/>
                <a:ea typeface="ヒラギノ角ゴ Pro W3" pitchFamily="-112" charset="-128"/>
                <a:cs typeface="Courier New" pitchFamily="49" charset="0"/>
              </a:rPr>
              <a:t>    sleep 0.5</a:t>
            </a:r>
          </a:p>
          <a:p>
            <a:r>
              <a:rPr lang="en-GB" sz="2000" dirty="0" smtClean="0">
                <a:solidFill>
                  <a:schemeClr val="tx1"/>
                </a:solidFill>
                <a:latin typeface="Lucida Console" pitchFamily="49" charset="0"/>
                <a:ea typeface="ヒラギノ角ゴ Pro W3" pitchFamily="-112" charset="-128"/>
                <a:cs typeface="Courier New" pitchFamily="49" charset="0"/>
              </a:rPr>
              <a:t>done &lt; </a:t>
            </a:r>
            <a:r>
              <a:rPr lang="en-GB" sz="2000" i="1" dirty="0" smtClean="0">
                <a:solidFill>
                  <a:schemeClr val="tx1"/>
                </a:solidFill>
                <a:latin typeface="Lucida Console" pitchFamily="49" charset="0"/>
                <a:ea typeface="ヒラギノ角ゴ Pro W3" pitchFamily="-112" charset="-128"/>
                <a:cs typeface="Courier New" pitchFamily="49" charset="0"/>
              </a:rPr>
              <a:t>filename</a:t>
            </a:r>
          </a:p>
        </p:txBody>
      </p:sp>
      <p:sp>
        <p:nvSpPr>
          <p:cNvPr id="8" name="Rounded Rectangle 7"/>
          <p:cNvSpPr/>
          <p:nvPr/>
        </p:nvSpPr>
        <p:spPr bwMode="auto">
          <a:xfrm>
            <a:off x="484161" y="5760719"/>
            <a:ext cx="8055330" cy="736631"/>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bg1"/>
                </a:solidFill>
                <a:effectLst/>
                <a:latin typeface="Lucida Console" pitchFamily="49" charset="0"/>
                <a:ea typeface="ヒラギノ角ゴ Pro W3" pitchFamily="-112" charset="-128"/>
                <a:cs typeface="Courier New" pitchFamily="49" charset="0"/>
              </a:rPr>
              <a:t>whileExample2 </a:t>
            </a:r>
            <a:r>
              <a:rPr kumimoji="0" lang="en-GB" sz="20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/examples/lionsInTheStreet</a:t>
            </a:r>
          </a:p>
          <a:p>
            <a:pPr marL="0" marR="0" indent="0" defTabSz="914400" rtl="0" eaLnBrk="0" fontAlgn="base" latinLnBrk="0" hangingPunct="0">
              <a:lnSpc>
                <a:spcPct val="100000"/>
              </a:lnSpc>
              <a:spcBef>
                <a:spcPct val="0"/>
              </a:spcBef>
              <a:spcAft>
                <a:spcPct val="0"/>
              </a:spcAft>
              <a:buClrTx/>
              <a:buSzTx/>
              <a:buFontTx/>
              <a:buNone/>
              <a:tabLst/>
            </a:pPr>
            <a:r>
              <a:rPr lang="en-GB" sz="2000" smtClean="0">
                <a:solidFill>
                  <a:schemeClr val="bg1"/>
                </a:solidFill>
                <a:latin typeface="Lucida Console" pitchFamily="49" charset="0"/>
                <a:ea typeface="ヒラギノ角ゴ Pro W3" pitchFamily="-112" charset="-128"/>
                <a:cs typeface="Courier New" pitchFamily="49" charset="0"/>
              </a:rPr>
              <a:t>whileExample2 </a:t>
            </a:r>
            <a:r>
              <a:rPr lang="en-GB" sz="2000" dirty="0" smtClean="0">
                <a:solidFill>
                  <a:schemeClr val="bg1"/>
                </a:solidFill>
                <a:latin typeface="Lucida Console" pitchFamily="49" charset="0"/>
                <a:ea typeface="ヒラギノ角ゴ Pro W3" pitchFamily="-112" charset="-128"/>
                <a:cs typeface="Courier New" pitchFamily="49" charset="0"/>
              </a:rPr>
              <a:t>/examples/</a:t>
            </a:r>
            <a:r>
              <a:rPr lang="en-GB" sz="2000" dirty="0" err="1" smtClean="0">
                <a:solidFill>
                  <a:schemeClr val="bg1"/>
                </a:solidFill>
                <a:latin typeface="Lucida Console" pitchFamily="49" charset="0"/>
                <a:ea typeface="ヒラギノ角ゴ Pro W3" pitchFamily="-112" charset="-128"/>
                <a:cs typeface="Courier New" pitchFamily="49" charset="0"/>
              </a:rPr>
              <a:t>englishMonarchs</a:t>
            </a:r>
            <a:endParaRPr kumimoji="0" lang="en-GB" sz="20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3905833452"/>
      </p:ext>
    </p:extLst>
  </p:cSld>
  <p:clrMapOvr>
    <a:masterClrMapping/>
  </p:clrMapOvr>
  <p:transition spd="slow">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Until Loop</a:t>
            </a:r>
            <a:endParaRPr lang="en-GB" sz="2800" b="1" dirty="0"/>
          </a:p>
        </p:txBody>
      </p:sp>
      <p:sp>
        <p:nvSpPr>
          <p:cNvPr id="4" name="Text Placeholder 3"/>
          <p:cNvSpPr>
            <a:spLocks noGrp="1"/>
          </p:cNvSpPr>
          <p:nvPr>
            <p:ph type="body" sz="quarter" idx="16"/>
          </p:nvPr>
        </p:nvSpPr>
        <p:spPr>
          <a:xfrm>
            <a:off x="683568" y="2520000"/>
            <a:ext cx="7772677" cy="578882"/>
          </a:xfrm>
          <a:solidFill>
            <a:srgbClr val="C5EAFB"/>
          </a:solidFill>
          <a:ln>
            <a:solidFill>
              <a:schemeClr val="bg1">
                <a:lumMod val="50000"/>
              </a:schemeClr>
            </a:solidFill>
          </a:ln>
        </p:spPr>
        <p:txBody>
          <a:bodyPr/>
          <a:lstStyle/>
          <a:p>
            <a:r>
              <a:rPr lang="en-GB" dirty="0" smtClean="0">
                <a:solidFill>
                  <a:schemeClr val="bg1">
                    <a:lumMod val="50000"/>
                  </a:schemeClr>
                </a:solidFill>
              </a:rPr>
              <a:t>For Loop</a:t>
            </a:r>
            <a:endParaRPr lang="en-GB" dirty="0">
              <a:solidFill>
                <a:schemeClr val="bg1">
                  <a:lumMod val="50000"/>
                </a:schemeClr>
              </a:solidFill>
            </a:endParaRPr>
          </a:p>
        </p:txBody>
      </p:sp>
      <p:sp>
        <p:nvSpPr>
          <p:cNvPr id="6" name="Text Placeholder 5"/>
          <p:cNvSpPr>
            <a:spLocks noGrp="1"/>
          </p:cNvSpPr>
          <p:nvPr>
            <p:ph type="body" sz="quarter" idx="13"/>
          </p:nvPr>
        </p:nvSpPr>
        <p:spPr>
          <a:xfrm>
            <a:off x="684000" y="1728000"/>
            <a:ext cx="7772677" cy="579600"/>
          </a:xfrm>
          <a:solidFill>
            <a:srgbClr val="C5EAFB"/>
          </a:solidFill>
          <a:ln>
            <a:solidFill>
              <a:schemeClr val="bg1">
                <a:lumMod val="50000"/>
              </a:schemeClr>
            </a:solidFill>
          </a:ln>
        </p:spPr>
        <p:txBody>
          <a:bodyPr/>
          <a:lstStyle/>
          <a:p>
            <a:r>
              <a:rPr lang="en-GB" dirty="0" smtClean="0">
                <a:solidFill>
                  <a:schemeClr val="bg1">
                    <a:lumMod val="50000"/>
                  </a:schemeClr>
                </a:solidFill>
              </a:rPr>
              <a:t>Iteration</a:t>
            </a:r>
            <a:endParaRPr lang="en-GB" dirty="0">
              <a:solidFill>
                <a:schemeClr val="bg1">
                  <a:lumMod val="50000"/>
                </a:schemeClr>
              </a:solidFill>
            </a:endParaRPr>
          </a:p>
        </p:txBody>
      </p:sp>
      <p:sp>
        <p:nvSpPr>
          <p:cNvPr id="5" name="Text Placeholder 3"/>
          <p:cNvSpPr>
            <a:spLocks noGrp="1"/>
          </p:cNvSpPr>
          <p:nvPr>
            <p:ph type="body" sz="quarter" idx="16"/>
          </p:nvPr>
        </p:nvSpPr>
        <p:spPr>
          <a:xfrm>
            <a:off x="683568" y="3312000"/>
            <a:ext cx="7772677" cy="578882"/>
          </a:xfrm>
          <a:solidFill>
            <a:srgbClr val="C5EAFB"/>
          </a:solidFill>
          <a:ln>
            <a:solidFill>
              <a:schemeClr val="bg1">
                <a:lumMod val="50000"/>
              </a:schemeClr>
            </a:solidFill>
          </a:ln>
        </p:spPr>
        <p:txBody>
          <a:bodyPr/>
          <a:lstStyle/>
          <a:p>
            <a:r>
              <a:rPr lang="en-GB" dirty="0" smtClean="0">
                <a:solidFill>
                  <a:schemeClr val="bg1">
                    <a:lumMod val="50000"/>
                  </a:schemeClr>
                </a:solidFill>
              </a:rPr>
              <a:t>While Loop</a:t>
            </a:r>
            <a:endParaRPr lang="en-GB" dirty="0">
              <a:solidFill>
                <a:schemeClr val="bg1">
                  <a:lumMod val="50000"/>
                </a:schemeClr>
              </a:solidFill>
            </a:endParaRPr>
          </a:p>
        </p:txBody>
      </p:sp>
      <p:sp>
        <p:nvSpPr>
          <p:cNvPr id="7" name="Text Placeholder 3"/>
          <p:cNvSpPr>
            <a:spLocks noGrp="1"/>
          </p:cNvSpPr>
          <p:nvPr>
            <p:ph type="body" sz="quarter" idx="16"/>
          </p:nvPr>
        </p:nvSpPr>
        <p:spPr>
          <a:xfrm>
            <a:off x="684000" y="4104000"/>
            <a:ext cx="7772677" cy="578882"/>
          </a:xfrm>
          <a:solidFill>
            <a:srgbClr val="369BD0"/>
          </a:solidFill>
          <a:ln>
            <a:solidFill>
              <a:srgbClr val="000090"/>
            </a:solidFill>
          </a:ln>
        </p:spPr>
        <p:txBody>
          <a:bodyPr/>
          <a:lstStyle/>
          <a:p>
            <a:r>
              <a:rPr lang="en-GB" dirty="0" smtClean="0">
                <a:solidFill>
                  <a:srgbClr val="000090"/>
                </a:solidFill>
              </a:rPr>
              <a:t>Until Loop</a:t>
            </a:r>
            <a:endParaRPr lang="en-GB" dirty="0">
              <a:solidFill>
                <a:srgbClr val="000090"/>
              </a:solidFill>
            </a:endParaRPr>
          </a:p>
        </p:txBody>
      </p:sp>
      <p:sp>
        <p:nvSpPr>
          <p:cNvPr id="8" name="Text Placeholder 3"/>
          <p:cNvSpPr>
            <a:spLocks noGrp="1"/>
          </p:cNvSpPr>
          <p:nvPr>
            <p:ph type="body" sz="quarter" idx="16"/>
          </p:nvPr>
        </p:nvSpPr>
        <p:spPr>
          <a:xfrm>
            <a:off x="684000" y="4896000"/>
            <a:ext cx="7772677" cy="578882"/>
          </a:xfrm>
        </p:spPr>
        <p:txBody>
          <a:bodyPr/>
          <a:lstStyle/>
          <a:p>
            <a:r>
              <a:rPr lang="en-GB" dirty="0" smtClean="0"/>
              <a:t>Loop Control</a:t>
            </a:r>
            <a:endParaRPr lang="en-GB" dirty="0"/>
          </a:p>
        </p:txBody>
      </p:sp>
      <p:sp>
        <p:nvSpPr>
          <p:cNvPr id="9" name="Text Placeholder 3"/>
          <p:cNvSpPr>
            <a:spLocks noGrp="1"/>
          </p:cNvSpPr>
          <p:nvPr>
            <p:ph type="body" sz="quarter" idx="16"/>
          </p:nvPr>
        </p:nvSpPr>
        <p:spPr>
          <a:xfrm>
            <a:off x="684000" y="5688000"/>
            <a:ext cx="7772677" cy="578882"/>
          </a:xfrm>
        </p:spPr>
        <p:txBody>
          <a:bodyPr/>
          <a:lstStyle/>
          <a:p>
            <a:r>
              <a:rPr lang="en-GB" dirty="0" smtClean="0"/>
              <a:t>Infinite Loop</a:t>
            </a:r>
            <a:endParaRPr lang="en-GB" dirty="0"/>
          </a:p>
        </p:txBody>
      </p:sp>
    </p:spTree>
    <p:extLst>
      <p:ext uri="{BB962C8B-B14F-4D97-AF65-F5344CB8AC3E}">
        <p14:creationId xmlns:p14="http://schemas.microsoft.com/office/powerpoint/2010/main" val="1289035533"/>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Introduction to Shell Scripts</a:t>
            </a:r>
            <a:endParaRPr lang="en-GB" sz="2800" b="1" dirty="0"/>
          </a:p>
        </p:txBody>
      </p:sp>
      <p:sp>
        <p:nvSpPr>
          <p:cNvPr id="5" name="Text Placeholder 4"/>
          <p:cNvSpPr>
            <a:spLocks noGrp="1"/>
          </p:cNvSpPr>
          <p:nvPr>
            <p:ph type="body" sz="quarter" idx="14"/>
          </p:nvPr>
        </p:nvSpPr>
        <p:spPr>
          <a:xfrm>
            <a:off x="617099" y="1880828"/>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a:t>Create and </a:t>
            </a:r>
            <a:r>
              <a:rPr lang="en-GB" dirty="0" smtClean="0"/>
              <a:t>Run </a:t>
            </a:r>
            <a:r>
              <a:rPr lang="en-GB" dirty="0"/>
              <a:t>S</a:t>
            </a:r>
            <a:r>
              <a:rPr lang="en-GB" dirty="0" smtClean="0"/>
              <a:t>hell Scripts</a:t>
            </a:r>
            <a:endParaRPr lang="en-GB" dirty="0"/>
          </a:p>
        </p:txBody>
      </p:sp>
      <p:sp>
        <p:nvSpPr>
          <p:cNvPr id="25" name="Text Placeholder 3"/>
          <p:cNvSpPr>
            <a:spLocks noGrp="1"/>
          </p:cNvSpPr>
          <p:nvPr>
            <p:ph type="body" sz="quarter" idx="16"/>
          </p:nvPr>
        </p:nvSpPr>
        <p:spPr>
          <a:xfrm>
            <a:off x="617099" y="3606202"/>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smtClean="0"/>
              <a:t>Exit command</a:t>
            </a:r>
            <a:endParaRPr dirty="0"/>
          </a:p>
        </p:txBody>
      </p:sp>
      <p:sp>
        <p:nvSpPr>
          <p:cNvPr id="6" name="Text Placeholder 4"/>
          <p:cNvSpPr>
            <a:spLocks noGrp="1"/>
          </p:cNvSpPr>
          <p:nvPr>
            <p:ph type="body" sz="quarter" idx="14"/>
          </p:nvPr>
        </p:nvSpPr>
        <p:spPr>
          <a:xfrm>
            <a:off x="617099" y="2742106"/>
            <a:ext cx="7772677" cy="578882"/>
          </a:xfrm>
          <a:solidFill>
            <a:srgbClr val="00B0F0"/>
          </a:solidFill>
          <a:ln w="28575"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smtClean="0">
                <a:solidFill>
                  <a:srgbClr val="333399"/>
                </a:solidFill>
              </a:rPr>
              <a:t>Debugging </a:t>
            </a:r>
            <a:r>
              <a:rPr lang="en-GB" dirty="0">
                <a:solidFill>
                  <a:srgbClr val="333399"/>
                </a:solidFill>
              </a:rPr>
              <a:t>S</a:t>
            </a:r>
            <a:r>
              <a:rPr lang="en-GB" dirty="0" smtClean="0">
                <a:solidFill>
                  <a:srgbClr val="333399"/>
                </a:solidFill>
              </a:rPr>
              <a:t>hell </a:t>
            </a:r>
            <a:r>
              <a:rPr lang="en-GB" dirty="0">
                <a:solidFill>
                  <a:srgbClr val="333399"/>
                </a:solidFill>
              </a:rPr>
              <a:t>S</a:t>
            </a:r>
            <a:r>
              <a:rPr lang="en-GB" dirty="0" smtClean="0">
                <a:solidFill>
                  <a:srgbClr val="333399"/>
                </a:solidFill>
              </a:rPr>
              <a:t>cripts</a:t>
            </a:r>
            <a:endParaRPr lang="en-GB" dirty="0">
              <a:solidFill>
                <a:srgbClr val="333399"/>
              </a:solidFill>
            </a:endParaRPr>
          </a:p>
        </p:txBody>
      </p:sp>
    </p:spTree>
  </p:cSld>
  <p:clrMapOvr>
    <a:masterClrMapping/>
  </p:clrMapOvr>
  <p:transition spd="slow">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a:t>Syntax </a:t>
            </a:r>
            <a:r>
              <a:rPr lang="en-GB" sz="2800" dirty="0" smtClean="0"/>
              <a:t>– until </a:t>
            </a:r>
            <a:r>
              <a:rPr lang="en-GB" sz="2800" dirty="0"/>
              <a:t>l</a:t>
            </a:r>
            <a:r>
              <a:rPr lang="en-GB" sz="2800" dirty="0" smtClean="0"/>
              <a:t>oop</a:t>
            </a:r>
            <a:endParaRPr lang="en-GB" sz="2800" dirty="0"/>
          </a:p>
        </p:txBody>
      </p:sp>
      <p:sp>
        <p:nvSpPr>
          <p:cNvPr id="7" name="Rounded Rectangle 6"/>
          <p:cNvSpPr/>
          <p:nvPr/>
        </p:nvSpPr>
        <p:spPr bwMode="auto">
          <a:xfrm>
            <a:off x="457200" y="3611566"/>
            <a:ext cx="3947160" cy="2044728"/>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until [ condition ]</a:t>
            </a:r>
          </a:p>
          <a:p>
            <a:r>
              <a:rPr lang="en-GB" sz="2400" dirty="0" smtClean="0">
                <a:solidFill>
                  <a:schemeClr val="tx1"/>
                </a:solidFill>
                <a:latin typeface="Lucida Console" pitchFamily="49" charset="0"/>
                <a:ea typeface="ヒラギノ角ゴ Pro W3" pitchFamily="-112" charset="-128"/>
                <a:cs typeface="Courier New" pitchFamily="49" charset="0"/>
              </a:rPr>
              <a:t>do</a:t>
            </a:r>
          </a:p>
          <a:p>
            <a:r>
              <a:rPr lang="en-GB" sz="2400" dirty="0" smtClean="0">
                <a:solidFill>
                  <a:schemeClr val="tx1"/>
                </a:solidFill>
                <a:latin typeface="Lucida Console" pitchFamily="49" charset="0"/>
                <a:ea typeface="ヒラギノ角ゴ Pro W3" pitchFamily="-112" charset="-128"/>
                <a:cs typeface="Courier New" pitchFamily="49" charset="0"/>
              </a:rPr>
              <a:t>   command</a:t>
            </a:r>
          </a:p>
          <a:p>
            <a:r>
              <a:rPr lang="en-GB" sz="2400" dirty="0" smtClean="0">
                <a:solidFill>
                  <a:schemeClr val="tx1"/>
                </a:solidFill>
                <a:latin typeface="Lucida Console" pitchFamily="49" charset="0"/>
                <a:ea typeface="ヒラギノ角ゴ Pro W3" pitchFamily="-112" charset="-128"/>
                <a:cs typeface="Courier New" pitchFamily="49" charset="0"/>
              </a:rPr>
              <a:t>done</a:t>
            </a:r>
          </a:p>
        </p:txBody>
      </p:sp>
      <p:sp>
        <p:nvSpPr>
          <p:cNvPr id="8" name="Rounded Rectangle 7"/>
          <p:cNvSpPr/>
          <p:nvPr/>
        </p:nvSpPr>
        <p:spPr bwMode="auto">
          <a:xfrm>
            <a:off x="4404360" y="3611565"/>
            <a:ext cx="4282440" cy="2044728"/>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until [ condition ] ; do</a:t>
            </a:r>
          </a:p>
          <a:p>
            <a:r>
              <a:rPr lang="en-GB" sz="2400" dirty="0" smtClean="0">
                <a:solidFill>
                  <a:schemeClr val="tx1"/>
                </a:solidFill>
                <a:latin typeface="Lucida Console" pitchFamily="49" charset="0"/>
                <a:ea typeface="ヒラギノ角ゴ Pro W3" pitchFamily="-112" charset="-128"/>
                <a:cs typeface="Courier New" pitchFamily="49" charset="0"/>
              </a:rPr>
              <a:t>   command</a:t>
            </a:r>
          </a:p>
          <a:p>
            <a:r>
              <a:rPr lang="en-GB" sz="2400" dirty="0" smtClean="0">
                <a:solidFill>
                  <a:schemeClr val="tx1"/>
                </a:solidFill>
                <a:latin typeface="Lucida Console" pitchFamily="49" charset="0"/>
                <a:ea typeface="ヒラギノ角ゴ Pro W3" pitchFamily="-112" charset="-128"/>
                <a:cs typeface="Courier New" pitchFamily="49" charset="0"/>
              </a:rPr>
              <a:t>done</a:t>
            </a:r>
          </a:p>
        </p:txBody>
      </p:sp>
      <p:sp>
        <p:nvSpPr>
          <p:cNvPr id="9" name="Text Placeholder 2"/>
          <p:cNvSpPr txBox="1">
            <a:spLocks/>
          </p:cNvSpPr>
          <p:nvPr/>
        </p:nvSpPr>
        <p:spPr bwMode="auto">
          <a:xfrm>
            <a:off x="457200" y="1742582"/>
            <a:ext cx="8229599" cy="1281589"/>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t>until loop will continue to iterate until the </a:t>
            </a:r>
            <a:r>
              <a:rPr lang="en-GB" smtClean="0"/>
              <a:t>condition matches.</a:t>
            </a:r>
            <a:endParaRPr lang="en-GB" dirty="0" smtClean="0"/>
          </a:p>
          <a:p>
            <a:endParaRPr lang="en-GB" dirty="0" smtClean="0">
              <a:solidFill>
                <a:schemeClr val="tx1"/>
              </a:solidFill>
              <a:latin typeface="+mn-lt"/>
            </a:endParaRPr>
          </a:p>
        </p:txBody>
      </p:sp>
    </p:spTree>
    <p:extLst>
      <p:ext uri="{BB962C8B-B14F-4D97-AF65-F5344CB8AC3E}">
        <p14:creationId xmlns:p14="http://schemas.microsoft.com/office/powerpoint/2010/main" val="202166361"/>
      </p:ext>
    </p:extLst>
  </p:cSld>
  <p:clrMapOvr>
    <a:masterClrMapping/>
  </p:clrMapOvr>
  <p:transition spd="slow">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a:t>Example </a:t>
            </a:r>
            <a:r>
              <a:rPr lang="en-GB" sz="2800" dirty="0" smtClean="0"/>
              <a:t>– until </a:t>
            </a:r>
            <a:r>
              <a:rPr lang="en-GB" sz="2800" dirty="0"/>
              <a:t>l</a:t>
            </a:r>
            <a:r>
              <a:rPr lang="en-GB" sz="2800" dirty="0" smtClean="0"/>
              <a:t>oop</a:t>
            </a:r>
            <a:endParaRPr lang="en-GB" sz="2800" dirty="0"/>
          </a:p>
        </p:txBody>
      </p:sp>
      <p:sp>
        <p:nvSpPr>
          <p:cNvPr id="5" name="Rounded Rectangle 4"/>
          <p:cNvSpPr/>
          <p:nvPr/>
        </p:nvSpPr>
        <p:spPr bwMode="auto">
          <a:xfrm>
            <a:off x="763414" y="1736814"/>
            <a:ext cx="6567047" cy="3924435"/>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lvl="1">
              <a:buNone/>
            </a:pPr>
            <a:r>
              <a:rPr lang="en-GB" sz="2400" dirty="0" smtClean="0">
                <a:latin typeface="Lucida Console" pitchFamily="49" charset="0"/>
                <a:cs typeface="Courier New" pitchFamily="49" charset="0"/>
              </a:rPr>
              <a:t>#!/bin/bash</a:t>
            </a:r>
          </a:p>
          <a:p>
            <a:pPr lvl="1">
              <a:buNone/>
            </a:pPr>
            <a:endParaRPr lang="en-GB" sz="2400" dirty="0" smtClean="0">
              <a:latin typeface="Lucida Console" pitchFamily="49" charset="0"/>
              <a:cs typeface="Courier New" pitchFamily="49" charset="0"/>
            </a:endParaRPr>
          </a:p>
          <a:p>
            <a:pPr lvl="1">
              <a:buNone/>
            </a:pPr>
            <a:r>
              <a:rPr lang="en-GB" sz="2400" dirty="0" smtClean="0">
                <a:latin typeface="Lucida Console" pitchFamily="49" charset="0"/>
                <a:cs typeface="Courier New" pitchFamily="49" charset="0"/>
              </a:rPr>
              <a:t>x=0</a:t>
            </a:r>
          </a:p>
          <a:p>
            <a:pPr lvl="1">
              <a:buNone/>
            </a:pPr>
            <a:endParaRPr lang="en-GB" sz="2400" dirty="0" smtClean="0">
              <a:latin typeface="Lucida Console" pitchFamily="49" charset="0"/>
              <a:cs typeface="Courier New" pitchFamily="49" charset="0"/>
            </a:endParaRPr>
          </a:p>
          <a:p>
            <a:pPr lvl="1">
              <a:buNone/>
            </a:pPr>
            <a:r>
              <a:rPr lang="en-GB" sz="2400" dirty="0" smtClean="0">
                <a:latin typeface="Lucida Console" pitchFamily="49" charset="0"/>
                <a:cs typeface="Courier New" pitchFamily="49" charset="0"/>
              </a:rPr>
              <a:t>until [ $x -</a:t>
            </a:r>
            <a:r>
              <a:rPr lang="en-GB" sz="2400" dirty="0" err="1" smtClean="0">
                <a:latin typeface="Lucida Console" pitchFamily="49" charset="0"/>
                <a:cs typeface="Courier New" pitchFamily="49" charset="0"/>
              </a:rPr>
              <a:t>eq</a:t>
            </a:r>
            <a:r>
              <a:rPr lang="en-GB" sz="2400" dirty="0" smtClean="0">
                <a:latin typeface="Lucida Console" pitchFamily="49" charset="0"/>
                <a:cs typeface="Courier New" pitchFamily="49" charset="0"/>
              </a:rPr>
              <a:t> 5 ]</a:t>
            </a:r>
          </a:p>
          <a:p>
            <a:pPr lvl="1">
              <a:buNone/>
            </a:pPr>
            <a:r>
              <a:rPr lang="en-GB" sz="2400" dirty="0" smtClean="0">
                <a:latin typeface="Lucida Console" pitchFamily="49" charset="0"/>
                <a:cs typeface="Courier New" pitchFamily="49" charset="0"/>
              </a:rPr>
              <a:t>do</a:t>
            </a:r>
          </a:p>
          <a:p>
            <a:pPr lvl="1">
              <a:buNone/>
            </a:pPr>
            <a:r>
              <a:rPr lang="en-GB" sz="2400" dirty="0" smtClean="0">
                <a:latin typeface="Lucida Console" pitchFamily="49" charset="0"/>
                <a:cs typeface="Courier New" pitchFamily="49" charset="0"/>
              </a:rPr>
              <a:t>   echo $x</a:t>
            </a:r>
          </a:p>
          <a:p>
            <a:pPr lvl="1">
              <a:buNone/>
            </a:pPr>
            <a:r>
              <a:rPr lang="en-GB" sz="2400" dirty="0" smtClean="0">
                <a:latin typeface="Lucida Console" pitchFamily="49" charset="0"/>
                <a:cs typeface="Courier New" pitchFamily="49" charset="0"/>
              </a:rPr>
              <a:t>   ((x++))</a:t>
            </a:r>
          </a:p>
          <a:p>
            <a:pPr lvl="1">
              <a:buNone/>
            </a:pPr>
            <a:r>
              <a:rPr lang="en-GB" sz="2400" dirty="0" smtClean="0">
                <a:latin typeface="Lucida Console" pitchFamily="49" charset="0"/>
                <a:cs typeface="Courier New" pitchFamily="49" charset="0"/>
              </a:rPr>
              <a:t>done</a:t>
            </a:r>
          </a:p>
        </p:txBody>
      </p:sp>
    </p:spTree>
    <p:extLst>
      <p:ext uri="{BB962C8B-B14F-4D97-AF65-F5344CB8AC3E}">
        <p14:creationId xmlns:p14="http://schemas.microsoft.com/office/powerpoint/2010/main" val="3481476565"/>
      </p:ext>
    </p:extLst>
  </p:cSld>
  <p:clrMapOvr>
    <a:masterClrMapping/>
  </p:clrMapOvr>
  <p:transition spd="slow">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smtClean="0"/>
              <a:t>Loop Control</a:t>
            </a:r>
            <a:endParaRPr lang="en-GB" sz="2800" b="1" dirty="0"/>
          </a:p>
        </p:txBody>
      </p:sp>
      <p:sp>
        <p:nvSpPr>
          <p:cNvPr id="4" name="Text Placeholder 3"/>
          <p:cNvSpPr>
            <a:spLocks noGrp="1"/>
          </p:cNvSpPr>
          <p:nvPr>
            <p:ph type="body" sz="quarter" idx="16"/>
          </p:nvPr>
        </p:nvSpPr>
        <p:spPr>
          <a:xfrm>
            <a:off x="683568" y="2528900"/>
            <a:ext cx="7772677" cy="578882"/>
          </a:xfrm>
          <a:solidFill>
            <a:srgbClr val="C5EAFB"/>
          </a:solidFill>
          <a:ln>
            <a:solidFill>
              <a:schemeClr val="bg1">
                <a:lumMod val="50000"/>
              </a:schemeClr>
            </a:solidFill>
          </a:ln>
        </p:spPr>
        <p:txBody>
          <a:bodyPr/>
          <a:lstStyle/>
          <a:p>
            <a:r>
              <a:rPr lang="en-GB" dirty="0" smtClean="0">
                <a:solidFill>
                  <a:schemeClr val="bg1">
                    <a:lumMod val="50000"/>
                  </a:schemeClr>
                </a:solidFill>
              </a:rPr>
              <a:t>For Loop</a:t>
            </a:r>
            <a:endParaRPr lang="en-GB" dirty="0">
              <a:solidFill>
                <a:schemeClr val="bg1">
                  <a:lumMod val="50000"/>
                </a:schemeClr>
              </a:solidFill>
            </a:endParaRPr>
          </a:p>
        </p:txBody>
      </p:sp>
      <p:sp>
        <p:nvSpPr>
          <p:cNvPr id="6" name="Text Placeholder 5"/>
          <p:cNvSpPr>
            <a:spLocks noGrp="1"/>
          </p:cNvSpPr>
          <p:nvPr>
            <p:ph type="body" sz="quarter" idx="13"/>
          </p:nvPr>
        </p:nvSpPr>
        <p:spPr>
          <a:xfrm>
            <a:off x="696005" y="1712889"/>
            <a:ext cx="7772677" cy="476726"/>
          </a:xfrm>
          <a:solidFill>
            <a:srgbClr val="C5EAFB"/>
          </a:solidFill>
          <a:ln>
            <a:solidFill>
              <a:schemeClr val="bg1">
                <a:lumMod val="50000"/>
              </a:schemeClr>
            </a:solidFill>
          </a:ln>
        </p:spPr>
        <p:txBody>
          <a:bodyPr/>
          <a:lstStyle/>
          <a:p>
            <a:r>
              <a:rPr lang="en-GB" smtClean="0">
                <a:solidFill>
                  <a:schemeClr val="bg1">
                    <a:lumMod val="50000"/>
                  </a:schemeClr>
                </a:solidFill>
              </a:rPr>
              <a:t>Iteration</a:t>
            </a:r>
            <a:endParaRPr lang="en-GB" dirty="0">
              <a:solidFill>
                <a:schemeClr val="bg1">
                  <a:lumMod val="50000"/>
                </a:schemeClr>
              </a:solidFill>
            </a:endParaRPr>
          </a:p>
        </p:txBody>
      </p:sp>
      <p:sp>
        <p:nvSpPr>
          <p:cNvPr id="5" name="Text Placeholder 3"/>
          <p:cNvSpPr>
            <a:spLocks noGrp="1"/>
          </p:cNvSpPr>
          <p:nvPr>
            <p:ph type="body" sz="quarter" idx="16"/>
          </p:nvPr>
        </p:nvSpPr>
        <p:spPr>
          <a:xfrm>
            <a:off x="683568" y="3320988"/>
            <a:ext cx="7772677" cy="578882"/>
          </a:xfrm>
          <a:solidFill>
            <a:srgbClr val="C5EAFB"/>
          </a:solidFill>
          <a:ln>
            <a:solidFill>
              <a:schemeClr val="bg1">
                <a:lumMod val="50000"/>
              </a:schemeClr>
            </a:solidFill>
          </a:ln>
        </p:spPr>
        <p:txBody>
          <a:bodyPr/>
          <a:lstStyle/>
          <a:p>
            <a:r>
              <a:rPr lang="en-GB" dirty="0" smtClean="0">
                <a:solidFill>
                  <a:schemeClr val="bg1">
                    <a:lumMod val="50000"/>
                  </a:schemeClr>
                </a:solidFill>
              </a:rPr>
              <a:t>While Loop</a:t>
            </a:r>
            <a:endParaRPr lang="en-GB" dirty="0">
              <a:solidFill>
                <a:schemeClr val="bg1">
                  <a:lumMod val="50000"/>
                </a:schemeClr>
              </a:solidFill>
            </a:endParaRPr>
          </a:p>
        </p:txBody>
      </p:sp>
      <p:sp>
        <p:nvSpPr>
          <p:cNvPr id="7" name="Text Placeholder 3"/>
          <p:cNvSpPr>
            <a:spLocks noGrp="1"/>
          </p:cNvSpPr>
          <p:nvPr>
            <p:ph type="body" sz="quarter" idx="16"/>
          </p:nvPr>
        </p:nvSpPr>
        <p:spPr>
          <a:xfrm>
            <a:off x="716802" y="4077072"/>
            <a:ext cx="7772677" cy="578882"/>
          </a:xfrm>
          <a:solidFill>
            <a:srgbClr val="C5EAFB"/>
          </a:solidFill>
          <a:ln>
            <a:solidFill>
              <a:schemeClr val="bg1">
                <a:lumMod val="50000"/>
              </a:schemeClr>
            </a:solidFill>
          </a:ln>
        </p:spPr>
        <p:txBody>
          <a:bodyPr/>
          <a:lstStyle/>
          <a:p>
            <a:r>
              <a:rPr lang="en-GB" dirty="0" smtClean="0">
                <a:solidFill>
                  <a:schemeClr val="bg1">
                    <a:lumMod val="50000"/>
                  </a:schemeClr>
                </a:solidFill>
              </a:rPr>
              <a:t>Until Loop</a:t>
            </a:r>
            <a:endParaRPr lang="en-GB" dirty="0">
              <a:solidFill>
                <a:schemeClr val="bg1">
                  <a:lumMod val="50000"/>
                </a:schemeClr>
              </a:solidFill>
            </a:endParaRPr>
          </a:p>
        </p:txBody>
      </p:sp>
      <p:sp>
        <p:nvSpPr>
          <p:cNvPr id="8" name="Text Placeholder 3"/>
          <p:cNvSpPr>
            <a:spLocks noGrp="1"/>
          </p:cNvSpPr>
          <p:nvPr>
            <p:ph type="body" sz="quarter" idx="16"/>
          </p:nvPr>
        </p:nvSpPr>
        <p:spPr>
          <a:xfrm>
            <a:off x="716802" y="4869160"/>
            <a:ext cx="7772677" cy="578882"/>
          </a:xfrm>
          <a:solidFill>
            <a:srgbClr val="44BCF1"/>
          </a:solidFill>
          <a:ln>
            <a:solidFill>
              <a:srgbClr val="000090"/>
            </a:solidFill>
          </a:ln>
        </p:spPr>
        <p:txBody>
          <a:bodyPr/>
          <a:lstStyle/>
          <a:p>
            <a:r>
              <a:rPr lang="en-GB" dirty="0" smtClean="0">
                <a:solidFill>
                  <a:srgbClr val="000090"/>
                </a:solidFill>
              </a:rPr>
              <a:t>Loop Control</a:t>
            </a:r>
            <a:endParaRPr lang="en-GB" dirty="0">
              <a:solidFill>
                <a:srgbClr val="000090"/>
              </a:solidFill>
            </a:endParaRPr>
          </a:p>
        </p:txBody>
      </p:sp>
      <p:sp>
        <p:nvSpPr>
          <p:cNvPr id="9" name="Text Placeholder 3"/>
          <p:cNvSpPr>
            <a:spLocks noGrp="1"/>
          </p:cNvSpPr>
          <p:nvPr>
            <p:ph type="body" sz="quarter" idx="16"/>
          </p:nvPr>
        </p:nvSpPr>
        <p:spPr>
          <a:xfrm>
            <a:off x="716802" y="5661248"/>
            <a:ext cx="7772677" cy="578882"/>
          </a:xfrm>
        </p:spPr>
        <p:txBody>
          <a:bodyPr/>
          <a:lstStyle/>
          <a:p>
            <a:r>
              <a:rPr lang="en-GB" dirty="0" smtClean="0"/>
              <a:t>Infinite Loop</a:t>
            </a:r>
            <a:endParaRPr lang="en-GB" dirty="0"/>
          </a:p>
        </p:txBody>
      </p:sp>
    </p:spTree>
    <p:extLst>
      <p:ext uri="{BB962C8B-B14F-4D97-AF65-F5344CB8AC3E}">
        <p14:creationId xmlns:p14="http://schemas.microsoft.com/office/powerpoint/2010/main" val="3208528093"/>
      </p:ext>
    </p:extLst>
  </p:cSld>
  <p:clrMapOvr>
    <a:masterClrMapping/>
  </p:clrMapOvr>
  <p:transition spd="slow">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Break and Continue</a:t>
            </a:r>
            <a:endParaRPr lang="en-GB" sz="2800" dirty="0"/>
          </a:p>
        </p:txBody>
      </p:sp>
      <p:sp>
        <p:nvSpPr>
          <p:cNvPr id="4" name="Text Placeholder 2"/>
          <p:cNvSpPr txBox="1">
            <a:spLocks/>
          </p:cNvSpPr>
          <p:nvPr/>
        </p:nvSpPr>
        <p:spPr bwMode="auto">
          <a:xfrm>
            <a:off x="665117" y="1742582"/>
            <a:ext cx="7772677" cy="492919"/>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smtClean="0">
                <a:solidFill>
                  <a:schemeClr val="tx1"/>
                </a:solidFill>
                <a:latin typeface="+mn-lt"/>
              </a:rPr>
              <a:t>break terminates the loop.</a:t>
            </a:r>
          </a:p>
        </p:txBody>
      </p:sp>
      <p:sp>
        <p:nvSpPr>
          <p:cNvPr id="7" name="Text Placeholder 2"/>
          <p:cNvSpPr txBox="1">
            <a:spLocks/>
          </p:cNvSpPr>
          <p:nvPr/>
        </p:nvSpPr>
        <p:spPr bwMode="auto">
          <a:xfrm>
            <a:off x="662300" y="2771767"/>
            <a:ext cx="7772677" cy="492919"/>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smtClean="0">
                <a:solidFill>
                  <a:schemeClr val="tx1"/>
                </a:solidFill>
                <a:latin typeface="+mn-lt"/>
              </a:rPr>
              <a:t>continue terminates the current iteration of loop.</a:t>
            </a:r>
          </a:p>
        </p:txBody>
      </p:sp>
      <p:sp>
        <p:nvSpPr>
          <p:cNvPr id="8" name="Text Placeholder 2"/>
          <p:cNvSpPr txBox="1">
            <a:spLocks/>
          </p:cNvSpPr>
          <p:nvPr/>
        </p:nvSpPr>
        <p:spPr bwMode="auto">
          <a:xfrm>
            <a:off x="594892" y="3903669"/>
            <a:ext cx="7772677" cy="1281589"/>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smtClean="0">
                <a:solidFill>
                  <a:schemeClr val="tx1"/>
                </a:solidFill>
                <a:latin typeface="+mn-lt"/>
              </a:rPr>
              <a:t>break and continue commands also accept an integer argument.  It indicates the number of levels to jump out.</a:t>
            </a:r>
          </a:p>
        </p:txBody>
      </p:sp>
    </p:spTree>
    <p:extLst>
      <p:ext uri="{BB962C8B-B14F-4D97-AF65-F5344CB8AC3E}">
        <p14:creationId xmlns:p14="http://schemas.microsoft.com/office/powerpoint/2010/main" val="198976640"/>
      </p:ext>
    </p:extLst>
  </p:cSld>
  <p:clrMapOvr>
    <a:masterClrMapping/>
  </p:clrMapOvr>
  <p:transition spd="slow">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a:t>Example - </a:t>
            </a:r>
            <a:r>
              <a:rPr lang="en-GB" sz="2800" dirty="0" smtClean="0"/>
              <a:t>break </a:t>
            </a:r>
            <a:r>
              <a:rPr lang="en-GB" sz="2800" dirty="0"/>
              <a:t>and </a:t>
            </a:r>
            <a:r>
              <a:rPr lang="en-GB" sz="2800" dirty="0" smtClean="0"/>
              <a:t>continue </a:t>
            </a:r>
            <a:endParaRPr lang="en-GB" sz="2800" dirty="0"/>
          </a:p>
        </p:txBody>
      </p:sp>
      <p:sp>
        <p:nvSpPr>
          <p:cNvPr id="5" name="Rounded Rectangle 4"/>
          <p:cNvSpPr/>
          <p:nvPr/>
        </p:nvSpPr>
        <p:spPr bwMode="auto">
          <a:xfrm>
            <a:off x="460075" y="1592797"/>
            <a:ext cx="3920856" cy="480800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lvl="1"/>
            <a:r>
              <a:rPr lang="en-GB" sz="2000" dirty="0" smtClean="0">
                <a:latin typeface="Lucida Console" pitchFamily="49" charset="0"/>
                <a:cs typeface="Courier New" pitchFamily="49" charset="0"/>
              </a:rPr>
              <a:t>#!/bin/bash</a:t>
            </a:r>
          </a:p>
          <a:p>
            <a:pPr marL="0" lvl="1"/>
            <a:r>
              <a:rPr lang="en-GB" sz="2000" dirty="0" smtClean="0">
                <a:latin typeface="Lucida Console" pitchFamily="49" charset="0"/>
                <a:cs typeface="Courier New" pitchFamily="49" charset="0"/>
              </a:rPr>
              <a:t>	</a:t>
            </a:r>
          </a:p>
          <a:p>
            <a:pPr marL="0" lvl="1"/>
            <a:r>
              <a:rPr lang="en-GB" sz="2000" dirty="0" smtClean="0">
                <a:latin typeface="Lucida Console" pitchFamily="49" charset="0"/>
                <a:cs typeface="Courier New" pitchFamily="49" charset="0"/>
              </a:rPr>
              <a:t>for x in {1..5}	</a:t>
            </a:r>
          </a:p>
          <a:p>
            <a:pPr marL="0" lvl="1">
              <a:buNone/>
            </a:pPr>
            <a:r>
              <a:rPr lang="en-GB" sz="2000" dirty="0" smtClean="0">
                <a:latin typeface="Lucida Console" pitchFamily="49" charset="0"/>
                <a:cs typeface="Courier New" pitchFamily="49" charset="0"/>
              </a:rPr>
              <a:t>do			</a:t>
            </a:r>
          </a:p>
          <a:p>
            <a:pPr marL="0" lvl="1">
              <a:buNone/>
            </a:pPr>
            <a:r>
              <a:rPr lang="en-GB" sz="2000" dirty="0" smtClean="0">
                <a:latin typeface="Lucida Console" pitchFamily="49" charset="0"/>
                <a:cs typeface="Courier New" pitchFamily="49" charset="0"/>
              </a:rPr>
              <a:t>   echo $x	</a:t>
            </a:r>
          </a:p>
          <a:p>
            <a:pPr marL="0" lvl="1">
              <a:buNone/>
            </a:pPr>
            <a:r>
              <a:rPr lang="en-GB" sz="2000" dirty="0" smtClean="0">
                <a:latin typeface="Lucida Console" pitchFamily="49" charset="0"/>
                <a:cs typeface="Courier New" pitchFamily="49" charset="0"/>
              </a:rPr>
              <a:t>   if [ $x -</a:t>
            </a:r>
            <a:r>
              <a:rPr lang="en-GB" sz="2000" dirty="0" err="1" smtClean="0">
                <a:latin typeface="Lucida Console" pitchFamily="49" charset="0"/>
                <a:cs typeface="Courier New" pitchFamily="49" charset="0"/>
              </a:rPr>
              <a:t>eq</a:t>
            </a:r>
            <a:r>
              <a:rPr lang="en-GB" sz="2000" dirty="0" smtClean="0">
                <a:latin typeface="Lucida Console" pitchFamily="49" charset="0"/>
                <a:cs typeface="Courier New" pitchFamily="49" charset="0"/>
              </a:rPr>
              <a:t> 3 ]	</a:t>
            </a:r>
          </a:p>
          <a:p>
            <a:pPr marL="0" lvl="1">
              <a:buNone/>
            </a:pPr>
            <a:r>
              <a:rPr lang="en-GB" sz="2000" dirty="0" smtClean="0">
                <a:latin typeface="Lucida Console" pitchFamily="49" charset="0"/>
                <a:cs typeface="Courier New" pitchFamily="49" charset="0"/>
              </a:rPr>
              <a:t>   then</a:t>
            </a:r>
          </a:p>
          <a:p>
            <a:pPr marL="0" lvl="1">
              <a:buNone/>
            </a:pPr>
            <a:r>
              <a:rPr lang="en-GB" sz="2000" dirty="0" smtClean="0">
                <a:latin typeface="Lucida Console" pitchFamily="49" charset="0"/>
                <a:cs typeface="Courier New" pitchFamily="49" charset="0"/>
              </a:rPr>
              <a:t>      break	</a:t>
            </a:r>
          </a:p>
          <a:p>
            <a:pPr marL="0" lvl="1">
              <a:buNone/>
            </a:pPr>
            <a:r>
              <a:rPr lang="en-GB" sz="2000" dirty="0" smtClean="0">
                <a:latin typeface="Lucida Console" pitchFamily="49" charset="0"/>
                <a:cs typeface="Courier New" pitchFamily="49" charset="0"/>
              </a:rPr>
              <a:t>   </a:t>
            </a:r>
            <a:r>
              <a:rPr lang="en-GB" sz="2000" dirty="0" err="1" smtClean="0">
                <a:latin typeface="Lucida Console" pitchFamily="49" charset="0"/>
                <a:cs typeface="Courier New" pitchFamily="49" charset="0"/>
              </a:rPr>
              <a:t>fi</a:t>
            </a:r>
            <a:r>
              <a:rPr lang="en-GB" sz="2000" dirty="0" smtClean="0">
                <a:latin typeface="Lucida Console" pitchFamily="49" charset="0"/>
                <a:cs typeface="Courier New" pitchFamily="49" charset="0"/>
              </a:rPr>
              <a:t>		</a:t>
            </a:r>
          </a:p>
          <a:p>
            <a:pPr marL="0" lvl="1">
              <a:buNone/>
            </a:pPr>
            <a:r>
              <a:rPr lang="en-GB" sz="2000" dirty="0" smtClean="0">
                <a:latin typeface="Lucida Console" pitchFamily="49" charset="0"/>
                <a:cs typeface="Courier New" pitchFamily="49" charset="0"/>
              </a:rPr>
              <a:t>   echo "keep looping" </a:t>
            </a:r>
          </a:p>
          <a:p>
            <a:pPr marL="0" lvl="1">
              <a:buNone/>
            </a:pPr>
            <a:r>
              <a:rPr lang="en-GB" sz="2000" dirty="0" smtClean="0">
                <a:latin typeface="Lucida Console" pitchFamily="49" charset="0"/>
                <a:cs typeface="Courier New" pitchFamily="49" charset="0"/>
              </a:rPr>
              <a:t>done	</a:t>
            </a:r>
          </a:p>
          <a:p>
            <a:pPr marL="0" lvl="1">
              <a:buNone/>
            </a:pPr>
            <a:r>
              <a:rPr lang="en-GB" sz="2000" dirty="0" smtClean="0">
                <a:latin typeface="Lucida Console" pitchFamily="49" charset="0"/>
                <a:cs typeface="Courier New" pitchFamily="49" charset="0"/>
              </a:rPr>
              <a:t>	</a:t>
            </a:r>
          </a:p>
          <a:p>
            <a:pPr marL="0" lvl="1"/>
            <a:r>
              <a:rPr lang="en-GB" sz="2000" dirty="0" smtClean="0">
                <a:latin typeface="Lucida Console" pitchFamily="49" charset="0"/>
                <a:cs typeface="Courier New" pitchFamily="49" charset="0"/>
              </a:rPr>
              <a:t>echo "outside the loop"</a:t>
            </a:r>
            <a:endParaRPr lang="en-GB" dirty="0" smtClean="0">
              <a:latin typeface="Lucida Console" pitchFamily="49" charset="0"/>
              <a:cs typeface="Courier New" pitchFamily="49" charset="0"/>
            </a:endParaRPr>
          </a:p>
        </p:txBody>
      </p:sp>
      <p:sp>
        <p:nvSpPr>
          <p:cNvPr id="4" name="Rounded Rectangle 3"/>
          <p:cNvSpPr/>
          <p:nvPr/>
        </p:nvSpPr>
        <p:spPr bwMode="auto">
          <a:xfrm>
            <a:off x="4602838" y="1592796"/>
            <a:ext cx="3974289" cy="4808003"/>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r>
              <a:rPr lang="en-GB" sz="2000" dirty="0" smtClean="0">
                <a:latin typeface="Lucida Console" pitchFamily="49" charset="0"/>
                <a:cs typeface="Courier New" pitchFamily="49" charset="0"/>
              </a:rPr>
              <a:t>#!/bin/bash</a:t>
            </a:r>
          </a:p>
          <a:p>
            <a:endParaRPr lang="en-GB" sz="2000" dirty="0" smtClean="0">
              <a:latin typeface="Lucida Console" pitchFamily="49" charset="0"/>
              <a:cs typeface="Courier New" pitchFamily="49" charset="0"/>
            </a:endParaRPr>
          </a:p>
          <a:p>
            <a:r>
              <a:rPr lang="en-GB" sz="2000" dirty="0" smtClean="0">
                <a:latin typeface="Lucida Console" pitchFamily="49" charset="0"/>
                <a:cs typeface="Courier New" pitchFamily="49" charset="0"/>
              </a:rPr>
              <a:t>for x in {1..5}</a:t>
            </a:r>
          </a:p>
          <a:p>
            <a:r>
              <a:rPr lang="en-GB" sz="2000" dirty="0" smtClean="0">
                <a:latin typeface="Lucida Console" pitchFamily="49" charset="0"/>
                <a:cs typeface="Courier New" pitchFamily="49" charset="0"/>
              </a:rPr>
              <a:t>do</a:t>
            </a:r>
          </a:p>
          <a:p>
            <a:r>
              <a:rPr lang="en-GB" sz="2000" dirty="0" smtClean="0">
                <a:latin typeface="Lucida Console" pitchFamily="49" charset="0"/>
                <a:cs typeface="Courier New" pitchFamily="49" charset="0"/>
              </a:rPr>
              <a:t>   echo $x</a:t>
            </a:r>
          </a:p>
          <a:p>
            <a:r>
              <a:rPr lang="en-GB" sz="2000" dirty="0" smtClean="0">
                <a:latin typeface="Lucida Console" pitchFamily="49" charset="0"/>
                <a:cs typeface="Courier New" pitchFamily="49" charset="0"/>
              </a:rPr>
              <a:t>   if [ $x –</a:t>
            </a:r>
            <a:r>
              <a:rPr lang="en-GB" sz="2000" dirty="0" err="1" smtClean="0">
                <a:latin typeface="Lucida Console" pitchFamily="49" charset="0"/>
                <a:cs typeface="Courier New" pitchFamily="49" charset="0"/>
              </a:rPr>
              <a:t>eq</a:t>
            </a:r>
            <a:r>
              <a:rPr lang="en-GB" sz="2000" dirty="0" smtClean="0">
                <a:latin typeface="Lucida Console" pitchFamily="49" charset="0"/>
                <a:cs typeface="Courier New" pitchFamily="49" charset="0"/>
              </a:rPr>
              <a:t> 3 ]</a:t>
            </a:r>
          </a:p>
          <a:p>
            <a:r>
              <a:rPr lang="en-GB" sz="2000" dirty="0" smtClean="0">
                <a:latin typeface="Lucida Console" pitchFamily="49" charset="0"/>
                <a:cs typeface="Courier New" pitchFamily="49" charset="0"/>
              </a:rPr>
              <a:t>   then</a:t>
            </a:r>
          </a:p>
          <a:p>
            <a:r>
              <a:rPr lang="en-GB" sz="2000" dirty="0" smtClean="0">
                <a:latin typeface="Lucida Console" pitchFamily="49" charset="0"/>
                <a:cs typeface="Courier New" pitchFamily="49" charset="0"/>
              </a:rPr>
              <a:t>      continue</a:t>
            </a:r>
          </a:p>
          <a:p>
            <a:r>
              <a:rPr lang="en-GB" sz="2000" dirty="0" smtClean="0">
                <a:latin typeface="Lucida Console" pitchFamily="49" charset="0"/>
                <a:cs typeface="Courier New" pitchFamily="49" charset="0"/>
              </a:rPr>
              <a:t>   </a:t>
            </a:r>
            <a:r>
              <a:rPr lang="en-GB" sz="2000" dirty="0" err="1" smtClean="0">
                <a:latin typeface="Lucida Console" pitchFamily="49" charset="0"/>
                <a:cs typeface="Courier New" pitchFamily="49" charset="0"/>
              </a:rPr>
              <a:t>fi</a:t>
            </a:r>
            <a:endParaRPr lang="en-GB" sz="2000" dirty="0" smtClean="0">
              <a:latin typeface="Lucida Console" pitchFamily="49" charset="0"/>
              <a:cs typeface="Courier New" pitchFamily="49" charset="0"/>
            </a:endParaRPr>
          </a:p>
          <a:p>
            <a:r>
              <a:rPr lang="en-GB" sz="2000" dirty="0" smtClean="0">
                <a:latin typeface="Lucida Console" pitchFamily="49" charset="0"/>
                <a:cs typeface="Courier New" pitchFamily="49" charset="0"/>
              </a:rPr>
              <a:t>   echo "keep looping" </a:t>
            </a:r>
          </a:p>
          <a:p>
            <a:r>
              <a:rPr lang="en-GB" sz="2000" dirty="0" smtClean="0">
                <a:latin typeface="Lucida Console" pitchFamily="49" charset="0"/>
                <a:cs typeface="Courier New" pitchFamily="49" charset="0"/>
              </a:rPr>
              <a:t>Done</a:t>
            </a:r>
          </a:p>
          <a:p>
            <a:endParaRPr lang="en-GB" sz="2000" dirty="0" smtClean="0">
              <a:latin typeface="Lucida Console" pitchFamily="49" charset="0"/>
              <a:cs typeface="Courier New" pitchFamily="49" charset="0"/>
            </a:endParaRPr>
          </a:p>
          <a:p>
            <a:r>
              <a:rPr lang="en-GB" sz="2000" dirty="0" smtClean="0">
                <a:latin typeface="Lucida Console" pitchFamily="49" charset="0"/>
                <a:cs typeface="Courier New" pitchFamily="49" charset="0"/>
              </a:rPr>
              <a:t>echo "outside the loop"</a:t>
            </a:r>
            <a:endParaRPr kumimoji="0" lang="en-GB" sz="20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2629587742"/>
      </p:ext>
    </p:extLst>
  </p:cSld>
  <p:clrMapOvr>
    <a:masterClrMapping/>
  </p:clrMapOvr>
  <p:transition spd="slow">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Infinite Loop</a:t>
            </a:r>
            <a:endParaRPr lang="en-GB" sz="2800" b="1" dirty="0"/>
          </a:p>
        </p:txBody>
      </p:sp>
      <p:sp>
        <p:nvSpPr>
          <p:cNvPr id="4" name="Text Placeholder 3"/>
          <p:cNvSpPr>
            <a:spLocks noGrp="1"/>
          </p:cNvSpPr>
          <p:nvPr>
            <p:ph type="body" sz="quarter" idx="16"/>
          </p:nvPr>
        </p:nvSpPr>
        <p:spPr>
          <a:xfrm>
            <a:off x="683568" y="2520000"/>
            <a:ext cx="7772677" cy="578882"/>
          </a:xfrm>
          <a:solidFill>
            <a:srgbClr val="C5EAFB"/>
          </a:solidFill>
          <a:ln>
            <a:solidFill>
              <a:schemeClr val="bg1">
                <a:lumMod val="50000"/>
              </a:schemeClr>
            </a:solidFill>
          </a:ln>
        </p:spPr>
        <p:txBody>
          <a:bodyPr/>
          <a:lstStyle/>
          <a:p>
            <a:r>
              <a:rPr lang="en-GB" dirty="0" smtClean="0">
                <a:solidFill>
                  <a:schemeClr val="bg1">
                    <a:lumMod val="50000"/>
                  </a:schemeClr>
                </a:solidFill>
              </a:rPr>
              <a:t>For Loop</a:t>
            </a:r>
            <a:endParaRPr lang="en-GB" dirty="0">
              <a:solidFill>
                <a:schemeClr val="bg1">
                  <a:lumMod val="50000"/>
                </a:schemeClr>
              </a:solidFill>
            </a:endParaRPr>
          </a:p>
        </p:txBody>
      </p:sp>
      <p:sp>
        <p:nvSpPr>
          <p:cNvPr id="6" name="Text Placeholder 5"/>
          <p:cNvSpPr>
            <a:spLocks noGrp="1"/>
          </p:cNvSpPr>
          <p:nvPr>
            <p:ph type="body" sz="quarter" idx="13"/>
          </p:nvPr>
        </p:nvSpPr>
        <p:spPr>
          <a:xfrm>
            <a:off x="684000" y="1728000"/>
            <a:ext cx="7772677" cy="543600"/>
          </a:xfrm>
          <a:solidFill>
            <a:srgbClr val="C5EAFB"/>
          </a:solidFill>
          <a:ln>
            <a:solidFill>
              <a:schemeClr val="bg1">
                <a:lumMod val="50000"/>
              </a:schemeClr>
            </a:solidFill>
          </a:ln>
        </p:spPr>
        <p:txBody>
          <a:bodyPr/>
          <a:lstStyle/>
          <a:p>
            <a:r>
              <a:rPr dirty="0" smtClean="0">
                <a:solidFill>
                  <a:schemeClr val="bg1">
                    <a:lumMod val="50000"/>
                  </a:schemeClr>
                </a:solidFill>
              </a:rPr>
              <a:t>Iteration</a:t>
            </a:r>
            <a:endParaRPr lang="en-GB" dirty="0">
              <a:solidFill>
                <a:schemeClr val="bg1">
                  <a:lumMod val="50000"/>
                </a:schemeClr>
              </a:solidFill>
            </a:endParaRPr>
          </a:p>
        </p:txBody>
      </p:sp>
      <p:sp>
        <p:nvSpPr>
          <p:cNvPr id="5" name="Text Placeholder 3"/>
          <p:cNvSpPr>
            <a:spLocks noGrp="1"/>
          </p:cNvSpPr>
          <p:nvPr>
            <p:ph type="body" sz="quarter" idx="16"/>
          </p:nvPr>
        </p:nvSpPr>
        <p:spPr>
          <a:xfrm>
            <a:off x="683568" y="3312000"/>
            <a:ext cx="7772677" cy="578882"/>
          </a:xfrm>
          <a:solidFill>
            <a:srgbClr val="C5EAFB"/>
          </a:solidFill>
          <a:ln>
            <a:solidFill>
              <a:schemeClr val="bg1">
                <a:lumMod val="50000"/>
              </a:schemeClr>
            </a:solidFill>
          </a:ln>
        </p:spPr>
        <p:txBody>
          <a:bodyPr/>
          <a:lstStyle/>
          <a:p>
            <a:r>
              <a:rPr lang="en-GB" dirty="0" smtClean="0">
                <a:solidFill>
                  <a:schemeClr val="bg1">
                    <a:lumMod val="50000"/>
                  </a:schemeClr>
                </a:solidFill>
              </a:rPr>
              <a:t>While Loop</a:t>
            </a:r>
            <a:endParaRPr lang="en-GB" dirty="0">
              <a:solidFill>
                <a:schemeClr val="bg1">
                  <a:lumMod val="50000"/>
                </a:schemeClr>
              </a:solidFill>
            </a:endParaRPr>
          </a:p>
        </p:txBody>
      </p:sp>
      <p:sp>
        <p:nvSpPr>
          <p:cNvPr id="7" name="Text Placeholder 3"/>
          <p:cNvSpPr>
            <a:spLocks noGrp="1"/>
          </p:cNvSpPr>
          <p:nvPr>
            <p:ph type="body" sz="quarter" idx="16"/>
          </p:nvPr>
        </p:nvSpPr>
        <p:spPr>
          <a:xfrm>
            <a:off x="684000" y="4104000"/>
            <a:ext cx="7772677" cy="578882"/>
          </a:xfrm>
          <a:solidFill>
            <a:srgbClr val="C5EAFB"/>
          </a:solidFill>
          <a:ln>
            <a:solidFill>
              <a:schemeClr val="bg1">
                <a:lumMod val="50000"/>
              </a:schemeClr>
            </a:solidFill>
          </a:ln>
        </p:spPr>
        <p:txBody>
          <a:bodyPr/>
          <a:lstStyle/>
          <a:p>
            <a:r>
              <a:rPr lang="en-GB" dirty="0" smtClean="0">
                <a:solidFill>
                  <a:schemeClr val="bg1">
                    <a:lumMod val="50000"/>
                  </a:schemeClr>
                </a:solidFill>
              </a:rPr>
              <a:t>Until Loop</a:t>
            </a:r>
            <a:endParaRPr lang="en-GB" dirty="0">
              <a:solidFill>
                <a:schemeClr val="bg1">
                  <a:lumMod val="50000"/>
                </a:schemeClr>
              </a:solidFill>
            </a:endParaRPr>
          </a:p>
        </p:txBody>
      </p:sp>
      <p:sp>
        <p:nvSpPr>
          <p:cNvPr id="8" name="Text Placeholder 3"/>
          <p:cNvSpPr>
            <a:spLocks noGrp="1"/>
          </p:cNvSpPr>
          <p:nvPr>
            <p:ph type="body" sz="quarter" idx="16"/>
          </p:nvPr>
        </p:nvSpPr>
        <p:spPr>
          <a:xfrm>
            <a:off x="684000" y="4896000"/>
            <a:ext cx="7772677" cy="578882"/>
          </a:xfrm>
          <a:solidFill>
            <a:srgbClr val="C5EAFB"/>
          </a:solidFill>
          <a:ln>
            <a:solidFill>
              <a:schemeClr val="bg1">
                <a:lumMod val="50000"/>
              </a:schemeClr>
            </a:solidFill>
          </a:ln>
        </p:spPr>
        <p:txBody>
          <a:bodyPr/>
          <a:lstStyle/>
          <a:p>
            <a:r>
              <a:rPr lang="en-GB" dirty="0" smtClean="0">
                <a:solidFill>
                  <a:schemeClr val="bg1">
                    <a:lumMod val="50000"/>
                  </a:schemeClr>
                </a:solidFill>
              </a:rPr>
              <a:t>Loop Control</a:t>
            </a:r>
            <a:endParaRPr lang="en-GB" dirty="0">
              <a:solidFill>
                <a:schemeClr val="bg1">
                  <a:lumMod val="50000"/>
                </a:schemeClr>
              </a:solidFill>
            </a:endParaRPr>
          </a:p>
        </p:txBody>
      </p:sp>
      <p:sp>
        <p:nvSpPr>
          <p:cNvPr id="9" name="Text Placeholder 3"/>
          <p:cNvSpPr>
            <a:spLocks noGrp="1"/>
          </p:cNvSpPr>
          <p:nvPr>
            <p:ph type="body" sz="quarter" idx="16"/>
          </p:nvPr>
        </p:nvSpPr>
        <p:spPr>
          <a:xfrm>
            <a:off x="684000" y="5688000"/>
            <a:ext cx="7772677" cy="578882"/>
          </a:xfrm>
          <a:solidFill>
            <a:srgbClr val="369BD0"/>
          </a:solidFill>
          <a:ln>
            <a:solidFill>
              <a:srgbClr val="000090"/>
            </a:solidFill>
          </a:ln>
        </p:spPr>
        <p:txBody>
          <a:bodyPr/>
          <a:lstStyle/>
          <a:p>
            <a:r>
              <a:rPr lang="en-GB" dirty="0" smtClean="0">
                <a:solidFill>
                  <a:srgbClr val="000090"/>
                </a:solidFill>
              </a:rPr>
              <a:t>Infinite Loop</a:t>
            </a:r>
            <a:endParaRPr lang="en-GB" dirty="0">
              <a:solidFill>
                <a:srgbClr val="000090"/>
              </a:solidFill>
            </a:endParaRPr>
          </a:p>
        </p:txBody>
      </p:sp>
    </p:spTree>
    <p:extLst>
      <p:ext uri="{BB962C8B-B14F-4D97-AF65-F5344CB8AC3E}">
        <p14:creationId xmlns:p14="http://schemas.microsoft.com/office/powerpoint/2010/main" val="2122044719"/>
      </p:ext>
    </p:extLst>
  </p:cSld>
  <p:clrMapOvr>
    <a:masterClrMapping/>
  </p:clrMapOvr>
  <p:transition spd="slow">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a:t>Syntax </a:t>
            </a:r>
            <a:r>
              <a:rPr lang="en-GB" sz="2800" dirty="0" smtClean="0"/>
              <a:t>– infinite </a:t>
            </a:r>
            <a:r>
              <a:rPr lang="en-GB" sz="2800" dirty="0"/>
              <a:t>l</a:t>
            </a:r>
            <a:r>
              <a:rPr lang="en-GB" sz="2800" dirty="0" smtClean="0"/>
              <a:t>oop</a:t>
            </a:r>
            <a:endParaRPr lang="en-GB" sz="2800" dirty="0"/>
          </a:p>
        </p:txBody>
      </p:sp>
      <p:sp>
        <p:nvSpPr>
          <p:cNvPr id="4" name="Text Placeholder 2"/>
          <p:cNvSpPr txBox="1">
            <a:spLocks/>
          </p:cNvSpPr>
          <p:nvPr/>
        </p:nvSpPr>
        <p:spPr bwMode="auto">
          <a:xfrm>
            <a:off x="696005" y="1676376"/>
            <a:ext cx="7772677" cy="427196"/>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sz="2000" b="0" smtClean="0">
                <a:solidFill>
                  <a:schemeClr val="tx1"/>
                </a:solidFill>
                <a:latin typeface="+mn-lt"/>
              </a:rPr>
              <a:t>The infinite loop is created using while with the condition true.</a:t>
            </a:r>
          </a:p>
        </p:txBody>
      </p:sp>
      <p:sp>
        <p:nvSpPr>
          <p:cNvPr id="6" name="Text Placeholder 2"/>
          <p:cNvSpPr txBox="1">
            <a:spLocks/>
          </p:cNvSpPr>
          <p:nvPr/>
        </p:nvSpPr>
        <p:spPr bwMode="auto">
          <a:xfrm>
            <a:off x="729709" y="2735253"/>
            <a:ext cx="7772677" cy="427196"/>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sz="2000" b="0" smtClean="0">
                <a:solidFill>
                  <a:schemeClr val="tx1"/>
                </a:solidFill>
                <a:latin typeface="+mn-lt"/>
              </a:rPr>
              <a:t>The infinite loop is created using until with the condition false.</a:t>
            </a:r>
          </a:p>
        </p:txBody>
      </p:sp>
      <p:sp>
        <p:nvSpPr>
          <p:cNvPr id="10" name="Text Placeholder 2"/>
          <p:cNvSpPr txBox="1">
            <a:spLocks/>
          </p:cNvSpPr>
          <p:nvPr/>
        </p:nvSpPr>
        <p:spPr bwMode="auto">
          <a:xfrm>
            <a:off x="729709" y="3867156"/>
            <a:ext cx="7772677" cy="427196"/>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sz="2000" b="0" smtClean="0">
                <a:solidFill>
                  <a:schemeClr val="tx1"/>
                </a:solidFill>
                <a:latin typeface="+mn-lt"/>
              </a:rPr>
              <a:t>The infinite loop is created using for with empty expressions.</a:t>
            </a:r>
          </a:p>
        </p:txBody>
      </p:sp>
      <p:sp>
        <p:nvSpPr>
          <p:cNvPr id="7" name="Text Placeholder 2"/>
          <p:cNvSpPr txBox="1">
            <a:spLocks/>
          </p:cNvSpPr>
          <p:nvPr/>
        </p:nvSpPr>
        <p:spPr bwMode="auto">
          <a:xfrm>
            <a:off x="729709" y="4889520"/>
            <a:ext cx="7772677" cy="427196"/>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sz="2000" b="0" dirty="0" smtClean="0">
                <a:solidFill>
                  <a:schemeClr val="tx1"/>
                </a:solidFill>
                <a:latin typeface="+mn-lt"/>
              </a:rPr>
              <a:t>Use break or exit to come out of loop.</a:t>
            </a:r>
          </a:p>
        </p:txBody>
      </p:sp>
    </p:spTree>
    <p:extLst>
      <p:ext uri="{BB962C8B-B14F-4D97-AF65-F5344CB8AC3E}">
        <p14:creationId xmlns:p14="http://schemas.microsoft.com/office/powerpoint/2010/main" val="2588556030"/>
      </p:ext>
    </p:extLst>
  </p:cSld>
  <p:clrMapOvr>
    <a:masterClrMapping/>
  </p:clrMapOvr>
  <p:transition spd="slow">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a:t>Example </a:t>
            </a:r>
            <a:r>
              <a:rPr lang="en-GB" sz="2800" dirty="0" smtClean="0"/>
              <a:t>– </a:t>
            </a:r>
            <a:r>
              <a:rPr lang="en-GB" sz="2800" dirty="0"/>
              <a:t>i</a:t>
            </a:r>
            <a:r>
              <a:rPr lang="en-GB" sz="2800" dirty="0" smtClean="0"/>
              <a:t>nfinite </a:t>
            </a:r>
            <a:r>
              <a:rPr lang="en-GB" sz="2800" dirty="0"/>
              <a:t>l</a:t>
            </a:r>
            <a:r>
              <a:rPr lang="en-GB" sz="2800" dirty="0" smtClean="0"/>
              <a:t>oop</a:t>
            </a:r>
            <a:endParaRPr lang="en-GB" sz="2800" dirty="0"/>
          </a:p>
        </p:txBody>
      </p:sp>
      <p:sp>
        <p:nvSpPr>
          <p:cNvPr id="5" name="Rounded Rectangle 4"/>
          <p:cNvSpPr/>
          <p:nvPr/>
        </p:nvSpPr>
        <p:spPr bwMode="auto">
          <a:xfrm>
            <a:off x="460074" y="1241237"/>
            <a:ext cx="8042481" cy="5091326"/>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lvl="1" indent="-371475"/>
            <a:r>
              <a:rPr lang="en-GB" sz="2000" dirty="0" smtClean="0">
                <a:latin typeface="Lucida Console" pitchFamily="49" charset="0"/>
                <a:cs typeface="Courier New" pitchFamily="49" charset="0"/>
              </a:rPr>
              <a:t>#!/bin/bash</a:t>
            </a:r>
          </a:p>
          <a:p>
            <a:pPr lvl="1" indent="-371475"/>
            <a:endParaRPr lang="en-GB" sz="1200" dirty="0" smtClean="0">
              <a:latin typeface="Lucida Console" pitchFamily="49" charset="0"/>
              <a:cs typeface="Courier New" pitchFamily="49" charset="0"/>
            </a:endParaRPr>
          </a:p>
          <a:p>
            <a:pPr lvl="1" indent="-371475"/>
            <a:r>
              <a:rPr lang="en-GB" sz="2000" dirty="0" smtClean="0">
                <a:latin typeface="Lucida Console" pitchFamily="49" charset="0"/>
                <a:cs typeface="Courier New" pitchFamily="49" charset="0"/>
              </a:rPr>
              <a:t>while true</a:t>
            </a:r>
          </a:p>
          <a:p>
            <a:pPr lvl="1" indent="-371475"/>
            <a:r>
              <a:rPr lang="en-GB" sz="2000" dirty="0" smtClean="0">
                <a:latin typeface="Lucida Console" pitchFamily="49" charset="0"/>
                <a:cs typeface="Courier New" pitchFamily="49" charset="0"/>
              </a:rPr>
              <a:t>do</a:t>
            </a:r>
          </a:p>
          <a:p>
            <a:pPr lvl="1" indent="-371475"/>
            <a:r>
              <a:rPr lang="en-GB" sz="2000" dirty="0" smtClean="0">
                <a:latin typeface="Lucida Console" pitchFamily="49" charset="0"/>
                <a:cs typeface="Courier New" pitchFamily="49" charset="0"/>
              </a:rPr>
              <a:t>  echo "Pin number should contain at least 5 digits."</a:t>
            </a:r>
          </a:p>
          <a:p>
            <a:pPr lvl="1" indent="-371475"/>
            <a:r>
              <a:rPr lang="en-GB" sz="2000" dirty="0" smtClean="0">
                <a:latin typeface="Lucida Console" pitchFamily="49" charset="0"/>
                <a:cs typeface="Courier New" pitchFamily="49" charset="0"/>
              </a:rPr>
              <a:t>  read -p "Enter pin number: " pin</a:t>
            </a:r>
          </a:p>
          <a:p>
            <a:pPr lvl="1" indent="-371475"/>
            <a:endParaRPr lang="en-GB" sz="2000" dirty="0" smtClean="0">
              <a:latin typeface="Lucida Console" pitchFamily="49" charset="0"/>
              <a:cs typeface="Courier New" pitchFamily="49" charset="0"/>
            </a:endParaRPr>
          </a:p>
          <a:p>
            <a:pPr lvl="1" indent="-371475"/>
            <a:r>
              <a:rPr lang="en-GB" sz="2000" dirty="0" smtClean="0">
                <a:latin typeface="Lucida Console" pitchFamily="49" charset="0"/>
                <a:cs typeface="Courier New" pitchFamily="49" charset="0"/>
              </a:rPr>
              <a:t>  if [ ${#pin} -</a:t>
            </a:r>
            <a:r>
              <a:rPr lang="en-GB" sz="2000" dirty="0" err="1" smtClean="0">
                <a:latin typeface="Lucida Console" pitchFamily="49" charset="0"/>
                <a:cs typeface="Courier New" pitchFamily="49" charset="0"/>
              </a:rPr>
              <a:t>lt</a:t>
            </a:r>
            <a:r>
              <a:rPr lang="en-GB" sz="2000" dirty="0" smtClean="0">
                <a:latin typeface="Lucida Console" pitchFamily="49" charset="0"/>
                <a:cs typeface="Courier New" pitchFamily="49" charset="0"/>
              </a:rPr>
              <a:t> 5 ]</a:t>
            </a:r>
          </a:p>
          <a:p>
            <a:pPr lvl="1" indent="-371475"/>
            <a:r>
              <a:rPr lang="en-GB" sz="2000" dirty="0" smtClean="0">
                <a:latin typeface="Lucida Console" pitchFamily="49" charset="0"/>
                <a:cs typeface="Courier New" pitchFamily="49" charset="0"/>
              </a:rPr>
              <a:t>  then</a:t>
            </a:r>
          </a:p>
          <a:p>
            <a:pPr lvl="1" indent="-371475"/>
            <a:r>
              <a:rPr lang="en-GB" sz="2000" dirty="0" smtClean="0">
                <a:latin typeface="Lucida Console" pitchFamily="49" charset="0"/>
                <a:cs typeface="Courier New" pitchFamily="49" charset="0"/>
              </a:rPr>
              <a:t>      echo "Pin too short - Please try again"</a:t>
            </a:r>
          </a:p>
          <a:p>
            <a:pPr lvl="1" indent="-371475"/>
            <a:r>
              <a:rPr lang="en-GB" sz="2000" dirty="0" smtClean="0">
                <a:latin typeface="Lucida Console" pitchFamily="49" charset="0"/>
                <a:cs typeface="Courier New" pitchFamily="49" charset="0"/>
              </a:rPr>
              <a:t>  else</a:t>
            </a:r>
          </a:p>
          <a:p>
            <a:pPr lvl="1" indent="-371475"/>
            <a:r>
              <a:rPr lang="en-GB" sz="2000" dirty="0" smtClean="0">
                <a:latin typeface="Lucida Console" pitchFamily="49" charset="0"/>
                <a:cs typeface="Courier New" pitchFamily="49" charset="0"/>
              </a:rPr>
              <a:t>      break</a:t>
            </a:r>
          </a:p>
          <a:p>
            <a:pPr lvl="1" indent="-371475"/>
            <a:r>
              <a:rPr lang="en-GB" sz="2000" dirty="0" smtClean="0">
                <a:latin typeface="Lucida Console" pitchFamily="49" charset="0"/>
                <a:cs typeface="Courier New" pitchFamily="49" charset="0"/>
              </a:rPr>
              <a:t>  fi</a:t>
            </a:r>
          </a:p>
          <a:p>
            <a:pPr lvl="1" indent="-371475"/>
            <a:r>
              <a:rPr lang="en-GB" sz="2000" dirty="0" smtClean="0">
                <a:latin typeface="Lucida Console" pitchFamily="49" charset="0"/>
                <a:cs typeface="Courier New" pitchFamily="49" charset="0"/>
              </a:rPr>
              <a:t>done</a:t>
            </a:r>
          </a:p>
          <a:p>
            <a:pPr lvl="1" indent="-371475"/>
            <a:r>
              <a:rPr lang="en-GB" sz="2000" dirty="0" smtClean="0">
                <a:latin typeface="Lucida Console" pitchFamily="49" charset="0"/>
                <a:cs typeface="Courier New" pitchFamily="49" charset="0"/>
              </a:rPr>
              <a:t>echo "Pin number is accepted" </a:t>
            </a:r>
            <a:r>
              <a:rPr lang="en-GB" dirty="0" smtClean="0">
                <a:latin typeface="Lucida Console" pitchFamily="49" charset="0"/>
                <a:cs typeface="Courier New" pitchFamily="49" charset="0"/>
              </a:rPr>
              <a:t>	</a:t>
            </a:r>
          </a:p>
        </p:txBody>
      </p:sp>
    </p:spTree>
    <p:extLst>
      <p:ext uri="{BB962C8B-B14F-4D97-AF65-F5344CB8AC3E}">
        <p14:creationId xmlns:p14="http://schemas.microsoft.com/office/powerpoint/2010/main" val="2077895056"/>
      </p:ext>
    </p:extLst>
  </p:cSld>
  <p:clrMapOvr>
    <a:masterClrMapping/>
  </p:clrMapOvr>
  <p:transition spd="slow">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552450" y="1786733"/>
            <a:ext cx="8143876" cy="558641"/>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a:t>Exercise </a:t>
            </a:r>
            <a:r>
              <a:rPr lang="en-US" sz="2800" i="1" dirty="0" smtClean="0"/>
              <a:t>4 </a:t>
            </a:r>
            <a:r>
              <a:rPr lang="en-US" sz="2800" i="1" dirty="0"/>
              <a:t>– Using Flow control – Loops</a:t>
            </a:r>
            <a:endParaRPr lang="en-GB" sz="2800" i="1" dirty="0"/>
          </a:p>
        </p:txBody>
      </p:sp>
    </p:spTree>
    <p:extLst>
      <p:ext uri="{BB962C8B-B14F-4D97-AF65-F5344CB8AC3E}">
        <p14:creationId xmlns:p14="http://schemas.microsoft.com/office/powerpoint/2010/main" val="2680307009"/>
      </p:ext>
    </p:extLst>
  </p:cSld>
  <p:clrMapOvr>
    <a:masterClrMapping/>
  </p:clrMapOvr>
  <p:transition spd="slow">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641350"/>
            <a:ext cx="8229600" cy="323165"/>
          </a:xfrm>
        </p:spPr>
        <p:txBody>
          <a:bodyPr/>
          <a:lstStyle/>
          <a:p>
            <a:r>
              <a:rPr lang="en-GB" sz="1800" smtClean="0"/>
              <a:t>Questions?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990" y="1004200"/>
            <a:ext cx="5282293" cy="5282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880852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Debugging a shell script</a:t>
            </a:r>
            <a:endParaRPr lang="en-GB" sz="2800" dirty="0"/>
          </a:p>
        </p:txBody>
      </p:sp>
      <p:sp>
        <p:nvSpPr>
          <p:cNvPr id="3" name="Content Placeholder 2"/>
          <p:cNvSpPr>
            <a:spLocks noGrp="1"/>
          </p:cNvSpPr>
          <p:nvPr>
            <p:ph idx="1"/>
          </p:nvPr>
        </p:nvSpPr>
        <p:spPr>
          <a:xfrm>
            <a:off x="457200" y="1493274"/>
            <a:ext cx="8229600" cy="4525962"/>
          </a:xfrm>
        </p:spPr>
        <p:txBody>
          <a:bodyPr/>
          <a:lstStyle/>
          <a:p>
            <a:pPr>
              <a:spcBef>
                <a:spcPts val="600"/>
              </a:spcBef>
              <a:spcAft>
                <a:spcPts val="1200"/>
              </a:spcAft>
              <a:buFont typeface="Arial" panose="020B0604020202020204" pitchFamily="34" charset="0"/>
              <a:buChar char="•"/>
            </a:pPr>
            <a:r>
              <a:rPr lang="en-GB" sz="2400" dirty="0" smtClean="0"/>
              <a:t>Add </a:t>
            </a:r>
            <a:r>
              <a:rPr lang="en-GB" sz="2400" b="1" dirty="0" smtClean="0"/>
              <a:t>echo</a:t>
            </a:r>
            <a:r>
              <a:rPr lang="en-GB" sz="2400" dirty="0" smtClean="0"/>
              <a:t> commands</a:t>
            </a:r>
          </a:p>
          <a:p>
            <a:pPr>
              <a:spcBef>
                <a:spcPts val="600"/>
              </a:spcBef>
              <a:spcAft>
                <a:spcPts val="1200"/>
              </a:spcAft>
              <a:buFont typeface="Arial" panose="020B0604020202020204" pitchFamily="34" charset="0"/>
              <a:buChar char="•"/>
            </a:pPr>
            <a:r>
              <a:rPr lang="en-GB" sz="2400" dirty="0" smtClean="0"/>
              <a:t>Split code into bite size chunks and test before moving on</a:t>
            </a:r>
          </a:p>
          <a:p>
            <a:pPr>
              <a:spcBef>
                <a:spcPts val="600"/>
              </a:spcBef>
              <a:spcAft>
                <a:spcPts val="1200"/>
              </a:spcAft>
              <a:buFont typeface="Arial" panose="020B0604020202020204" pitchFamily="34" charset="0"/>
              <a:buChar char="•"/>
            </a:pPr>
            <a:r>
              <a:rPr lang="en-GB" sz="2400" dirty="0" smtClean="0"/>
              <a:t>Execution trace</a:t>
            </a:r>
          </a:p>
          <a:p>
            <a:pPr marL="85725" lvl="1" indent="0">
              <a:spcBef>
                <a:spcPts val="600"/>
              </a:spcBef>
              <a:spcAft>
                <a:spcPts val="1200"/>
              </a:spcAft>
              <a:buNone/>
            </a:pPr>
            <a:r>
              <a:rPr lang="en-GB" sz="2400" dirty="0" smtClean="0"/>
              <a:t>	- 	Start up the subshell with the -x option, which will run 			the entire script in debug mode.</a:t>
            </a:r>
          </a:p>
          <a:p>
            <a:pPr marL="85725" lvl="1" indent="0">
              <a:spcBef>
                <a:spcPts val="600"/>
              </a:spcBef>
              <a:spcAft>
                <a:spcPts val="1200"/>
              </a:spcAft>
              <a:buNone/>
            </a:pPr>
            <a:r>
              <a:rPr lang="en-GB" sz="2400" dirty="0" smtClean="0"/>
              <a:t>	- 	e.g</a:t>
            </a:r>
            <a:r>
              <a:rPr lang="en-GB" sz="2400" dirty="0" smtClean="0">
                <a:cs typeface="Courier New" pitchFamily="49" charset="0"/>
              </a:rPr>
              <a:t>. </a:t>
            </a:r>
            <a:r>
              <a:rPr lang="en-GB" sz="2400" dirty="0" smtClean="0">
                <a:latin typeface="Lucida Console" pitchFamily="49" charset="0"/>
                <a:cs typeface="Courier New" pitchFamily="49" charset="0"/>
              </a:rPr>
              <a:t> </a:t>
            </a:r>
            <a:r>
              <a:rPr lang="en-GB" sz="2400" dirty="0" err="1" smtClean="0">
                <a:latin typeface="Lucida Console" pitchFamily="49" charset="0"/>
                <a:cs typeface="Courier New" pitchFamily="49" charset="0"/>
              </a:rPr>
              <a:t>sh</a:t>
            </a:r>
            <a:r>
              <a:rPr lang="en-GB" sz="2400" dirty="0" smtClean="0">
                <a:latin typeface="Lucida Console" pitchFamily="49" charset="0"/>
                <a:cs typeface="Courier New" pitchFamily="49" charset="0"/>
              </a:rPr>
              <a:t> -x </a:t>
            </a:r>
            <a:r>
              <a:rPr lang="en-GB" sz="2400" dirty="0" err="1" smtClean="0">
                <a:latin typeface="Lucida Console" pitchFamily="49" charset="0"/>
                <a:cs typeface="Courier New" pitchFamily="49" charset="0"/>
              </a:rPr>
              <a:t>listFiles</a:t>
            </a:r>
            <a:endParaRPr lang="en-GB" sz="2400" dirty="0" smtClean="0">
              <a:latin typeface="Lucida Console" pitchFamily="49" charset="0"/>
              <a:cs typeface="Courier New" pitchFamily="49" charset="0"/>
            </a:endParaRPr>
          </a:p>
          <a:p>
            <a:pPr>
              <a:spcBef>
                <a:spcPts val="600"/>
              </a:spcBef>
              <a:spcAft>
                <a:spcPts val="1200"/>
              </a:spcAft>
              <a:buFont typeface="Arial" panose="020B0604020202020204" pitchFamily="34" charset="0"/>
              <a:buChar char="•"/>
            </a:pPr>
            <a:r>
              <a:rPr lang="en-GB" sz="2400" dirty="0" smtClean="0"/>
              <a:t>Comment out portions of the code to locate an error. </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449353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 – Shell Scripting</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45599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1800" b="1" dirty="0" smtClean="0">
                <a:latin typeface="Arial" pitchFamily="34" charset="0"/>
                <a:cs typeface="Arial" pitchFamily="34" charset="0"/>
              </a:rPr>
              <a:t>Functions</a:t>
            </a:r>
          </a:p>
        </p:txBody>
      </p:sp>
    </p:spTree>
    <p:extLst>
      <p:ext uri="{BB962C8B-B14F-4D97-AF65-F5344CB8AC3E}">
        <p14:creationId xmlns:p14="http://schemas.microsoft.com/office/powerpoint/2010/main" val="66869840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457200" y="641350"/>
            <a:ext cx="8229600" cy="477054"/>
          </a:xfrm>
        </p:spPr>
        <p:txBody>
          <a:bodyPr/>
          <a:lstStyle/>
          <a:p>
            <a:r>
              <a:rPr lang="en-GB" sz="2800" dirty="0" smtClean="0"/>
              <a:t>Module objectives</a:t>
            </a:r>
            <a:endParaRPr lang="en-US" sz="2800" dirty="0" smtClean="0"/>
          </a:p>
        </p:txBody>
      </p:sp>
      <p:sp>
        <p:nvSpPr>
          <p:cNvPr id="3076" name="Rectangle 3"/>
          <p:cNvSpPr>
            <a:spLocks noGrp="1" noChangeArrowheads="1"/>
          </p:cNvSpPr>
          <p:nvPr>
            <p:ph idx="1"/>
          </p:nvPr>
        </p:nvSpPr>
        <p:spPr>
          <a:xfrm>
            <a:off x="685800" y="1657350"/>
            <a:ext cx="7772400" cy="4687974"/>
          </a:xfrm>
        </p:spPr>
        <p:txBody>
          <a:bodyPr/>
          <a:lstStyle/>
          <a:p>
            <a:pPr>
              <a:spcBef>
                <a:spcPts val="600"/>
              </a:spcBef>
              <a:spcAft>
                <a:spcPts val="2400"/>
              </a:spcAft>
              <a:buNone/>
            </a:pPr>
            <a:r>
              <a:rPr lang="en-GB" sz="2400" b="1" dirty="0" smtClean="0"/>
              <a:t>After completing this module you will be able to:</a:t>
            </a:r>
          </a:p>
          <a:p>
            <a:pPr>
              <a:spcBef>
                <a:spcPts val="600"/>
              </a:spcBef>
              <a:spcAft>
                <a:spcPts val="1200"/>
              </a:spcAft>
              <a:buFont typeface="Arial" panose="020B0604020202020204" pitchFamily="34" charset="0"/>
              <a:buChar char="•"/>
            </a:pPr>
            <a:r>
              <a:rPr lang="en-GB" sz="2400" dirty="0" smtClean="0"/>
              <a:t>create and call a function</a:t>
            </a:r>
          </a:p>
          <a:p>
            <a:pPr>
              <a:spcBef>
                <a:spcPts val="600"/>
              </a:spcBef>
              <a:spcAft>
                <a:spcPts val="1200"/>
              </a:spcAft>
              <a:buFont typeface="Arial" panose="020B0604020202020204" pitchFamily="34" charset="0"/>
              <a:buChar char="•"/>
            </a:pPr>
            <a:r>
              <a:rPr lang="en-GB" sz="2400" dirty="0" smtClean="0"/>
              <a:t>pass arguments to functions</a:t>
            </a:r>
          </a:p>
          <a:p>
            <a:pPr>
              <a:spcBef>
                <a:spcPts val="600"/>
              </a:spcBef>
              <a:spcAft>
                <a:spcPts val="1200"/>
              </a:spcAft>
              <a:buFont typeface="Arial" panose="020B0604020202020204" pitchFamily="34" charset="0"/>
              <a:buChar char="•"/>
            </a:pPr>
            <a:r>
              <a:rPr lang="en-GB" sz="2400" dirty="0" smtClean="0"/>
              <a:t>return values from function</a:t>
            </a:r>
          </a:p>
          <a:p>
            <a:pPr>
              <a:spcBef>
                <a:spcPts val="600"/>
              </a:spcBef>
              <a:spcAft>
                <a:spcPts val="1200"/>
              </a:spcAft>
              <a:buFont typeface="Arial" panose="020B0604020202020204" pitchFamily="34" charset="0"/>
              <a:buChar char="•"/>
            </a:pPr>
            <a:r>
              <a:rPr lang="en-GB" sz="2400" dirty="0" smtClean="0"/>
              <a:t>use return command with exit status</a:t>
            </a:r>
          </a:p>
          <a:p>
            <a:pPr>
              <a:spcBef>
                <a:spcPts val="600"/>
              </a:spcBef>
              <a:spcAft>
                <a:spcPts val="1200"/>
              </a:spcAft>
              <a:buFont typeface="Arial" panose="020B0604020202020204" pitchFamily="34" charset="0"/>
              <a:buChar char="•"/>
            </a:pPr>
            <a:r>
              <a:rPr lang="en-GB" sz="2400" dirty="0" smtClean="0"/>
              <a:t>understand variable scope </a:t>
            </a:r>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p:txBody>
      </p:sp>
    </p:spTree>
    <p:extLst>
      <p:ext uri="{BB962C8B-B14F-4D97-AF65-F5344CB8AC3E}">
        <p14:creationId xmlns:p14="http://schemas.microsoft.com/office/powerpoint/2010/main" val="2719087183"/>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Functions</a:t>
            </a:r>
            <a:endParaRPr lang="en-GB" sz="2800" b="1" dirty="0"/>
          </a:p>
        </p:txBody>
      </p:sp>
      <p:sp>
        <p:nvSpPr>
          <p:cNvPr id="21" name="Text Placeholder 20"/>
          <p:cNvSpPr>
            <a:spLocks noGrp="1"/>
          </p:cNvSpPr>
          <p:nvPr>
            <p:ph type="body" sz="quarter" idx="13"/>
          </p:nvPr>
        </p:nvSpPr>
        <p:spPr>
          <a:xfrm>
            <a:off x="662300" y="1603350"/>
            <a:ext cx="7772677" cy="476726"/>
          </a:xfrm>
          <a:effectLst>
            <a:outerShdw blurRad="63500" dist="63500" dir="2700000" algn="tl" rotWithShape="0">
              <a:prstClr val="black">
                <a:alpha val="40000"/>
              </a:prstClr>
            </a:outerShdw>
          </a:effectLst>
        </p:spPr>
        <p:txBody>
          <a:bodyPr/>
          <a:lstStyle/>
          <a:p>
            <a:r>
              <a:rPr lang="en-GB" dirty="0" smtClean="0"/>
              <a:t>definition</a:t>
            </a:r>
            <a:endParaRPr lang="en-GB" dirty="0"/>
          </a:p>
        </p:txBody>
      </p:sp>
      <p:sp>
        <p:nvSpPr>
          <p:cNvPr id="4" name="Text Placeholder 3"/>
          <p:cNvSpPr>
            <a:spLocks noGrp="1"/>
          </p:cNvSpPr>
          <p:nvPr>
            <p:ph type="body" sz="quarter" idx="16"/>
          </p:nvPr>
        </p:nvSpPr>
        <p:spPr>
          <a:xfrm>
            <a:off x="662300" y="2406636"/>
            <a:ext cx="7772677" cy="578882"/>
          </a:xfrm>
        </p:spPr>
        <p:txBody>
          <a:bodyPr/>
          <a:lstStyle/>
          <a:p>
            <a:r>
              <a:rPr/>
              <a:t>p</a:t>
            </a:r>
            <a:r>
              <a:rPr smtClean="0"/>
              <a:t>assing arguments</a:t>
            </a:r>
            <a:endParaRPr lang="en-GB" dirty="0"/>
          </a:p>
        </p:txBody>
      </p:sp>
      <p:sp>
        <p:nvSpPr>
          <p:cNvPr id="7" name="Text Placeholder 3"/>
          <p:cNvSpPr>
            <a:spLocks noGrp="1"/>
          </p:cNvSpPr>
          <p:nvPr>
            <p:ph type="body" sz="quarter" idx="16"/>
          </p:nvPr>
        </p:nvSpPr>
        <p:spPr>
          <a:xfrm>
            <a:off x="662300" y="3214800"/>
            <a:ext cx="7772677" cy="578882"/>
          </a:xfrm>
        </p:spPr>
        <p:txBody>
          <a:bodyPr/>
          <a:lstStyle/>
          <a:p>
            <a:r>
              <a:rPr dirty="0" smtClean="0"/>
              <a:t>return value</a:t>
            </a:r>
            <a:endParaRPr lang="en-GB" dirty="0"/>
          </a:p>
        </p:txBody>
      </p:sp>
      <p:sp>
        <p:nvSpPr>
          <p:cNvPr id="8" name="Text Placeholder 3"/>
          <p:cNvSpPr>
            <a:spLocks noGrp="1"/>
          </p:cNvSpPr>
          <p:nvPr>
            <p:ph type="body" sz="quarter" idx="16"/>
          </p:nvPr>
        </p:nvSpPr>
        <p:spPr>
          <a:xfrm>
            <a:off x="662300" y="4021200"/>
            <a:ext cx="7772677" cy="578882"/>
          </a:xfrm>
        </p:spPr>
        <p:txBody>
          <a:bodyPr/>
          <a:lstStyle/>
          <a:p>
            <a:r>
              <a:rPr dirty="0" smtClean="0"/>
              <a:t>return code</a:t>
            </a:r>
            <a:endParaRPr lang="en-GB" dirty="0"/>
          </a:p>
        </p:txBody>
      </p:sp>
      <p:sp>
        <p:nvSpPr>
          <p:cNvPr id="9" name="Text Placeholder 3"/>
          <p:cNvSpPr>
            <a:spLocks noGrp="1"/>
          </p:cNvSpPr>
          <p:nvPr>
            <p:ph type="body" sz="quarter" idx="16"/>
          </p:nvPr>
        </p:nvSpPr>
        <p:spPr>
          <a:xfrm>
            <a:off x="662300" y="4827600"/>
            <a:ext cx="7772677" cy="578882"/>
          </a:xfrm>
        </p:spPr>
        <p:txBody>
          <a:bodyPr/>
          <a:lstStyle/>
          <a:p>
            <a:r>
              <a:rPr/>
              <a:t>v</a:t>
            </a:r>
            <a:r>
              <a:rPr smtClean="0"/>
              <a:t>ariable scope</a:t>
            </a:r>
            <a:endParaRPr lang="en-GB" dirty="0"/>
          </a:p>
        </p:txBody>
      </p:sp>
    </p:spTree>
    <p:extLst>
      <p:ext uri="{BB962C8B-B14F-4D97-AF65-F5344CB8AC3E}">
        <p14:creationId xmlns:p14="http://schemas.microsoft.com/office/powerpoint/2010/main" val="1664058942"/>
      </p:ext>
    </p:extLst>
  </p:cSld>
  <p:clrMapOvr>
    <a:masterClrMapping/>
  </p:clrMapOvr>
  <p:transition spd="slow">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641350"/>
            <a:ext cx="8229600" cy="477054"/>
          </a:xfrm>
        </p:spPr>
        <p:txBody>
          <a:bodyPr/>
          <a:lstStyle/>
          <a:p>
            <a:r>
              <a:rPr lang="en-GB" sz="2800" dirty="0" smtClean="0"/>
              <a:t>Functions</a:t>
            </a:r>
            <a:endParaRPr lang="en-GB" sz="2800" dirty="0"/>
          </a:p>
        </p:txBody>
      </p:sp>
      <p:sp>
        <p:nvSpPr>
          <p:cNvPr id="9" name="Content Placeholder 8"/>
          <p:cNvSpPr>
            <a:spLocks noGrp="1"/>
          </p:cNvSpPr>
          <p:nvPr>
            <p:ph idx="1"/>
          </p:nvPr>
        </p:nvSpPr>
        <p:spPr>
          <a:xfrm>
            <a:off x="457200" y="1902541"/>
            <a:ext cx="8229600" cy="3955333"/>
          </a:xfrm>
        </p:spPr>
        <p:txBody>
          <a:bodyPr/>
          <a:lstStyle/>
          <a:p>
            <a:pPr>
              <a:spcBef>
                <a:spcPts val="600"/>
              </a:spcBef>
              <a:spcAft>
                <a:spcPts val="1200"/>
              </a:spcAft>
              <a:buFont typeface="Arial" panose="020B0604020202020204" pitchFamily="34" charset="0"/>
              <a:buChar char="•"/>
            </a:pPr>
            <a:r>
              <a:rPr lang="en-GB" sz="2400" dirty="0" smtClean="0"/>
              <a:t>Reusable blocks of code </a:t>
            </a:r>
          </a:p>
          <a:p>
            <a:pPr>
              <a:spcBef>
                <a:spcPts val="600"/>
              </a:spcBef>
              <a:spcAft>
                <a:spcPts val="1200"/>
              </a:spcAft>
              <a:buFont typeface="Arial" panose="020B0604020202020204" pitchFamily="34" charset="0"/>
              <a:buChar char="•"/>
            </a:pPr>
            <a:r>
              <a:rPr lang="en-US" sz="2400" dirty="0" smtClean="0"/>
              <a:t>Called from anywhere</a:t>
            </a:r>
          </a:p>
          <a:p>
            <a:pPr>
              <a:spcBef>
                <a:spcPts val="600"/>
              </a:spcBef>
              <a:spcAft>
                <a:spcPts val="1200"/>
              </a:spcAft>
              <a:buFont typeface="Arial" panose="020B0604020202020204" pitchFamily="34" charset="0"/>
              <a:buChar char="•"/>
            </a:pPr>
            <a:r>
              <a:rPr lang="en-US" sz="2400" dirty="0" smtClean="0"/>
              <a:t>Called any number of times</a:t>
            </a:r>
          </a:p>
          <a:p>
            <a:pPr>
              <a:spcBef>
                <a:spcPts val="600"/>
              </a:spcBef>
              <a:spcAft>
                <a:spcPts val="1200"/>
              </a:spcAft>
              <a:buFont typeface="Arial" panose="020B0604020202020204" pitchFamily="34" charset="0"/>
              <a:buChar char="•"/>
            </a:pPr>
            <a:r>
              <a:rPr lang="en-US" sz="2400" dirty="0" smtClean="0"/>
              <a:t>Should perform a specified task</a:t>
            </a:r>
          </a:p>
          <a:p>
            <a:pPr>
              <a:spcBef>
                <a:spcPts val="600"/>
              </a:spcBef>
              <a:spcAft>
                <a:spcPts val="1200"/>
              </a:spcAft>
            </a:pPr>
            <a:endParaRPr lang="en-US" sz="2400" dirty="0" smtClean="0"/>
          </a:p>
          <a:p>
            <a:pPr>
              <a:spcBef>
                <a:spcPts val="600"/>
              </a:spcBef>
              <a:spcAft>
                <a:spcPts val="1200"/>
              </a:spcAft>
            </a:pPr>
            <a:endParaRPr lang="en-US" sz="2400" dirty="0" smtClean="0"/>
          </a:p>
          <a:p>
            <a:pPr>
              <a:spcBef>
                <a:spcPts val="600"/>
              </a:spcBef>
              <a:spcAft>
                <a:spcPts val="1200"/>
              </a:spcAft>
              <a:buNone/>
            </a:pPr>
            <a:endParaRPr lang="en-US" sz="2400" dirty="0" smtClean="0"/>
          </a:p>
          <a:p>
            <a:pPr>
              <a:spcBef>
                <a:spcPts val="600"/>
              </a:spcBef>
              <a:spcAft>
                <a:spcPts val="1200"/>
              </a:spcAft>
              <a:buNone/>
            </a:pPr>
            <a:endParaRPr lang="en-US" sz="2400" dirty="0" smtClean="0"/>
          </a:p>
          <a:p>
            <a:pPr>
              <a:spcBef>
                <a:spcPts val="600"/>
              </a:spcBef>
              <a:spcAft>
                <a:spcPts val="1200"/>
              </a:spcAft>
              <a:buNone/>
            </a:pPr>
            <a:endParaRPr lang="en-GB" sz="2400" dirty="0" smtClean="0"/>
          </a:p>
          <a:p>
            <a:pPr>
              <a:spcBef>
                <a:spcPts val="600"/>
              </a:spcBef>
              <a:spcAft>
                <a:spcPts val="1200"/>
              </a:spcAft>
            </a:pPr>
            <a:endParaRPr lang="en-US" sz="2400" dirty="0" smtClean="0"/>
          </a:p>
          <a:p>
            <a:pPr>
              <a:spcBef>
                <a:spcPts val="600"/>
              </a:spcBef>
              <a:spcAft>
                <a:spcPts val="1200"/>
              </a:spcAft>
              <a:buNone/>
            </a:pPr>
            <a:endParaRPr lang="en-GB" sz="2400" dirty="0"/>
          </a:p>
        </p:txBody>
      </p:sp>
    </p:spTree>
    <p:extLst>
      <p:ext uri="{BB962C8B-B14F-4D97-AF65-F5344CB8AC3E}">
        <p14:creationId xmlns:p14="http://schemas.microsoft.com/office/powerpoint/2010/main" val="2105789988"/>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641350"/>
            <a:ext cx="8229600" cy="477054"/>
          </a:xfrm>
        </p:spPr>
        <p:txBody>
          <a:bodyPr/>
          <a:lstStyle/>
          <a:p>
            <a:r>
              <a:rPr lang="en-GB" sz="2800" dirty="0" smtClean="0"/>
              <a:t>Syntax - functions</a:t>
            </a:r>
            <a:endParaRPr lang="en-GB" sz="2800" dirty="0"/>
          </a:p>
        </p:txBody>
      </p:sp>
      <p:sp>
        <p:nvSpPr>
          <p:cNvPr id="9" name="Content Placeholder 8"/>
          <p:cNvSpPr>
            <a:spLocks noGrp="1"/>
          </p:cNvSpPr>
          <p:nvPr>
            <p:ph idx="1"/>
          </p:nvPr>
        </p:nvSpPr>
        <p:spPr>
          <a:xfrm>
            <a:off x="696005" y="1639863"/>
            <a:ext cx="7772400" cy="4438650"/>
          </a:xfrm>
        </p:spPr>
        <p:txBody>
          <a:bodyPr/>
          <a:lstStyle/>
          <a:p>
            <a:pPr>
              <a:buFont typeface="Arial" panose="020B0604020202020204" pitchFamily="34" charset="0"/>
              <a:buChar char="•"/>
            </a:pPr>
            <a:r>
              <a:rPr lang="en-US" sz="2400" dirty="0" smtClean="0"/>
              <a:t>Functions are created as follows</a:t>
            </a:r>
          </a:p>
          <a:p>
            <a:endParaRPr lang="en-US" sz="2400" dirty="0" smtClean="0"/>
          </a:p>
          <a:p>
            <a:endParaRPr lang="en-US" sz="2400" dirty="0" smtClean="0"/>
          </a:p>
          <a:p>
            <a:pPr>
              <a:buNone/>
            </a:pPr>
            <a:endParaRPr lang="en-US" sz="2400" dirty="0" smtClean="0"/>
          </a:p>
          <a:p>
            <a:pPr>
              <a:buNone/>
            </a:pPr>
            <a:endParaRPr lang="en-US" sz="600" dirty="0" smtClean="0"/>
          </a:p>
          <a:p>
            <a:pPr>
              <a:buNone/>
            </a:pPr>
            <a:r>
              <a:rPr lang="en-US" sz="2400" dirty="0" smtClean="0"/>
              <a:t>Or</a:t>
            </a:r>
          </a:p>
          <a:p>
            <a:pPr>
              <a:buNone/>
            </a:pPr>
            <a:endParaRPr lang="en-US" sz="2400" dirty="0" smtClean="0"/>
          </a:p>
          <a:p>
            <a:pPr>
              <a:buNone/>
            </a:pPr>
            <a:endParaRPr lang="en-US" sz="2400" dirty="0" smtClean="0"/>
          </a:p>
          <a:p>
            <a:pPr>
              <a:buNone/>
            </a:pPr>
            <a:endParaRPr lang="en-US" sz="2400" dirty="0" smtClean="0"/>
          </a:p>
          <a:p>
            <a:endParaRPr lang="en-US" sz="1200" dirty="0"/>
          </a:p>
          <a:p>
            <a:pPr>
              <a:buFont typeface="Arial" panose="020B0604020202020204" pitchFamily="34" charset="0"/>
              <a:buChar char="•"/>
            </a:pPr>
            <a:r>
              <a:rPr lang="en-US" sz="2400" dirty="0" smtClean="0"/>
              <a:t>You can call or execute a function by typing its name.</a:t>
            </a:r>
          </a:p>
          <a:p>
            <a:endParaRPr lang="en-US" sz="2400" dirty="0" smtClean="0"/>
          </a:p>
          <a:p>
            <a:pPr>
              <a:buNone/>
            </a:pPr>
            <a:endParaRPr lang="en-US" sz="2400" dirty="0" smtClean="0"/>
          </a:p>
          <a:p>
            <a:pPr>
              <a:buNone/>
            </a:pPr>
            <a:endParaRPr lang="en-GB" sz="2400" dirty="0" smtClean="0"/>
          </a:p>
          <a:p>
            <a:endParaRPr lang="en-US" sz="2400" dirty="0" smtClean="0"/>
          </a:p>
          <a:p>
            <a:pPr>
              <a:buNone/>
            </a:pPr>
            <a:endParaRPr lang="en-GB" sz="2400" dirty="0"/>
          </a:p>
        </p:txBody>
      </p:sp>
      <p:sp>
        <p:nvSpPr>
          <p:cNvPr id="4" name="Rounded Rectangle 3"/>
          <p:cNvSpPr/>
          <p:nvPr/>
        </p:nvSpPr>
        <p:spPr bwMode="auto">
          <a:xfrm>
            <a:off x="4605029" y="2195053"/>
            <a:ext cx="4087839" cy="3067273"/>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US" sz="2000" dirty="0" smtClean="0">
                <a:solidFill>
                  <a:schemeClr val="tx1"/>
                </a:solidFill>
                <a:latin typeface="Lucida Console" pitchFamily="49" charset="0"/>
                <a:ea typeface="Calibri" charset="0"/>
                <a:cs typeface="Courier New" pitchFamily="49" charset="0"/>
                <a:sym typeface="Calibri" charset="0"/>
              </a:rPr>
              <a:t>#!/bin/bash</a:t>
            </a:r>
          </a:p>
          <a:p>
            <a:r>
              <a:rPr lang="en-US" sz="2000" dirty="0" smtClean="0">
                <a:solidFill>
                  <a:schemeClr val="tx1"/>
                </a:solidFill>
                <a:latin typeface="Lucida Console" pitchFamily="49" charset="0"/>
                <a:ea typeface="Calibri" charset="0"/>
                <a:cs typeface="Courier New" pitchFamily="49" charset="0"/>
                <a:sym typeface="Calibri" charset="0"/>
              </a:rPr>
              <a:t>function greeting() {</a:t>
            </a:r>
          </a:p>
          <a:p>
            <a:r>
              <a:rPr lang="en-US" sz="2000" dirty="0" smtClean="0">
                <a:solidFill>
                  <a:schemeClr val="tx1"/>
                </a:solidFill>
                <a:latin typeface="Lucida Console" pitchFamily="49" charset="0"/>
                <a:ea typeface="Calibri" charset="0"/>
                <a:cs typeface="Courier New" pitchFamily="49" charset="0"/>
                <a:sym typeface="Calibri" charset="0"/>
              </a:rPr>
              <a:t>   echo "Hello $USER"</a:t>
            </a:r>
          </a:p>
          <a:p>
            <a:r>
              <a:rPr lang="en-US" sz="2000" dirty="0" smtClean="0">
                <a:solidFill>
                  <a:schemeClr val="tx1"/>
                </a:solidFill>
                <a:latin typeface="Lucida Console" pitchFamily="49" charset="0"/>
                <a:ea typeface="Calibri" charset="0"/>
                <a:cs typeface="Courier New" pitchFamily="49" charset="0"/>
                <a:sym typeface="Calibri" charset="0"/>
              </a:rPr>
              <a:t>   echo "How are you"</a:t>
            </a:r>
          </a:p>
          <a:p>
            <a:r>
              <a:rPr lang="en-US" sz="2000" dirty="0" smtClean="0">
                <a:solidFill>
                  <a:schemeClr val="tx1"/>
                </a:solidFill>
                <a:latin typeface="Lucida Console" pitchFamily="49" charset="0"/>
                <a:ea typeface="Calibri" charset="0"/>
                <a:cs typeface="Courier New" pitchFamily="49" charset="0"/>
                <a:sym typeface="Calibri" charset="0"/>
              </a:rPr>
              <a:t>}</a:t>
            </a:r>
          </a:p>
          <a:p>
            <a:endParaRPr lang="en-US" sz="2000" dirty="0" smtClean="0">
              <a:solidFill>
                <a:schemeClr val="tx1"/>
              </a:solidFill>
              <a:latin typeface="Lucida Console" pitchFamily="49" charset="0"/>
              <a:ea typeface="Calibri" charset="0"/>
              <a:cs typeface="Courier New" pitchFamily="49" charset="0"/>
              <a:sym typeface="Calibri" charset="0"/>
            </a:endParaRPr>
          </a:p>
          <a:p>
            <a:r>
              <a:rPr lang="en-US" sz="2000" dirty="0" smtClean="0">
                <a:solidFill>
                  <a:schemeClr val="tx1"/>
                </a:solidFill>
                <a:latin typeface="Lucida Console" pitchFamily="49" charset="0"/>
                <a:ea typeface="Calibri" charset="0"/>
                <a:cs typeface="Courier New" pitchFamily="49" charset="0"/>
                <a:sym typeface="Calibri" charset="0"/>
              </a:rPr>
              <a:t>greeting</a:t>
            </a:r>
          </a:p>
          <a:p>
            <a:r>
              <a:rPr lang="en-US" sz="2000" dirty="0" smtClean="0">
                <a:solidFill>
                  <a:schemeClr val="tx1"/>
                </a:solidFill>
                <a:latin typeface="Lucida Console" pitchFamily="49" charset="0"/>
                <a:ea typeface="Calibri" charset="0"/>
                <a:cs typeface="Courier New" pitchFamily="49" charset="0"/>
                <a:sym typeface="Calibri" charset="0"/>
              </a:rPr>
              <a:t>greeting</a:t>
            </a:r>
            <a:endParaRPr lang="en-US" dirty="0" smtClean="0">
              <a:solidFill>
                <a:schemeClr val="tx1"/>
              </a:solidFill>
              <a:latin typeface="Lucida Console" pitchFamily="49" charset="0"/>
              <a:cs typeface="Courier New" pitchFamily="49" charset="0"/>
            </a:endParaRPr>
          </a:p>
          <a:p>
            <a:endParaRPr lang="en-GB" dirty="0" smtClean="0">
              <a:latin typeface="Lucida Console" pitchFamily="49" charset="0"/>
              <a:cs typeface="Courier New" pitchFamily="49" charset="0"/>
            </a:endParaRPr>
          </a:p>
          <a:p>
            <a:endParaRPr kumimoji="0" lang="en-GB"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
        <p:nvSpPr>
          <p:cNvPr id="5" name="Rounded Rectangle 4"/>
          <p:cNvSpPr/>
          <p:nvPr/>
        </p:nvSpPr>
        <p:spPr bwMode="auto">
          <a:xfrm>
            <a:off x="457200" y="4021393"/>
            <a:ext cx="4026310" cy="1240933"/>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buNone/>
            </a:pPr>
            <a:r>
              <a:rPr lang="en-US" sz="2000" dirty="0" err="1" smtClean="0">
                <a:latin typeface="Lucida Console" pitchFamily="49" charset="0"/>
                <a:cs typeface="Courier New" pitchFamily="49" charset="0"/>
              </a:rPr>
              <a:t>functionName</a:t>
            </a:r>
            <a:r>
              <a:rPr lang="en-US" sz="2000" dirty="0" smtClean="0">
                <a:latin typeface="Lucida Console" pitchFamily="49" charset="0"/>
                <a:cs typeface="Courier New" pitchFamily="49" charset="0"/>
              </a:rPr>
              <a:t>(){</a:t>
            </a:r>
          </a:p>
          <a:p>
            <a:pPr>
              <a:buNone/>
            </a:pPr>
            <a:r>
              <a:rPr lang="en-US" sz="2000" dirty="0" smtClean="0">
                <a:latin typeface="Lucida Console" pitchFamily="49" charset="0"/>
                <a:cs typeface="Courier New" pitchFamily="49" charset="0"/>
              </a:rPr>
              <a:t>   code</a:t>
            </a:r>
          </a:p>
          <a:p>
            <a:pPr>
              <a:buNone/>
            </a:pPr>
            <a:r>
              <a:rPr lang="en-US" sz="2000" dirty="0" smtClean="0">
                <a:latin typeface="Lucida Console" pitchFamily="49" charset="0"/>
                <a:cs typeface="Courier New" pitchFamily="49" charset="0"/>
              </a:rPr>
              <a:t>}</a:t>
            </a:r>
          </a:p>
        </p:txBody>
      </p:sp>
      <p:sp>
        <p:nvSpPr>
          <p:cNvPr id="6" name="Rounded Rectangle 5"/>
          <p:cNvSpPr/>
          <p:nvPr/>
        </p:nvSpPr>
        <p:spPr bwMode="auto">
          <a:xfrm>
            <a:off x="457200" y="2195053"/>
            <a:ext cx="4026310" cy="117947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buNone/>
            </a:pPr>
            <a:r>
              <a:rPr lang="en-US" sz="2000" dirty="0" smtClean="0">
                <a:latin typeface="Lucida Console" pitchFamily="49" charset="0"/>
                <a:cs typeface="Courier New" pitchFamily="49" charset="0"/>
              </a:rPr>
              <a:t>function </a:t>
            </a:r>
            <a:r>
              <a:rPr lang="en-US" sz="2000" dirty="0" err="1" smtClean="0">
                <a:latin typeface="Lucida Console" pitchFamily="49" charset="0"/>
                <a:cs typeface="Courier New" pitchFamily="49" charset="0"/>
              </a:rPr>
              <a:t>functionName</a:t>
            </a:r>
            <a:r>
              <a:rPr lang="en-US" sz="2000" dirty="0" smtClean="0">
                <a:latin typeface="Lucida Console" pitchFamily="49" charset="0"/>
                <a:cs typeface="Courier New" pitchFamily="49" charset="0"/>
              </a:rPr>
              <a:t>(){</a:t>
            </a:r>
          </a:p>
          <a:p>
            <a:pPr>
              <a:buNone/>
            </a:pPr>
            <a:r>
              <a:rPr lang="en-US" sz="2000" dirty="0" smtClean="0">
                <a:latin typeface="Lucida Console" pitchFamily="49" charset="0"/>
                <a:cs typeface="Courier New" pitchFamily="49" charset="0"/>
              </a:rPr>
              <a:t>   code</a:t>
            </a:r>
          </a:p>
          <a:p>
            <a:pPr>
              <a:buNone/>
            </a:pPr>
            <a:r>
              <a:rPr lang="en-US" sz="2000" dirty="0" smtClean="0">
                <a:latin typeface="Lucida Console" pitchFamily="49" charset="0"/>
                <a:cs typeface="Courier New" pitchFamily="49" charset="0"/>
              </a:rPr>
              <a:t>}</a:t>
            </a:r>
          </a:p>
        </p:txBody>
      </p:sp>
    </p:spTree>
    <p:extLst>
      <p:ext uri="{BB962C8B-B14F-4D97-AF65-F5344CB8AC3E}">
        <p14:creationId xmlns:p14="http://schemas.microsoft.com/office/powerpoint/2010/main" val="3147619636"/>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662300" y="800064"/>
            <a:ext cx="7772400" cy="477054"/>
          </a:xfrm>
        </p:spPr>
        <p:txBody>
          <a:bodyPr/>
          <a:lstStyle/>
          <a:p>
            <a:r>
              <a:rPr lang="en-GB" sz="2800" b="1" dirty="0" smtClean="0"/>
              <a:t>Functions</a:t>
            </a:r>
            <a:endParaRPr lang="en-GB" sz="2800" b="1" dirty="0"/>
          </a:p>
        </p:txBody>
      </p:sp>
      <p:sp>
        <p:nvSpPr>
          <p:cNvPr id="21" name="Text Placeholder 20"/>
          <p:cNvSpPr>
            <a:spLocks noGrp="1"/>
          </p:cNvSpPr>
          <p:nvPr>
            <p:ph type="body" sz="quarter" idx="13"/>
          </p:nvPr>
        </p:nvSpPr>
        <p:spPr>
          <a:xfrm>
            <a:off x="662300" y="2408400"/>
            <a:ext cx="7772677" cy="597690"/>
          </a:xfrm>
          <a:effectLst>
            <a:outerShdw blurRad="63500" dist="63500" dir="2700000" algn="tl" rotWithShape="0">
              <a:prstClr val="black">
                <a:alpha val="40000"/>
              </a:prstClr>
            </a:outerShdw>
          </a:effectLst>
        </p:spPr>
        <p:txBody>
          <a:bodyPr/>
          <a:lstStyle/>
          <a:p>
            <a:r>
              <a:rPr dirty="0" smtClean="0"/>
              <a:t> passing arguments</a:t>
            </a:r>
            <a:endParaRPr lang="en-GB" dirty="0"/>
          </a:p>
        </p:txBody>
      </p:sp>
      <p:sp>
        <p:nvSpPr>
          <p:cNvPr id="4" name="Text Placeholder 3"/>
          <p:cNvSpPr>
            <a:spLocks noGrp="1"/>
          </p:cNvSpPr>
          <p:nvPr>
            <p:ph type="body" sz="quarter" idx="16"/>
          </p:nvPr>
        </p:nvSpPr>
        <p:spPr>
          <a:xfrm>
            <a:off x="662300" y="1602000"/>
            <a:ext cx="7772677" cy="578882"/>
          </a:xfrm>
        </p:spPr>
        <p:txBody>
          <a:bodyPr/>
          <a:lstStyle/>
          <a:p>
            <a:r>
              <a:rPr dirty="0" smtClean="0"/>
              <a:t>functions</a:t>
            </a:r>
            <a:endParaRPr lang="en-GB" dirty="0"/>
          </a:p>
        </p:txBody>
      </p:sp>
      <p:sp>
        <p:nvSpPr>
          <p:cNvPr id="7" name="Text Placeholder 3"/>
          <p:cNvSpPr>
            <a:spLocks noGrp="1"/>
          </p:cNvSpPr>
          <p:nvPr>
            <p:ph type="body" sz="quarter" idx="16"/>
          </p:nvPr>
        </p:nvSpPr>
        <p:spPr>
          <a:xfrm>
            <a:off x="662300" y="3214800"/>
            <a:ext cx="7772677" cy="578882"/>
          </a:xfrm>
        </p:spPr>
        <p:txBody>
          <a:bodyPr/>
          <a:lstStyle/>
          <a:p>
            <a:r>
              <a:rPr lang="en-GB" dirty="0"/>
              <a:t>r</a:t>
            </a:r>
            <a:r>
              <a:rPr dirty="0" smtClean="0"/>
              <a:t>etur</a:t>
            </a:r>
            <a:r>
              <a:rPr lang="en-GB" dirty="0" smtClean="0"/>
              <a:t>n </a:t>
            </a:r>
            <a:r>
              <a:rPr dirty="0" smtClean="0"/>
              <a:t>value</a:t>
            </a:r>
            <a:endParaRPr lang="en-GB" dirty="0"/>
          </a:p>
        </p:txBody>
      </p:sp>
      <p:sp>
        <p:nvSpPr>
          <p:cNvPr id="8" name="Text Placeholder 3"/>
          <p:cNvSpPr>
            <a:spLocks noGrp="1"/>
          </p:cNvSpPr>
          <p:nvPr>
            <p:ph type="body" sz="quarter" idx="16"/>
          </p:nvPr>
        </p:nvSpPr>
        <p:spPr>
          <a:xfrm>
            <a:off x="661292" y="4021200"/>
            <a:ext cx="7772677" cy="578882"/>
          </a:xfrm>
        </p:spPr>
        <p:txBody>
          <a:bodyPr/>
          <a:lstStyle/>
          <a:p>
            <a:r>
              <a:rPr dirty="0" smtClean="0"/>
              <a:t>return code</a:t>
            </a:r>
            <a:endParaRPr lang="en-GB" dirty="0"/>
          </a:p>
        </p:txBody>
      </p:sp>
      <p:sp>
        <p:nvSpPr>
          <p:cNvPr id="9" name="Text Placeholder 3"/>
          <p:cNvSpPr>
            <a:spLocks noGrp="1"/>
          </p:cNvSpPr>
          <p:nvPr>
            <p:ph type="body" sz="quarter" idx="16"/>
          </p:nvPr>
        </p:nvSpPr>
        <p:spPr>
          <a:xfrm>
            <a:off x="662300" y="4827600"/>
            <a:ext cx="7772677" cy="578882"/>
          </a:xfrm>
        </p:spPr>
        <p:txBody>
          <a:bodyPr/>
          <a:lstStyle/>
          <a:p>
            <a:r>
              <a:rPr/>
              <a:t>v</a:t>
            </a:r>
            <a:r>
              <a:rPr smtClean="0"/>
              <a:t>ariable scope</a:t>
            </a:r>
            <a:endParaRPr lang="en-GB" dirty="0"/>
          </a:p>
        </p:txBody>
      </p:sp>
    </p:spTree>
    <p:extLst>
      <p:ext uri="{BB962C8B-B14F-4D97-AF65-F5344CB8AC3E}">
        <p14:creationId xmlns:p14="http://schemas.microsoft.com/office/powerpoint/2010/main" val="1191019645"/>
      </p:ext>
    </p:extLst>
  </p:cSld>
  <p:clrMapOvr>
    <a:masterClrMapping/>
  </p:clrMapOvr>
  <p:transition spd="slow">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Passing arguments</a:t>
            </a:r>
            <a:endParaRPr lang="en-GB" sz="2800"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2400" dirty="0" smtClean="0"/>
              <a:t>The following function calls pass two parameters</a:t>
            </a:r>
          </a:p>
          <a:p>
            <a:pPr marL="640988" lvl="1" indent="-280988">
              <a:buNone/>
            </a:pPr>
            <a:r>
              <a:rPr lang="en-US" sz="2400" dirty="0" smtClean="0"/>
              <a:t>-	name 	captured as </a:t>
            </a:r>
            <a:r>
              <a:rPr lang="en-US" sz="2400" b="1" dirty="0" smtClean="0"/>
              <a:t>$1</a:t>
            </a:r>
          </a:p>
          <a:p>
            <a:pPr marL="640988" lvl="1" indent="-280988">
              <a:buNone/>
            </a:pPr>
            <a:r>
              <a:rPr lang="en-US" sz="2400" dirty="0" smtClean="0"/>
              <a:t>-	age 	captured as</a:t>
            </a:r>
            <a:r>
              <a:rPr lang="en-US" sz="2400" b="1" dirty="0" smtClean="0"/>
              <a:t> $2</a:t>
            </a:r>
          </a:p>
          <a:p>
            <a:pPr>
              <a:buNone/>
            </a:pPr>
            <a:endParaRPr lang="en-GB" sz="2400" dirty="0" smtClean="0"/>
          </a:p>
          <a:p>
            <a:pPr>
              <a:buNone/>
            </a:pPr>
            <a:endParaRPr lang="en-GB" sz="2400" dirty="0"/>
          </a:p>
        </p:txBody>
      </p:sp>
      <p:sp>
        <p:nvSpPr>
          <p:cNvPr id="4" name="Rounded Rectangle 3"/>
          <p:cNvSpPr/>
          <p:nvPr/>
        </p:nvSpPr>
        <p:spPr bwMode="auto">
          <a:xfrm>
            <a:off x="634181" y="2846440"/>
            <a:ext cx="7816645" cy="362810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r>
              <a:rPr lang="en-US" sz="2400" dirty="0" smtClean="0">
                <a:solidFill>
                  <a:schemeClr val="tx1"/>
                </a:solidFill>
                <a:latin typeface="Lucida Console" pitchFamily="49" charset="0"/>
                <a:ea typeface="Calibri" charset="0"/>
                <a:cs typeface="Courier New" pitchFamily="49" charset="0"/>
                <a:sym typeface="Calibri" charset="0"/>
              </a:rPr>
              <a:t>#!/bin/bash</a:t>
            </a:r>
          </a:p>
          <a:p>
            <a:r>
              <a:rPr lang="en-US" sz="2400" dirty="0" smtClean="0">
                <a:solidFill>
                  <a:schemeClr val="tx1"/>
                </a:solidFill>
                <a:latin typeface="Lucida Console" pitchFamily="49" charset="0"/>
                <a:ea typeface="Calibri" charset="0"/>
                <a:cs typeface="Courier New" pitchFamily="49" charset="0"/>
                <a:sym typeface="Calibri" charset="0"/>
              </a:rPr>
              <a:t> </a:t>
            </a:r>
          </a:p>
          <a:p>
            <a:r>
              <a:rPr lang="en-US" sz="2400" dirty="0" smtClean="0">
                <a:solidFill>
                  <a:schemeClr val="tx1"/>
                </a:solidFill>
                <a:latin typeface="Lucida Console" pitchFamily="49" charset="0"/>
                <a:ea typeface="Calibri" charset="0"/>
                <a:cs typeface="Courier New" pitchFamily="49" charset="0"/>
                <a:sym typeface="Calibri" charset="0"/>
              </a:rPr>
              <a:t>function </a:t>
            </a:r>
            <a:r>
              <a:rPr lang="en-US" sz="2400" dirty="0" err="1" smtClean="0">
                <a:solidFill>
                  <a:schemeClr val="tx1"/>
                </a:solidFill>
                <a:latin typeface="Lucida Console" pitchFamily="49" charset="0"/>
                <a:ea typeface="Calibri" charset="0"/>
                <a:cs typeface="Courier New" pitchFamily="49" charset="0"/>
                <a:sym typeface="Calibri" charset="0"/>
              </a:rPr>
              <a:t>displayUserDetails</a:t>
            </a:r>
            <a:r>
              <a:rPr lang="en-US" sz="2400" dirty="0" smtClean="0">
                <a:solidFill>
                  <a:schemeClr val="tx1"/>
                </a:solidFill>
                <a:latin typeface="Lucida Console" pitchFamily="49" charset="0"/>
                <a:ea typeface="Calibri" charset="0"/>
                <a:cs typeface="Courier New" pitchFamily="49" charset="0"/>
                <a:sym typeface="Calibri" charset="0"/>
              </a:rPr>
              <a:t>() {</a:t>
            </a:r>
          </a:p>
          <a:p>
            <a:r>
              <a:rPr lang="en-US" sz="2400" dirty="0" smtClean="0">
                <a:solidFill>
                  <a:schemeClr val="tx1"/>
                </a:solidFill>
                <a:latin typeface="Lucida Console" pitchFamily="49" charset="0"/>
                <a:ea typeface="Calibri" charset="0"/>
                <a:cs typeface="Courier New" pitchFamily="49" charset="0"/>
                <a:sym typeface="Calibri" charset="0"/>
              </a:rPr>
              <a:t>  echo </a:t>
            </a:r>
            <a:r>
              <a:rPr lang="en-US" sz="2400" dirty="0" smtClean="0">
                <a:latin typeface="Lucida Console" pitchFamily="49" charset="0"/>
                <a:cs typeface="Courier New" pitchFamily="49" charset="0"/>
              </a:rPr>
              <a:t>"</a:t>
            </a:r>
            <a:r>
              <a:rPr lang="en-US" sz="2400" dirty="0" smtClean="0">
                <a:solidFill>
                  <a:schemeClr val="tx1"/>
                </a:solidFill>
                <a:latin typeface="Lucida Console" pitchFamily="49" charset="0"/>
                <a:ea typeface="Calibri" charset="0"/>
                <a:cs typeface="Courier New" pitchFamily="49" charset="0"/>
                <a:sym typeface="Calibri" charset="0"/>
              </a:rPr>
              <a:t>Your name is $1 ."</a:t>
            </a:r>
          </a:p>
          <a:p>
            <a:r>
              <a:rPr lang="en-US" sz="2400" dirty="0" smtClean="0">
                <a:solidFill>
                  <a:schemeClr val="tx1"/>
                </a:solidFill>
                <a:latin typeface="Lucida Console" pitchFamily="49" charset="0"/>
                <a:ea typeface="Calibri" charset="0"/>
                <a:cs typeface="Courier New" pitchFamily="49" charset="0"/>
                <a:sym typeface="Calibri" charset="0"/>
              </a:rPr>
              <a:t>  echo </a:t>
            </a:r>
            <a:r>
              <a:rPr lang="en-US" sz="2400" dirty="0" smtClean="0">
                <a:latin typeface="Lucida Console" pitchFamily="49" charset="0"/>
                <a:cs typeface="Courier New" pitchFamily="49" charset="0"/>
              </a:rPr>
              <a:t>"</a:t>
            </a:r>
            <a:r>
              <a:rPr lang="en-US" sz="2400" dirty="0" smtClean="0">
                <a:solidFill>
                  <a:schemeClr val="tx1"/>
                </a:solidFill>
                <a:latin typeface="Lucida Console" pitchFamily="49" charset="0"/>
                <a:ea typeface="Calibri" charset="0"/>
                <a:cs typeface="Courier New" pitchFamily="49" charset="0"/>
                <a:sym typeface="Calibri" charset="0"/>
              </a:rPr>
              <a:t>You are $2 years old. "</a:t>
            </a:r>
          </a:p>
          <a:p>
            <a:r>
              <a:rPr lang="en-US" sz="2400" dirty="0" smtClean="0">
                <a:solidFill>
                  <a:schemeClr val="tx1"/>
                </a:solidFill>
                <a:latin typeface="Lucida Console" pitchFamily="49" charset="0"/>
                <a:ea typeface="Calibri" charset="0"/>
                <a:cs typeface="Courier New" pitchFamily="49" charset="0"/>
                <a:sym typeface="Calibri" charset="0"/>
              </a:rPr>
              <a:t>}</a:t>
            </a:r>
          </a:p>
          <a:p>
            <a:endParaRPr lang="en-US" sz="2400" dirty="0" smtClean="0">
              <a:solidFill>
                <a:schemeClr val="tx1"/>
              </a:solidFill>
              <a:latin typeface="Lucida Console" pitchFamily="49" charset="0"/>
              <a:ea typeface="Calibri" charset="0"/>
              <a:cs typeface="Courier New" pitchFamily="49" charset="0"/>
              <a:sym typeface="Calibri" charset="0"/>
            </a:endParaRPr>
          </a:p>
          <a:p>
            <a:r>
              <a:rPr lang="en-US" sz="2400" dirty="0" err="1" smtClean="0">
                <a:solidFill>
                  <a:schemeClr val="tx1"/>
                </a:solidFill>
                <a:latin typeface="Lucida Console" pitchFamily="49" charset="0"/>
                <a:ea typeface="Calibri" charset="0"/>
                <a:cs typeface="Courier New" pitchFamily="49" charset="0"/>
                <a:sym typeface="Calibri" charset="0"/>
              </a:rPr>
              <a:t>displayUserDetails</a:t>
            </a:r>
            <a:r>
              <a:rPr lang="en-US" sz="2400" dirty="0" smtClean="0">
                <a:solidFill>
                  <a:schemeClr val="tx1"/>
                </a:solidFill>
                <a:latin typeface="Lucida Console" pitchFamily="49" charset="0"/>
                <a:ea typeface="Calibri" charset="0"/>
                <a:cs typeface="Courier New" pitchFamily="49" charset="0"/>
                <a:sym typeface="Calibri" charset="0"/>
              </a:rPr>
              <a:t> Alice</a:t>
            </a:r>
            <a:r>
              <a:rPr lang="en-US" sz="2400" dirty="0" smtClean="0">
                <a:solidFill>
                  <a:schemeClr val="tx1"/>
                </a:solidFill>
                <a:latin typeface="Lucida Console" pitchFamily="49" charset="0"/>
                <a:cs typeface="Courier New" pitchFamily="49" charset="0"/>
                <a:sym typeface="Calibri" charset="0"/>
              </a:rPr>
              <a:t> </a:t>
            </a:r>
            <a:r>
              <a:rPr lang="en-US" sz="2400" dirty="0" smtClean="0">
                <a:solidFill>
                  <a:schemeClr val="tx1"/>
                </a:solidFill>
                <a:latin typeface="Lucida Console" pitchFamily="49" charset="0"/>
                <a:ea typeface="Calibri" charset="0"/>
                <a:cs typeface="Courier New" pitchFamily="49" charset="0"/>
                <a:sym typeface="Calibri" charset="0"/>
              </a:rPr>
              <a:t>25</a:t>
            </a:r>
          </a:p>
          <a:p>
            <a:r>
              <a:rPr lang="en-US" sz="2400" dirty="0" err="1" smtClean="0">
                <a:solidFill>
                  <a:schemeClr val="tx1"/>
                </a:solidFill>
                <a:latin typeface="Lucida Console" pitchFamily="49" charset="0"/>
                <a:ea typeface="Calibri" charset="0"/>
                <a:cs typeface="Courier New" pitchFamily="49" charset="0"/>
                <a:sym typeface="Calibri" charset="0"/>
              </a:rPr>
              <a:t>displayUserDetails</a:t>
            </a:r>
            <a:r>
              <a:rPr lang="en-US" sz="2400" dirty="0" smtClean="0">
                <a:solidFill>
                  <a:schemeClr val="tx1"/>
                </a:solidFill>
                <a:latin typeface="Lucida Console" pitchFamily="49" charset="0"/>
                <a:ea typeface="Calibri" charset="0"/>
                <a:cs typeface="Courier New" pitchFamily="49" charset="0"/>
                <a:sym typeface="Calibri" charset="0"/>
              </a:rPr>
              <a:t> Bob 32</a:t>
            </a:r>
            <a:endParaRPr lang="en-US" sz="2400" dirty="0">
              <a:solidFill>
                <a:schemeClr val="tx1"/>
              </a:solidFill>
              <a:latin typeface="Lucida Console" pitchFamily="49" charset="0"/>
              <a:ea typeface="Calibri" charset="0"/>
              <a:cs typeface="Courier New" pitchFamily="49" charset="0"/>
              <a:sym typeface="Calibri" charset="0"/>
            </a:endParaRPr>
          </a:p>
        </p:txBody>
      </p:sp>
    </p:spTree>
    <p:extLst>
      <p:ext uri="{BB962C8B-B14F-4D97-AF65-F5344CB8AC3E}">
        <p14:creationId xmlns:p14="http://schemas.microsoft.com/office/powerpoint/2010/main" val="4153822240"/>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662300" y="800064"/>
            <a:ext cx="7772400" cy="477054"/>
          </a:xfrm>
        </p:spPr>
        <p:txBody>
          <a:bodyPr/>
          <a:lstStyle/>
          <a:p>
            <a:r>
              <a:rPr lang="en-GB" sz="2800" b="1" dirty="0" smtClean="0"/>
              <a:t>Functions</a:t>
            </a:r>
            <a:endParaRPr lang="en-GB" sz="2800" b="1" dirty="0"/>
          </a:p>
        </p:txBody>
      </p:sp>
      <p:sp>
        <p:nvSpPr>
          <p:cNvPr id="21" name="Text Placeholder 20"/>
          <p:cNvSpPr>
            <a:spLocks noGrp="1"/>
          </p:cNvSpPr>
          <p:nvPr>
            <p:ph type="body" sz="quarter" idx="13"/>
          </p:nvPr>
        </p:nvSpPr>
        <p:spPr>
          <a:xfrm>
            <a:off x="661292" y="3214800"/>
            <a:ext cx="7772677" cy="476726"/>
          </a:xfrm>
          <a:effectLst>
            <a:outerShdw blurRad="63500" dist="63500" dir="2700000" algn="tl" rotWithShape="0">
              <a:prstClr val="black">
                <a:alpha val="40000"/>
              </a:prstClr>
            </a:outerShdw>
          </a:effectLst>
        </p:spPr>
        <p:txBody>
          <a:bodyPr/>
          <a:lstStyle/>
          <a:p>
            <a:r>
              <a:rPr dirty="0" smtClean="0"/>
              <a:t> return value</a:t>
            </a:r>
            <a:endParaRPr lang="en-GB" dirty="0"/>
          </a:p>
        </p:txBody>
      </p:sp>
      <p:sp>
        <p:nvSpPr>
          <p:cNvPr id="4" name="Text Placeholder 3"/>
          <p:cNvSpPr>
            <a:spLocks noGrp="1"/>
          </p:cNvSpPr>
          <p:nvPr>
            <p:ph type="body" sz="quarter" idx="16"/>
          </p:nvPr>
        </p:nvSpPr>
        <p:spPr>
          <a:xfrm>
            <a:off x="661292" y="1602000"/>
            <a:ext cx="7772677" cy="578882"/>
          </a:xfrm>
        </p:spPr>
        <p:txBody>
          <a:bodyPr/>
          <a:lstStyle/>
          <a:p>
            <a:r>
              <a:rPr dirty="0"/>
              <a:t>b</a:t>
            </a:r>
            <a:r>
              <a:rPr dirty="0" smtClean="0"/>
              <a:t>asic functions</a:t>
            </a:r>
            <a:endParaRPr lang="en-GB" dirty="0"/>
          </a:p>
        </p:txBody>
      </p:sp>
      <p:sp>
        <p:nvSpPr>
          <p:cNvPr id="7" name="Text Placeholder 3"/>
          <p:cNvSpPr>
            <a:spLocks noGrp="1"/>
          </p:cNvSpPr>
          <p:nvPr>
            <p:ph type="body" sz="quarter" idx="16"/>
          </p:nvPr>
        </p:nvSpPr>
        <p:spPr>
          <a:xfrm>
            <a:off x="661292" y="2408400"/>
            <a:ext cx="7772677" cy="578882"/>
          </a:xfrm>
        </p:spPr>
        <p:txBody>
          <a:bodyPr/>
          <a:lstStyle/>
          <a:p>
            <a:r>
              <a:rPr dirty="0" smtClean="0"/>
              <a:t>passing arguments</a:t>
            </a:r>
            <a:endParaRPr lang="en-GB" dirty="0"/>
          </a:p>
        </p:txBody>
      </p:sp>
      <p:sp>
        <p:nvSpPr>
          <p:cNvPr id="8" name="Text Placeholder 3"/>
          <p:cNvSpPr>
            <a:spLocks noGrp="1"/>
          </p:cNvSpPr>
          <p:nvPr>
            <p:ph type="body" sz="quarter" idx="16"/>
          </p:nvPr>
        </p:nvSpPr>
        <p:spPr>
          <a:xfrm>
            <a:off x="661292" y="4021200"/>
            <a:ext cx="7772677" cy="578882"/>
          </a:xfrm>
        </p:spPr>
        <p:txBody>
          <a:bodyPr/>
          <a:lstStyle/>
          <a:p>
            <a:r>
              <a:rPr dirty="0" smtClean="0"/>
              <a:t>return code</a:t>
            </a:r>
            <a:endParaRPr lang="en-GB" dirty="0"/>
          </a:p>
        </p:txBody>
      </p:sp>
      <p:sp>
        <p:nvSpPr>
          <p:cNvPr id="9" name="Text Placeholder 3"/>
          <p:cNvSpPr>
            <a:spLocks noGrp="1"/>
          </p:cNvSpPr>
          <p:nvPr>
            <p:ph type="body" sz="quarter" idx="16"/>
          </p:nvPr>
        </p:nvSpPr>
        <p:spPr>
          <a:xfrm>
            <a:off x="661292" y="4827600"/>
            <a:ext cx="7772677" cy="578882"/>
          </a:xfrm>
        </p:spPr>
        <p:txBody>
          <a:bodyPr/>
          <a:lstStyle/>
          <a:p>
            <a:r>
              <a:rPr dirty="0"/>
              <a:t>v</a:t>
            </a:r>
            <a:r>
              <a:rPr dirty="0" smtClean="0"/>
              <a:t>ariable scope</a:t>
            </a:r>
            <a:endParaRPr lang="en-GB" dirty="0"/>
          </a:p>
        </p:txBody>
      </p:sp>
    </p:spTree>
    <p:extLst>
      <p:ext uri="{BB962C8B-B14F-4D97-AF65-F5344CB8AC3E}">
        <p14:creationId xmlns:p14="http://schemas.microsoft.com/office/powerpoint/2010/main" val="4066296182"/>
      </p:ext>
    </p:extLst>
  </p:cSld>
  <p:clrMapOvr>
    <a:masterClrMapping/>
  </p:clrMapOvr>
  <p:transition spd="slow">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Return value</a:t>
            </a:r>
            <a:endParaRPr lang="en-GB" sz="2800"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2400" dirty="0" smtClean="0"/>
              <a:t>Use </a:t>
            </a:r>
            <a:r>
              <a:rPr lang="en-US" sz="2400" b="1" dirty="0" smtClean="0"/>
              <a:t>echo</a:t>
            </a:r>
            <a:r>
              <a:rPr lang="en-US" sz="2400" dirty="0" smtClean="0"/>
              <a:t> to return a value from a function </a:t>
            </a:r>
          </a:p>
          <a:p>
            <a:pPr>
              <a:buNone/>
            </a:pPr>
            <a:endParaRPr lang="en-GB" sz="2400" dirty="0"/>
          </a:p>
        </p:txBody>
      </p:sp>
      <p:sp>
        <p:nvSpPr>
          <p:cNvPr id="4" name="Rounded Rectangle 3"/>
          <p:cNvSpPr/>
          <p:nvPr/>
        </p:nvSpPr>
        <p:spPr bwMode="auto">
          <a:xfrm>
            <a:off x="916209" y="2152380"/>
            <a:ext cx="7062668" cy="3850216"/>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#!/bin/bash</a:t>
            </a:r>
          </a:p>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function </a:t>
            </a:r>
            <a:r>
              <a:rPr lang="en-GB" sz="2400" dirty="0" err="1" smtClean="0">
                <a:solidFill>
                  <a:schemeClr val="tx1"/>
                </a:solidFill>
                <a:latin typeface="Lucida Console" pitchFamily="49" charset="0"/>
                <a:ea typeface="ヒラギノ角ゴ Pro W3" pitchFamily="-112" charset="-128"/>
                <a:cs typeface="Courier New" pitchFamily="49" charset="0"/>
              </a:rPr>
              <a:t>getName</a:t>
            </a:r>
            <a:r>
              <a:rPr lang="en-GB" sz="2400" dirty="0" smtClean="0">
                <a:solidFill>
                  <a:schemeClr val="tx1"/>
                </a:solidFill>
                <a:latin typeface="Lucida Console" pitchFamily="49" charset="0"/>
                <a:ea typeface="ヒラギノ角ゴ Pro W3" pitchFamily="-112" charset="-128"/>
                <a:cs typeface="Courier New" pitchFamily="49" charset="0"/>
              </a:rPr>
              <a:t>(){</a:t>
            </a:r>
          </a:p>
          <a:p>
            <a:r>
              <a:rPr lang="en-GB" sz="2400" dirty="0" smtClean="0">
                <a:solidFill>
                  <a:schemeClr val="tx1"/>
                </a:solidFill>
                <a:latin typeface="Lucida Console" pitchFamily="49" charset="0"/>
                <a:ea typeface="ヒラギノ角ゴ Pro W3" pitchFamily="-112" charset="-128"/>
                <a:cs typeface="Courier New" pitchFamily="49" charset="0"/>
              </a:rPr>
              <a:t>   read –p </a:t>
            </a:r>
            <a:r>
              <a:rPr lang="en-US" sz="2400" dirty="0" smtClean="0">
                <a:latin typeface="Lucida Console" pitchFamily="49" charset="0"/>
                <a:cs typeface="Courier New" pitchFamily="49" charset="0"/>
              </a:rPr>
              <a:t>"</a:t>
            </a:r>
            <a:r>
              <a:rPr lang="en-GB" sz="2400" dirty="0" smtClean="0">
                <a:solidFill>
                  <a:schemeClr val="tx1"/>
                </a:solidFill>
                <a:latin typeface="Lucida Console" pitchFamily="49" charset="0"/>
                <a:ea typeface="ヒラギノ角ゴ Pro W3" pitchFamily="-112" charset="-128"/>
                <a:cs typeface="Courier New" pitchFamily="49" charset="0"/>
              </a:rPr>
              <a:t>Enter your name : </a:t>
            </a:r>
            <a:r>
              <a:rPr lang="en-US" sz="2400" dirty="0" smtClean="0">
                <a:latin typeface="Lucida Console" pitchFamily="49" charset="0"/>
                <a:cs typeface="Courier New" pitchFamily="49" charset="0"/>
              </a:rPr>
              <a:t>"</a:t>
            </a:r>
            <a:r>
              <a:rPr lang="en-GB" sz="2400" dirty="0" smtClean="0">
                <a:solidFill>
                  <a:schemeClr val="tx1"/>
                </a:solidFill>
                <a:latin typeface="Lucida Console" pitchFamily="49" charset="0"/>
                <a:ea typeface="ヒラギノ角ゴ Pro W3" pitchFamily="-112" charset="-128"/>
                <a:cs typeface="Courier New" pitchFamily="49" charset="0"/>
              </a:rPr>
              <a:t> name</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   echo $name</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 </a:t>
            </a:r>
          </a:p>
          <a:p>
            <a:pPr marL="0" marR="0" indent="0" algn="l" defTabSz="914400" rtl="0" eaLnBrk="0" fontAlgn="base" latinLnBrk="0" hangingPunct="0">
              <a:lnSpc>
                <a:spcPct val="100000"/>
              </a:lnSpc>
              <a:spcBef>
                <a:spcPct val="0"/>
              </a:spcBef>
              <a:spcAft>
                <a:spcPct val="0"/>
              </a:spcAft>
              <a:buClrTx/>
              <a:buSzTx/>
              <a:buFontTx/>
              <a:buNone/>
              <a:tabLst/>
            </a:pPr>
            <a:endParaRPr lang="en-GB" sz="2400" dirty="0" smtClean="0">
              <a:solidFill>
                <a:schemeClr val="tx1"/>
              </a:solidFill>
              <a:latin typeface="Lucida Console" pitchFamily="49" charset="0"/>
              <a:ea typeface="ヒラギノ角ゴ Pro W3" pitchFamily="-112" charset="-128"/>
              <a:cs typeface="Courier New" pitchFamily="49" charset="0"/>
            </a:endParaRPr>
          </a:p>
          <a:p>
            <a:r>
              <a:rPr lang="en-GB" sz="2400" dirty="0" smtClean="0">
                <a:solidFill>
                  <a:schemeClr val="tx1"/>
                </a:solidFill>
                <a:latin typeface="Lucida Console" pitchFamily="49" charset="0"/>
                <a:ea typeface="ヒラギノ角ゴ Pro W3" pitchFamily="-112" charset="-128"/>
                <a:cs typeface="Courier New" pitchFamily="49" charset="0"/>
              </a:rPr>
              <a:t>e</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cho </a:t>
            </a:r>
            <a:r>
              <a:rPr lang="en-US" sz="2400" dirty="0" smtClean="0">
                <a:latin typeface="Lucida Console" pitchFamily="49" charset="0"/>
                <a:cs typeface="Courier New" pitchFamily="49" charset="0"/>
              </a:rPr>
              <a:t>"</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Your name is $(</a:t>
            </a:r>
            <a:r>
              <a:rPr kumimoji="0" lang="en-GB" sz="2400" b="0" i="0" u="none" strike="noStrike" cap="none" normalizeH="0" baseline="0" dirty="0" err="1" smtClean="0">
                <a:ln>
                  <a:noFill/>
                </a:ln>
                <a:solidFill>
                  <a:schemeClr val="tx1"/>
                </a:solidFill>
                <a:effectLst/>
                <a:latin typeface="Lucida Console" pitchFamily="49" charset="0"/>
                <a:ea typeface="ヒラギノ角ゴ Pro W3" pitchFamily="-112" charset="-128"/>
                <a:cs typeface="Courier New" pitchFamily="49" charset="0"/>
              </a:rPr>
              <a:t>getName</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a:t>
            </a:r>
            <a:r>
              <a:rPr lang="en-US" sz="2400" dirty="0" smtClean="0">
                <a:latin typeface="Lucida Console" pitchFamily="49" charset="0"/>
                <a:cs typeface="Courier New" pitchFamily="49" charset="0"/>
              </a:rPr>
              <a:t>"</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2635231245"/>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662300" y="800064"/>
            <a:ext cx="7772400" cy="477054"/>
          </a:xfrm>
        </p:spPr>
        <p:txBody>
          <a:bodyPr/>
          <a:lstStyle/>
          <a:p>
            <a:r>
              <a:rPr lang="en-GB" sz="2800" b="1" dirty="0" smtClean="0"/>
              <a:t>Functions</a:t>
            </a:r>
            <a:endParaRPr lang="en-GB" sz="2800" b="1" dirty="0"/>
          </a:p>
        </p:txBody>
      </p:sp>
      <p:sp>
        <p:nvSpPr>
          <p:cNvPr id="21" name="Text Placeholder 20"/>
          <p:cNvSpPr>
            <a:spLocks noGrp="1"/>
          </p:cNvSpPr>
          <p:nvPr>
            <p:ph type="body" sz="quarter" idx="13"/>
          </p:nvPr>
        </p:nvSpPr>
        <p:spPr>
          <a:xfrm>
            <a:off x="662300" y="4021200"/>
            <a:ext cx="7772677" cy="476726"/>
          </a:xfrm>
          <a:effectLst>
            <a:outerShdw blurRad="63500" dist="63500" dir="2700000" algn="tl" rotWithShape="0">
              <a:prstClr val="black">
                <a:alpha val="40000"/>
              </a:prstClr>
            </a:outerShdw>
          </a:effectLst>
        </p:spPr>
        <p:txBody>
          <a:bodyPr/>
          <a:lstStyle/>
          <a:p>
            <a:r>
              <a:rPr dirty="0" smtClean="0"/>
              <a:t> return code</a:t>
            </a:r>
            <a:endParaRPr lang="en-GB" dirty="0"/>
          </a:p>
        </p:txBody>
      </p:sp>
      <p:sp>
        <p:nvSpPr>
          <p:cNvPr id="4" name="Text Placeholder 3"/>
          <p:cNvSpPr>
            <a:spLocks noGrp="1"/>
          </p:cNvSpPr>
          <p:nvPr>
            <p:ph type="body" sz="quarter" idx="16"/>
          </p:nvPr>
        </p:nvSpPr>
        <p:spPr>
          <a:xfrm>
            <a:off x="662300" y="1602000"/>
            <a:ext cx="7772677" cy="578882"/>
          </a:xfrm>
        </p:spPr>
        <p:txBody>
          <a:bodyPr/>
          <a:lstStyle/>
          <a:p>
            <a:r>
              <a:rPr/>
              <a:t>b</a:t>
            </a:r>
            <a:r>
              <a:rPr smtClean="0"/>
              <a:t>asic functions</a:t>
            </a:r>
            <a:endParaRPr lang="en-GB" dirty="0"/>
          </a:p>
        </p:txBody>
      </p:sp>
      <p:sp>
        <p:nvSpPr>
          <p:cNvPr id="7" name="Text Placeholder 3"/>
          <p:cNvSpPr>
            <a:spLocks noGrp="1"/>
          </p:cNvSpPr>
          <p:nvPr>
            <p:ph type="body" sz="quarter" idx="16"/>
          </p:nvPr>
        </p:nvSpPr>
        <p:spPr>
          <a:xfrm>
            <a:off x="661292" y="2408400"/>
            <a:ext cx="7772677" cy="578882"/>
          </a:xfrm>
        </p:spPr>
        <p:txBody>
          <a:bodyPr/>
          <a:lstStyle/>
          <a:p>
            <a:r>
              <a:rPr smtClean="0"/>
              <a:t>passing arguments</a:t>
            </a:r>
            <a:endParaRPr lang="en-GB" dirty="0"/>
          </a:p>
        </p:txBody>
      </p:sp>
      <p:sp>
        <p:nvSpPr>
          <p:cNvPr id="8" name="Text Placeholder 3"/>
          <p:cNvSpPr>
            <a:spLocks noGrp="1"/>
          </p:cNvSpPr>
          <p:nvPr>
            <p:ph type="body" sz="quarter" idx="16"/>
          </p:nvPr>
        </p:nvSpPr>
        <p:spPr>
          <a:xfrm>
            <a:off x="661292" y="3214800"/>
            <a:ext cx="7772677" cy="578882"/>
          </a:xfrm>
        </p:spPr>
        <p:txBody>
          <a:bodyPr/>
          <a:lstStyle/>
          <a:p>
            <a:r>
              <a:rPr dirty="0" smtClean="0"/>
              <a:t>return value</a:t>
            </a:r>
            <a:endParaRPr lang="en-GB" dirty="0"/>
          </a:p>
        </p:txBody>
      </p:sp>
      <p:sp>
        <p:nvSpPr>
          <p:cNvPr id="9" name="Text Placeholder 3"/>
          <p:cNvSpPr>
            <a:spLocks noGrp="1"/>
          </p:cNvSpPr>
          <p:nvPr>
            <p:ph type="body" sz="quarter" idx="16"/>
          </p:nvPr>
        </p:nvSpPr>
        <p:spPr>
          <a:xfrm>
            <a:off x="662300" y="4827600"/>
            <a:ext cx="7772677" cy="578882"/>
          </a:xfrm>
        </p:spPr>
        <p:txBody>
          <a:bodyPr/>
          <a:lstStyle/>
          <a:p>
            <a:r>
              <a:rPr/>
              <a:t>v</a:t>
            </a:r>
            <a:r>
              <a:rPr smtClean="0"/>
              <a:t>ariable scope</a:t>
            </a:r>
            <a:endParaRPr lang="en-GB" dirty="0"/>
          </a:p>
        </p:txBody>
      </p:sp>
    </p:spTree>
    <p:extLst>
      <p:ext uri="{BB962C8B-B14F-4D97-AF65-F5344CB8AC3E}">
        <p14:creationId xmlns:p14="http://schemas.microsoft.com/office/powerpoint/2010/main" val="2781424289"/>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p:properties xmlns:p="http://schemas.microsoft.com/office/2006/metadata/properties" xmlns:xsi="http://www.w3.org/2001/XMLSchema-instance" xmlns:pc="http://schemas.microsoft.com/office/infopath/2007/PartnerControls"><documentManagement><Module xmlns="$ListId:Shared Documents;">Shell Programming</Module><RestrictedToTheseUsers xmlns="$ListId:Shared Documents;"><UserInfo><DisplayName></DisplayName><AccountId xsi:nil="true"></AccountId><AccountType/></UserInfo></RestrictedToTheseUsers><Week xmlns="$ListId:Shared Documents;" xsi:nil="true"></Week><Document_x0020_Type xmlns="$ListId:Shared Documents;">Slide Decks</Document_x0020_Type><IconOverlay xmlns="http://schemas.microsoft.com/sharepoint/v4" xsi:nil="true"/></documentManagement></p:properties>
</file>

<file path=customXml/item3.xml><?xml version="1.0" encoding="utf-8"?><ct:contentTypeSchema ct:_="" ma:_="" ma:contentTypeName="Document" ma:contentTypeID="0x010100C6296D0BB197BA4483003E3880790A29" ma:contentTypeVersion="3" ma:contentTypeDescription="Create a new document." ma:contentTypeScope="" ma:versionID="66e104b55d8b92e7e9987c3551dfcd8b" xmlns:ct="http://schemas.microsoft.com/office/2006/metadata/contentType" xmlns:ma="http://schemas.microsoft.com/office/2006/metadata/properties/metaAttributes">
<xsd:schema targetNamespace="http://schemas.microsoft.com/office/2006/metadata/properties" ma:root="true" ma:fieldsID="f5baa90efeecf520aa9cebffe248bb50" ns2:_="" ns3:_="" xmlns:xsd="http://www.w3.org/2001/XMLSchema" xmlns:xs="http://www.w3.org/2001/XMLSchema" xmlns:p="http://schemas.microsoft.com/office/2006/metadata/properties" xmlns:ns2="$ListId:Shared Documents;" xmlns:ns3="http://schemas.microsoft.com/sharepoint/v4">
<xsd:import namespace="$ListId:Shared Documents;"/>
<xsd:import namespace="http://schemas.microsoft.com/sharepoint/v4"/>
<xsd:element name="properties">
<xsd:complexType>
<xsd:sequence>
<xsd:element name="documentManagement">
<xsd:complexType>
<xsd:all>
<xsd:element ref="ns2:RestrictedToTheseUsers" minOccurs="0"/>
<xsd:element ref="ns2:Week" minOccurs="0"/>
<xsd:element ref="ns2:Document_x0020_Type" minOccurs="0"/>
<xsd:element ref="ns2:Module" minOccurs="0"/>
<xsd:element ref="ns3:IconOverlay" minOccurs="0"/>
</xsd:all>
</xsd:complexType>
</xsd:element>
</xsd:sequence>
</xsd:complexType>
</xsd:element>
</xsd:schema>
<xsd:schema targetNamespace="$ListId:Shared Documents;"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RestrictedToTheseUsers" ma:index="8" nillable="true" ma:displayName="RestrictedToTheseUsers" ma:list="UserInfo" ma:SearchPeopleOnly="false" ma:SharePointGroup="0" ma:internalName="RestrictedToTheseUsers" ma:readOnly="false" ma:showField="Titl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Week" ma:index="9" nillable="true" ma:displayName="Day" ma:format="Dropdown" ma:indexed="true" ma:internalName="Week">
<xsd:simpleType>
<xsd:restriction base="dms:Choice">
<xsd:enumeration value="01"/>
<xsd:enumeration value="02"/>
<xsd:enumeration value="03"/>
<xsd:enumeration value="04"/>
<xsd:enumeration value="05"/>
<xsd:enumeration value="06"/>
<xsd:enumeration value="07"/>
<xsd:enumeration value="08"/>
<xsd:enumeration value="09"/>
<xsd:enumeration value="10"/>
</xsd:restriction>
</xsd:simpleType>
</xsd:element>
<xsd:element name="Document_x0020_Type" ma:index="10" nillable="true" ma:displayName="Document Type" ma:format="Dropdown" ma:indexed="true" ma:internalName="Document_x0020_Type">
<xsd:simpleType>
<xsd:restriction base="dms:Choice">
<xsd:enumeration value="Course Setup"/>
<xsd:enumeration value="Exams"/>
<xsd:enumeration value="Exercises"/>
<xsd:enumeration value="Handouts"/>
<xsd:enumeration value="Manuals"/>
<xsd:enumeration value="Other"/>
<xsd:enumeration value="Projects"/>
<xsd:enumeration value="Recommended Reading"/>
<xsd:enumeration value="Resources"/>
<xsd:enumeration value="Slide Decks"/>
</xsd:restriction>
</xsd:simpleType>
</xsd:element>
<xsd:element name="Module" ma:index="11" nillable="true" ma:displayName="Module" ma:format="Dropdown" ma:indexed="true" ma:internalName="Module">
<xsd:simpleType>
<xsd:restriction base="dms:Choice">
<xsd:enumeration value="Foundation"/>
<xsd:enumeration value="Shell Programming"/>
<xsd:enumeration value="Post Sign Off Activities"/>
</xsd:restriction>
</xsd:simpleType>
</xsd:element>
</xsd:schema>
<xsd:schema targetNamespace="http://schemas.microsoft.com/sharepoint/v4"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IconOverlay" ma:index="14" nillable="true" ma:displayName="IconOverlay" ma:hidden="true" ma:internalName="IconOverlay">
<xsd:simpleType>
<xsd:restriction base="dms:Text"/>
</xsd:simpleType>
</xsd:element>
</xsd:schema>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targetNamespace="http://schemas.microsoft.com/office/infopath/2007/PartnerControls" elementFormDefault="qualified" attributeFormDefault="unqualified" xmlns:pc="http://schemas.microsoft.com/office/infopath/2007/PartnerControls" xmlns:xs="http://www.w3.org/2001/XMLSchema">
<xs:element name="Person">
<xs:complexType>
<xs:sequence>
<xs:element ref="pc:DisplayName" minOccurs="0"></xs:element>
<xs:element ref="pc:AccountId" minOccurs="0"></xs:element>
<xs:element ref="pc:AccountType" minOccurs="0"></xs:element>
</xs:sequence>
</xs:complexType>
</xs:element>
<xs:element name="DisplayName" type="xs:string"></xs:element>
<xs:element name="AccountId" type="xs:string"></xs:element>
<xs:element name="AccountType" type="xs:string"></xs:element>
<xs:element name="BDCAssociatedEntity">
<xs:complexType>
<xs:sequence>
<xs:element ref="pc:BDCEntity" minOccurs="0" maxOccurs="unbounded"></xs:element>
</xs:sequence>
<xs:attribute ref="pc:EntityNamespace"></xs:attribute>
<xs:attribute ref="pc:EntityName"></xs:attribute>
<xs:attribute ref="pc:SystemInstanceName"></xs:attribute>
<xs:attribute ref="pc:AssociationName"></xs:attribute>
</xs:complexType>
</xs:element>
<xs:attribute name="EntityNamespace" type="xs:string"></xs:attribute>
<xs:attribute name="EntityName" type="xs:string"></xs:attribute>
<xs:attribute name="SystemInstanceName" type="xs:string"></xs:attribute>
<xs:attribute name="AssociationName" type="xs:string"></xs:attribute>
<xs:element name="BDCEntity">
<xs:complexType>
<xs:sequence>
<xs:element ref="pc:EntityDisplayName" minOccurs="0"></xs:element>
<xs:element ref="pc:EntityInstanceReference" minOccurs="0"></xs:element>
<xs:element ref="pc:EntityId1" minOccurs="0"></xs:element>
<xs:element ref="pc:EntityId2" minOccurs="0"></xs:element>
<xs:element ref="pc:EntityId3" minOccurs="0"></xs:element>
<xs:element ref="pc:EntityId4" minOccurs="0"></xs:element>
<xs:element ref="pc:EntityId5" minOccurs="0"></xs:element>
</xs:sequence>
</xs:complexType>
</xs:element>
<xs:element name="EntityDisplayName" type="xs:string"></xs:element>
<xs:element name="EntityInstanceReference" type="xs:string"></xs:element>
<xs:element name="EntityId1" type="xs:string"></xs:element>
<xs:element name="EntityId2" type="xs:string"></xs:element>
<xs:element name="EntityId3" type="xs:string"></xs:element>
<xs:element name="EntityId4" type="xs:string"></xs:element>
<xs:element name="EntityId5" type="xs:string"></xs:element>
<xs:element name="Terms">
<xs:complexType>
<xs:sequence>
<xs:element ref="pc:TermInfo" minOccurs="0" maxOccurs="unbounded"></xs:element>
</xs:sequence>
</xs:complexType>
</xs:element>
<xs:element name="TermInfo">
<xs:complexType>
<xs:sequence>
<xs:element ref="pc:TermName" minOccurs="0"></xs:element>
<xs:element ref="pc:TermId" minOccurs="0"></xs:element>
</xs:sequence>
</xs:complexType>
</xs:element>
<xs:element name="TermName" type="xs:string"></xs:element>
<xs:element name="TermId" type="xs:string"></xs:element>
</xs:schema>
</ct:contentTypeSchema>
</file>

<file path=customXml/itemProps1.xml><?xml version="1.0" encoding="utf-8"?>
<ds:datastoreItem xmlns:ds="http://schemas.openxmlformats.org/officeDocument/2006/customXml" ds:itemID="{32E31597-429F-4870-AB6E-9E1381736D87}">
  <ds:schemaRefs>
    <ds:schemaRef ds:uri="http://schemas.microsoft.com/sharepoint/v3/contenttype/forms"/>
  </ds:schemaRefs>
</ds:datastoreItem>
</file>

<file path=customXml/itemProps2.xml><?xml version="1.0" encoding="utf-8"?>
<ds:datastoreItem xmlns:ds="http://schemas.openxmlformats.org/officeDocument/2006/customXml" ds:itemID="{7802064E-14FA-4419-BA45-AF9C42F9F50E}">
  <ds:schemaRefs>
    <ds:schemaRef ds:uri="http://schemas.microsoft.com/office/2006/metadata/properties"/>
    <ds:schemaRef ds:uri="http://schemas.microsoft.com/office/2006/documentManagement/types"/>
    <ds:schemaRef ds:uri="http://purl.org/dc/dcmitype/"/>
    <ds:schemaRef ds:uri="http://purl.org/dc/elements/1.1/"/>
    <ds:schemaRef ds:uri="$ListId:Shared Documents;"/>
    <ds:schemaRef ds:uri="http://schemas.microsoft.com/office/infopath/2007/PartnerControls"/>
    <ds:schemaRef ds:uri="http://schemas.microsoft.com/sharepoint/v4"/>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873744E6-9648-4668-AFEC-11658E94EF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ListId:Shared Document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25129</TotalTime>
  <Words>6347</Words>
  <Application>Microsoft Office PowerPoint</Application>
  <PresentationFormat>On-screen Show (4:3)</PresentationFormat>
  <Paragraphs>1471</Paragraphs>
  <Slides>130</Slides>
  <Notes>112</Notes>
  <HiddenSlides>0</HiddenSlides>
  <MMClips>0</MMClips>
  <ScaleCrop>false</ScaleCrop>
  <HeadingPairs>
    <vt:vector size="4" baseType="variant">
      <vt:variant>
        <vt:lpstr>Theme</vt:lpstr>
      </vt:variant>
      <vt:variant>
        <vt:i4>1</vt:i4>
      </vt:variant>
      <vt:variant>
        <vt:lpstr>Slide Titles</vt:lpstr>
      </vt:variant>
      <vt:variant>
        <vt:i4>130</vt:i4>
      </vt:variant>
    </vt:vector>
  </HeadingPairs>
  <TitlesOfParts>
    <vt:vector size="131" baseType="lpstr">
      <vt:lpstr>Office Theme</vt:lpstr>
      <vt:lpstr>PowerPoint Presentation</vt:lpstr>
      <vt:lpstr>Module objectives</vt:lpstr>
      <vt:lpstr>Introduction to Shell Scripts</vt:lpstr>
      <vt:lpstr>Create and Running a Shell Script</vt:lpstr>
      <vt:lpstr>Creating and Running a Shell Script</vt:lpstr>
      <vt:lpstr>Creating and Running a Shell Script</vt:lpstr>
      <vt:lpstr>Creating and Running a Shell Script</vt:lpstr>
      <vt:lpstr>Introduction to Shell Scripts</vt:lpstr>
      <vt:lpstr>Debugging a shell script</vt:lpstr>
      <vt:lpstr>Example - shell scripts</vt:lpstr>
      <vt:lpstr>Introduction to Shell Scripts</vt:lpstr>
      <vt:lpstr>Exit command</vt:lpstr>
      <vt:lpstr>PowerPoint Presentation</vt:lpstr>
      <vt:lpstr>Questions?</vt:lpstr>
      <vt:lpstr>PowerPoint Presentation</vt:lpstr>
      <vt:lpstr>Module objectives</vt:lpstr>
      <vt:lpstr>Variables and Command Substitution</vt:lpstr>
      <vt:lpstr>Variables</vt:lpstr>
      <vt:lpstr>Example</vt:lpstr>
      <vt:lpstr>Variables and Command Substitution</vt:lpstr>
      <vt:lpstr>Passing Arguments to a Script</vt:lpstr>
      <vt:lpstr>Special Variables </vt:lpstr>
      <vt:lpstr>Example</vt:lpstr>
      <vt:lpstr>Variables and Command Substitution</vt:lpstr>
      <vt:lpstr>Interactive Script Using read Command</vt:lpstr>
      <vt:lpstr>Interactive Script Using read Command</vt:lpstr>
      <vt:lpstr>Variables and Command Substitution</vt:lpstr>
      <vt:lpstr>Command substitution</vt:lpstr>
      <vt:lpstr>Variables and Command Substitution</vt:lpstr>
      <vt:lpstr>Array</vt:lpstr>
      <vt:lpstr>Array</vt:lpstr>
      <vt:lpstr>Variables and Command Substitution</vt:lpstr>
      <vt:lpstr>Arithmetic</vt:lpstr>
      <vt:lpstr>Floating point arithmetic</vt:lpstr>
      <vt:lpstr>In Summary - Variables</vt:lpstr>
      <vt:lpstr>PowerPoint Presentation</vt:lpstr>
      <vt:lpstr>Questions?</vt:lpstr>
      <vt:lpstr>PowerPoint Presentation</vt:lpstr>
      <vt:lpstr>Module objectives</vt:lpstr>
      <vt:lpstr>Conditionals</vt:lpstr>
      <vt:lpstr>if statement</vt:lpstr>
      <vt:lpstr>If statement </vt:lpstr>
      <vt:lpstr>If Statement</vt:lpstr>
      <vt:lpstr>If Statement – Syntax</vt:lpstr>
      <vt:lpstr>If Statement – example</vt:lpstr>
      <vt:lpstr>If Statement – Syntax</vt:lpstr>
      <vt:lpstr>If Statement – elif Example</vt:lpstr>
      <vt:lpstr>if statement</vt:lpstr>
      <vt:lpstr>Test Expression</vt:lpstr>
      <vt:lpstr>Test Expression</vt:lpstr>
      <vt:lpstr>File test</vt:lpstr>
      <vt:lpstr>String test</vt:lpstr>
      <vt:lpstr>Numeric test</vt:lpstr>
      <vt:lpstr>Test expression - example</vt:lpstr>
      <vt:lpstr>if statement</vt:lpstr>
      <vt:lpstr>Conditional Operators</vt:lpstr>
      <vt:lpstr>Conditional operators</vt:lpstr>
      <vt:lpstr>Conditional operators - Example </vt:lpstr>
      <vt:lpstr>Conditionals</vt:lpstr>
      <vt:lpstr>Case Statement</vt:lpstr>
      <vt:lpstr>Case statement - Syntax</vt:lpstr>
      <vt:lpstr>Case statement - Example</vt:lpstr>
      <vt:lpstr>Case Statement</vt:lpstr>
      <vt:lpstr>Using Pattern </vt:lpstr>
      <vt:lpstr>Case statement – example with pattern</vt:lpstr>
      <vt:lpstr>PowerPoint Presentation</vt:lpstr>
      <vt:lpstr>Questions?</vt:lpstr>
      <vt:lpstr>PowerPoint Presentation</vt:lpstr>
      <vt:lpstr>Module objectives</vt:lpstr>
      <vt:lpstr>Iteration</vt:lpstr>
      <vt:lpstr>Iteration</vt:lpstr>
      <vt:lpstr>For Loop</vt:lpstr>
      <vt:lpstr>Syntax - for loop</vt:lpstr>
      <vt:lpstr>Example – for loop</vt:lpstr>
      <vt:lpstr>While Loop</vt:lpstr>
      <vt:lpstr>Syntax – while loop</vt:lpstr>
      <vt:lpstr>Example – while loop </vt:lpstr>
      <vt:lpstr>Example – while loop </vt:lpstr>
      <vt:lpstr>Until Loop</vt:lpstr>
      <vt:lpstr>Syntax – until loop</vt:lpstr>
      <vt:lpstr>Example – until loop</vt:lpstr>
      <vt:lpstr>Loop Control</vt:lpstr>
      <vt:lpstr>Break and Continue</vt:lpstr>
      <vt:lpstr>Example - break and continue </vt:lpstr>
      <vt:lpstr>Infinite Loop</vt:lpstr>
      <vt:lpstr>Syntax – infinite loop</vt:lpstr>
      <vt:lpstr>Example – infinite loop</vt:lpstr>
      <vt:lpstr>PowerPoint Presentation</vt:lpstr>
      <vt:lpstr>Questions?</vt:lpstr>
      <vt:lpstr>PowerPoint Presentation</vt:lpstr>
      <vt:lpstr>Module objectives</vt:lpstr>
      <vt:lpstr>Functions</vt:lpstr>
      <vt:lpstr>Functions</vt:lpstr>
      <vt:lpstr>Syntax - functions</vt:lpstr>
      <vt:lpstr>Functions</vt:lpstr>
      <vt:lpstr>Passing arguments</vt:lpstr>
      <vt:lpstr>Functions</vt:lpstr>
      <vt:lpstr>Return value</vt:lpstr>
      <vt:lpstr>Functions</vt:lpstr>
      <vt:lpstr>Return code</vt:lpstr>
      <vt:lpstr>Example – return code</vt:lpstr>
      <vt:lpstr>Functions</vt:lpstr>
      <vt:lpstr>Variable Scope - local and global</vt:lpstr>
      <vt:lpstr>PowerPoint Presentation</vt:lpstr>
      <vt:lpstr>Questions?</vt:lpstr>
      <vt:lpstr>PowerPoint Presentation</vt:lpstr>
      <vt:lpstr>Module objectives</vt:lpstr>
      <vt:lpstr>Built in Commands</vt:lpstr>
      <vt:lpstr>Built in commands</vt:lpstr>
      <vt:lpstr>Builtin Commands</vt:lpstr>
      <vt:lpstr>set</vt:lpstr>
      <vt:lpstr>Example 1 – set command</vt:lpstr>
      <vt:lpstr>Example 2 – set command</vt:lpstr>
      <vt:lpstr>Builtin Commands</vt:lpstr>
      <vt:lpstr>shift</vt:lpstr>
      <vt:lpstr>Example - shift</vt:lpstr>
      <vt:lpstr>Example - shift</vt:lpstr>
      <vt:lpstr>Builtin Commands</vt:lpstr>
      <vt:lpstr>getopts</vt:lpstr>
      <vt:lpstr>getopts </vt:lpstr>
      <vt:lpstr>Using getopts – An example</vt:lpstr>
      <vt:lpstr>Example 1 - getopts</vt:lpstr>
      <vt:lpstr>Using getopts – multiple arguments</vt:lpstr>
      <vt:lpstr>Example 2 - getopts</vt:lpstr>
      <vt:lpstr>Using getopts – An example</vt:lpstr>
      <vt:lpstr>Example 3 - getopts</vt:lpstr>
      <vt:lpstr>Builtin Commands</vt:lpstr>
      <vt:lpstr>eval</vt:lpstr>
      <vt:lpstr>PowerPoint Presentation</vt:lpstr>
      <vt:lpstr>Questions?</vt:lpstr>
    </vt:vector>
  </TitlesOfParts>
  <Company>FDM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Glen Saunders</dc:creator>
  <cp:lastModifiedBy>Yangyang Ma</cp:lastModifiedBy>
  <cp:revision>197</cp:revision>
  <dcterms:created xsi:type="dcterms:W3CDTF">2014-05-28T13:17:46Z</dcterms:created>
  <dcterms:modified xsi:type="dcterms:W3CDTF">2019-09-20T13:31:24Z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0x010100C6296D0BB197BA4483003E3880790A29</vt:lpwstr>
  </property>
</Properties>
</file>