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  <p:sldId id="269" r:id="rId8"/>
    <p:sldId id="262" r:id="rId9"/>
    <p:sldId id="271" r:id="rId10"/>
    <p:sldId id="272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3b1589-38f3-4448-8654-c741742456c4}">
          <p14:sldIdLst>
            <p14:sldId id="256"/>
            <p14:sldId id="258"/>
            <p14:sldId id="259"/>
            <p14:sldId id="260"/>
            <p14:sldId id="269"/>
            <p14:sldId id="262"/>
          </p14:sldIdLst>
        </p14:section>
        <p14:section name="Untitled Section" id="{74f7de6e-7273-421a-98d4-4c0a92307be8}">
          <p14:sldIdLst>
            <p14:sldId id="271"/>
            <p14:sldId id="272"/>
            <p14:sldId id="27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41D11-5F5C-4D32-8972-7F86F21C195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297EE-E7C4-44B8-A12E-4DA8A6729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297EE-E7C4-44B8-A12E-4DA8A672985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4445" y="2091055"/>
            <a:ext cx="7393305" cy="152844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NO:  23BS(AI)036</a:t>
            </a: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fundamental</a:t>
            </a: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lin ang="480000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SOCIAL MEDIA MARKETING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G_20240131_213911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1013460"/>
            <a:ext cx="3792220" cy="36195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  <p:sp>
        <p:nvSpPr>
          <p:cNvPr id="3" name="Text Box 2"/>
          <p:cNvSpPr txBox="1"/>
          <p:nvPr/>
        </p:nvSpPr>
        <p:spPr>
          <a:xfrm>
            <a:off x="321310" y="561975"/>
            <a:ext cx="5862320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7: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88130" y="46208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ction Button: Help 4"/>
          <p:cNvSpPr/>
          <p:nvPr/>
        </p:nvSpPr>
        <p:spPr>
          <a:xfrm>
            <a:off x="0" y="5457190"/>
            <a:ext cx="12192635" cy="1400810"/>
          </a:xfrm>
          <a:prstGeom prst="actionButtonHelp">
            <a:avLst/>
          </a:prstGeom>
          <a:ln>
            <a:headEnd type="none" w="med" len="med"/>
            <a:tailEnd type="none" w="med" len="med"/>
          </a:ln>
          <a:effectLst>
            <a:softEdge rad="50800"/>
          </a:effectLst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8011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250000"/>
              </a:lnSpc>
            </a:pPr>
            <a:b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</a:t>
            </a:r>
            <a:r>
              <a:rPr lang="en-US" sz="3200" b="1" dirty="0" smtClean="0">
                <a:solidFill>
                  <a:schemeClr val="bg1"/>
                </a:solidFill>
              </a:rPr>
              <a:t>  SOICAL MEDIA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MARKETING?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The social media marketing (</a:t>
            </a:r>
            <a:r>
              <a:rPr lang="en-US" sz="2000" b="1" dirty="0">
                <a:solidFill>
                  <a:schemeClr val="tx1"/>
                </a:solidFill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</a:rPr>
              <a:t>lso known as digital marketing )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 is the use of social media the platforms on which users build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social networks and share information about brand . To build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company’s brand, increase sales ,and drive website traffic.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56" y="4138657"/>
            <a:ext cx="4982197" cy="2409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2522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3555" b="1" dirty="0" smtClean="0">
                <a:solidFill>
                  <a:schemeClr val="tx1"/>
                </a:solidFill>
              </a:rPr>
            </a:br>
            <a:br>
              <a:rPr lang="en-US" sz="3555" b="1" dirty="0" smtClean="0">
                <a:solidFill>
                  <a:schemeClr val="tx1"/>
                </a:solidFill>
              </a:rPr>
            </a:br>
            <a:br>
              <a:rPr lang="en-US" sz="3555" b="1" dirty="0" smtClean="0">
                <a:solidFill>
                  <a:schemeClr val="tx1"/>
                </a:solidFill>
              </a:rPr>
            </a:br>
            <a:br>
              <a:rPr lang="en-US" sz="3555" b="1" dirty="0" smtClean="0">
                <a:solidFill>
                  <a:schemeClr val="bg1"/>
                </a:solidFill>
              </a:rPr>
            </a:br>
            <a:br>
              <a:rPr lang="en-US" sz="3555" b="1" dirty="0" smtClean="0">
                <a:solidFill>
                  <a:schemeClr val="bg1"/>
                </a:solidFill>
              </a:rPr>
            </a:br>
            <a:r>
              <a:rPr lang="en-US" sz="3555" b="1" dirty="0" smtClean="0">
                <a:solidFill>
                  <a:schemeClr val="bg1"/>
                </a:solidFill>
              </a:rPr>
              <a:t>Steps</a:t>
            </a:r>
            <a:r>
              <a:rPr lang="en-US" sz="3555" dirty="0" smtClean="0">
                <a:solidFill>
                  <a:schemeClr val="bg1"/>
                </a:solidFill>
              </a:rPr>
              <a:t>:</a:t>
            </a:r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r>
              <a:rPr lang="en-US" sz="2220" b="1" u="sng" dirty="0" smtClean="0">
                <a:solidFill>
                  <a:schemeClr val="tx1"/>
                </a:solidFill>
              </a:rPr>
              <a:t>Specific platform</a:t>
            </a:r>
            <a:br>
              <a:rPr lang="en-US" sz="2220" b="1" dirty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r>
              <a:rPr lang="en-US" sz="2220" b="1" dirty="0" smtClean="0">
                <a:solidFill>
                  <a:schemeClr val="tx1"/>
                </a:solidFill>
              </a:rPr>
              <a:t>   two type of platform.</a:t>
            </a:r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r>
              <a:rPr lang="en-US" sz="2220" b="1" dirty="0" smtClean="0">
                <a:solidFill>
                  <a:schemeClr val="tx1"/>
                </a:solidFill>
              </a:rPr>
              <a:t>  1:engagement</a:t>
            </a:r>
            <a:br>
              <a:rPr lang="en-US" sz="2220" b="1" dirty="0" smtClean="0">
                <a:solidFill>
                  <a:schemeClr val="tx1"/>
                </a:solidFill>
              </a:rPr>
            </a:br>
            <a:r>
              <a:rPr lang="en-US" sz="2220" b="1" dirty="0" smtClean="0">
                <a:solidFill>
                  <a:schemeClr val="tx1"/>
                </a:solidFill>
              </a:rPr>
              <a:t>  2:SEO ”Search engine optimization”</a:t>
            </a:r>
            <a:br>
              <a:rPr lang="en-US" sz="2220" b="1" u="sng" dirty="0" smtClean="0">
                <a:solidFill>
                  <a:schemeClr val="tx1"/>
                </a:solidFill>
              </a:rPr>
            </a:br>
            <a:r>
              <a:rPr lang="en-US" sz="2220" b="1" u="sng" dirty="0" smtClean="0">
                <a:solidFill>
                  <a:schemeClr val="tx1"/>
                </a:solidFill>
              </a:rPr>
              <a:t> </a:t>
            </a:r>
            <a:br>
              <a:rPr lang="en-US" sz="2220" b="1" u="sng" dirty="0" smtClean="0">
                <a:solidFill>
                  <a:schemeClr val="tx1"/>
                </a:solidFill>
              </a:rPr>
            </a:br>
            <a:r>
              <a:rPr lang="en-US" sz="2220" b="1" u="sng" dirty="0" smtClean="0">
                <a:solidFill>
                  <a:schemeClr val="tx1"/>
                </a:solidFill>
              </a:rPr>
              <a:t>principle platform</a:t>
            </a:r>
            <a:br>
              <a:rPr lang="en-US" sz="2220" b="1" dirty="0" smtClean="0">
                <a:solidFill>
                  <a:schemeClr val="tx1"/>
                </a:solidFill>
              </a:rPr>
            </a:br>
            <a:br>
              <a:rPr lang="en-US" sz="2220" b="1" dirty="0" smtClean="0">
                <a:solidFill>
                  <a:schemeClr val="tx1"/>
                </a:solidFill>
              </a:rPr>
            </a:br>
            <a:r>
              <a:rPr lang="en-US" sz="2220" b="1" dirty="0" smtClean="0">
                <a:solidFill>
                  <a:schemeClr val="tx1"/>
                </a:solidFill>
              </a:rPr>
              <a:t>  focus on one platform</a:t>
            </a:r>
            <a:br>
              <a:rPr lang="en-US" sz="2220" dirty="0" smtClean="0">
                <a:solidFill>
                  <a:schemeClr val="tx1"/>
                </a:solidFill>
              </a:rPr>
            </a:br>
            <a:br>
              <a:rPr lang="en-US" sz="2220" dirty="0" smtClean="0">
                <a:solidFill>
                  <a:schemeClr val="tx1"/>
                </a:solidFill>
              </a:rPr>
            </a:br>
            <a:endParaRPr lang="en-US" sz="2220" dirty="0">
              <a:solidFill>
                <a:schemeClr val="tx1"/>
              </a:solidFill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rcRect r="-4952" b="13234"/>
          <a:stretch>
            <a:fillRect/>
          </a:stretch>
        </p:blipFill>
        <p:spPr>
          <a:xfrm>
            <a:off x="459740" y="3430270"/>
            <a:ext cx="4549140" cy="2964180"/>
          </a:xfrm>
          <a:prstGeom prst="snip1Rect">
            <a:avLst/>
          </a:prstGeom>
          <a:noFill/>
          <a:ln w="9525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3715" y="820420"/>
            <a:ext cx="4509135" cy="541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400" b="1" dirty="0"/>
            </a:b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1:primary keyword</a:t>
            </a:r>
            <a:b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2:secondary keyword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/>
          </a:p>
          <a:p>
            <a:pPr algn="ctr"/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</a:t>
            </a: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b="1" dirty="0" smtClean="0"/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1.Core</a:t>
            </a:r>
            <a:r>
              <a:rPr lang="en-US" sz="2000" b="1" dirty="0" smtClean="0"/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Product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Testimonial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b="1" dirty="0" smtClean="0"/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2.Engaging</a:t>
            </a:r>
            <a:r>
              <a:rPr lang="en-US" sz="2000" b="1" dirty="0" smtClean="0"/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Emotional</a:t>
            </a: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Funny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shareable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4" y="1256232"/>
            <a:ext cx="3435864" cy="2803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" y="3061335"/>
            <a:ext cx="3232785" cy="2846070"/>
          </a:xfrm>
          <a:prstGeom prst="rect">
            <a:avLst/>
          </a:prstGeom>
          <a:noFill/>
          <a:ln w="952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98240" y="275590"/>
            <a:ext cx="4064000" cy="682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algn="ctr" fontAlgn="b">
              <a:lnSpc>
                <a:spcPct val="180000"/>
              </a:lnSpc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TRAFIC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BRANDING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TRUST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 fontAlgn="b">
              <a:lnSpc>
                <a:spcPct val="180000"/>
              </a:lnSpc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 YOUR BRAND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18055" y="1024890"/>
            <a:ext cx="7765415" cy="11461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4000" b="1" baseline="30000">
                <a:solidFill>
                  <a:schemeClr val="bg1"/>
                </a:solidFill>
                <a:sym typeface="+mn-ea"/>
              </a:rPr>
              <a:t>IMPORTANCE OF SOICAL MEDIA MAEKETING</a:t>
            </a:r>
            <a:endParaRPr lang="en-US" sz="4000" b="1" baseline="30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22" y="1464448"/>
            <a:ext cx="3657600" cy="3304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Box 2"/>
          <p:cNvSpPr txBox="1"/>
          <p:nvPr/>
        </p:nvSpPr>
        <p:spPr>
          <a:xfrm>
            <a:off x="2504440" y="625475"/>
            <a:ext cx="4064000" cy="398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posting</a:t>
            </a:r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</a:t>
            </a:r>
            <a:endParaRPr lang="en-US" sz="2000" b="1"/>
          </a:p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2000" b="1"/>
          </a:p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</a:t>
            </a:r>
            <a:endParaRPr lang="en-US" sz="28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to acton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buffer-logo_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839210"/>
            <a:ext cx="6031230" cy="277622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31750"/>
          </a:effectLst>
          <a:scene3d>
            <a:camera prst="isometricOffAxis1Top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90000" dist="50800" dir="5400000" sy="-100000" algn="bl" rotWithShape="0"/>
            <a:softEdge rad="317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70400" y="698500"/>
            <a:ext cx="632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25270" y="579755"/>
            <a:ext cx="9437370" cy="10636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ctr"/>
            <a:r>
              <a:rPr lang="en-US" sz="3200" b="1">
                <a:solidFill>
                  <a:schemeClr val="bg1"/>
                </a:solidFill>
                <a:effectLst/>
              </a:rPr>
              <a:t>HOW TO CREAT A PAGE ON FACEBOOK?</a:t>
            </a:r>
            <a:endParaRPr lang="en-US" sz="3200" b="1"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 descr="IMG_20240131_2129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2590165"/>
            <a:ext cx="3590925" cy="33616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"/>
          </a:effectLst>
          <a:scene3d>
            <a:camera prst="perspectiveBelow"/>
            <a:lightRig rig="threePt" dir="t"/>
          </a:scene3d>
        </p:spPr>
      </p:pic>
      <p:pic>
        <p:nvPicPr>
          <p:cNvPr id="11" name="Picture 10" descr="IMG_20240131_213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80" y="2787015"/>
            <a:ext cx="3768725" cy="311213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  <a:softEdge rad="63500"/>
          </a:effectLst>
        </p:spPr>
      </p:pic>
      <p:pic>
        <p:nvPicPr>
          <p:cNvPr id="12" name="Picture 11" descr="IMG_20240131_2133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757805"/>
            <a:ext cx="3732530" cy="338074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90000" dist="50800" dir="5400000" sy="-100000" algn="bl" rotWithShape="0"/>
            <a:softEdge rad="63500"/>
          </a:effectLst>
        </p:spPr>
      </p:pic>
      <p:sp>
        <p:nvSpPr>
          <p:cNvPr id="13" name="Text Box 12"/>
          <p:cNvSpPr txBox="1"/>
          <p:nvPr/>
        </p:nvSpPr>
        <p:spPr>
          <a:xfrm>
            <a:off x="852170" y="1995805"/>
            <a:ext cx="2960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3240" y="209042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237220" y="2119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IMG_20240131_2134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" y="1562100"/>
            <a:ext cx="3698240" cy="366014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  <a:softEdge rad="63500"/>
          </a:effectLst>
        </p:spPr>
      </p:pic>
      <p:sp>
        <p:nvSpPr>
          <p:cNvPr id="5" name="Text Box 4"/>
          <p:cNvSpPr txBox="1"/>
          <p:nvPr/>
        </p:nvSpPr>
        <p:spPr>
          <a:xfrm>
            <a:off x="-64135" y="113728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IMG_20240131_21330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4261485" y="1493520"/>
            <a:ext cx="3668395" cy="3900805"/>
          </a:xfrm>
          <a:prstGeom prst="rect">
            <a:avLst/>
          </a:prstGeom>
          <a:ln>
            <a:solidFill>
              <a:srgbClr val="F6F6F6"/>
            </a:solidFill>
          </a:ln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7" name="Text Box 6"/>
          <p:cNvSpPr txBox="1"/>
          <p:nvPr/>
        </p:nvSpPr>
        <p:spPr>
          <a:xfrm>
            <a:off x="4166870" y="10947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5: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IMG_20240131_213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05" y="1711325"/>
            <a:ext cx="3703955" cy="40824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295" endPos="92000" dist="101600" dir="5400000" sy="-100000" algn="bl" rotWithShape="0"/>
            <a:softEdge rad="63500"/>
          </a:effectLst>
        </p:spPr>
      </p:pic>
      <p:sp>
        <p:nvSpPr>
          <p:cNvPr id="10" name="Text Box 9"/>
          <p:cNvSpPr txBox="1"/>
          <p:nvPr/>
        </p:nvSpPr>
        <p:spPr>
          <a:xfrm>
            <a:off x="8397875" y="116332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6: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901</Words>
  <Application>WPS Presentation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Baskerville Old Face</vt:lpstr>
      <vt:lpstr>Century Gothic</vt:lpstr>
      <vt:lpstr>Microsoft YaHei</vt:lpstr>
      <vt:lpstr>Arial Unicode MS</vt:lpstr>
      <vt:lpstr>Calibri</vt:lpstr>
      <vt:lpstr>Business Cooperate</vt:lpstr>
      <vt:lpstr>SOCIAL MEDIA MARKETING</vt:lpstr>
      <vt:lpstr>What is meant by social media marketing? ?The social media marketing (also known as digital marketing )  is the use of social media the platforms on which users build  social networks and share information about brand . To build company’s brand, increase sales ,and drive website traffic. </vt:lpstr>
      <vt:lpstr>Steps:   Specific platform     two type of platform.    1:engagement   2:SEO ”Search engine optimization”   principle platform    focus on one platform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Lenovo</dc:creator>
  <cp:lastModifiedBy>Lenovo</cp:lastModifiedBy>
  <cp:revision>24</cp:revision>
  <dcterms:created xsi:type="dcterms:W3CDTF">2024-01-29T15:52:00Z</dcterms:created>
  <dcterms:modified xsi:type="dcterms:W3CDTF">2024-02-04T13:47:08Z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24449D61BD954AF8A9455F7C93072302_12</vt:lpwstr>
  </property>
  <property fmtid="{D5CDD505-2E9C-101B-9397-08002B2CF9AE}" pid="3" name="KSOProductBuildVer">
    <vt:lpwstr>1033-12.2.0.13431</vt:lpwstr>
  </property>
</Properties>
</file>