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62" r:id="rId4"/>
    <p:sldId id="261" r:id="rId5"/>
    <p:sldId id="265" r:id="rId6"/>
    <p:sldId id="267" r:id="rId7"/>
    <p:sldId id="268" r:id="rId8"/>
    <p:sldId id="270" r:id="rId9"/>
    <p:sldId id="272" r:id="rId10"/>
    <p:sldId id="275" r:id="rId11"/>
    <p:sldId id="276" r:id="rId12"/>
    <p:sldId id="277" r:id="rId13"/>
    <p:sldId id="278" r:id="rId14"/>
    <p:sldId id="279" r:id="rId15"/>
    <p:sldId id="273" r:id="rId16"/>
    <p:sldId id="282" r:id="rId17"/>
    <p:sldId id="280" r:id="rId18"/>
    <p:sldId id="281" r:id="rId19"/>
    <p:sldId id="288" r:id="rId20"/>
    <p:sldId id="284" r:id="rId21"/>
    <p:sldId id="286" r:id="rId22"/>
    <p:sldId id="285" r:id="rId23"/>
    <p:sldId id="287"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rza Riany" initials="FR" lastIdx="1" clrIdx="0">
    <p:extLst>
      <p:ext uri="{19B8F6BF-5375-455C-9EA6-DF929625EA0E}">
        <p15:presenceInfo xmlns:p15="http://schemas.microsoft.com/office/powerpoint/2012/main" userId="9476bd55a25c55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5226" autoAdjust="0"/>
  </p:normalViewPr>
  <p:slideViewPr>
    <p:cSldViewPr snapToGrid="0" showGuides="1">
      <p:cViewPr varScale="1">
        <p:scale>
          <a:sx n="86" d="100"/>
          <a:sy n="86" d="100"/>
        </p:scale>
        <p:origin x="662" y="58"/>
      </p:cViewPr>
      <p:guideLst>
        <p:guide orient="horz" pos="2183"/>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9T18:04:45.072" idx="1">
    <p:pos x="10" y="10"/>
    <p:text>Add reference</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225745-C10E-4380-A052-02FAB5DD718B}" type="doc">
      <dgm:prSet loTypeId="urn:microsoft.com/office/officeart/2005/8/layout/hProcess9" loCatId="process" qsTypeId="urn:microsoft.com/office/officeart/2005/8/quickstyle/simple1" qsCatId="simple" csTypeId="urn:microsoft.com/office/officeart/2005/8/colors/accent1_2" csCatId="accent1" phldr="1"/>
      <dgm:spPr/>
    </dgm:pt>
    <dgm:pt modelId="{7371BDC7-34C5-4789-A325-788348117515}">
      <dgm:prSet phldrT="[Text]"/>
      <dgm:spPr/>
      <dgm:t>
        <a:bodyPr/>
        <a:lstStyle/>
        <a:p>
          <a:r>
            <a:rPr lang="fr-FR" dirty="0" err="1"/>
            <a:t>Climate</a:t>
          </a:r>
          <a:r>
            <a:rPr lang="fr-FR" dirty="0"/>
            <a:t> change</a:t>
          </a:r>
          <a:endParaRPr lang="en-GB" dirty="0"/>
        </a:p>
      </dgm:t>
    </dgm:pt>
    <dgm:pt modelId="{3D955CCE-8BCD-46DB-8DF2-FAD2C854382C}" type="parTrans" cxnId="{09A12DCA-3A47-4D8E-B8B0-DE387D79EEA0}">
      <dgm:prSet/>
      <dgm:spPr/>
      <dgm:t>
        <a:bodyPr/>
        <a:lstStyle/>
        <a:p>
          <a:endParaRPr lang="en-GB"/>
        </a:p>
      </dgm:t>
    </dgm:pt>
    <dgm:pt modelId="{9E1FC9A1-FCBC-4C14-BD77-9082349737F8}" type="sibTrans" cxnId="{09A12DCA-3A47-4D8E-B8B0-DE387D79EEA0}">
      <dgm:prSet/>
      <dgm:spPr/>
      <dgm:t>
        <a:bodyPr/>
        <a:lstStyle/>
        <a:p>
          <a:endParaRPr lang="en-GB"/>
        </a:p>
      </dgm:t>
    </dgm:pt>
    <dgm:pt modelId="{D420E5D8-F877-45CE-9EDA-D8D0C4F1FDD9}">
      <dgm:prSet phldrT="[Text]"/>
      <dgm:spPr/>
      <dgm:t>
        <a:bodyPr/>
        <a:lstStyle/>
        <a:p>
          <a:r>
            <a:rPr lang="fr-FR" dirty="0" err="1"/>
            <a:t>Drought</a:t>
          </a:r>
          <a:r>
            <a:rPr lang="fr-FR" dirty="0"/>
            <a:t>. Pest </a:t>
          </a:r>
          <a:r>
            <a:rPr lang="fr-FR" dirty="0" err="1"/>
            <a:t>attack</a:t>
          </a:r>
          <a:r>
            <a:rPr lang="fr-FR" dirty="0"/>
            <a:t>.</a:t>
          </a:r>
        </a:p>
        <a:p>
          <a:r>
            <a:rPr lang="fr-FR" dirty="0"/>
            <a:t>Etc…</a:t>
          </a:r>
        </a:p>
      </dgm:t>
    </dgm:pt>
    <dgm:pt modelId="{30F5F1E5-E277-4157-9064-66EA57AE7058}" type="parTrans" cxnId="{3DD9DE5E-2889-45E1-AEC6-27F7FF77CF90}">
      <dgm:prSet/>
      <dgm:spPr/>
      <dgm:t>
        <a:bodyPr/>
        <a:lstStyle/>
        <a:p>
          <a:endParaRPr lang="en-GB"/>
        </a:p>
      </dgm:t>
    </dgm:pt>
    <dgm:pt modelId="{2DCA052D-0E6B-4FD3-ABAD-4398C5A38211}" type="sibTrans" cxnId="{3DD9DE5E-2889-45E1-AEC6-27F7FF77CF90}">
      <dgm:prSet/>
      <dgm:spPr/>
      <dgm:t>
        <a:bodyPr/>
        <a:lstStyle/>
        <a:p>
          <a:endParaRPr lang="en-GB"/>
        </a:p>
      </dgm:t>
    </dgm:pt>
    <dgm:pt modelId="{DBB0722B-EE0F-4CD7-99C1-E85B87998EA7}">
      <dgm:prSet phldrT="[Text]"/>
      <dgm:spPr/>
      <dgm:t>
        <a:bodyPr/>
        <a:lstStyle/>
        <a:p>
          <a:r>
            <a:rPr lang="fr-FR" dirty="0"/>
            <a:t>Food </a:t>
          </a:r>
          <a:r>
            <a:rPr lang="fr-FR" dirty="0" err="1"/>
            <a:t>insecurity</a:t>
          </a:r>
          <a:r>
            <a:rPr lang="fr-FR" dirty="0"/>
            <a:t> (not </a:t>
          </a:r>
          <a:r>
            <a:rPr lang="fr-FR" dirty="0" err="1"/>
            <a:t>enough</a:t>
          </a:r>
          <a:r>
            <a:rPr lang="fr-FR" dirty="0"/>
            <a:t> accessible and </a:t>
          </a:r>
          <a:r>
            <a:rPr lang="fr-FR" dirty="0" err="1"/>
            <a:t>nutritious</a:t>
          </a:r>
          <a:r>
            <a:rPr lang="fr-FR" dirty="0"/>
            <a:t> </a:t>
          </a:r>
          <a:r>
            <a:rPr lang="fr-FR" dirty="0" err="1"/>
            <a:t>foods</a:t>
          </a:r>
          <a:r>
            <a:rPr lang="fr-FR" dirty="0"/>
            <a:t>) and social </a:t>
          </a:r>
          <a:r>
            <a:rPr lang="fr-FR" dirty="0" err="1"/>
            <a:t>vulnerability</a:t>
          </a:r>
          <a:endParaRPr lang="en-GB" dirty="0"/>
        </a:p>
      </dgm:t>
    </dgm:pt>
    <dgm:pt modelId="{666F808B-6672-46BA-9C65-412937273EED}" type="parTrans" cxnId="{1DB60D15-26B8-4F86-A00C-7325442D2560}">
      <dgm:prSet/>
      <dgm:spPr/>
      <dgm:t>
        <a:bodyPr/>
        <a:lstStyle/>
        <a:p>
          <a:endParaRPr lang="en-GB"/>
        </a:p>
      </dgm:t>
    </dgm:pt>
    <dgm:pt modelId="{CAE21073-4233-43F4-A5F9-F4A321851AB5}" type="sibTrans" cxnId="{1DB60D15-26B8-4F86-A00C-7325442D2560}">
      <dgm:prSet/>
      <dgm:spPr/>
      <dgm:t>
        <a:bodyPr/>
        <a:lstStyle/>
        <a:p>
          <a:endParaRPr lang="en-GB"/>
        </a:p>
      </dgm:t>
    </dgm:pt>
    <dgm:pt modelId="{3787B660-259D-4EEF-8079-525E3FD94E0D}" type="pres">
      <dgm:prSet presAssocID="{E2225745-C10E-4380-A052-02FAB5DD718B}" presName="CompostProcess" presStyleCnt="0">
        <dgm:presLayoutVars>
          <dgm:dir/>
          <dgm:resizeHandles val="exact"/>
        </dgm:presLayoutVars>
      </dgm:prSet>
      <dgm:spPr/>
    </dgm:pt>
    <dgm:pt modelId="{9FEBBE5E-F7E2-4FAA-BD67-85D34E602AF9}" type="pres">
      <dgm:prSet presAssocID="{E2225745-C10E-4380-A052-02FAB5DD718B}" presName="arrow" presStyleLbl="bgShp" presStyleIdx="0" presStyleCnt="1"/>
      <dgm:spPr/>
    </dgm:pt>
    <dgm:pt modelId="{09B2BAD5-4999-4107-ACEE-F0F91782C624}" type="pres">
      <dgm:prSet presAssocID="{E2225745-C10E-4380-A052-02FAB5DD718B}" presName="linearProcess" presStyleCnt="0"/>
      <dgm:spPr/>
    </dgm:pt>
    <dgm:pt modelId="{00D3B2F9-608C-4B74-BB73-A8D0DD66AC09}" type="pres">
      <dgm:prSet presAssocID="{7371BDC7-34C5-4789-A325-788348117515}" presName="textNode" presStyleLbl="node1" presStyleIdx="0" presStyleCnt="3">
        <dgm:presLayoutVars>
          <dgm:bulletEnabled val="1"/>
        </dgm:presLayoutVars>
      </dgm:prSet>
      <dgm:spPr/>
    </dgm:pt>
    <dgm:pt modelId="{5B468AA5-F469-4D8B-8DB2-3A8F502731A2}" type="pres">
      <dgm:prSet presAssocID="{9E1FC9A1-FCBC-4C14-BD77-9082349737F8}" presName="sibTrans" presStyleCnt="0"/>
      <dgm:spPr/>
    </dgm:pt>
    <dgm:pt modelId="{92867347-B892-4F03-8601-26D4D35B506E}" type="pres">
      <dgm:prSet presAssocID="{D420E5D8-F877-45CE-9EDA-D8D0C4F1FDD9}" presName="textNode" presStyleLbl="node1" presStyleIdx="1" presStyleCnt="3">
        <dgm:presLayoutVars>
          <dgm:bulletEnabled val="1"/>
        </dgm:presLayoutVars>
      </dgm:prSet>
      <dgm:spPr/>
    </dgm:pt>
    <dgm:pt modelId="{3278E7B8-ECD5-4A3D-908D-6FFC2CAF1ED3}" type="pres">
      <dgm:prSet presAssocID="{2DCA052D-0E6B-4FD3-ABAD-4398C5A38211}" presName="sibTrans" presStyleCnt="0"/>
      <dgm:spPr/>
    </dgm:pt>
    <dgm:pt modelId="{F2ECD70A-04AB-43A0-A4DF-700C265F87D9}" type="pres">
      <dgm:prSet presAssocID="{DBB0722B-EE0F-4CD7-99C1-E85B87998EA7}" presName="textNode" presStyleLbl="node1" presStyleIdx="2" presStyleCnt="3">
        <dgm:presLayoutVars>
          <dgm:bulletEnabled val="1"/>
        </dgm:presLayoutVars>
      </dgm:prSet>
      <dgm:spPr/>
    </dgm:pt>
  </dgm:ptLst>
  <dgm:cxnLst>
    <dgm:cxn modelId="{5414C608-17EA-42EF-B5FE-568AFA13CDA2}" type="presOf" srcId="{D420E5D8-F877-45CE-9EDA-D8D0C4F1FDD9}" destId="{92867347-B892-4F03-8601-26D4D35B506E}" srcOrd="0" destOrd="0" presId="urn:microsoft.com/office/officeart/2005/8/layout/hProcess9"/>
    <dgm:cxn modelId="{1DB60D15-26B8-4F86-A00C-7325442D2560}" srcId="{E2225745-C10E-4380-A052-02FAB5DD718B}" destId="{DBB0722B-EE0F-4CD7-99C1-E85B87998EA7}" srcOrd="2" destOrd="0" parTransId="{666F808B-6672-46BA-9C65-412937273EED}" sibTransId="{CAE21073-4233-43F4-A5F9-F4A321851AB5}"/>
    <dgm:cxn modelId="{5E9AD92B-1955-4AF5-AF86-22E98F537F90}" type="presOf" srcId="{DBB0722B-EE0F-4CD7-99C1-E85B87998EA7}" destId="{F2ECD70A-04AB-43A0-A4DF-700C265F87D9}" srcOrd="0" destOrd="0" presId="urn:microsoft.com/office/officeart/2005/8/layout/hProcess9"/>
    <dgm:cxn modelId="{269F225E-CB01-4453-A665-3E4088038ABA}" type="presOf" srcId="{E2225745-C10E-4380-A052-02FAB5DD718B}" destId="{3787B660-259D-4EEF-8079-525E3FD94E0D}" srcOrd="0" destOrd="0" presId="urn:microsoft.com/office/officeart/2005/8/layout/hProcess9"/>
    <dgm:cxn modelId="{3DD9DE5E-2889-45E1-AEC6-27F7FF77CF90}" srcId="{E2225745-C10E-4380-A052-02FAB5DD718B}" destId="{D420E5D8-F877-45CE-9EDA-D8D0C4F1FDD9}" srcOrd="1" destOrd="0" parTransId="{30F5F1E5-E277-4157-9064-66EA57AE7058}" sibTransId="{2DCA052D-0E6B-4FD3-ABAD-4398C5A38211}"/>
    <dgm:cxn modelId="{BCAFB9AF-D9AE-4D15-823A-AA19C110F488}" type="presOf" srcId="{7371BDC7-34C5-4789-A325-788348117515}" destId="{00D3B2F9-608C-4B74-BB73-A8D0DD66AC09}" srcOrd="0" destOrd="0" presId="urn:microsoft.com/office/officeart/2005/8/layout/hProcess9"/>
    <dgm:cxn modelId="{09A12DCA-3A47-4D8E-B8B0-DE387D79EEA0}" srcId="{E2225745-C10E-4380-A052-02FAB5DD718B}" destId="{7371BDC7-34C5-4789-A325-788348117515}" srcOrd="0" destOrd="0" parTransId="{3D955CCE-8BCD-46DB-8DF2-FAD2C854382C}" sibTransId="{9E1FC9A1-FCBC-4C14-BD77-9082349737F8}"/>
    <dgm:cxn modelId="{E11992D6-D296-4D9A-A751-98E13D1AF75A}" type="presParOf" srcId="{3787B660-259D-4EEF-8079-525E3FD94E0D}" destId="{9FEBBE5E-F7E2-4FAA-BD67-85D34E602AF9}" srcOrd="0" destOrd="0" presId="urn:microsoft.com/office/officeart/2005/8/layout/hProcess9"/>
    <dgm:cxn modelId="{373D23C3-74C1-4787-8628-7F149CE8D43E}" type="presParOf" srcId="{3787B660-259D-4EEF-8079-525E3FD94E0D}" destId="{09B2BAD5-4999-4107-ACEE-F0F91782C624}" srcOrd="1" destOrd="0" presId="urn:microsoft.com/office/officeart/2005/8/layout/hProcess9"/>
    <dgm:cxn modelId="{1C240B22-7EA8-4503-AC8E-A6EB7D1C72C5}" type="presParOf" srcId="{09B2BAD5-4999-4107-ACEE-F0F91782C624}" destId="{00D3B2F9-608C-4B74-BB73-A8D0DD66AC09}" srcOrd="0" destOrd="0" presId="urn:microsoft.com/office/officeart/2005/8/layout/hProcess9"/>
    <dgm:cxn modelId="{801C40DC-C643-413B-AC52-6F9DEB11132B}" type="presParOf" srcId="{09B2BAD5-4999-4107-ACEE-F0F91782C624}" destId="{5B468AA5-F469-4D8B-8DB2-3A8F502731A2}" srcOrd="1" destOrd="0" presId="urn:microsoft.com/office/officeart/2005/8/layout/hProcess9"/>
    <dgm:cxn modelId="{022B20F2-663A-46C6-9A72-CE0863BA46B8}" type="presParOf" srcId="{09B2BAD5-4999-4107-ACEE-F0F91782C624}" destId="{92867347-B892-4F03-8601-26D4D35B506E}" srcOrd="2" destOrd="0" presId="urn:microsoft.com/office/officeart/2005/8/layout/hProcess9"/>
    <dgm:cxn modelId="{24321276-1B06-4612-8E07-AF06CBCF2D84}" type="presParOf" srcId="{09B2BAD5-4999-4107-ACEE-F0F91782C624}" destId="{3278E7B8-ECD5-4A3D-908D-6FFC2CAF1ED3}" srcOrd="3" destOrd="0" presId="urn:microsoft.com/office/officeart/2005/8/layout/hProcess9"/>
    <dgm:cxn modelId="{3A1FEE48-4CA0-4CF4-A3CA-1292A950F6F6}" type="presParOf" srcId="{09B2BAD5-4999-4107-ACEE-F0F91782C624}" destId="{F2ECD70A-04AB-43A0-A4DF-700C265F87D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BBE5E-F7E2-4FAA-BD67-85D34E602AF9}">
      <dsp:nvSpPr>
        <dsp:cNvPr id="0" name=""/>
        <dsp:cNvSpPr/>
      </dsp:nvSpPr>
      <dsp:spPr>
        <a:xfrm>
          <a:off x="664082" y="0"/>
          <a:ext cx="7526274" cy="426720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3B2F9-608C-4B74-BB73-A8D0DD66AC09}">
      <dsp:nvSpPr>
        <dsp:cNvPr id="0" name=""/>
        <dsp:cNvSpPr/>
      </dsp:nvSpPr>
      <dsp:spPr>
        <a:xfrm>
          <a:off x="6485" y="1280160"/>
          <a:ext cx="2850022" cy="1706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err="1"/>
            <a:t>Climate</a:t>
          </a:r>
          <a:r>
            <a:rPr lang="fr-FR" sz="2100" kern="1200" dirty="0"/>
            <a:t> change</a:t>
          </a:r>
          <a:endParaRPr lang="en-GB" sz="2100" kern="1200" dirty="0"/>
        </a:p>
      </dsp:txBody>
      <dsp:txXfrm>
        <a:off x="89808" y="1363483"/>
        <a:ext cx="2683376" cy="1540234"/>
      </dsp:txXfrm>
    </dsp:sp>
    <dsp:sp modelId="{92867347-B892-4F03-8601-26D4D35B506E}">
      <dsp:nvSpPr>
        <dsp:cNvPr id="0" name=""/>
        <dsp:cNvSpPr/>
      </dsp:nvSpPr>
      <dsp:spPr>
        <a:xfrm>
          <a:off x="3002208" y="1280160"/>
          <a:ext cx="2850022" cy="1706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err="1"/>
            <a:t>Drought</a:t>
          </a:r>
          <a:r>
            <a:rPr lang="fr-FR" sz="2100" kern="1200" dirty="0"/>
            <a:t>. Pest </a:t>
          </a:r>
          <a:r>
            <a:rPr lang="fr-FR" sz="2100" kern="1200" dirty="0" err="1"/>
            <a:t>attack</a:t>
          </a:r>
          <a:r>
            <a:rPr lang="fr-FR" sz="2100" kern="1200" dirty="0"/>
            <a:t>.</a:t>
          </a:r>
        </a:p>
        <a:p>
          <a:pPr marL="0" lvl="0" indent="0" algn="ctr" defTabSz="933450">
            <a:lnSpc>
              <a:spcPct val="90000"/>
            </a:lnSpc>
            <a:spcBef>
              <a:spcPct val="0"/>
            </a:spcBef>
            <a:spcAft>
              <a:spcPct val="35000"/>
            </a:spcAft>
            <a:buNone/>
          </a:pPr>
          <a:r>
            <a:rPr lang="fr-FR" sz="2100" kern="1200" dirty="0"/>
            <a:t>Etc…</a:t>
          </a:r>
        </a:p>
      </dsp:txBody>
      <dsp:txXfrm>
        <a:off x="3085531" y="1363483"/>
        <a:ext cx="2683376" cy="1540234"/>
      </dsp:txXfrm>
    </dsp:sp>
    <dsp:sp modelId="{F2ECD70A-04AB-43A0-A4DF-700C265F87D9}">
      <dsp:nvSpPr>
        <dsp:cNvPr id="0" name=""/>
        <dsp:cNvSpPr/>
      </dsp:nvSpPr>
      <dsp:spPr>
        <a:xfrm>
          <a:off x="5997931" y="1280160"/>
          <a:ext cx="2850022" cy="1706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a:t>Food </a:t>
          </a:r>
          <a:r>
            <a:rPr lang="fr-FR" sz="2100" kern="1200" dirty="0" err="1"/>
            <a:t>insecurity</a:t>
          </a:r>
          <a:r>
            <a:rPr lang="fr-FR" sz="2100" kern="1200" dirty="0"/>
            <a:t> (not </a:t>
          </a:r>
          <a:r>
            <a:rPr lang="fr-FR" sz="2100" kern="1200" dirty="0" err="1"/>
            <a:t>enough</a:t>
          </a:r>
          <a:r>
            <a:rPr lang="fr-FR" sz="2100" kern="1200" dirty="0"/>
            <a:t> accessible and </a:t>
          </a:r>
          <a:r>
            <a:rPr lang="fr-FR" sz="2100" kern="1200" dirty="0" err="1"/>
            <a:t>nutritious</a:t>
          </a:r>
          <a:r>
            <a:rPr lang="fr-FR" sz="2100" kern="1200" dirty="0"/>
            <a:t> </a:t>
          </a:r>
          <a:r>
            <a:rPr lang="fr-FR" sz="2100" kern="1200" dirty="0" err="1"/>
            <a:t>foods</a:t>
          </a:r>
          <a:r>
            <a:rPr lang="fr-FR" sz="2100" kern="1200" dirty="0"/>
            <a:t>) and social </a:t>
          </a:r>
          <a:r>
            <a:rPr lang="fr-FR" sz="2100" kern="1200" dirty="0" err="1"/>
            <a:t>vulnerability</a:t>
          </a:r>
          <a:endParaRPr lang="en-GB" sz="2100" kern="1200" dirty="0"/>
        </a:p>
      </dsp:txBody>
      <dsp:txXfrm>
        <a:off x="6081254" y="1363483"/>
        <a:ext cx="2683376" cy="15402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2A8B2-E83E-421A-999B-534A250DDAC6}" type="datetimeFigureOut">
              <a:rPr lang="en-GB" smtClean="0"/>
              <a:t>10/03/2021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569B2-60DC-4B99-B466-570EC84E754C}" type="slidenum">
              <a:rPr lang="en-GB" smtClean="0"/>
              <a:t>‹#›</a:t>
            </a:fld>
            <a:endParaRPr lang="en-GB"/>
          </a:p>
        </p:txBody>
      </p:sp>
    </p:spTree>
    <p:extLst>
      <p:ext uri="{BB962C8B-B14F-4D97-AF65-F5344CB8AC3E}">
        <p14:creationId xmlns:p14="http://schemas.microsoft.com/office/powerpoint/2010/main" val="163965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ytosine"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en.wikipedia.org/wiki/Allele" TargetMode="External"/><Relationship Id="rId4" Type="http://schemas.openxmlformats.org/officeDocument/2006/relationships/hyperlink" Target="https://en.wikipedia.org/wiki/Adenin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Hi, </a:t>
            </a:r>
            <a:r>
              <a:rPr lang="fr-FR" dirty="0" err="1"/>
              <a:t>sebelum</a:t>
            </a:r>
            <a:r>
              <a:rPr lang="fr-FR" dirty="0"/>
              <a:t> </a:t>
            </a:r>
            <a:r>
              <a:rPr lang="fr-FR" dirty="0" err="1"/>
              <a:t>memulai</a:t>
            </a:r>
            <a:r>
              <a:rPr lang="fr-FR" dirty="0"/>
              <a:t> </a:t>
            </a:r>
            <a:r>
              <a:rPr lang="fr-FR" dirty="0" err="1"/>
              <a:t>praktikum</a:t>
            </a:r>
            <a:r>
              <a:rPr lang="fr-FR" dirty="0"/>
              <a:t> </a:t>
            </a:r>
            <a:r>
              <a:rPr lang="fr-FR" dirty="0" err="1"/>
              <a:t>hari</a:t>
            </a:r>
            <a:r>
              <a:rPr lang="fr-FR" dirty="0"/>
              <a:t> </a:t>
            </a:r>
            <a:r>
              <a:rPr lang="fr-FR" dirty="0" err="1"/>
              <a:t>ini</a:t>
            </a:r>
            <a:r>
              <a:rPr lang="fr-FR" dirty="0"/>
              <a:t>, </a:t>
            </a:r>
            <a:r>
              <a:rPr lang="fr-FR" dirty="0" err="1"/>
              <a:t>saya</a:t>
            </a:r>
            <a:r>
              <a:rPr lang="fr-FR" dirty="0"/>
              <a:t> </a:t>
            </a:r>
            <a:r>
              <a:rPr lang="fr-FR" dirty="0" err="1"/>
              <a:t>ingin</a:t>
            </a:r>
            <a:r>
              <a:rPr lang="fr-FR" dirty="0"/>
              <a:t> </a:t>
            </a:r>
            <a:r>
              <a:rPr lang="fr-FR" dirty="0" err="1"/>
              <a:t>memperkenalkan</a:t>
            </a:r>
            <a:r>
              <a:rPr lang="fr-FR" dirty="0"/>
              <a:t> </a:t>
            </a:r>
            <a:r>
              <a:rPr lang="fr-FR" dirty="0" err="1"/>
              <a:t>diri</a:t>
            </a:r>
            <a:r>
              <a:rPr lang="fr-FR" dirty="0"/>
              <a:t> </a:t>
            </a:r>
            <a:r>
              <a:rPr lang="fr-FR" dirty="0" err="1"/>
              <a:t>terlebih</a:t>
            </a:r>
            <a:r>
              <a:rPr lang="fr-FR" dirty="0"/>
              <a:t> </a:t>
            </a:r>
            <a:r>
              <a:rPr lang="fr-FR" dirty="0" err="1"/>
              <a:t>dahulu</a:t>
            </a:r>
            <a:endParaRPr lang="fr-FR" dirty="0"/>
          </a:p>
          <a:p>
            <a:endParaRPr lang="fr-FR" dirty="0"/>
          </a:p>
          <a:p>
            <a:r>
              <a:rPr lang="fr-FR" dirty="0" err="1"/>
              <a:t>Saya</a:t>
            </a:r>
            <a:r>
              <a:rPr lang="fr-FR" dirty="0"/>
              <a:t> Firza. </a:t>
            </a:r>
            <a:r>
              <a:rPr lang="fr-FR" dirty="0" err="1"/>
              <a:t>Saya</a:t>
            </a:r>
            <a:r>
              <a:rPr lang="fr-FR" dirty="0"/>
              <a:t> lulus dari </a:t>
            </a:r>
            <a:r>
              <a:rPr lang="fr-FR" dirty="0" err="1"/>
              <a:t>prodi</a:t>
            </a:r>
            <a:r>
              <a:rPr lang="fr-FR" dirty="0"/>
              <a:t> </a:t>
            </a:r>
            <a:r>
              <a:rPr lang="fr-FR" dirty="0" err="1"/>
              <a:t>Silvikultur</a:t>
            </a:r>
            <a:r>
              <a:rPr lang="fr-FR" dirty="0"/>
              <a:t> </a:t>
            </a:r>
            <a:r>
              <a:rPr lang="fr-FR" dirty="0" err="1"/>
              <a:t>tahun</a:t>
            </a:r>
            <a:r>
              <a:rPr lang="fr-FR" dirty="0"/>
              <a:t> 2017, </a:t>
            </a:r>
            <a:r>
              <a:rPr lang="fr-FR" dirty="0" err="1"/>
              <a:t>kemudian</a:t>
            </a:r>
            <a:r>
              <a:rPr lang="fr-FR" dirty="0"/>
              <a:t> </a:t>
            </a:r>
            <a:r>
              <a:rPr lang="fr-FR" dirty="0" err="1"/>
              <a:t>saya</a:t>
            </a:r>
            <a:r>
              <a:rPr lang="fr-FR" dirty="0"/>
              <a:t> </a:t>
            </a:r>
            <a:r>
              <a:rPr lang="fr-FR" dirty="0" err="1"/>
              <a:t>kerja</a:t>
            </a:r>
            <a:r>
              <a:rPr lang="fr-FR" dirty="0"/>
              <a:t> di DRI </a:t>
            </a:r>
            <a:r>
              <a:rPr lang="fr-FR" dirty="0" err="1"/>
              <a:t>bareng</a:t>
            </a:r>
            <a:r>
              <a:rPr lang="fr-FR" dirty="0"/>
              <a:t> </a:t>
            </a:r>
            <a:r>
              <a:rPr lang="fr-FR" dirty="0" err="1"/>
              <a:t>Mbak</a:t>
            </a:r>
            <a:r>
              <a:rPr lang="fr-FR" dirty="0"/>
              <a:t> Fifi dan Pak Iskandar</a:t>
            </a:r>
          </a:p>
          <a:p>
            <a:endParaRPr lang="fr-FR" dirty="0"/>
          </a:p>
          <a:p>
            <a:r>
              <a:rPr lang="fr-FR" dirty="0" err="1"/>
              <a:t>Kemudian</a:t>
            </a:r>
            <a:r>
              <a:rPr lang="fr-FR" dirty="0"/>
              <a:t> </a:t>
            </a:r>
            <a:r>
              <a:rPr lang="fr-FR" dirty="0" err="1"/>
              <a:t>tahun</a:t>
            </a:r>
            <a:r>
              <a:rPr lang="fr-FR" dirty="0"/>
              <a:t> 2018 </a:t>
            </a:r>
            <a:r>
              <a:rPr lang="fr-FR" dirty="0" err="1"/>
              <a:t>pindah</a:t>
            </a:r>
            <a:r>
              <a:rPr lang="fr-FR" dirty="0"/>
              <a:t> </a:t>
            </a:r>
            <a:r>
              <a:rPr lang="fr-FR" dirty="0" err="1"/>
              <a:t>ke</a:t>
            </a:r>
            <a:r>
              <a:rPr lang="fr-FR" dirty="0"/>
              <a:t> </a:t>
            </a:r>
            <a:r>
              <a:rPr lang="fr-FR" dirty="0" err="1"/>
              <a:t>Finlandia</a:t>
            </a:r>
            <a:r>
              <a:rPr lang="fr-FR" dirty="0"/>
              <a:t> </a:t>
            </a:r>
            <a:r>
              <a:rPr lang="fr-FR" dirty="0" err="1"/>
              <a:t>untuk</a:t>
            </a:r>
            <a:r>
              <a:rPr lang="fr-FR" dirty="0"/>
              <a:t> </a:t>
            </a:r>
            <a:r>
              <a:rPr lang="fr-FR" dirty="0" err="1"/>
              <a:t>studi</a:t>
            </a:r>
            <a:r>
              <a:rPr lang="fr-FR" dirty="0"/>
              <a:t> master di </a:t>
            </a:r>
            <a:r>
              <a:rPr lang="fr-FR" dirty="0" err="1"/>
              <a:t>prodi</a:t>
            </a:r>
            <a:r>
              <a:rPr lang="fr-FR" dirty="0"/>
              <a:t> </a:t>
            </a:r>
            <a:r>
              <a:rPr lang="fr-FR" dirty="0" err="1"/>
              <a:t>European</a:t>
            </a:r>
            <a:r>
              <a:rPr lang="fr-FR" dirty="0"/>
              <a:t> </a:t>
            </a:r>
            <a:r>
              <a:rPr lang="fr-FR" dirty="0" err="1"/>
              <a:t>Forestry</a:t>
            </a:r>
            <a:endParaRPr lang="fr-FR" dirty="0"/>
          </a:p>
          <a:p>
            <a:endParaRPr lang="fr-FR" dirty="0"/>
          </a:p>
          <a:p>
            <a:r>
              <a:rPr lang="fr-FR" dirty="0" err="1"/>
              <a:t>Meskipun</a:t>
            </a:r>
            <a:r>
              <a:rPr lang="fr-FR" dirty="0"/>
              <a:t> </a:t>
            </a:r>
            <a:r>
              <a:rPr lang="fr-FR" dirty="0" err="1"/>
              <a:t>saya</a:t>
            </a:r>
            <a:r>
              <a:rPr lang="fr-FR" dirty="0"/>
              <a:t> </a:t>
            </a:r>
            <a:r>
              <a:rPr lang="fr-FR" dirty="0" err="1"/>
              <a:t>kuliah</a:t>
            </a:r>
            <a:r>
              <a:rPr lang="fr-FR" dirty="0"/>
              <a:t> </a:t>
            </a:r>
            <a:r>
              <a:rPr lang="fr-FR" dirty="0" err="1"/>
              <a:t>kehutanan</a:t>
            </a:r>
            <a:r>
              <a:rPr lang="fr-FR" dirty="0"/>
              <a:t>, </a:t>
            </a:r>
            <a:r>
              <a:rPr lang="fr-FR" dirty="0" err="1"/>
              <a:t>fokus</a:t>
            </a:r>
            <a:r>
              <a:rPr lang="fr-FR" dirty="0"/>
              <a:t> </a:t>
            </a:r>
            <a:r>
              <a:rPr lang="fr-FR" dirty="0" err="1"/>
              <a:t>saya</a:t>
            </a:r>
            <a:r>
              <a:rPr lang="fr-FR" dirty="0"/>
              <a:t> </a:t>
            </a:r>
            <a:r>
              <a:rPr lang="fr-FR" dirty="0" err="1"/>
              <a:t>lebih</a:t>
            </a:r>
            <a:r>
              <a:rPr lang="fr-FR" dirty="0"/>
              <a:t> </a:t>
            </a:r>
            <a:r>
              <a:rPr lang="fr-FR" dirty="0" err="1"/>
              <a:t>condong</a:t>
            </a:r>
            <a:r>
              <a:rPr lang="fr-FR" dirty="0"/>
              <a:t> </a:t>
            </a:r>
            <a:r>
              <a:rPr lang="fr-FR" dirty="0" err="1"/>
              <a:t>ke</a:t>
            </a:r>
            <a:r>
              <a:rPr lang="fr-FR" dirty="0"/>
              <a:t> data </a:t>
            </a:r>
            <a:r>
              <a:rPr lang="fr-FR" dirty="0" err="1"/>
              <a:t>analysis</a:t>
            </a:r>
            <a:r>
              <a:rPr lang="fr-FR" dirty="0"/>
              <a:t>, </a:t>
            </a:r>
            <a:r>
              <a:rPr lang="fr-FR" dirty="0" err="1"/>
              <a:t>jadi</a:t>
            </a:r>
            <a:r>
              <a:rPr lang="fr-FR" dirty="0"/>
              <a:t> </a:t>
            </a:r>
            <a:r>
              <a:rPr lang="fr-FR" dirty="0" err="1"/>
              <a:t>saya</a:t>
            </a:r>
            <a:r>
              <a:rPr lang="fr-FR" dirty="0"/>
              <a:t> </a:t>
            </a:r>
            <a:r>
              <a:rPr lang="fr-FR" dirty="0" err="1"/>
              <a:t>mulai</a:t>
            </a:r>
            <a:r>
              <a:rPr lang="fr-FR" dirty="0"/>
              <a:t> </a:t>
            </a:r>
            <a:r>
              <a:rPr lang="fr-FR" dirty="0" err="1"/>
              <a:t>belajar</a:t>
            </a:r>
            <a:r>
              <a:rPr lang="fr-FR" dirty="0"/>
              <a:t> R dan </a:t>
            </a:r>
            <a:r>
              <a:rPr lang="fr-FR" dirty="0" err="1"/>
              <a:t>programming</a:t>
            </a:r>
            <a:r>
              <a:rPr lang="fr-FR" dirty="0"/>
              <a:t> di </a:t>
            </a:r>
            <a:r>
              <a:rPr lang="fr-FR" dirty="0" err="1"/>
              <a:t>tahun</a:t>
            </a:r>
            <a:r>
              <a:rPr lang="fr-FR" dirty="0"/>
              <a:t> 2018</a:t>
            </a:r>
          </a:p>
          <a:p>
            <a:endParaRPr lang="fr-FR" dirty="0"/>
          </a:p>
          <a:p>
            <a:r>
              <a:rPr lang="en-GB" dirty="0"/>
              <a:t>Saya </a:t>
            </a:r>
            <a:r>
              <a:rPr lang="en-GB" dirty="0" err="1"/>
              <a:t>magang</a:t>
            </a:r>
            <a:r>
              <a:rPr lang="en-GB" dirty="0"/>
              <a:t> </a:t>
            </a:r>
            <a:r>
              <a:rPr lang="en-GB" dirty="0" err="1"/>
              <a:t>selama</a:t>
            </a:r>
            <a:r>
              <a:rPr lang="en-GB" dirty="0"/>
              <a:t> 6 </a:t>
            </a:r>
            <a:r>
              <a:rPr lang="en-GB" dirty="0" err="1"/>
              <a:t>bulan</a:t>
            </a:r>
            <a:r>
              <a:rPr lang="en-GB" dirty="0"/>
              <a:t> </a:t>
            </a:r>
            <a:r>
              <a:rPr lang="en-GB" dirty="0" err="1"/>
              <a:t>sebagai</a:t>
            </a:r>
            <a:r>
              <a:rPr lang="en-GB" dirty="0"/>
              <a:t> data analyst di </a:t>
            </a:r>
            <a:r>
              <a:rPr lang="en-GB" dirty="0" err="1"/>
              <a:t>institusi</a:t>
            </a:r>
            <a:r>
              <a:rPr lang="en-GB" dirty="0"/>
              <a:t> </a:t>
            </a:r>
            <a:r>
              <a:rPr lang="en-GB" dirty="0" err="1"/>
              <a:t>penelitian</a:t>
            </a:r>
            <a:r>
              <a:rPr lang="en-GB" dirty="0"/>
              <a:t> European Forest Institute, </a:t>
            </a:r>
            <a:r>
              <a:rPr lang="en-GB" dirty="0" err="1"/>
              <a:t>kemudian</a:t>
            </a:r>
            <a:r>
              <a:rPr lang="en-GB" dirty="0"/>
              <a:t> </a:t>
            </a:r>
            <a:r>
              <a:rPr lang="en-GB" dirty="0" err="1"/>
              <a:t>saya</a:t>
            </a:r>
            <a:r>
              <a:rPr lang="en-GB" dirty="0"/>
              <a:t> </a:t>
            </a:r>
            <a:r>
              <a:rPr lang="en-GB" dirty="0" err="1"/>
              <a:t>pindah</a:t>
            </a:r>
            <a:r>
              <a:rPr lang="en-GB" dirty="0"/>
              <a:t> </a:t>
            </a:r>
            <a:r>
              <a:rPr lang="en-GB" dirty="0" err="1"/>
              <a:t>ke</a:t>
            </a:r>
            <a:r>
              <a:rPr lang="en-GB" dirty="0"/>
              <a:t> </a:t>
            </a:r>
            <a:r>
              <a:rPr lang="en-GB" dirty="0" err="1"/>
              <a:t>Prancis</a:t>
            </a:r>
            <a:r>
              <a:rPr lang="en-GB" dirty="0"/>
              <a:t> </a:t>
            </a:r>
            <a:r>
              <a:rPr lang="en-GB" dirty="0" err="1"/>
              <a:t>tahun</a:t>
            </a:r>
            <a:r>
              <a:rPr lang="en-GB" dirty="0"/>
              <a:t> 2019</a:t>
            </a:r>
          </a:p>
          <a:p>
            <a:endParaRPr lang="en-GB" dirty="0"/>
          </a:p>
          <a:p>
            <a:r>
              <a:rPr lang="en-GB" dirty="0"/>
              <a:t>Di </a:t>
            </a:r>
            <a:r>
              <a:rPr lang="en-GB" dirty="0" err="1"/>
              <a:t>Prancis</a:t>
            </a:r>
            <a:r>
              <a:rPr lang="en-GB" dirty="0"/>
              <a:t> </a:t>
            </a:r>
            <a:r>
              <a:rPr lang="en-GB" dirty="0" err="1"/>
              <a:t>saya</a:t>
            </a:r>
            <a:r>
              <a:rPr lang="en-GB" dirty="0"/>
              <a:t> </a:t>
            </a:r>
            <a:r>
              <a:rPr lang="en-GB" dirty="0" err="1"/>
              <a:t>kuliah</a:t>
            </a:r>
            <a:r>
              <a:rPr lang="en-GB" dirty="0"/>
              <a:t> di Engineering School, </a:t>
            </a:r>
            <a:r>
              <a:rPr lang="en-GB" dirty="0" err="1"/>
              <a:t>jadilah</a:t>
            </a:r>
            <a:r>
              <a:rPr lang="en-GB" dirty="0"/>
              <a:t> </a:t>
            </a:r>
            <a:r>
              <a:rPr lang="en-GB" dirty="0" err="1"/>
              <a:t>lebih</a:t>
            </a:r>
            <a:r>
              <a:rPr lang="en-GB" dirty="0"/>
              <a:t> focus di data analysis</a:t>
            </a:r>
          </a:p>
          <a:p>
            <a:endParaRPr lang="en-GB" dirty="0"/>
          </a:p>
          <a:p>
            <a:r>
              <a:rPr lang="en-GB" dirty="0"/>
              <a:t>Lalu </a:t>
            </a:r>
            <a:r>
              <a:rPr lang="en-GB" dirty="0" err="1"/>
              <a:t>saya</a:t>
            </a:r>
            <a:r>
              <a:rPr lang="en-GB" dirty="0"/>
              <a:t> </a:t>
            </a:r>
            <a:r>
              <a:rPr lang="en-GB" dirty="0" err="1"/>
              <a:t>magang</a:t>
            </a:r>
            <a:r>
              <a:rPr lang="en-GB" dirty="0"/>
              <a:t> </a:t>
            </a:r>
            <a:r>
              <a:rPr lang="en-GB" dirty="0" err="1"/>
              <a:t>untuk</a:t>
            </a:r>
            <a:r>
              <a:rPr lang="en-GB" dirty="0"/>
              <a:t> </a:t>
            </a:r>
            <a:r>
              <a:rPr lang="en-GB" dirty="0" err="1"/>
              <a:t>menyelesaikan</a:t>
            </a:r>
            <a:r>
              <a:rPr lang="en-GB" dirty="0"/>
              <a:t> thesis </a:t>
            </a:r>
            <a:r>
              <a:rPr lang="en-GB" dirty="0" err="1"/>
              <a:t>saya</a:t>
            </a:r>
            <a:r>
              <a:rPr lang="en-GB" dirty="0"/>
              <a:t>, </a:t>
            </a:r>
            <a:r>
              <a:rPr lang="en-GB" dirty="0" err="1"/>
              <a:t>saya</a:t>
            </a:r>
            <a:r>
              <a:rPr lang="en-GB" dirty="0"/>
              <a:t> fully scripted Analisa </a:t>
            </a:r>
            <a:r>
              <a:rPr lang="en-GB" dirty="0" err="1"/>
              <a:t>saya</a:t>
            </a:r>
            <a:r>
              <a:rPr lang="en-GB" dirty="0"/>
              <a:t> di R, </a:t>
            </a:r>
            <a:r>
              <a:rPr lang="en-GB" dirty="0" err="1"/>
              <a:t>belajar</a:t>
            </a:r>
            <a:r>
              <a:rPr lang="en-GB" dirty="0"/>
              <a:t> machine learning dan </a:t>
            </a:r>
            <a:r>
              <a:rPr lang="en-GB" dirty="0" err="1"/>
              <a:t>sebagainya</a:t>
            </a:r>
            <a:r>
              <a:rPr lang="en-GB" dirty="0"/>
              <a:t> </a:t>
            </a:r>
            <a:r>
              <a:rPr lang="en-GB" dirty="0" err="1"/>
              <a:t>sampai</a:t>
            </a:r>
            <a:r>
              <a:rPr lang="en-GB" dirty="0"/>
              <a:t> </a:t>
            </a:r>
            <a:r>
              <a:rPr lang="en-GB" dirty="0" err="1"/>
              <a:t>akhirnya</a:t>
            </a:r>
            <a:r>
              <a:rPr lang="en-GB" dirty="0"/>
              <a:t> </a:t>
            </a:r>
            <a:r>
              <a:rPr lang="en-GB" dirty="0" err="1"/>
              <a:t>saya</a:t>
            </a:r>
            <a:r>
              <a:rPr lang="en-GB" dirty="0"/>
              <a:t> </a:t>
            </a:r>
            <a:r>
              <a:rPr lang="en-GB" dirty="0" err="1"/>
              <a:t>diterima</a:t>
            </a:r>
            <a:r>
              <a:rPr lang="en-GB" dirty="0"/>
              <a:t> </a:t>
            </a:r>
            <a:r>
              <a:rPr lang="en-GB" dirty="0" err="1"/>
              <a:t>bekerja</a:t>
            </a:r>
            <a:r>
              <a:rPr lang="en-GB" dirty="0"/>
              <a:t> di Climate Analytics di Berlin </a:t>
            </a:r>
            <a:r>
              <a:rPr lang="en-GB" dirty="0" err="1"/>
              <a:t>sebagai</a:t>
            </a:r>
            <a:r>
              <a:rPr lang="en-GB" dirty="0"/>
              <a:t> data analyst. </a:t>
            </a:r>
            <a:r>
              <a:rPr lang="en-GB" dirty="0" err="1"/>
              <a:t>Sekarang</a:t>
            </a:r>
            <a:r>
              <a:rPr lang="en-GB" dirty="0"/>
              <a:t> </a:t>
            </a:r>
            <a:r>
              <a:rPr lang="en-GB" dirty="0" err="1"/>
              <a:t>saya</a:t>
            </a:r>
            <a:r>
              <a:rPr lang="en-GB" dirty="0"/>
              <a:t> kadang2 </a:t>
            </a:r>
            <a:r>
              <a:rPr lang="en-GB" dirty="0" err="1"/>
              <a:t>pakai</a:t>
            </a:r>
            <a:r>
              <a:rPr lang="en-GB" dirty="0"/>
              <a:t> R, kadang2 python, dan punya basics di programming language </a:t>
            </a:r>
            <a:r>
              <a:rPr lang="en-GB" dirty="0" err="1"/>
              <a:t>lainnya</a:t>
            </a:r>
            <a:r>
              <a:rPr lang="en-GB" dirty="0"/>
              <a:t>. </a:t>
            </a:r>
          </a:p>
          <a:p>
            <a:endParaRPr lang="en-GB" dirty="0"/>
          </a:p>
          <a:p>
            <a:r>
              <a:rPr lang="en-GB" dirty="0"/>
              <a:t>Anyway, </a:t>
            </a:r>
            <a:r>
              <a:rPr lang="en-GB" dirty="0" err="1"/>
              <a:t>saya</a:t>
            </a:r>
            <a:r>
              <a:rPr lang="en-GB" dirty="0"/>
              <a:t> </a:t>
            </a:r>
            <a:r>
              <a:rPr lang="en-GB" dirty="0" err="1"/>
              <a:t>tetap</a:t>
            </a:r>
            <a:r>
              <a:rPr lang="en-GB" dirty="0"/>
              <a:t> </a:t>
            </a:r>
            <a:r>
              <a:rPr lang="en-GB" dirty="0" err="1"/>
              <a:t>kerja</a:t>
            </a:r>
            <a:r>
              <a:rPr lang="en-GB" dirty="0"/>
              <a:t> </a:t>
            </a:r>
            <a:r>
              <a:rPr lang="en-GB" dirty="0" err="1"/>
              <a:t>dengan</a:t>
            </a:r>
            <a:r>
              <a:rPr lang="en-GB" dirty="0"/>
              <a:t> data2 </a:t>
            </a:r>
            <a:r>
              <a:rPr lang="en-GB" dirty="0" err="1"/>
              <a:t>kehutanan</a:t>
            </a:r>
            <a:r>
              <a:rPr lang="en-GB" dirty="0"/>
              <a:t> </a:t>
            </a:r>
            <a:r>
              <a:rPr lang="en-GB" dirty="0" err="1"/>
              <a:t>seperti</a:t>
            </a:r>
            <a:r>
              <a:rPr lang="en-GB" dirty="0"/>
              <a:t> deforestation, climate change </a:t>
            </a:r>
            <a:r>
              <a:rPr lang="en-GB" dirty="0" err="1"/>
              <a:t>dll</a:t>
            </a:r>
            <a:r>
              <a:rPr lang="en-GB" dirty="0"/>
              <a:t> </a:t>
            </a:r>
            <a:r>
              <a:rPr lang="en-GB" dirty="0" err="1"/>
              <a:t>jadi</a:t>
            </a:r>
            <a:r>
              <a:rPr lang="en-GB" dirty="0"/>
              <a:t> </a:t>
            </a:r>
            <a:r>
              <a:rPr lang="en-GB" dirty="0" err="1"/>
              <a:t>saya</a:t>
            </a:r>
            <a:r>
              <a:rPr lang="en-GB" dirty="0"/>
              <a:t> </a:t>
            </a:r>
            <a:r>
              <a:rPr lang="en-GB" dirty="0" err="1"/>
              <a:t>bukan</a:t>
            </a:r>
            <a:r>
              <a:rPr lang="en-GB" dirty="0"/>
              <a:t> </a:t>
            </a:r>
            <a:r>
              <a:rPr lang="en-GB" dirty="0" err="1"/>
              <a:t>sepenuhnya</a:t>
            </a:r>
            <a:r>
              <a:rPr lang="en-GB" dirty="0"/>
              <a:t> </a:t>
            </a:r>
            <a:r>
              <a:rPr lang="en-GB" dirty="0" err="1"/>
              <a:t>lepas</a:t>
            </a:r>
            <a:r>
              <a:rPr lang="en-GB" dirty="0"/>
              <a:t> </a:t>
            </a:r>
            <a:r>
              <a:rPr lang="en-GB" dirty="0" err="1"/>
              <a:t>dari</a:t>
            </a:r>
            <a:r>
              <a:rPr lang="en-GB" dirty="0"/>
              <a:t> </a:t>
            </a:r>
            <a:r>
              <a:rPr lang="en-GB" dirty="0" err="1"/>
              <a:t>kehutanan</a:t>
            </a:r>
            <a:r>
              <a:rPr lang="en-GB" dirty="0"/>
              <a:t>. </a:t>
            </a:r>
          </a:p>
          <a:p>
            <a:endParaRPr lang="en-GB" dirty="0"/>
          </a:p>
          <a:p>
            <a:r>
              <a:rPr lang="en-GB" dirty="0"/>
              <a:t>So, </a:t>
            </a:r>
            <a:r>
              <a:rPr lang="en-GB" dirty="0" err="1"/>
              <a:t>hari</a:t>
            </a:r>
            <a:r>
              <a:rPr lang="en-GB" dirty="0"/>
              <a:t> </a:t>
            </a:r>
            <a:r>
              <a:rPr lang="en-GB" dirty="0" err="1"/>
              <a:t>ini</a:t>
            </a:r>
            <a:r>
              <a:rPr lang="en-GB" dirty="0"/>
              <a:t> </a:t>
            </a:r>
            <a:r>
              <a:rPr lang="en-GB" dirty="0" err="1"/>
              <a:t>saya</a:t>
            </a:r>
            <a:r>
              <a:rPr lang="en-GB" dirty="0"/>
              <a:t> </a:t>
            </a:r>
            <a:r>
              <a:rPr lang="en-GB" dirty="0" err="1"/>
              <a:t>akan</a:t>
            </a:r>
            <a:r>
              <a:rPr lang="en-GB" dirty="0"/>
              <a:t> </a:t>
            </a:r>
            <a:r>
              <a:rPr lang="en-GB" dirty="0" err="1"/>
              <a:t>memberikan</a:t>
            </a:r>
            <a:r>
              <a:rPr lang="en-GB" dirty="0"/>
              <a:t> </a:t>
            </a:r>
            <a:r>
              <a:rPr lang="en-GB" dirty="0" err="1"/>
              <a:t>kuliah</a:t>
            </a:r>
            <a:r>
              <a:rPr lang="en-GB" dirty="0"/>
              <a:t> </a:t>
            </a:r>
            <a:r>
              <a:rPr lang="en-GB" dirty="0" err="1"/>
              <a:t>tentang</a:t>
            </a:r>
            <a:r>
              <a:rPr lang="en-GB" dirty="0"/>
              <a:t> </a:t>
            </a:r>
            <a:r>
              <a:rPr lang="en-GB" dirty="0" err="1"/>
              <a:t>inovasi</a:t>
            </a:r>
            <a:r>
              <a:rPr lang="en-GB" dirty="0"/>
              <a:t> </a:t>
            </a:r>
            <a:r>
              <a:rPr lang="en-GB" dirty="0" err="1"/>
              <a:t>baru</a:t>
            </a:r>
            <a:r>
              <a:rPr lang="en-GB" dirty="0"/>
              <a:t> di quantitative genetics dan </a:t>
            </a:r>
            <a:r>
              <a:rPr lang="en-GB" dirty="0" err="1"/>
              <a:t>implementasinya</a:t>
            </a:r>
            <a:r>
              <a:rPr lang="en-GB" dirty="0"/>
              <a:t>, dan tutorial R. Saya </a:t>
            </a:r>
            <a:r>
              <a:rPr lang="en-GB" dirty="0" err="1"/>
              <a:t>harap</a:t>
            </a:r>
            <a:r>
              <a:rPr lang="en-GB" dirty="0"/>
              <a:t> </a:t>
            </a:r>
            <a:r>
              <a:rPr lang="en-GB" dirty="0" err="1"/>
              <a:t>materinya</a:t>
            </a:r>
            <a:r>
              <a:rPr lang="en-GB" dirty="0"/>
              <a:t> </a:t>
            </a:r>
            <a:r>
              <a:rPr lang="en-GB" dirty="0" err="1"/>
              <a:t>tidak</a:t>
            </a:r>
            <a:r>
              <a:rPr lang="en-GB" dirty="0"/>
              <a:t> </a:t>
            </a:r>
            <a:r>
              <a:rPr lang="en-GB" dirty="0" err="1"/>
              <a:t>terlalu</a:t>
            </a:r>
            <a:r>
              <a:rPr lang="en-GB" dirty="0"/>
              <a:t> </a:t>
            </a:r>
            <a:r>
              <a:rPr lang="en-GB" dirty="0" err="1"/>
              <a:t>sulit</a:t>
            </a:r>
            <a:r>
              <a:rPr lang="en-GB" dirty="0"/>
              <a:t> </a:t>
            </a:r>
            <a:r>
              <a:rPr lang="en-GB" dirty="0" err="1"/>
              <a:t>untuk</a:t>
            </a:r>
            <a:r>
              <a:rPr lang="en-GB" dirty="0"/>
              <a:t> </a:t>
            </a:r>
            <a:r>
              <a:rPr lang="en-GB" dirty="0" err="1"/>
              <a:t>dipahami</a:t>
            </a:r>
            <a:r>
              <a:rPr lang="en-GB" dirty="0"/>
              <a:t>.</a:t>
            </a:r>
          </a:p>
        </p:txBody>
      </p:sp>
      <p:sp>
        <p:nvSpPr>
          <p:cNvPr id="4" name="Slide Number Placeholder 3"/>
          <p:cNvSpPr>
            <a:spLocks noGrp="1"/>
          </p:cNvSpPr>
          <p:nvPr>
            <p:ph type="sldNum" sz="quarter" idx="5"/>
          </p:nvPr>
        </p:nvSpPr>
        <p:spPr/>
        <p:txBody>
          <a:bodyPr/>
          <a:lstStyle/>
          <a:p>
            <a:fld id="{D20569B2-60DC-4B99-B466-570EC84E754C}" type="slidenum">
              <a:rPr lang="en-GB" smtClean="0"/>
              <a:t>1</a:t>
            </a:fld>
            <a:endParaRPr lang="en-GB"/>
          </a:p>
        </p:txBody>
      </p:sp>
    </p:spTree>
    <p:extLst>
      <p:ext uri="{BB962C8B-B14F-4D97-AF65-F5344CB8AC3E}">
        <p14:creationId xmlns:p14="http://schemas.microsoft.com/office/powerpoint/2010/main" val="118123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2</a:t>
            </a:fld>
            <a:endParaRPr lang="en-GB"/>
          </a:p>
        </p:txBody>
      </p:sp>
    </p:spTree>
    <p:extLst>
      <p:ext uri="{BB962C8B-B14F-4D97-AF65-F5344CB8AC3E}">
        <p14:creationId xmlns:p14="http://schemas.microsoft.com/office/powerpoint/2010/main" val="288405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02122"/>
                </a:solidFill>
                <a:effectLst/>
                <a:latin typeface="Arial" panose="020B0604020202020204" pitchFamily="34" charset="0"/>
              </a:rPr>
              <a:t>For example, at a specific base position in the human genome, the </a:t>
            </a:r>
            <a:r>
              <a:rPr lang="en-GB" b="0" i="0" u="none" strike="noStrike" dirty="0">
                <a:solidFill>
                  <a:srgbClr val="0645AD"/>
                </a:solidFill>
                <a:effectLst/>
                <a:latin typeface="Arial" panose="020B0604020202020204" pitchFamily="34" charset="0"/>
                <a:hlinkClick r:id="rId3" tooltip="Cytosine"/>
              </a:rPr>
              <a:t>C nucleotide</a:t>
            </a:r>
            <a:r>
              <a:rPr lang="en-GB" b="0" i="0" dirty="0">
                <a:solidFill>
                  <a:srgbClr val="202122"/>
                </a:solidFill>
                <a:effectLst/>
                <a:latin typeface="Arial" panose="020B0604020202020204" pitchFamily="34" charset="0"/>
              </a:rPr>
              <a:t> may appear in most individuals, but in a minority of individuals, the position is occupied by an </a:t>
            </a:r>
            <a:r>
              <a:rPr lang="en-GB" b="0" i="0" u="none" strike="noStrike" dirty="0">
                <a:solidFill>
                  <a:srgbClr val="0645AD"/>
                </a:solidFill>
                <a:effectLst/>
                <a:latin typeface="Arial" panose="020B0604020202020204" pitchFamily="34" charset="0"/>
                <a:hlinkClick r:id="rId4" tooltip="Adenine"/>
              </a:rPr>
              <a:t>A</a:t>
            </a:r>
            <a:r>
              <a:rPr lang="en-GB" b="0" i="0" dirty="0">
                <a:solidFill>
                  <a:srgbClr val="202122"/>
                </a:solidFill>
                <a:effectLst/>
                <a:latin typeface="Arial" panose="020B0604020202020204" pitchFamily="34" charset="0"/>
              </a:rPr>
              <a:t>. This means that there is a SNP at this specific position, and the two possible nucleotide variations – C or A – are said to be the </a:t>
            </a:r>
            <a:r>
              <a:rPr lang="en-GB" b="0" i="0" u="none" strike="noStrike" dirty="0">
                <a:solidFill>
                  <a:srgbClr val="0645AD"/>
                </a:solidFill>
                <a:effectLst/>
                <a:latin typeface="Arial" panose="020B0604020202020204" pitchFamily="34" charset="0"/>
                <a:hlinkClick r:id="rId5" tooltip="Allele"/>
              </a:rPr>
              <a:t>alleles</a:t>
            </a:r>
            <a:r>
              <a:rPr lang="en-GB" b="0" i="0" dirty="0">
                <a:solidFill>
                  <a:srgbClr val="202122"/>
                </a:solidFill>
                <a:effectLst/>
                <a:latin typeface="Arial" panose="020B0604020202020204" pitchFamily="34" charset="0"/>
              </a:rPr>
              <a:t> for this specific position.</a:t>
            </a:r>
          </a:p>
          <a:p>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9</a:t>
            </a:fld>
            <a:endParaRPr lang="en-GB"/>
          </a:p>
        </p:txBody>
      </p:sp>
    </p:spTree>
    <p:extLst>
      <p:ext uri="{BB962C8B-B14F-4D97-AF65-F5344CB8AC3E}">
        <p14:creationId xmlns:p14="http://schemas.microsoft.com/office/powerpoint/2010/main" val="39249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P-value </a:t>
            </a:r>
            <a:r>
              <a:rPr lang="fr-FR" dirty="0" err="1"/>
              <a:t>that</a:t>
            </a:r>
            <a:r>
              <a:rPr lang="fr-FR" dirty="0"/>
              <a:t> </a:t>
            </a:r>
            <a:r>
              <a:rPr lang="fr-FR" dirty="0" err="1"/>
              <a:t>basically</a:t>
            </a:r>
            <a:r>
              <a:rPr lang="fr-FR" dirty="0"/>
              <a:t> </a:t>
            </a:r>
            <a:r>
              <a:rPr lang="fr-FR" dirty="0" err="1"/>
              <a:t>says</a:t>
            </a:r>
            <a:r>
              <a:rPr lang="fr-FR" dirty="0"/>
              <a:t> </a:t>
            </a:r>
            <a:r>
              <a:rPr lang="fr-FR" dirty="0" err="1"/>
              <a:t>that</a:t>
            </a:r>
            <a:r>
              <a:rPr lang="fr-FR" dirty="0"/>
              <a:t> the </a:t>
            </a:r>
            <a:r>
              <a:rPr lang="fr-FR" dirty="0" err="1"/>
              <a:t>results</a:t>
            </a:r>
            <a:r>
              <a:rPr lang="fr-FR" dirty="0"/>
              <a:t> </a:t>
            </a:r>
            <a:r>
              <a:rPr lang="fr-FR" dirty="0" err="1"/>
              <a:t>from</a:t>
            </a:r>
            <a:r>
              <a:rPr lang="fr-FR" dirty="0"/>
              <a:t> </a:t>
            </a:r>
            <a:r>
              <a:rPr lang="fr-FR" dirty="0" err="1"/>
              <a:t>gene</a:t>
            </a:r>
            <a:r>
              <a:rPr lang="fr-FR" dirty="0"/>
              <a:t> A and C are </a:t>
            </a:r>
            <a:r>
              <a:rPr lang="fr-FR" dirty="0" err="1"/>
              <a:t>two</a:t>
            </a:r>
            <a:r>
              <a:rPr lang="fr-FR" dirty="0"/>
              <a:t> </a:t>
            </a:r>
            <a:r>
              <a:rPr lang="fr-FR" dirty="0" err="1"/>
              <a:t>different</a:t>
            </a:r>
            <a:r>
              <a:rPr lang="fr-FR" dirty="0"/>
              <a:t> </a:t>
            </a:r>
            <a:r>
              <a:rPr lang="fr-FR" dirty="0" err="1"/>
              <a:t>results</a:t>
            </a:r>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11</a:t>
            </a:fld>
            <a:endParaRPr lang="en-GB"/>
          </a:p>
        </p:txBody>
      </p:sp>
    </p:spTree>
    <p:extLst>
      <p:ext uri="{BB962C8B-B14F-4D97-AF65-F5344CB8AC3E}">
        <p14:creationId xmlns:p14="http://schemas.microsoft.com/office/powerpoint/2010/main" val="311351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We</a:t>
            </a:r>
            <a:r>
              <a:rPr lang="fr-FR" dirty="0"/>
              <a:t> </a:t>
            </a:r>
            <a:r>
              <a:rPr lang="fr-FR" dirty="0" err="1"/>
              <a:t>want</a:t>
            </a:r>
            <a:r>
              <a:rPr lang="fr-FR" dirty="0"/>
              <a:t> to </a:t>
            </a:r>
            <a:r>
              <a:rPr lang="fr-FR" dirty="0" err="1"/>
              <a:t>see</a:t>
            </a:r>
            <a:r>
              <a:rPr lang="fr-FR" dirty="0"/>
              <a:t> the fluctuations of the p-values of </a:t>
            </a:r>
            <a:r>
              <a:rPr lang="fr-FR" dirty="0" err="1"/>
              <a:t>each</a:t>
            </a:r>
            <a:r>
              <a:rPr lang="fr-FR" dirty="0"/>
              <a:t> model </a:t>
            </a:r>
            <a:r>
              <a:rPr lang="fr-FR" dirty="0" err="1"/>
              <a:t>because</a:t>
            </a:r>
            <a:r>
              <a:rPr lang="fr-FR" dirty="0"/>
              <a:t> </a:t>
            </a:r>
            <a:r>
              <a:rPr lang="fr-FR" dirty="0" err="1"/>
              <a:t>it</a:t>
            </a:r>
            <a:r>
              <a:rPr lang="fr-FR" dirty="0"/>
              <a:t> </a:t>
            </a:r>
            <a:r>
              <a:rPr lang="fr-FR" dirty="0" err="1"/>
              <a:t>essentially</a:t>
            </a:r>
            <a:r>
              <a:rPr lang="fr-FR" dirty="0"/>
              <a:t> tells us if the </a:t>
            </a:r>
            <a:r>
              <a:rPr lang="fr-FR" dirty="0" err="1"/>
              <a:t>genes</a:t>
            </a:r>
            <a:r>
              <a:rPr lang="fr-FR" dirty="0"/>
              <a:t> A and C </a:t>
            </a:r>
            <a:r>
              <a:rPr lang="fr-FR" dirty="0" err="1"/>
              <a:t>yields</a:t>
            </a:r>
            <a:r>
              <a:rPr lang="fr-FR" dirty="0"/>
              <a:t> to </a:t>
            </a:r>
            <a:r>
              <a:rPr lang="fr-FR" dirty="0" err="1"/>
              <a:t>different</a:t>
            </a:r>
            <a:r>
              <a:rPr lang="fr-FR" dirty="0"/>
              <a:t> </a:t>
            </a:r>
            <a:r>
              <a:rPr lang="fr-FR" dirty="0" err="1"/>
              <a:t>results</a:t>
            </a:r>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13</a:t>
            </a:fld>
            <a:endParaRPr lang="en-GB"/>
          </a:p>
        </p:txBody>
      </p:sp>
    </p:spTree>
    <p:extLst>
      <p:ext uri="{BB962C8B-B14F-4D97-AF65-F5344CB8AC3E}">
        <p14:creationId xmlns:p14="http://schemas.microsoft.com/office/powerpoint/2010/main" val="264996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We</a:t>
            </a:r>
            <a:r>
              <a:rPr lang="fr-FR" dirty="0"/>
              <a:t> </a:t>
            </a:r>
            <a:r>
              <a:rPr lang="fr-FR" dirty="0" err="1"/>
              <a:t>want</a:t>
            </a:r>
            <a:r>
              <a:rPr lang="fr-FR" dirty="0"/>
              <a:t> to </a:t>
            </a:r>
            <a:r>
              <a:rPr lang="fr-FR" dirty="0" err="1"/>
              <a:t>see</a:t>
            </a:r>
            <a:r>
              <a:rPr lang="fr-FR" dirty="0"/>
              <a:t> the fluctuations of the p-values of </a:t>
            </a:r>
            <a:r>
              <a:rPr lang="fr-FR" dirty="0" err="1"/>
              <a:t>each</a:t>
            </a:r>
            <a:r>
              <a:rPr lang="fr-FR" dirty="0"/>
              <a:t> model </a:t>
            </a:r>
            <a:r>
              <a:rPr lang="fr-FR" dirty="0" err="1"/>
              <a:t>because</a:t>
            </a:r>
            <a:r>
              <a:rPr lang="fr-FR" dirty="0"/>
              <a:t> </a:t>
            </a:r>
            <a:r>
              <a:rPr lang="fr-FR" dirty="0" err="1"/>
              <a:t>it</a:t>
            </a:r>
            <a:r>
              <a:rPr lang="fr-FR" dirty="0"/>
              <a:t> </a:t>
            </a:r>
            <a:r>
              <a:rPr lang="fr-FR" dirty="0" err="1"/>
              <a:t>essentially</a:t>
            </a:r>
            <a:r>
              <a:rPr lang="fr-FR" dirty="0"/>
              <a:t> tells us if the </a:t>
            </a:r>
            <a:r>
              <a:rPr lang="fr-FR" dirty="0" err="1"/>
              <a:t>genes</a:t>
            </a:r>
            <a:r>
              <a:rPr lang="fr-FR" dirty="0"/>
              <a:t> A and C </a:t>
            </a:r>
            <a:r>
              <a:rPr lang="fr-FR" dirty="0" err="1"/>
              <a:t>yields</a:t>
            </a:r>
            <a:r>
              <a:rPr lang="fr-FR" dirty="0"/>
              <a:t> to </a:t>
            </a:r>
            <a:r>
              <a:rPr lang="fr-FR" dirty="0" err="1"/>
              <a:t>different</a:t>
            </a:r>
            <a:r>
              <a:rPr lang="fr-FR" dirty="0"/>
              <a:t> </a:t>
            </a:r>
            <a:r>
              <a:rPr lang="fr-FR" dirty="0" err="1"/>
              <a:t>results</a:t>
            </a:r>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14</a:t>
            </a:fld>
            <a:endParaRPr lang="en-GB"/>
          </a:p>
        </p:txBody>
      </p:sp>
    </p:spTree>
    <p:extLst>
      <p:ext uri="{BB962C8B-B14F-4D97-AF65-F5344CB8AC3E}">
        <p14:creationId xmlns:p14="http://schemas.microsoft.com/office/powerpoint/2010/main" val="972956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Linkage </a:t>
            </a:r>
            <a:r>
              <a:rPr lang="fr-FR" sz="1200" dirty="0" err="1"/>
              <a:t>disequilibrium</a:t>
            </a:r>
            <a:r>
              <a:rPr lang="fr-FR" sz="1200" dirty="0"/>
              <a:t> and SNP </a:t>
            </a:r>
            <a:r>
              <a:rPr lang="fr-FR" sz="1200" dirty="0" err="1"/>
              <a:t>density</a:t>
            </a:r>
            <a:r>
              <a:rPr lang="fr-FR" sz="1200" dirty="0"/>
              <a:t> are central to the </a:t>
            </a:r>
            <a:r>
              <a:rPr lang="fr-FR" sz="1200" dirty="0" err="1"/>
              <a:t>reliability</a:t>
            </a:r>
            <a:r>
              <a:rPr lang="fr-FR" sz="1200" dirty="0"/>
              <a:t> of GWAS </a:t>
            </a:r>
            <a:r>
              <a:rPr lang="fr-FR" sz="1200" dirty="0" err="1"/>
              <a:t>result</a:t>
            </a:r>
            <a:endParaRPr lang="fr-FR" sz="1200" dirty="0"/>
          </a:p>
          <a:p>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15</a:t>
            </a:fld>
            <a:endParaRPr lang="en-GB"/>
          </a:p>
        </p:txBody>
      </p:sp>
    </p:spTree>
    <p:extLst>
      <p:ext uri="{BB962C8B-B14F-4D97-AF65-F5344CB8AC3E}">
        <p14:creationId xmlns:p14="http://schemas.microsoft.com/office/powerpoint/2010/main" val="210154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Linkage </a:t>
            </a:r>
            <a:r>
              <a:rPr lang="fr-FR" sz="1200" dirty="0" err="1"/>
              <a:t>disequilibrium</a:t>
            </a:r>
            <a:r>
              <a:rPr lang="fr-FR" sz="1200" dirty="0"/>
              <a:t> and SNP </a:t>
            </a:r>
            <a:r>
              <a:rPr lang="fr-FR" sz="1200" dirty="0" err="1"/>
              <a:t>density</a:t>
            </a:r>
            <a:r>
              <a:rPr lang="fr-FR" sz="1200" dirty="0"/>
              <a:t> are central to the </a:t>
            </a:r>
            <a:r>
              <a:rPr lang="fr-FR" sz="1200" dirty="0" err="1"/>
              <a:t>reliability</a:t>
            </a:r>
            <a:r>
              <a:rPr lang="fr-FR" sz="1200" dirty="0"/>
              <a:t> of GWAS </a:t>
            </a:r>
            <a:r>
              <a:rPr lang="fr-FR" sz="1200" dirty="0" err="1"/>
              <a:t>result</a:t>
            </a:r>
            <a:endParaRPr lang="fr-FR" sz="1200" dirty="0"/>
          </a:p>
          <a:p>
            <a:endParaRPr lang="en-GB" dirty="0"/>
          </a:p>
        </p:txBody>
      </p:sp>
      <p:sp>
        <p:nvSpPr>
          <p:cNvPr id="4" name="Slide Number Placeholder 3"/>
          <p:cNvSpPr>
            <a:spLocks noGrp="1"/>
          </p:cNvSpPr>
          <p:nvPr>
            <p:ph type="sldNum" sz="quarter" idx="5"/>
          </p:nvPr>
        </p:nvSpPr>
        <p:spPr/>
        <p:txBody>
          <a:bodyPr/>
          <a:lstStyle/>
          <a:p>
            <a:fld id="{D20569B2-60DC-4B99-B466-570EC84E754C}" type="slidenum">
              <a:rPr lang="en-GB" smtClean="0"/>
              <a:t>16</a:t>
            </a:fld>
            <a:endParaRPr lang="en-GB"/>
          </a:p>
        </p:txBody>
      </p:sp>
    </p:spTree>
    <p:extLst>
      <p:ext uri="{BB962C8B-B14F-4D97-AF65-F5344CB8AC3E}">
        <p14:creationId xmlns:p14="http://schemas.microsoft.com/office/powerpoint/2010/main" val="364270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A2B1-CEB7-4115-B835-4FE5180B0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F7033FC-77DA-4B7D-9FB1-026348302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B20001F-3EBC-48F8-A69D-7CD82508645C}"/>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AFA44B2B-03BC-4BA3-A1EF-EEC2195E0D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7642F0-9DDA-410C-87FE-38073F6C7EC3}"/>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241266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0066-D916-4968-8A19-6361719ECC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56204AC-D959-4772-AC11-FAA83C2E5F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F1E134-4C3A-4882-849F-102FC43F7680}"/>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E0FFEE5C-5DB4-44A4-B4AF-66F6F7CCE9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2C94B4-C24B-43B9-8702-DF7ED6F90ECA}"/>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399134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6A75B-1BD3-4921-BE01-0E6547FB06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91DBB6-5184-4E6F-A785-70611B5F8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F6B373-8EB2-4066-BA8D-41E326A2D0FC}"/>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795D5152-0F06-447A-94B6-53B7474E44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C0E43A-8CD8-4E7E-AABA-041C7B376462}"/>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418007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1B88-A65A-4544-80F1-368D69F720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C3A1A2-C834-4FA9-899B-B54079AB9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93026D-326E-4A5A-B726-BE111A36B28E}"/>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0DDAEDA3-2BEE-4C9B-82C6-8B85ADB7E6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026FDC-3F82-47A2-9459-287E9C3B19DA}"/>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282000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0E6F-2062-4649-862C-352BE8421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D3A2AF-61F0-4DDF-8649-D4E0A5E47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AD799-0252-4014-8FDC-2F30321F3E33}"/>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0FC859B5-FFF6-4A9E-8BD2-F1FFDB075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DE2CAD-859C-4527-8749-F1343B2A456A}"/>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74718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F349-04CE-4A22-8123-2F24DC77A0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FA6D2A-E1AF-4DF9-8B63-5254CE10A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548E78-4AD3-4555-8DBC-5DCCA9C0C8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8398587-97CF-42BF-861B-99CE7EA65E5B}"/>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6" name="Footer Placeholder 5">
            <a:extLst>
              <a:ext uri="{FF2B5EF4-FFF2-40B4-BE49-F238E27FC236}">
                <a16:creationId xmlns:a16="http://schemas.microsoft.com/office/drawing/2014/main" id="{2AFB24E6-E897-4A02-92CC-9A42AA12E7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1F23DC-8D10-49D9-A1CC-6B15725866A4}"/>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5867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C1B-4F35-4908-A2B4-1DB9214D6F6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0B8AF0-550C-4B00-9D90-5432DC2EA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8C3A0-8E42-4C6C-9273-5D565CECF8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FB7999-C5B4-4CFE-A654-5CDA908E4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CBF95-D71C-45F6-8704-D7378EE0D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243D22-3200-480A-AAAE-E58AB4E8597B}"/>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8" name="Footer Placeholder 7">
            <a:extLst>
              <a:ext uri="{FF2B5EF4-FFF2-40B4-BE49-F238E27FC236}">
                <a16:creationId xmlns:a16="http://schemas.microsoft.com/office/drawing/2014/main" id="{0C674F32-154A-4915-9E16-0C31B5A2BE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45485B3-E167-4500-9CB9-6E1BBC329D89}"/>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67549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C98D-213E-4174-B451-57CBFE13446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0DAD88A-497E-46A0-BB16-A11CB7168BA0}"/>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4" name="Footer Placeholder 3">
            <a:extLst>
              <a:ext uri="{FF2B5EF4-FFF2-40B4-BE49-F238E27FC236}">
                <a16:creationId xmlns:a16="http://schemas.microsoft.com/office/drawing/2014/main" id="{5A731210-BC45-45CE-9AB0-4CD3D720798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014001-29CC-4A36-8C04-CC301666BD77}"/>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18293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F7978-B132-49AF-BAF4-D18A6CAD37A4}"/>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3" name="Footer Placeholder 2">
            <a:extLst>
              <a:ext uri="{FF2B5EF4-FFF2-40B4-BE49-F238E27FC236}">
                <a16:creationId xmlns:a16="http://schemas.microsoft.com/office/drawing/2014/main" id="{F5F35466-E734-4B99-98CD-5DB9C2CD5C8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BA1364-91A0-4950-A135-E9EA3E68CF7E}"/>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145495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7E72-C3DF-421B-9751-D9E1F4DDF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E3CBFC1-B4D7-4AF9-BC2E-BDA213ED7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1DBC1B-7DA6-4A79-9A59-C24DD5B18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82713-14E5-4A1F-9F47-49290732EC68}"/>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6" name="Footer Placeholder 5">
            <a:extLst>
              <a:ext uri="{FF2B5EF4-FFF2-40B4-BE49-F238E27FC236}">
                <a16:creationId xmlns:a16="http://schemas.microsoft.com/office/drawing/2014/main" id="{5082E31A-CC6B-4BC1-94DE-7C8F8D0918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05CB93-6B31-42B2-8863-3F54D17839FB}"/>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272364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87E0-202E-44CC-AAB9-53737D20A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4E1C618-90E8-4862-9456-75F77CC82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0FBCAC-B881-4031-91B1-29FE723A0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E3C78-7972-4966-9F93-66A76D6F3B22}"/>
              </a:ext>
            </a:extLst>
          </p:cNvPr>
          <p:cNvSpPr>
            <a:spLocks noGrp="1"/>
          </p:cNvSpPr>
          <p:nvPr>
            <p:ph type="dt" sz="half" idx="10"/>
          </p:nvPr>
        </p:nvSpPr>
        <p:spPr/>
        <p:txBody>
          <a:bodyPr/>
          <a:lstStyle/>
          <a:p>
            <a:fld id="{DB0AD8E7-CDBE-49D3-AC71-02E6DDC9CACC}" type="datetimeFigureOut">
              <a:rPr lang="en-GB" smtClean="0"/>
              <a:t>10/03/2021</a:t>
            </a:fld>
            <a:endParaRPr lang="en-GB"/>
          </a:p>
        </p:txBody>
      </p:sp>
      <p:sp>
        <p:nvSpPr>
          <p:cNvPr id="6" name="Footer Placeholder 5">
            <a:extLst>
              <a:ext uri="{FF2B5EF4-FFF2-40B4-BE49-F238E27FC236}">
                <a16:creationId xmlns:a16="http://schemas.microsoft.com/office/drawing/2014/main" id="{1C5EC55D-8752-40EB-9225-8AE0731BAF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743313-7642-4E46-9947-34C33077FDB1}"/>
              </a:ext>
            </a:extLst>
          </p:cNvPr>
          <p:cNvSpPr>
            <a:spLocks noGrp="1"/>
          </p:cNvSpPr>
          <p:nvPr>
            <p:ph type="sldNum" sz="quarter" idx="12"/>
          </p:nvPr>
        </p:nvSpPr>
        <p:spPr/>
        <p:txBody>
          <a:bodyPr/>
          <a:lstStyle/>
          <a:p>
            <a:fld id="{4A7690EE-303D-4F5B-AAC1-407E224B8454}" type="slidenum">
              <a:rPr lang="en-GB" smtClean="0"/>
              <a:t>‹#›</a:t>
            </a:fld>
            <a:endParaRPr lang="en-GB"/>
          </a:p>
        </p:txBody>
      </p:sp>
    </p:spTree>
    <p:extLst>
      <p:ext uri="{BB962C8B-B14F-4D97-AF65-F5344CB8AC3E}">
        <p14:creationId xmlns:p14="http://schemas.microsoft.com/office/powerpoint/2010/main" val="32886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E2567-482E-490A-9181-1E30B95EB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266F28-30B5-4175-8AAF-1320F7286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7F21AB-6177-4D7E-A17C-6C445F034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D8E7-CDBE-49D3-AC71-02E6DDC9CACC}" type="datetimeFigureOut">
              <a:rPr lang="en-GB" smtClean="0"/>
              <a:t>10/03/2021</a:t>
            </a:fld>
            <a:endParaRPr lang="en-GB"/>
          </a:p>
        </p:txBody>
      </p:sp>
      <p:sp>
        <p:nvSpPr>
          <p:cNvPr id="5" name="Footer Placeholder 4">
            <a:extLst>
              <a:ext uri="{FF2B5EF4-FFF2-40B4-BE49-F238E27FC236}">
                <a16:creationId xmlns:a16="http://schemas.microsoft.com/office/drawing/2014/main" id="{7C7F9479-6107-4BDE-9A6F-0241F8242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D02309-055E-481F-893C-F5B074391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690EE-303D-4F5B-AAC1-407E224B8454}" type="slidenum">
              <a:rPr lang="en-GB" smtClean="0"/>
              <a:t>‹#›</a:t>
            </a:fld>
            <a:endParaRPr lang="en-GB"/>
          </a:p>
        </p:txBody>
      </p:sp>
    </p:spTree>
    <p:extLst>
      <p:ext uri="{BB962C8B-B14F-4D97-AF65-F5344CB8AC3E}">
        <p14:creationId xmlns:p14="http://schemas.microsoft.com/office/powerpoint/2010/main" val="748003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firzariany2@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firzariany/" TargetMode="External"/><Relationship Id="rId2" Type="http://schemas.openxmlformats.org/officeDocument/2006/relationships/hyperlink" Target="mailto:firzariany2@gmail.com" TargetMode="Externa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hyperlink" Target="https://github.com/firzaariany" TargetMode="External"/><Relationship Id="rId4" Type="http://schemas.openxmlformats.org/officeDocument/2006/relationships/hyperlink" Target="https://explains-forestry.medium.com/"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FF12F1-C32C-47BE-A303-4629EFA6A3C6}"/>
              </a:ext>
            </a:extLst>
          </p:cNvPr>
          <p:cNvPicPr>
            <a:picLocks noChangeAspect="1"/>
          </p:cNvPicPr>
          <p:nvPr/>
        </p:nvPicPr>
        <p:blipFill rotWithShape="1">
          <a:blip r:embed="rId3">
            <a:extLst>
              <a:ext uri="{28A0092B-C50C-407E-A947-70E740481C1C}">
                <a14:useLocalDpi xmlns:a14="http://schemas.microsoft.com/office/drawing/2010/main" val="0"/>
              </a:ext>
            </a:extLst>
          </a:blip>
          <a:srcRect t="2508" r="23298" b="6584"/>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321334-3F86-4556-AFE0-DDF52CA84252}"/>
              </a:ext>
            </a:extLst>
          </p:cNvPr>
          <p:cNvSpPr>
            <a:spLocks noGrp="1"/>
          </p:cNvSpPr>
          <p:nvPr>
            <p:ph type="ctrTitle"/>
          </p:nvPr>
        </p:nvSpPr>
        <p:spPr>
          <a:xfrm>
            <a:off x="477981" y="1122363"/>
            <a:ext cx="4023360" cy="3204134"/>
          </a:xfrm>
        </p:spPr>
        <p:txBody>
          <a:bodyPr anchor="b">
            <a:normAutofit/>
          </a:bodyPr>
          <a:lstStyle/>
          <a:p>
            <a:pPr algn="l"/>
            <a:r>
              <a:rPr lang="fr-FR" sz="4800" dirty="0" err="1"/>
              <a:t>Advances</a:t>
            </a:r>
            <a:r>
              <a:rPr lang="fr-FR" sz="4800" dirty="0"/>
              <a:t> in quantitative </a:t>
            </a:r>
            <a:r>
              <a:rPr lang="fr-FR" sz="4800" dirty="0" err="1"/>
              <a:t>genetics</a:t>
            </a:r>
            <a:endParaRPr lang="en-GB" sz="4800" dirty="0"/>
          </a:p>
        </p:txBody>
      </p:sp>
      <p:sp>
        <p:nvSpPr>
          <p:cNvPr id="3" name="Subtitle 2">
            <a:extLst>
              <a:ext uri="{FF2B5EF4-FFF2-40B4-BE49-F238E27FC236}">
                <a16:creationId xmlns:a16="http://schemas.microsoft.com/office/drawing/2014/main" id="{14CE64C3-69CA-4B03-BE7A-1060CE7560FF}"/>
              </a:ext>
            </a:extLst>
          </p:cNvPr>
          <p:cNvSpPr>
            <a:spLocks noGrp="1"/>
          </p:cNvSpPr>
          <p:nvPr>
            <p:ph type="subTitle" idx="1"/>
          </p:nvPr>
        </p:nvSpPr>
        <p:spPr>
          <a:xfrm>
            <a:off x="477980" y="4872922"/>
            <a:ext cx="4023359" cy="1208141"/>
          </a:xfrm>
        </p:spPr>
        <p:txBody>
          <a:bodyPr>
            <a:noAutofit/>
          </a:bodyPr>
          <a:lstStyle/>
          <a:p>
            <a:pPr algn="l"/>
            <a:r>
              <a:rPr lang="fr-FR" sz="1600" dirty="0"/>
              <a:t>Firza RIANY, Data </a:t>
            </a:r>
            <a:r>
              <a:rPr lang="fr-FR" sz="1600" dirty="0" err="1"/>
              <a:t>Analyst</a:t>
            </a:r>
            <a:endParaRPr lang="en-GB" sz="1600" dirty="0"/>
          </a:p>
          <a:p>
            <a:pPr algn="l"/>
            <a:r>
              <a:rPr lang="en-GB" sz="1600" dirty="0"/>
              <a:t>Email: </a:t>
            </a:r>
            <a:r>
              <a:rPr lang="en-GB" sz="1600" dirty="0">
                <a:hlinkClick r:id="rId4"/>
              </a:rPr>
              <a:t>firzariany2@gmail.com</a:t>
            </a:r>
            <a:endParaRPr lang="en-GB" sz="16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9633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90294D-4B6F-42A9-BAB3-21E2A4A5299D}"/>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The concept </a:t>
            </a:r>
            <a:r>
              <a:rPr lang="fr-FR" sz="2800" b="1" dirty="0" err="1">
                <a:latin typeface="+mn-lt"/>
              </a:rPr>
              <a:t>behind</a:t>
            </a:r>
            <a:r>
              <a:rPr lang="fr-FR" sz="2800" b="1" dirty="0">
                <a:latin typeface="+mn-lt"/>
              </a:rPr>
              <a:t> GWAS and QTL </a:t>
            </a:r>
            <a:r>
              <a:rPr lang="fr-FR" sz="2800" b="1" dirty="0" err="1">
                <a:latin typeface="+mn-lt"/>
              </a:rPr>
              <a:t>Studies</a:t>
            </a:r>
            <a:r>
              <a:rPr lang="fr-FR" sz="2800" b="1" dirty="0">
                <a:latin typeface="+mn-lt"/>
              </a:rPr>
              <a:t>? </a:t>
            </a:r>
            <a:endParaRPr lang="en-GB" sz="2800" dirty="0">
              <a:latin typeface="+mn-lt"/>
            </a:endParaRPr>
          </a:p>
        </p:txBody>
      </p:sp>
      <p:sp>
        <p:nvSpPr>
          <p:cNvPr id="5" name="Rectangle 4">
            <a:extLst>
              <a:ext uri="{FF2B5EF4-FFF2-40B4-BE49-F238E27FC236}">
                <a16:creationId xmlns:a16="http://schemas.microsoft.com/office/drawing/2014/main" id="{11440958-1D0F-4DA1-A2BE-BD2DF1F139A9}"/>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AD2C9F2B-6CE1-4985-AC49-50E8C8EE8529}"/>
              </a:ext>
            </a:extLst>
          </p:cNvPr>
          <p:cNvSpPr txBox="1">
            <a:spLocks/>
          </p:cNvSpPr>
          <p:nvPr/>
        </p:nvSpPr>
        <p:spPr>
          <a:xfrm>
            <a:off x="838200" y="1195963"/>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The modeling</a:t>
            </a:r>
            <a:endParaRPr lang="en-GB" sz="2800" dirty="0">
              <a:latin typeface="+mn-lt"/>
            </a:endParaRPr>
          </a:p>
        </p:txBody>
      </p:sp>
      <p:sp>
        <p:nvSpPr>
          <p:cNvPr id="10" name="TextBox 9">
            <a:extLst>
              <a:ext uri="{FF2B5EF4-FFF2-40B4-BE49-F238E27FC236}">
                <a16:creationId xmlns:a16="http://schemas.microsoft.com/office/drawing/2014/main" id="{08706C28-C4B0-45C6-A277-D044B5E069E0}"/>
              </a:ext>
            </a:extLst>
          </p:cNvPr>
          <p:cNvSpPr txBox="1"/>
          <p:nvPr/>
        </p:nvSpPr>
        <p:spPr>
          <a:xfrm>
            <a:off x="822087" y="1691719"/>
            <a:ext cx="6425021" cy="4247317"/>
          </a:xfrm>
          <a:prstGeom prst="rect">
            <a:avLst/>
          </a:prstGeom>
          <a:noFill/>
        </p:spPr>
        <p:txBody>
          <a:bodyPr wrap="square" rtlCol="0">
            <a:spAutoFit/>
          </a:bodyPr>
          <a:lstStyle/>
          <a:p>
            <a:r>
              <a:rPr lang="fr-FR" dirty="0"/>
              <a:t>Aim of GWAS: </a:t>
            </a:r>
            <a:r>
              <a:rPr lang="fr-FR" dirty="0" err="1"/>
              <a:t>find</a:t>
            </a:r>
            <a:r>
              <a:rPr lang="fr-FR" dirty="0"/>
              <a:t> the association </a:t>
            </a:r>
            <a:r>
              <a:rPr lang="fr-FR" dirty="0" err="1"/>
              <a:t>between</a:t>
            </a:r>
            <a:r>
              <a:rPr lang="fr-FR" dirty="0"/>
              <a:t> </a:t>
            </a:r>
            <a:r>
              <a:rPr lang="fr-FR" dirty="0" err="1"/>
              <a:t>phenotype</a:t>
            </a:r>
            <a:r>
              <a:rPr lang="fr-FR" dirty="0"/>
              <a:t> and </a:t>
            </a:r>
            <a:r>
              <a:rPr lang="fr-FR" dirty="0" err="1"/>
              <a:t>genotype</a:t>
            </a:r>
            <a:endParaRPr lang="fr-FR" dirty="0"/>
          </a:p>
          <a:p>
            <a:r>
              <a:rPr lang="fr-FR" dirty="0"/>
              <a:t>Intuition:</a:t>
            </a:r>
          </a:p>
          <a:p>
            <a:pPr marL="285750" indent="-285750">
              <a:buFont typeface="Arial" panose="020B0604020202020204" pitchFamily="34" charset="0"/>
              <a:buChar char="•"/>
            </a:pPr>
            <a:r>
              <a:rPr lang="fr-FR" dirty="0" err="1"/>
              <a:t>Take</a:t>
            </a:r>
            <a:r>
              <a:rPr lang="fr-FR" dirty="0"/>
              <a:t> the </a:t>
            </a:r>
            <a:r>
              <a:rPr lang="fr-FR" dirty="0" err="1"/>
              <a:t>genes</a:t>
            </a:r>
            <a:r>
              <a:rPr lang="fr-FR" dirty="0"/>
              <a:t> </a:t>
            </a:r>
            <a:r>
              <a:rPr lang="fr-FR" dirty="0" err="1"/>
              <a:t>that</a:t>
            </a:r>
            <a:r>
              <a:rPr lang="fr-FR" dirty="0"/>
              <a:t> </a:t>
            </a:r>
            <a:r>
              <a:rPr lang="fr-FR" b="1" i="1" dirty="0" err="1"/>
              <a:t>most</a:t>
            </a:r>
            <a:r>
              <a:rPr lang="fr-FR" b="1" i="1" dirty="0"/>
              <a:t> </a:t>
            </a:r>
            <a:r>
              <a:rPr lang="fr-FR" b="1" i="1" dirty="0" err="1"/>
              <a:t>frequently</a:t>
            </a:r>
            <a:r>
              <a:rPr lang="fr-FR" b="1" i="1" dirty="0"/>
              <a:t> </a:t>
            </a:r>
            <a:r>
              <a:rPr lang="fr-FR" dirty="0" err="1"/>
              <a:t>appear</a:t>
            </a:r>
            <a:r>
              <a:rPr lang="fr-FR" dirty="0"/>
              <a:t> </a:t>
            </a:r>
            <a:r>
              <a:rPr lang="fr-FR" dirty="0" err="1"/>
              <a:t>across</a:t>
            </a:r>
            <a:r>
              <a:rPr lang="fr-FR" dirty="0"/>
              <a:t> </a:t>
            </a:r>
            <a:r>
              <a:rPr lang="fr-FR" dirty="0" err="1"/>
              <a:t>individuals</a:t>
            </a:r>
            <a:r>
              <a:rPr lang="fr-FR" dirty="0"/>
              <a:t> </a:t>
            </a:r>
            <a:r>
              <a:rPr lang="fr-FR" dirty="0" err="1"/>
              <a:t>when</a:t>
            </a:r>
            <a:r>
              <a:rPr lang="fr-FR" dirty="0"/>
              <a:t> </a:t>
            </a:r>
            <a:r>
              <a:rPr lang="fr-FR" dirty="0" err="1"/>
              <a:t>we</a:t>
            </a:r>
            <a:r>
              <a:rPr lang="fr-FR" dirty="0"/>
              <a:t> </a:t>
            </a:r>
            <a:r>
              <a:rPr lang="fr-FR" dirty="0" err="1"/>
              <a:t>measure</a:t>
            </a:r>
            <a:r>
              <a:rPr lang="fr-FR" dirty="0"/>
              <a:t> the </a:t>
            </a:r>
            <a:r>
              <a:rPr lang="fr-FR" dirty="0" err="1"/>
              <a:t>phenotype</a:t>
            </a:r>
            <a:r>
              <a:rPr lang="fr-FR" dirty="0"/>
              <a:t> in question</a:t>
            </a:r>
          </a:p>
          <a:p>
            <a:pPr marL="285750" indent="-285750">
              <a:buFont typeface="Arial" panose="020B0604020202020204" pitchFamily="34" charset="0"/>
              <a:buChar char="•"/>
            </a:pPr>
            <a:r>
              <a:rPr lang="fr-FR" b="1" i="1" dirty="0"/>
              <a:t>How the </a:t>
            </a:r>
            <a:r>
              <a:rPr lang="fr-FR" b="1" i="1" dirty="0" err="1"/>
              <a:t>genes</a:t>
            </a:r>
            <a:r>
              <a:rPr lang="fr-FR" b="1" i="1" dirty="0"/>
              <a:t> are </a:t>
            </a:r>
            <a:r>
              <a:rPr lang="fr-FR" b="1" i="1" dirty="0" err="1"/>
              <a:t>related</a:t>
            </a:r>
            <a:r>
              <a:rPr lang="fr-FR" b="1" i="1" dirty="0"/>
              <a:t> </a:t>
            </a:r>
            <a:r>
              <a:rPr lang="fr-FR" dirty="0"/>
              <a:t>to the </a:t>
            </a:r>
            <a:r>
              <a:rPr lang="fr-FR" dirty="0" err="1"/>
              <a:t>phenotype</a:t>
            </a:r>
            <a:endParaRPr lang="fr-FR" dirty="0"/>
          </a:p>
          <a:p>
            <a:pPr marL="285750" indent="-285750">
              <a:buFont typeface="Arial" panose="020B0604020202020204" pitchFamily="34" charset="0"/>
              <a:buChar char="•"/>
            </a:pPr>
            <a:r>
              <a:rPr lang="fr-FR" dirty="0"/>
              <a:t>And </a:t>
            </a:r>
            <a:r>
              <a:rPr lang="fr-FR" b="1" i="1" dirty="0" err="1"/>
              <a:t>where</a:t>
            </a:r>
            <a:r>
              <a:rPr lang="fr-FR" b="1" i="1" dirty="0"/>
              <a:t> </a:t>
            </a:r>
            <a:r>
              <a:rPr lang="fr-FR" dirty="0"/>
              <a:t>are </a:t>
            </a:r>
            <a:r>
              <a:rPr lang="fr-FR" dirty="0" err="1"/>
              <a:t>these</a:t>
            </a:r>
            <a:r>
              <a:rPr lang="fr-FR" dirty="0"/>
              <a:t> </a:t>
            </a:r>
            <a:r>
              <a:rPr lang="fr-FR" dirty="0" err="1"/>
              <a:t>gene</a:t>
            </a:r>
            <a:r>
              <a:rPr lang="fr-FR" dirty="0"/>
              <a:t> </a:t>
            </a:r>
            <a:r>
              <a:rPr lang="fr-FR" dirty="0" err="1"/>
              <a:t>located</a:t>
            </a:r>
            <a:r>
              <a:rPr lang="fr-FR" dirty="0"/>
              <a:t> in an </a:t>
            </a:r>
            <a:r>
              <a:rPr lang="fr-FR" dirty="0" err="1"/>
              <a:t>individual’s</a:t>
            </a:r>
            <a:r>
              <a:rPr lang="fr-FR" dirty="0"/>
              <a:t> </a:t>
            </a:r>
            <a:r>
              <a:rPr lang="fr-FR" dirty="0" err="1"/>
              <a:t>genome</a:t>
            </a:r>
            <a:endParaRPr lang="fr-FR" dirty="0"/>
          </a:p>
          <a:p>
            <a:endParaRPr lang="fr-FR" dirty="0"/>
          </a:p>
          <a:p>
            <a:r>
              <a:rPr lang="fr-FR" dirty="0"/>
              <a:t>For </a:t>
            </a:r>
            <a:r>
              <a:rPr lang="fr-FR" dirty="0" err="1"/>
              <a:t>example</a:t>
            </a:r>
            <a:r>
              <a:rPr lang="fr-FR" dirty="0"/>
              <a:t>:</a:t>
            </a:r>
          </a:p>
          <a:p>
            <a:pPr marL="285750" indent="-285750">
              <a:buFont typeface="Arial" panose="020B0604020202020204" pitchFamily="34" charset="0"/>
              <a:buChar char="•"/>
            </a:pPr>
            <a:r>
              <a:rPr lang="fr-FR" dirty="0"/>
              <a:t>There are 10 </a:t>
            </a:r>
            <a:r>
              <a:rPr lang="fr-FR" dirty="0" err="1"/>
              <a:t>individuals</a:t>
            </a:r>
            <a:endParaRPr lang="fr-FR" dirty="0"/>
          </a:p>
          <a:p>
            <a:pPr marL="285750" indent="-285750">
              <a:buFont typeface="Arial" panose="020B0604020202020204" pitchFamily="34" charset="0"/>
              <a:buChar char="•"/>
            </a:pPr>
            <a:r>
              <a:rPr lang="fr-FR" dirty="0" err="1"/>
              <a:t>Genes</a:t>
            </a:r>
            <a:r>
              <a:rPr lang="fr-FR" dirty="0"/>
              <a:t> are </a:t>
            </a:r>
            <a:r>
              <a:rPr lang="fr-FR" dirty="0" err="1"/>
              <a:t>coded</a:t>
            </a:r>
            <a:r>
              <a:rPr lang="fr-FR" dirty="0"/>
              <a:t> </a:t>
            </a:r>
            <a:r>
              <a:rPr lang="fr-FR" dirty="0" err="1"/>
              <a:t>with</a:t>
            </a:r>
            <a:r>
              <a:rPr lang="fr-FR" dirty="0"/>
              <a:t> C and A</a:t>
            </a:r>
          </a:p>
          <a:p>
            <a:pPr marL="285750" indent="-285750">
              <a:buFont typeface="Arial" panose="020B0604020202020204" pitchFamily="34" charset="0"/>
              <a:buChar char="•"/>
            </a:pPr>
            <a:r>
              <a:rPr lang="fr-FR" dirty="0" err="1"/>
              <a:t>SNPs</a:t>
            </a:r>
            <a:r>
              <a:rPr lang="fr-FR" dirty="0"/>
              <a:t> are </a:t>
            </a:r>
            <a:r>
              <a:rPr lang="fr-FR" dirty="0" err="1"/>
              <a:t>used</a:t>
            </a:r>
            <a:r>
              <a:rPr lang="fr-FR" dirty="0"/>
              <a:t> to code the </a:t>
            </a:r>
            <a:r>
              <a:rPr lang="fr-FR" dirty="0" err="1"/>
              <a:t>genes</a:t>
            </a:r>
            <a:r>
              <a:rPr lang="fr-FR" dirty="0"/>
              <a:t> in 3 locations in the </a:t>
            </a:r>
            <a:r>
              <a:rPr lang="fr-FR" dirty="0" err="1"/>
              <a:t>genome</a:t>
            </a:r>
            <a:endParaRPr lang="fr-FR" dirty="0"/>
          </a:p>
          <a:p>
            <a:pPr marL="285750" indent="-285750">
              <a:buFont typeface="Arial" panose="020B0604020202020204" pitchFamily="34" charset="0"/>
              <a:buChar char="•"/>
            </a:pPr>
            <a:r>
              <a:rPr lang="fr-FR" dirty="0" err="1"/>
              <a:t>Height</a:t>
            </a:r>
            <a:r>
              <a:rPr lang="fr-FR" dirty="0"/>
              <a:t> </a:t>
            </a:r>
            <a:r>
              <a:rPr lang="fr-FR" dirty="0" err="1"/>
              <a:t>is</a:t>
            </a:r>
            <a:r>
              <a:rPr lang="fr-FR" dirty="0"/>
              <a:t> the </a:t>
            </a:r>
            <a:r>
              <a:rPr lang="fr-FR" dirty="0" err="1"/>
              <a:t>phenotype</a:t>
            </a:r>
            <a:r>
              <a:rPr lang="fr-FR" dirty="0"/>
              <a:t> </a:t>
            </a:r>
            <a:r>
              <a:rPr lang="fr-FR" dirty="0" err="1"/>
              <a:t>being</a:t>
            </a:r>
            <a:r>
              <a:rPr lang="fr-FR" dirty="0"/>
              <a:t> </a:t>
            </a:r>
            <a:r>
              <a:rPr lang="fr-FR" dirty="0" err="1"/>
              <a:t>measured</a:t>
            </a:r>
            <a:endParaRPr lang="fr-FR" dirty="0"/>
          </a:p>
          <a:p>
            <a:pPr marL="285750" indent="-285750">
              <a:buFont typeface="Arial" panose="020B0604020202020204" pitchFamily="34" charset="0"/>
              <a:buChar char="•"/>
            </a:pPr>
            <a:r>
              <a:rPr lang="fr-FR" dirty="0"/>
              <a:t>Model the association: </a:t>
            </a:r>
            <a:r>
              <a:rPr lang="fr-FR" dirty="0" err="1"/>
              <a:t>what</a:t>
            </a:r>
            <a:r>
              <a:rPr lang="fr-FR" dirty="0"/>
              <a:t> </a:t>
            </a:r>
            <a:r>
              <a:rPr lang="fr-FR" dirty="0" err="1"/>
              <a:t>genes</a:t>
            </a:r>
            <a:r>
              <a:rPr lang="fr-FR" dirty="0"/>
              <a:t> </a:t>
            </a:r>
            <a:r>
              <a:rPr lang="fr-FR" dirty="0" err="1"/>
              <a:t>that</a:t>
            </a:r>
            <a:r>
              <a:rPr lang="fr-FR" dirty="0"/>
              <a:t> </a:t>
            </a:r>
            <a:r>
              <a:rPr lang="fr-FR" dirty="0" err="1"/>
              <a:t>most</a:t>
            </a:r>
            <a:r>
              <a:rPr lang="fr-FR" dirty="0"/>
              <a:t> </a:t>
            </a:r>
            <a:r>
              <a:rPr lang="fr-FR" dirty="0" err="1"/>
              <a:t>frequently</a:t>
            </a:r>
            <a:r>
              <a:rPr lang="fr-FR" dirty="0"/>
              <a:t> </a:t>
            </a:r>
            <a:r>
              <a:rPr lang="fr-FR" dirty="0" err="1"/>
              <a:t>appear</a:t>
            </a:r>
            <a:r>
              <a:rPr lang="fr-FR" dirty="0"/>
              <a:t> </a:t>
            </a:r>
            <a:r>
              <a:rPr lang="fr-FR" dirty="0" err="1"/>
              <a:t>when</a:t>
            </a:r>
            <a:r>
              <a:rPr lang="fr-FR" dirty="0"/>
              <a:t> the </a:t>
            </a:r>
            <a:r>
              <a:rPr lang="fr-FR" dirty="0" err="1"/>
              <a:t>individuals</a:t>
            </a:r>
            <a:r>
              <a:rPr lang="fr-FR" dirty="0"/>
              <a:t> are </a:t>
            </a:r>
            <a:r>
              <a:rPr lang="fr-FR" dirty="0" err="1"/>
              <a:t>tall</a:t>
            </a:r>
            <a:r>
              <a:rPr lang="fr-FR" dirty="0"/>
              <a:t>? </a:t>
            </a:r>
            <a:r>
              <a:rPr lang="fr-FR" dirty="0" err="1"/>
              <a:t>Where</a:t>
            </a:r>
            <a:r>
              <a:rPr lang="fr-FR" dirty="0"/>
              <a:t> in the </a:t>
            </a:r>
            <a:r>
              <a:rPr lang="fr-FR" dirty="0" err="1"/>
              <a:t>genome</a:t>
            </a:r>
            <a:r>
              <a:rPr lang="fr-FR" dirty="0"/>
              <a:t>?</a:t>
            </a:r>
          </a:p>
        </p:txBody>
      </p:sp>
      <p:graphicFrame>
        <p:nvGraphicFramePr>
          <p:cNvPr id="28" name="Table 19">
            <a:extLst>
              <a:ext uri="{FF2B5EF4-FFF2-40B4-BE49-F238E27FC236}">
                <a16:creationId xmlns:a16="http://schemas.microsoft.com/office/drawing/2014/main" id="{E6890DE0-B91A-468D-BA3E-A55CFD70F520}"/>
              </a:ext>
            </a:extLst>
          </p:cNvPr>
          <p:cNvGraphicFramePr>
            <a:graphicFrameLocks noGrp="1"/>
          </p:cNvGraphicFramePr>
          <p:nvPr>
            <p:extLst>
              <p:ext uri="{D42A27DB-BD31-4B8C-83A1-F6EECF244321}">
                <p14:modId xmlns:p14="http://schemas.microsoft.com/office/powerpoint/2010/main" val="3811921506"/>
              </p:ext>
            </p:extLst>
          </p:nvPr>
        </p:nvGraphicFramePr>
        <p:xfrm>
          <a:off x="7247108" y="1691719"/>
          <a:ext cx="4239490" cy="4101713"/>
        </p:xfrm>
        <a:graphic>
          <a:graphicData uri="http://schemas.openxmlformats.org/drawingml/2006/table">
            <a:tbl>
              <a:tblPr firstRow="1" bandRow="1">
                <a:tableStyleId>{5C22544A-7EE6-4342-B048-85BDC9FD1C3A}</a:tableStyleId>
              </a:tblPr>
              <a:tblGrid>
                <a:gridCol w="847898">
                  <a:extLst>
                    <a:ext uri="{9D8B030D-6E8A-4147-A177-3AD203B41FA5}">
                      <a16:colId xmlns:a16="http://schemas.microsoft.com/office/drawing/2014/main" val="1115011864"/>
                    </a:ext>
                  </a:extLst>
                </a:gridCol>
                <a:gridCol w="847898">
                  <a:extLst>
                    <a:ext uri="{9D8B030D-6E8A-4147-A177-3AD203B41FA5}">
                      <a16:colId xmlns:a16="http://schemas.microsoft.com/office/drawing/2014/main" val="355149200"/>
                    </a:ext>
                  </a:extLst>
                </a:gridCol>
                <a:gridCol w="847898">
                  <a:extLst>
                    <a:ext uri="{9D8B030D-6E8A-4147-A177-3AD203B41FA5}">
                      <a16:colId xmlns:a16="http://schemas.microsoft.com/office/drawing/2014/main" val="1614372687"/>
                    </a:ext>
                  </a:extLst>
                </a:gridCol>
                <a:gridCol w="847898">
                  <a:extLst>
                    <a:ext uri="{9D8B030D-6E8A-4147-A177-3AD203B41FA5}">
                      <a16:colId xmlns:a16="http://schemas.microsoft.com/office/drawing/2014/main" val="4115719328"/>
                    </a:ext>
                  </a:extLst>
                </a:gridCol>
                <a:gridCol w="847898">
                  <a:extLst>
                    <a:ext uri="{9D8B030D-6E8A-4147-A177-3AD203B41FA5}">
                      <a16:colId xmlns:a16="http://schemas.microsoft.com/office/drawing/2014/main" val="1494531678"/>
                    </a:ext>
                  </a:extLst>
                </a:gridCol>
              </a:tblGrid>
              <a:tr h="372883">
                <a:tc>
                  <a:txBody>
                    <a:bodyPr/>
                    <a:lstStyle/>
                    <a:p>
                      <a:pPr algn="r"/>
                      <a:r>
                        <a:rPr lang="fr-FR" sz="1600" dirty="0" err="1"/>
                        <a:t>Ind</a:t>
                      </a:r>
                      <a:r>
                        <a:rPr lang="fr-FR" sz="1600" dirty="0"/>
                        <a:t>.</a:t>
                      </a:r>
                      <a:endParaRPr lang="en-GB" sz="1600" dirty="0"/>
                    </a:p>
                  </a:txBody>
                  <a:tcPr/>
                </a:tc>
                <a:tc>
                  <a:txBody>
                    <a:bodyPr/>
                    <a:lstStyle/>
                    <a:p>
                      <a:pPr algn="r"/>
                      <a:r>
                        <a:rPr lang="fr-FR" sz="1600" dirty="0"/>
                        <a:t>SNP_1</a:t>
                      </a:r>
                      <a:endParaRPr lang="en-GB" sz="1600" dirty="0"/>
                    </a:p>
                  </a:txBody>
                  <a:tcPr/>
                </a:tc>
                <a:tc>
                  <a:txBody>
                    <a:bodyPr/>
                    <a:lstStyle/>
                    <a:p>
                      <a:pPr algn="r"/>
                      <a:r>
                        <a:rPr lang="fr-FR" sz="1600" dirty="0"/>
                        <a:t>SNP_2</a:t>
                      </a:r>
                      <a:endParaRPr lang="en-GB" sz="1600" dirty="0"/>
                    </a:p>
                  </a:txBody>
                  <a:tcPr/>
                </a:tc>
                <a:tc>
                  <a:txBody>
                    <a:bodyPr/>
                    <a:lstStyle/>
                    <a:p>
                      <a:pPr algn="r"/>
                      <a:r>
                        <a:rPr lang="fr-FR" sz="1600" dirty="0"/>
                        <a:t>SNP_3</a:t>
                      </a:r>
                      <a:endParaRPr lang="en-GB" sz="1600" dirty="0"/>
                    </a:p>
                  </a:txBody>
                  <a:tcPr/>
                </a:tc>
                <a:tc>
                  <a:txBody>
                    <a:bodyPr/>
                    <a:lstStyle/>
                    <a:p>
                      <a:pPr algn="r"/>
                      <a:r>
                        <a:rPr lang="fr-FR" sz="1600" dirty="0" err="1"/>
                        <a:t>Height</a:t>
                      </a:r>
                      <a:endParaRPr lang="en-GB" sz="1600" dirty="0"/>
                    </a:p>
                  </a:txBody>
                  <a:tcPr/>
                </a:tc>
                <a:extLst>
                  <a:ext uri="{0D108BD9-81ED-4DB2-BD59-A6C34878D82A}">
                    <a16:rowId xmlns:a16="http://schemas.microsoft.com/office/drawing/2014/main" val="2779237329"/>
                  </a:ext>
                </a:extLst>
              </a:tr>
              <a:tr h="372883">
                <a:tc>
                  <a:txBody>
                    <a:bodyPr/>
                    <a:lstStyle/>
                    <a:p>
                      <a:pPr algn="r"/>
                      <a:r>
                        <a:rPr lang="fr-FR" sz="1600" dirty="0"/>
                        <a:t>1</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12</a:t>
                      </a:r>
                    </a:p>
                  </a:txBody>
                  <a:tcPr marL="7620" marR="7620" marT="7620" marB="0" anchor="b"/>
                </a:tc>
                <a:extLst>
                  <a:ext uri="{0D108BD9-81ED-4DB2-BD59-A6C34878D82A}">
                    <a16:rowId xmlns:a16="http://schemas.microsoft.com/office/drawing/2014/main" val="3399674830"/>
                  </a:ext>
                </a:extLst>
              </a:tr>
              <a:tr h="372883">
                <a:tc>
                  <a:txBody>
                    <a:bodyPr/>
                    <a:lstStyle/>
                    <a:p>
                      <a:pPr algn="r"/>
                      <a:r>
                        <a:rPr lang="fr-FR" sz="1600" dirty="0"/>
                        <a:t>2</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3240248428"/>
                  </a:ext>
                </a:extLst>
              </a:tr>
              <a:tr h="372883">
                <a:tc>
                  <a:txBody>
                    <a:bodyPr/>
                    <a:lstStyle/>
                    <a:p>
                      <a:pPr algn="r"/>
                      <a:r>
                        <a:rPr lang="fr-FR" sz="1600" dirty="0"/>
                        <a:t>3</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2171657109"/>
                  </a:ext>
                </a:extLst>
              </a:tr>
              <a:tr h="372883">
                <a:tc>
                  <a:txBody>
                    <a:bodyPr/>
                    <a:lstStyle/>
                    <a:p>
                      <a:pPr algn="r"/>
                      <a:r>
                        <a:rPr lang="fr-FR" sz="1600" dirty="0"/>
                        <a:t>4</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10.5</a:t>
                      </a:r>
                    </a:p>
                  </a:txBody>
                  <a:tcPr marL="7620" marR="7620" marT="7620" marB="0" anchor="b"/>
                </a:tc>
                <a:extLst>
                  <a:ext uri="{0D108BD9-81ED-4DB2-BD59-A6C34878D82A}">
                    <a16:rowId xmlns:a16="http://schemas.microsoft.com/office/drawing/2014/main" val="2914534633"/>
                  </a:ext>
                </a:extLst>
              </a:tr>
              <a:tr h="372883">
                <a:tc>
                  <a:txBody>
                    <a:bodyPr/>
                    <a:lstStyle/>
                    <a:p>
                      <a:pPr algn="r"/>
                      <a:r>
                        <a:rPr lang="fr-FR" sz="1600" dirty="0"/>
                        <a:t>5</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490140524"/>
                  </a:ext>
                </a:extLst>
              </a:tr>
              <a:tr h="372883">
                <a:tc>
                  <a:txBody>
                    <a:bodyPr/>
                    <a:lstStyle/>
                    <a:p>
                      <a:pPr algn="r"/>
                      <a:r>
                        <a:rPr lang="fr-FR" sz="1600" dirty="0"/>
                        <a:t>6</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a:t>
                      </a:r>
                    </a:p>
                  </a:txBody>
                  <a:tcPr marL="7620" marR="7620" marT="7620" marB="0" anchor="b"/>
                </a:tc>
                <a:extLst>
                  <a:ext uri="{0D108BD9-81ED-4DB2-BD59-A6C34878D82A}">
                    <a16:rowId xmlns:a16="http://schemas.microsoft.com/office/drawing/2014/main" val="1770144132"/>
                  </a:ext>
                </a:extLst>
              </a:tr>
              <a:tr h="372883">
                <a:tc>
                  <a:txBody>
                    <a:bodyPr/>
                    <a:lstStyle/>
                    <a:p>
                      <a:pPr algn="r"/>
                      <a:r>
                        <a:rPr lang="fr-FR" sz="1600" dirty="0"/>
                        <a:t>7</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9.5</a:t>
                      </a:r>
                    </a:p>
                  </a:txBody>
                  <a:tcPr marL="7620" marR="7620" marT="7620" marB="0" anchor="b"/>
                </a:tc>
                <a:extLst>
                  <a:ext uri="{0D108BD9-81ED-4DB2-BD59-A6C34878D82A}">
                    <a16:rowId xmlns:a16="http://schemas.microsoft.com/office/drawing/2014/main" val="2655435737"/>
                  </a:ext>
                </a:extLst>
              </a:tr>
              <a:tr h="372883">
                <a:tc>
                  <a:txBody>
                    <a:bodyPr/>
                    <a:lstStyle/>
                    <a:p>
                      <a:pPr algn="r"/>
                      <a:r>
                        <a:rPr lang="fr-FR" sz="1600" dirty="0"/>
                        <a:t>8</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9</a:t>
                      </a:r>
                    </a:p>
                  </a:txBody>
                  <a:tcPr marL="7620" marR="7620" marT="7620" marB="0" anchor="b"/>
                </a:tc>
                <a:extLst>
                  <a:ext uri="{0D108BD9-81ED-4DB2-BD59-A6C34878D82A}">
                    <a16:rowId xmlns:a16="http://schemas.microsoft.com/office/drawing/2014/main" val="3235676387"/>
                  </a:ext>
                </a:extLst>
              </a:tr>
              <a:tr h="372883">
                <a:tc>
                  <a:txBody>
                    <a:bodyPr/>
                    <a:lstStyle/>
                    <a:p>
                      <a:pPr algn="r"/>
                      <a:r>
                        <a:rPr lang="fr-FR" sz="1600" dirty="0"/>
                        <a:t>9</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9.5</a:t>
                      </a:r>
                    </a:p>
                  </a:txBody>
                  <a:tcPr marL="7620" marR="7620" marT="7620" marB="0" anchor="b"/>
                </a:tc>
                <a:extLst>
                  <a:ext uri="{0D108BD9-81ED-4DB2-BD59-A6C34878D82A}">
                    <a16:rowId xmlns:a16="http://schemas.microsoft.com/office/drawing/2014/main" val="4045581525"/>
                  </a:ext>
                </a:extLst>
              </a:tr>
              <a:tr h="372883">
                <a:tc>
                  <a:txBody>
                    <a:bodyPr/>
                    <a:lstStyle/>
                    <a:p>
                      <a:pPr algn="r"/>
                      <a:r>
                        <a:rPr lang="fr-FR" sz="1600" dirty="0"/>
                        <a:t>10</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2139324759"/>
                  </a:ext>
                </a:extLst>
              </a:tr>
            </a:tbl>
          </a:graphicData>
        </a:graphic>
      </p:graphicFrame>
      <p:sp>
        <p:nvSpPr>
          <p:cNvPr id="7" name="Rectangle 6">
            <a:extLst>
              <a:ext uri="{FF2B5EF4-FFF2-40B4-BE49-F238E27FC236}">
                <a16:creationId xmlns:a16="http://schemas.microsoft.com/office/drawing/2014/main" id="{1BEA1C68-967D-4313-8A77-EE9930955B09}"/>
              </a:ext>
            </a:extLst>
          </p:cNvPr>
          <p:cNvSpPr/>
          <p:nvPr/>
        </p:nvSpPr>
        <p:spPr>
          <a:xfrm>
            <a:off x="180975" y="3851241"/>
            <a:ext cx="7066133" cy="236227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068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90294D-4B6F-42A9-BAB3-21E2A4A5299D}"/>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The concept </a:t>
            </a:r>
            <a:r>
              <a:rPr lang="fr-FR" sz="2800" b="1" dirty="0" err="1">
                <a:latin typeface="+mn-lt"/>
              </a:rPr>
              <a:t>behind</a:t>
            </a:r>
            <a:r>
              <a:rPr lang="fr-FR" sz="2800" b="1" dirty="0">
                <a:latin typeface="+mn-lt"/>
              </a:rPr>
              <a:t> GWAS and QTL </a:t>
            </a:r>
            <a:r>
              <a:rPr lang="fr-FR" sz="2800" b="1" dirty="0" err="1">
                <a:latin typeface="+mn-lt"/>
              </a:rPr>
              <a:t>Studies</a:t>
            </a:r>
            <a:r>
              <a:rPr lang="fr-FR" sz="2800" b="1" dirty="0">
                <a:latin typeface="+mn-lt"/>
              </a:rPr>
              <a:t>? </a:t>
            </a:r>
            <a:endParaRPr lang="en-GB" sz="2800" dirty="0">
              <a:latin typeface="+mn-lt"/>
            </a:endParaRPr>
          </a:p>
        </p:txBody>
      </p:sp>
      <p:sp>
        <p:nvSpPr>
          <p:cNvPr id="5" name="Rectangle 4">
            <a:extLst>
              <a:ext uri="{FF2B5EF4-FFF2-40B4-BE49-F238E27FC236}">
                <a16:creationId xmlns:a16="http://schemas.microsoft.com/office/drawing/2014/main" id="{11440958-1D0F-4DA1-A2BE-BD2DF1F139A9}"/>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AD2C9F2B-6CE1-4985-AC49-50E8C8EE8529}"/>
              </a:ext>
            </a:extLst>
          </p:cNvPr>
          <p:cNvSpPr txBox="1">
            <a:spLocks/>
          </p:cNvSpPr>
          <p:nvPr/>
        </p:nvSpPr>
        <p:spPr>
          <a:xfrm>
            <a:off x="422564" y="1288327"/>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The modeling</a:t>
            </a:r>
            <a:endParaRPr lang="en-GB" sz="2800" dirty="0">
              <a:latin typeface="+mn-lt"/>
            </a:endParaRPr>
          </a:p>
        </p:txBody>
      </p:sp>
      <p:graphicFrame>
        <p:nvGraphicFramePr>
          <p:cNvPr id="19" name="Table 19">
            <a:extLst>
              <a:ext uri="{FF2B5EF4-FFF2-40B4-BE49-F238E27FC236}">
                <a16:creationId xmlns:a16="http://schemas.microsoft.com/office/drawing/2014/main" id="{C95D1DA3-39C9-4C93-9C66-0FDED18C1399}"/>
              </a:ext>
            </a:extLst>
          </p:cNvPr>
          <p:cNvGraphicFramePr>
            <a:graphicFrameLocks noGrp="1"/>
          </p:cNvGraphicFramePr>
          <p:nvPr>
            <p:extLst>
              <p:ext uri="{D42A27DB-BD31-4B8C-83A1-F6EECF244321}">
                <p14:modId xmlns:p14="http://schemas.microsoft.com/office/powerpoint/2010/main" val="3585476205"/>
              </p:ext>
            </p:extLst>
          </p:nvPr>
        </p:nvGraphicFramePr>
        <p:xfrm>
          <a:off x="424873" y="1946472"/>
          <a:ext cx="4239490" cy="4101713"/>
        </p:xfrm>
        <a:graphic>
          <a:graphicData uri="http://schemas.openxmlformats.org/drawingml/2006/table">
            <a:tbl>
              <a:tblPr firstRow="1" bandRow="1">
                <a:tableStyleId>{5C22544A-7EE6-4342-B048-85BDC9FD1C3A}</a:tableStyleId>
              </a:tblPr>
              <a:tblGrid>
                <a:gridCol w="847898">
                  <a:extLst>
                    <a:ext uri="{9D8B030D-6E8A-4147-A177-3AD203B41FA5}">
                      <a16:colId xmlns:a16="http://schemas.microsoft.com/office/drawing/2014/main" val="1115011864"/>
                    </a:ext>
                  </a:extLst>
                </a:gridCol>
                <a:gridCol w="847898">
                  <a:extLst>
                    <a:ext uri="{9D8B030D-6E8A-4147-A177-3AD203B41FA5}">
                      <a16:colId xmlns:a16="http://schemas.microsoft.com/office/drawing/2014/main" val="355149200"/>
                    </a:ext>
                  </a:extLst>
                </a:gridCol>
                <a:gridCol w="847898">
                  <a:extLst>
                    <a:ext uri="{9D8B030D-6E8A-4147-A177-3AD203B41FA5}">
                      <a16:colId xmlns:a16="http://schemas.microsoft.com/office/drawing/2014/main" val="1614372687"/>
                    </a:ext>
                  </a:extLst>
                </a:gridCol>
                <a:gridCol w="847898">
                  <a:extLst>
                    <a:ext uri="{9D8B030D-6E8A-4147-A177-3AD203B41FA5}">
                      <a16:colId xmlns:a16="http://schemas.microsoft.com/office/drawing/2014/main" val="4115719328"/>
                    </a:ext>
                  </a:extLst>
                </a:gridCol>
                <a:gridCol w="847898">
                  <a:extLst>
                    <a:ext uri="{9D8B030D-6E8A-4147-A177-3AD203B41FA5}">
                      <a16:colId xmlns:a16="http://schemas.microsoft.com/office/drawing/2014/main" val="1494531678"/>
                    </a:ext>
                  </a:extLst>
                </a:gridCol>
              </a:tblGrid>
              <a:tr h="372883">
                <a:tc>
                  <a:txBody>
                    <a:bodyPr/>
                    <a:lstStyle/>
                    <a:p>
                      <a:pPr algn="r"/>
                      <a:r>
                        <a:rPr lang="fr-FR" sz="1600" dirty="0" err="1"/>
                        <a:t>Ind</a:t>
                      </a:r>
                      <a:r>
                        <a:rPr lang="fr-FR" sz="1600" dirty="0"/>
                        <a:t>.</a:t>
                      </a:r>
                      <a:endParaRPr lang="en-GB" sz="1600" dirty="0"/>
                    </a:p>
                  </a:txBody>
                  <a:tcPr/>
                </a:tc>
                <a:tc>
                  <a:txBody>
                    <a:bodyPr/>
                    <a:lstStyle/>
                    <a:p>
                      <a:pPr algn="r"/>
                      <a:r>
                        <a:rPr lang="fr-FR" sz="1600" dirty="0"/>
                        <a:t>SNP_1</a:t>
                      </a:r>
                      <a:endParaRPr lang="en-GB" sz="1600" dirty="0"/>
                    </a:p>
                  </a:txBody>
                  <a:tcPr/>
                </a:tc>
                <a:tc>
                  <a:txBody>
                    <a:bodyPr/>
                    <a:lstStyle/>
                    <a:p>
                      <a:pPr algn="r"/>
                      <a:r>
                        <a:rPr lang="fr-FR" sz="1600" dirty="0"/>
                        <a:t>SNP_2</a:t>
                      </a:r>
                      <a:endParaRPr lang="en-GB" sz="1600" dirty="0"/>
                    </a:p>
                  </a:txBody>
                  <a:tcPr/>
                </a:tc>
                <a:tc>
                  <a:txBody>
                    <a:bodyPr/>
                    <a:lstStyle/>
                    <a:p>
                      <a:pPr algn="r"/>
                      <a:r>
                        <a:rPr lang="fr-FR" sz="1600" dirty="0"/>
                        <a:t>SNP_3</a:t>
                      </a:r>
                      <a:endParaRPr lang="en-GB" sz="1600" dirty="0"/>
                    </a:p>
                  </a:txBody>
                  <a:tcPr/>
                </a:tc>
                <a:tc>
                  <a:txBody>
                    <a:bodyPr/>
                    <a:lstStyle/>
                    <a:p>
                      <a:pPr algn="r"/>
                      <a:r>
                        <a:rPr lang="fr-FR" sz="1600" dirty="0" err="1"/>
                        <a:t>Height</a:t>
                      </a:r>
                      <a:endParaRPr lang="en-GB" sz="1600" dirty="0"/>
                    </a:p>
                  </a:txBody>
                  <a:tcPr/>
                </a:tc>
                <a:extLst>
                  <a:ext uri="{0D108BD9-81ED-4DB2-BD59-A6C34878D82A}">
                    <a16:rowId xmlns:a16="http://schemas.microsoft.com/office/drawing/2014/main" val="2779237329"/>
                  </a:ext>
                </a:extLst>
              </a:tr>
              <a:tr h="372883">
                <a:tc>
                  <a:txBody>
                    <a:bodyPr/>
                    <a:lstStyle/>
                    <a:p>
                      <a:pPr algn="r"/>
                      <a:r>
                        <a:rPr lang="fr-FR" sz="1600" dirty="0"/>
                        <a:t>1</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12</a:t>
                      </a:r>
                    </a:p>
                  </a:txBody>
                  <a:tcPr marL="7620" marR="7620" marT="7620" marB="0" anchor="b"/>
                </a:tc>
                <a:extLst>
                  <a:ext uri="{0D108BD9-81ED-4DB2-BD59-A6C34878D82A}">
                    <a16:rowId xmlns:a16="http://schemas.microsoft.com/office/drawing/2014/main" val="3399674830"/>
                  </a:ext>
                </a:extLst>
              </a:tr>
              <a:tr h="372883">
                <a:tc>
                  <a:txBody>
                    <a:bodyPr/>
                    <a:lstStyle/>
                    <a:p>
                      <a:pPr algn="r"/>
                      <a:r>
                        <a:rPr lang="fr-FR" sz="1600" dirty="0"/>
                        <a:t>2</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3240248428"/>
                  </a:ext>
                </a:extLst>
              </a:tr>
              <a:tr h="372883">
                <a:tc>
                  <a:txBody>
                    <a:bodyPr/>
                    <a:lstStyle/>
                    <a:p>
                      <a:pPr algn="r"/>
                      <a:r>
                        <a:rPr lang="fr-FR" sz="1600" dirty="0"/>
                        <a:t>3</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2171657109"/>
                  </a:ext>
                </a:extLst>
              </a:tr>
              <a:tr h="372883">
                <a:tc>
                  <a:txBody>
                    <a:bodyPr/>
                    <a:lstStyle/>
                    <a:p>
                      <a:pPr algn="r"/>
                      <a:r>
                        <a:rPr lang="fr-FR" sz="1600" dirty="0"/>
                        <a:t>4</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10.5</a:t>
                      </a:r>
                    </a:p>
                  </a:txBody>
                  <a:tcPr marL="7620" marR="7620" marT="7620" marB="0" anchor="b"/>
                </a:tc>
                <a:extLst>
                  <a:ext uri="{0D108BD9-81ED-4DB2-BD59-A6C34878D82A}">
                    <a16:rowId xmlns:a16="http://schemas.microsoft.com/office/drawing/2014/main" val="2914534633"/>
                  </a:ext>
                </a:extLst>
              </a:tr>
              <a:tr h="372883">
                <a:tc>
                  <a:txBody>
                    <a:bodyPr/>
                    <a:lstStyle/>
                    <a:p>
                      <a:pPr algn="r"/>
                      <a:r>
                        <a:rPr lang="fr-FR" sz="1600" dirty="0"/>
                        <a:t>5</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490140524"/>
                  </a:ext>
                </a:extLst>
              </a:tr>
              <a:tr h="372883">
                <a:tc>
                  <a:txBody>
                    <a:bodyPr/>
                    <a:lstStyle/>
                    <a:p>
                      <a:pPr algn="r"/>
                      <a:r>
                        <a:rPr lang="fr-FR" sz="1600" dirty="0"/>
                        <a:t>6</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a:t>
                      </a:r>
                    </a:p>
                  </a:txBody>
                  <a:tcPr marL="7620" marR="7620" marT="7620" marB="0" anchor="b"/>
                </a:tc>
                <a:extLst>
                  <a:ext uri="{0D108BD9-81ED-4DB2-BD59-A6C34878D82A}">
                    <a16:rowId xmlns:a16="http://schemas.microsoft.com/office/drawing/2014/main" val="1770144132"/>
                  </a:ext>
                </a:extLst>
              </a:tr>
              <a:tr h="372883">
                <a:tc>
                  <a:txBody>
                    <a:bodyPr/>
                    <a:lstStyle/>
                    <a:p>
                      <a:pPr algn="r"/>
                      <a:r>
                        <a:rPr lang="fr-FR" sz="1600" dirty="0"/>
                        <a:t>7</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9.5</a:t>
                      </a:r>
                    </a:p>
                  </a:txBody>
                  <a:tcPr marL="7620" marR="7620" marT="7620" marB="0" anchor="b"/>
                </a:tc>
                <a:extLst>
                  <a:ext uri="{0D108BD9-81ED-4DB2-BD59-A6C34878D82A}">
                    <a16:rowId xmlns:a16="http://schemas.microsoft.com/office/drawing/2014/main" val="2655435737"/>
                  </a:ext>
                </a:extLst>
              </a:tr>
              <a:tr h="372883">
                <a:tc>
                  <a:txBody>
                    <a:bodyPr/>
                    <a:lstStyle/>
                    <a:p>
                      <a:pPr algn="r"/>
                      <a:r>
                        <a:rPr lang="fr-FR" sz="1600" dirty="0"/>
                        <a:t>8</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a:t>
                      </a:r>
                    </a:p>
                  </a:txBody>
                  <a:tcPr marL="7620" marR="7620" marT="7620" marB="0" anchor="b"/>
                </a:tc>
                <a:extLst>
                  <a:ext uri="{0D108BD9-81ED-4DB2-BD59-A6C34878D82A}">
                    <a16:rowId xmlns:a16="http://schemas.microsoft.com/office/drawing/2014/main" val="3235676387"/>
                  </a:ext>
                </a:extLst>
              </a:tr>
              <a:tr h="372883">
                <a:tc>
                  <a:txBody>
                    <a:bodyPr/>
                    <a:lstStyle/>
                    <a:p>
                      <a:pPr algn="r"/>
                      <a:r>
                        <a:rPr lang="fr-FR" sz="1600" dirty="0"/>
                        <a:t>9</a:t>
                      </a:r>
                      <a:endParaRPr lang="en-GB" sz="1600" dirty="0"/>
                    </a:p>
                  </a:txBody>
                  <a:tcPr/>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C</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9.5</a:t>
                      </a:r>
                    </a:p>
                  </a:txBody>
                  <a:tcPr marL="7620" marR="7620" marT="7620" marB="0" anchor="b"/>
                </a:tc>
                <a:extLst>
                  <a:ext uri="{0D108BD9-81ED-4DB2-BD59-A6C34878D82A}">
                    <a16:rowId xmlns:a16="http://schemas.microsoft.com/office/drawing/2014/main" val="4045581525"/>
                  </a:ext>
                </a:extLst>
              </a:tr>
              <a:tr h="372883">
                <a:tc>
                  <a:txBody>
                    <a:bodyPr/>
                    <a:lstStyle/>
                    <a:p>
                      <a:pPr algn="r"/>
                      <a:r>
                        <a:rPr lang="fr-FR" sz="1600" dirty="0"/>
                        <a:t>10</a:t>
                      </a:r>
                      <a:endParaRPr lang="en-GB" sz="1600" dirty="0"/>
                    </a:p>
                  </a:txBody>
                  <a:tcPr/>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a:solidFill>
                            <a:srgbClr val="000000"/>
                          </a:solidFill>
                          <a:effectLst/>
                          <a:latin typeface="Calibri" panose="020F0502020204030204" pitchFamily="34" charset="0"/>
                        </a:rPr>
                        <a:t>A</a:t>
                      </a:r>
                    </a:p>
                  </a:txBody>
                  <a:tcPr marL="7620" marR="7620" marT="7620" marB="0" anchor="b"/>
                </a:tc>
                <a:tc>
                  <a:txBody>
                    <a:bodyPr/>
                    <a:lstStyle/>
                    <a:p>
                      <a:pPr algn="r" fontAlgn="b"/>
                      <a:r>
                        <a:rPr lang="en-GB" sz="1600" b="0" i="0" u="none" strike="noStrike" dirty="0">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2139324759"/>
                  </a:ext>
                </a:extLst>
              </a:tr>
            </a:tbl>
          </a:graphicData>
        </a:graphic>
      </p:graphicFrame>
      <p:pic>
        <p:nvPicPr>
          <p:cNvPr id="21" name="Picture 20" descr="Chart, box and whisker chart&#10;&#10;Description automatically generated">
            <a:extLst>
              <a:ext uri="{FF2B5EF4-FFF2-40B4-BE49-F238E27FC236}">
                <a16:creationId xmlns:a16="http://schemas.microsoft.com/office/drawing/2014/main" id="{CBC33729-34EB-4B35-9F81-E454E5722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147" y="1219554"/>
            <a:ext cx="3510888" cy="2107384"/>
          </a:xfrm>
          <a:prstGeom prst="rect">
            <a:avLst/>
          </a:prstGeom>
        </p:spPr>
      </p:pic>
      <p:pic>
        <p:nvPicPr>
          <p:cNvPr id="23" name="Picture 22" descr="Chart, box and whisker chart&#10;&#10;Description automatically generated">
            <a:extLst>
              <a:ext uri="{FF2B5EF4-FFF2-40B4-BE49-F238E27FC236}">
                <a16:creationId xmlns:a16="http://schemas.microsoft.com/office/drawing/2014/main" id="{C8724763-AB69-4A9C-B840-9AC991460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9035" y="1219554"/>
            <a:ext cx="3508762" cy="2107384"/>
          </a:xfrm>
          <a:prstGeom prst="rect">
            <a:avLst/>
          </a:prstGeom>
        </p:spPr>
      </p:pic>
      <p:pic>
        <p:nvPicPr>
          <p:cNvPr id="25" name="Picture 24" descr="Chart, box and whisker chart&#10;&#10;Description automatically generated">
            <a:extLst>
              <a:ext uri="{FF2B5EF4-FFF2-40B4-BE49-F238E27FC236}">
                <a16:creationId xmlns:a16="http://schemas.microsoft.com/office/drawing/2014/main" id="{AC4F78D2-7E11-40BE-A97A-02484D34DC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8147" y="3526019"/>
            <a:ext cx="3510888" cy="2107384"/>
          </a:xfrm>
          <a:prstGeom prst="rect">
            <a:avLst/>
          </a:prstGeom>
        </p:spPr>
      </p:pic>
      <p:sp>
        <p:nvSpPr>
          <p:cNvPr id="2" name="Rectangle 1">
            <a:extLst>
              <a:ext uri="{FF2B5EF4-FFF2-40B4-BE49-F238E27FC236}">
                <a16:creationId xmlns:a16="http://schemas.microsoft.com/office/drawing/2014/main" id="{0E88E9FC-1C7F-4EBF-ACB7-A25622B47E9A}"/>
              </a:ext>
            </a:extLst>
          </p:cNvPr>
          <p:cNvSpPr/>
          <p:nvPr/>
        </p:nvSpPr>
        <p:spPr>
          <a:xfrm>
            <a:off x="1274619" y="1887636"/>
            <a:ext cx="914400" cy="42730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943E128-4EB6-4920-9B1A-75C3AA76DA31}"/>
              </a:ext>
            </a:extLst>
          </p:cNvPr>
          <p:cNvSpPr/>
          <p:nvPr/>
        </p:nvSpPr>
        <p:spPr>
          <a:xfrm>
            <a:off x="2117214" y="1887636"/>
            <a:ext cx="914400" cy="4273019"/>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78A0FA3-C2EC-43F8-848A-EF74F962B8EE}"/>
              </a:ext>
            </a:extLst>
          </p:cNvPr>
          <p:cNvSpPr/>
          <p:nvPr/>
        </p:nvSpPr>
        <p:spPr>
          <a:xfrm>
            <a:off x="3017320" y="1887636"/>
            <a:ext cx="914400" cy="4273019"/>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5FB777C-2E10-44BB-B673-B96785C402F1}"/>
              </a:ext>
            </a:extLst>
          </p:cNvPr>
          <p:cNvSpPr txBox="1"/>
          <p:nvPr/>
        </p:nvSpPr>
        <p:spPr>
          <a:xfrm>
            <a:off x="8462819" y="3433656"/>
            <a:ext cx="3590636" cy="923330"/>
          </a:xfrm>
          <a:prstGeom prst="rect">
            <a:avLst/>
          </a:prstGeom>
          <a:noFill/>
        </p:spPr>
        <p:txBody>
          <a:bodyPr wrap="square" rtlCol="0">
            <a:spAutoFit/>
          </a:bodyPr>
          <a:lstStyle/>
          <a:p>
            <a:r>
              <a:rPr lang="fr-FR" dirty="0" err="1"/>
              <a:t>Individuals</a:t>
            </a:r>
            <a:r>
              <a:rPr lang="fr-FR" dirty="0"/>
              <a:t> </a:t>
            </a:r>
            <a:r>
              <a:rPr lang="fr-FR" dirty="0" err="1"/>
              <a:t>with</a:t>
            </a:r>
            <a:r>
              <a:rPr lang="fr-FR" dirty="0"/>
              <a:t> </a:t>
            </a:r>
            <a:r>
              <a:rPr lang="fr-FR" dirty="0" err="1"/>
              <a:t>gene</a:t>
            </a:r>
            <a:r>
              <a:rPr lang="fr-FR" dirty="0"/>
              <a:t> C are taller </a:t>
            </a:r>
            <a:r>
              <a:rPr lang="fr-FR" dirty="0" err="1"/>
              <a:t>than</a:t>
            </a:r>
            <a:r>
              <a:rPr lang="fr-FR" dirty="0"/>
              <a:t> </a:t>
            </a:r>
            <a:r>
              <a:rPr lang="fr-FR" dirty="0" err="1"/>
              <a:t>individuals</a:t>
            </a:r>
            <a:r>
              <a:rPr lang="fr-FR" dirty="0"/>
              <a:t> </a:t>
            </a:r>
            <a:r>
              <a:rPr lang="fr-FR" dirty="0" err="1"/>
              <a:t>with</a:t>
            </a:r>
            <a:r>
              <a:rPr lang="fr-FR" dirty="0"/>
              <a:t> </a:t>
            </a:r>
            <a:r>
              <a:rPr lang="fr-FR" dirty="0" err="1"/>
              <a:t>gene</a:t>
            </a:r>
            <a:r>
              <a:rPr lang="fr-FR" dirty="0"/>
              <a:t> A in SNP_1 and SNP_3</a:t>
            </a:r>
            <a:endParaRPr lang="en-GB" dirty="0"/>
          </a:p>
        </p:txBody>
      </p:sp>
      <p:sp>
        <p:nvSpPr>
          <p:cNvPr id="15" name="TextBox 14">
            <a:extLst>
              <a:ext uri="{FF2B5EF4-FFF2-40B4-BE49-F238E27FC236}">
                <a16:creationId xmlns:a16="http://schemas.microsoft.com/office/drawing/2014/main" id="{CD187792-CD3F-47BB-BB28-3A4B56665873}"/>
              </a:ext>
            </a:extLst>
          </p:cNvPr>
          <p:cNvSpPr txBox="1"/>
          <p:nvPr/>
        </p:nvSpPr>
        <p:spPr>
          <a:xfrm>
            <a:off x="8462819" y="4356986"/>
            <a:ext cx="3590636" cy="1477328"/>
          </a:xfrm>
          <a:prstGeom prst="rect">
            <a:avLst/>
          </a:prstGeom>
          <a:noFill/>
        </p:spPr>
        <p:txBody>
          <a:bodyPr wrap="square" rtlCol="0">
            <a:spAutoFit/>
          </a:bodyPr>
          <a:lstStyle/>
          <a:p>
            <a:r>
              <a:rPr lang="fr-FR" dirty="0" err="1"/>
              <a:t>Meaning</a:t>
            </a:r>
            <a:r>
              <a:rPr lang="fr-FR" dirty="0"/>
              <a:t> </a:t>
            </a:r>
            <a:r>
              <a:rPr lang="fr-FR" dirty="0" err="1"/>
              <a:t>that</a:t>
            </a:r>
            <a:r>
              <a:rPr lang="fr-FR" dirty="0"/>
              <a:t> </a:t>
            </a:r>
            <a:r>
              <a:rPr lang="fr-FR" dirty="0" err="1"/>
              <a:t>gene</a:t>
            </a:r>
            <a:r>
              <a:rPr lang="fr-FR" dirty="0"/>
              <a:t> C </a:t>
            </a:r>
            <a:r>
              <a:rPr lang="fr-FR" dirty="0" err="1"/>
              <a:t>is</a:t>
            </a:r>
            <a:r>
              <a:rPr lang="fr-FR" dirty="0"/>
              <a:t> </a:t>
            </a:r>
            <a:r>
              <a:rPr lang="fr-FR" dirty="0" err="1"/>
              <a:t>likely</a:t>
            </a:r>
            <a:r>
              <a:rPr lang="fr-FR" dirty="0"/>
              <a:t> to </a:t>
            </a:r>
            <a:r>
              <a:rPr lang="fr-FR" dirty="0" err="1"/>
              <a:t>be</a:t>
            </a:r>
            <a:r>
              <a:rPr lang="fr-FR" dirty="0"/>
              <a:t> </a:t>
            </a:r>
            <a:r>
              <a:rPr lang="fr-FR" dirty="0" err="1"/>
              <a:t>associated</a:t>
            </a:r>
            <a:r>
              <a:rPr lang="fr-FR" dirty="0"/>
              <a:t> </a:t>
            </a:r>
            <a:r>
              <a:rPr lang="fr-FR" dirty="0" err="1"/>
              <a:t>with</a:t>
            </a:r>
            <a:r>
              <a:rPr lang="fr-FR" dirty="0"/>
              <a:t> </a:t>
            </a:r>
            <a:r>
              <a:rPr lang="fr-FR" dirty="0" err="1"/>
              <a:t>tall</a:t>
            </a:r>
            <a:r>
              <a:rPr lang="fr-FR" dirty="0"/>
              <a:t> </a:t>
            </a:r>
            <a:r>
              <a:rPr lang="fr-FR" dirty="0" err="1"/>
              <a:t>height</a:t>
            </a:r>
            <a:r>
              <a:rPr lang="fr-FR" dirty="0"/>
              <a:t>.</a:t>
            </a:r>
            <a:endParaRPr lang="en-GB" dirty="0"/>
          </a:p>
          <a:p>
            <a:r>
              <a:rPr lang="en-GB" dirty="0"/>
              <a:t>And it happens if gene C appears in location 1 and 3 of the individual’s genome.</a:t>
            </a:r>
            <a:endParaRPr lang="fr-FR" dirty="0"/>
          </a:p>
        </p:txBody>
      </p:sp>
      <p:sp>
        <p:nvSpPr>
          <p:cNvPr id="7" name="TextBox 6">
            <a:extLst>
              <a:ext uri="{FF2B5EF4-FFF2-40B4-BE49-F238E27FC236}">
                <a16:creationId xmlns:a16="http://schemas.microsoft.com/office/drawing/2014/main" id="{54809F07-45F3-4457-AA14-367E73472FFE}"/>
              </a:ext>
            </a:extLst>
          </p:cNvPr>
          <p:cNvSpPr txBox="1"/>
          <p:nvPr/>
        </p:nvSpPr>
        <p:spPr>
          <a:xfrm>
            <a:off x="4862009" y="5832484"/>
            <a:ext cx="6914052" cy="923330"/>
          </a:xfrm>
          <a:prstGeom prst="rect">
            <a:avLst/>
          </a:prstGeom>
          <a:solidFill>
            <a:schemeClr val="accent4"/>
          </a:solidFill>
          <a:ln>
            <a:noFill/>
          </a:ln>
        </p:spPr>
        <p:txBody>
          <a:bodyPr wrap="square" rtlCol="0">
            <a:spAutoFit/>
          </a:bodyPr>
          <a:lstStyle/>
          <a:p>
            <a:r>
              <a:rPr lang="fr-FR" dirty="0"/>
              <a:t>To check if the </a:t>
            </a:r>
            <a:r>
              <a:rPr lang="fr-FR" dirty="0" err="1"/>
              <a:t>heights</a:t>
            </a:r>
            <a:r>
              <a:rPr lang="fr-FR" dirty="0"/>
              <a:t> are </a:t>
            </a:r>
            <a:r>
              <a:rPr lang="fr-FR" dirty="0" err="1"/>
              <a:t>significantly</a:t>
            </a:r>
            <a:r>
              <a:rPr lang="fr-FR" dirty="0"/>
              <a:t> </a:t>
            </a:r>
            <a:r>
              <a:rPr lang="fr-FR" dirty="0" err="1"/>
              <a:t>different</a:t>
            </a:r>
            <a:r>
              <a:rPr lang="fr-FR" dirty="0"/>
              <a:t> </a:t>
            </a:r>
            <a:r>
              <a:rPr lang="fr-FR" dirty="0" err="1"/>
              <a:t>between</a:t>
            </a:r>
            <a:r>
              <a:rPr lang="fr-FR" dirty="0"/>
              <a:t> </a:t>
            </a:r>
            <a:r>
              <a:rPr lang="fr-FR" dirty="0" err="1"/>
              <a:t>gene</a:t>
            </a:r>
            <a:r>
              <a:rPr lang="fr-FR" dirty="0"/>
              <a:t> A and C, </a:t>
            </a:r>
            <a:r>
              <a:rPr lang="fr-FR" dirty="0" err="1"/>
              <a:t>we</a:t>
            </a:r>
            <a:r>
              <a:rPr lang="fr-FR" dirty="0"/>
              <a:t> </a:t>
            </a:r>
            <a:r>
              <a:rPr lang="fr-FR" dirty="0" err="1"/>
              <a:t>should</a:t>
            </a:r>
            <a:r>
              <a:rPr lang="fr-FR" dirty="0"/>
              <a:t> check </a:t>
            </a:r>
            <a:r>
              <a:rPr lang="fr-FR" dirty="0" err="1"/>
              <a:t>it</a:t>
            </a:r>
            <a:r>
              <a:rPr lang="fr-FR" dirty="0"/>
              <a:t> </a:t>
            </a:r>
            <a:r>
              <a:rPr lang="fr-FR" dirty="0" err="1"/>
              <a:t>with</a:t>
            </a:r>
            <a:r>
              <a:rPr lang="fr-FR" dirty="0"/>
              <a:t> p-value </a:t>
            </a:r>
            <a:r>
              <a:rPr lang="fr-FR" dirty="0" err="1"/>
              <a:t>generated</a:t>
            </a:r>
            <a:r>
              <a:rPr lang="fr-FR" dirty="0"/>
              <a:t> by </a:t>
            </a:r>
            <a:r>
              <a:rPr lang="fr-FR" dirty="0" err="1"/>
              <a:t>linear</a:t>
            </a:r>
            <a:r>
              <a:rPr lang="fr-FR" dirty="0"/>
              <a:t> </a:t>
            </a:r>
            <a:r>
              <a:rPr lang="fr-FR" dirty="0" err="1"/>
              <a:t>regression</a:t>
            </a:r>
            <a:r>
              <a:rPr lang="fr-FR" dirty="0"/>
              <a:t> or mixed </a:t>
            </a:r>
            <a:r>
              <a:rPr lang="fr-FR" dirty="0" err="1"/>
              <a:t>linear</a:t>
            </a:r>
            <a:r>
              <a:rPr lang="fr-FR" dirty="0"/>
              <a:t> model</a:t>
            </a:r>
            <a:endParaRPr lang="en-GB" dirty="0"/>
          </a:p>
        </p:txBody>
      </p:sp>
    </p:spTree>
    <p:extLst>
      <p:ext uri="{BB962C8B-B14F-4D97-AF65-F5344CB8AC3E}">
        <p14:creationId xmlns:p14="http://schemas.microsoft.com/office/powerpoint/2010/main" val="61705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3" grpId="0"/>
      <p:bldP spid="15"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BF7D0-06DF-452A-AA88-4D1462E88F8F}"/>
              </a:ext>
            </a:extLst>
          </p:cNvPr>
          <p:cNvSpPr>
            <a:spLocks noGrp="1"/>
          </p:cNvSpPr>
          <p:nvPr>
            <p:ph idx="1"/>
          </p:nvPr>
        </p:nvSpPr>
        <p:spPr/>
        <p:txBody>
          <a:bodyPr>
            <a:normAutofit lnSpcReduction="10000"/>
          </a:bodyPr>
          <a:lstStyle/>
          <a:p>
            <a:r>
              <a:rPr lang="fr-FR" dirty="0"/>
              <a:t>To have a reliable </a:t>
            </a:r>
            <a:r>
              <a:rPr lang="fr-FR" dirty="0" err="1"/>
              <a:t>result</a:t>
            </a:r>
            <a:r>
              <a:rPr lang="fr-FR" dirty="0"/>
              <a:t>, </a:t>
            </a:r>
            <a:r>
              <a:rPr lang="fr-FR" dirty="0" err="1"/>
              <a:t>we</a:t>
            </a:r>
            <a:r>
              <a:rPr lang="fr-FR" dirty="0"/>
              <a:t> </a:t>
            </a:r>
            <a:r>
              <a:rPr lang="fr-FR" dirty="0" err="1"/>
              <a:t>need</a:t>
            </a:r>
            <a:r>
              <a:rPr lang="fr-FR" dirty="0"/>
              <a:t> more </a:t>
            </a:r>
            <a:r>
              <a:rPr lang="fr-FR" dirty="0" err="1"/>
              <a:t>than</a:t>
            </a:r>
            <a:r>
              <a:rPr lang="fr-FR" dirty="0"/>
              <a:t> 10 </a:t>
            </a:r>
            <a:r>
              <a:rPr lang="fr-FR" dirty="0" err="1"/>
              <a:t>individuals</a:t>
            </a:r>
            <a:r>
              <a:rPr lang="fr-FR" dirty="0"/>
              <a:t> and 3 </a:t>
            </a:r>
            <a:r>
              <a:rPr lang="fr-FR" dirty="0" err="1"/>
              <a:t>SNPs</a:t>
            </a:r>
            <a:endParaRPr lang="fr-FR" dirty="0"/>
          </a:p>
          <a:p>
            <a:r>
              <a:rPr lang="fr-FR" dirty="0"/>
              <a:t>In practice, </a:t>
            </a:r>
            <a:r>
              <a:rPr lang="fr-FR" dirty="0" err="1"/>
              <a:t>you</a:t>
            </a:r>
            <a:r>
              <a:rPr lang="fr-FR" dirty="0"/>
              <a:t> can have 400 </a:t>
            </a:r>
            <a:r>
              <a:rPr lang="fr-FR" dirty="0" err="1"/>
              <a:t>individuals</a:t>
            </a:r>
            <a:r>
              <a:rPr lang="fr-FR" dirty="0"/>
              <a:t> </a:t>
            </a:r>
            <a:r>
              <a:rPr lang="fr-FR" dirty="0" err="1"/>
              <a:t>with</a:t>
            </a:r>
            <a:r>
              <a:rPr lang="fr-FR" dirty="0"/>
              <a:t> 10.000 </a:t>
            </a:r>
            <a:r>
              <a:rPr lang="fr-FR" dirty="0" err="1"/>
              <a:t>SNPs</a:t>
            </a:r>
            <a:r>
              <a:rPr lang="fr-FR" dirty="0"/>
              <a:t>, or more, </a:t>
            </a:r>
            <a:r>
              <a:rPr lang="fr-FR" dirty="0" err="1"/>
              <a:t>depending</a:t>
            </a:r>
            <a:r>
              <a:rPr lang="fr-FR" dirty="0"/>
              <a:t> on the type of </a:t>
            </a:r>
            <a:r>
              <a:rPr lang="fr-FR" dirty="0" err="1"/>
              <a:t>your</a:t>
            </a:r>
            <a:r>
              <a:rPr lang="fr-FR" dirty="0"/>
              <a:t> population (</a:t>
            </a:r>
            <a:r>
              <a:rPr lang="fr-FR" dirty="0" err="1"/>
              <a:t>natural</a:t>
            </a:r>
            <a:r>
              <a:rPr lang="fr-FR" dirty="0"/>
              <a:t> or </a:t>
            </a:r>
            <a:r>
              <a:rPr lang="fr-FR" dirty="0" err="1"/>
              <a:t>crossing</a:t>
            </a:r>
            <a:r>
              <a:rPr lang="fr-FR" dirty="0"/>
              <a:t>) and the goal of the </a:t>
            </a:r>
            <a:r>
              <a:rPr lang="fr-FR" dirty="0" err="1"/>
              <a:t>study</a:t>
            </a:r>
            <a:r>
              <a:rPr lang="fr-FR" dirty="0"/>
              <a:t>.</a:t>
            </a:r>
          </a:p>
          <a:p>
            <a:r>
              <a:rPr lang="fr-FR" dirty="0"/>
              <a:t>This </a:t>
            </a:r>
            <a:r>
              <a:rPr lang="fr-FR" dirty="0" err="1"/>
              <a:t>is</a:t>
            </a:r>
            <a:r>
              <a:rPr lang="fr-FR" dirty="0"/>
              <a:t> </a:t>
            </a:r>
            <a:r>
              <a:rPr lang="fr-FR" dirty="0" err="1"/>
              <a:t>because</a:t>
            </a:r>
            <a:r>
              <a:rPr lang="fr-FR" dirty="0"/>
              <a:t> the </a:t>
            </a:r>
            <a:r>
              <a:rPr lang="fr-FR" dirty="0" err="1"/>
              <a:t>result</a:t>
            </a:r>
            <a:r>
              <a:rPr lang="fr-FR" dirty="0"/>
              <a:t> of association </a:t>
            </a:r>
            <a:r>
              <a:rPr lang="fr-FR" dirty="0" err="1"/>
              <a:t>depends</a:t>
            </a:r>
            <a:r>
              <a:rPr lang="fr-FR" dirty="0"/>
              <a:t> on the </a:t>
            </a:r>
            <a:r>
              <a:rPr lang="fr-FR" dirty="0" err="1"/>
              <a:t>repetition</a:t>
            </a:r>
            <a:r>
              <a:rPr lang="fr-FR" dirty="0"/>
              <a:t> of the </a:t>
            </a:r>
            <a:r>
              <a:rPr lang="fr-FR" dirty="0" err="1"/>
              <a:t>gene</a:t>
            </a:r>
            <a:r>
              <a:rPr lang="fr-FR" dirty="0"/>
              <a:t> </a:t>
            </a:r>
            <a:r>
              <a:rPr lang="fr-FR" dirty="0" err="1"/>
              <a:t>across</a:t>
            </a:r>
            <a:r>
              <a:rPr lang="fr-FR" dirty="0"/>
              <a:t> </a:t>
            </a:r>
            <a:r>
              <a:rPr lang="fr-FR" dirty="0" err="1"/>
              <a:t>individuals</a:t>
            </a:r>
            <a:r>
              <a:rPr lang="fr-FR" dirty="0"/>
              <a:t> and </a:t>
            </a:r>
            <a:r>
              <a:rPr lang="fr-FR" dirty="0" err="1"/>
              <a:t>across</a:t>
            </a:r>
            <a:r>
              <a:rPr lang="fr-FR" dirty="0"/>
              <a:t> location in the </a:t>
            </a:r>
            <a:r>
              <a:rPr lang="fr-FR" dirty="0" err="1"/>
              <a:t>genome</a:t>
            </a:r>
            <a:r>
              <a:rPr lang="fr-FR" dirty="0"/>
              <a:t>. </a:t>
            </a:r>
          </a:p>
          <a:p>
            <a:r>
              <a:rPr lang="fr-FR" dirty="0"/>
              <a:t>In </a:t>
            </a:r>
            <a:r>
              <a:rPr lang="fr-FR" dirty="0" err="1"/>
              <a:t>my</a:t>
            </a:r>
            <a:r>
              <a:rPr lang="fr-FR" dirty="0"/>
              <a:t> </a:t>
            </a:r>
            <a:r>
              <a:rPr lang="fr-FR" dirty="0" err="1"/>
              <a:t>thesis</a:t>
            </a:r>
            <a:r>
              <a:rPr lang="fr-FR" dirty="0"/>
              <a:t>, I </a:t>
            </a:r>
            <a:r>
              <a:rPr lang="fr-FR" dirty="0" err="1"/>
              <a:t>studied</a:t>
            </a:r>
            <a:r>
              <a:rPr lang="fr-FR" dirty="0"/>
              <a:t> the </a:t>
            </a:r>
            <a:r>
              <a:rPr lang="fr-FR" dirty="0" err="1"/>
              <a:t>genetics</a:t>
            </a:r>
            <a:r>
              <a:rPr lang="fr-FR" dirty="0"/>
              <a:t> of </a:t>
            </a:r>
            <a:r>
              <a:rPr lang="fr-FR" dirty="0" err="1"/>
              <a:t>resistance</a:t>
            </a:r>
            <a:r>
              <a:rPr lang="fr-FR" dirty="0"/>
              <a:t> in black </a:t>
            </a:r>
            <a:r>
              <a:rPr lang="fr-FR" dirty="0" err="1"/>
              <a:t>poplars</a:t>
            </a:r>
            <a:r>
              <a:rPr lang="fr-FR" dirty="0"/>
              <a:t>. I </a:t>
            </a:r>
            <a:r>
              <a:rPr lang="fr-FR" dirty="0" err="1"/>
              <a:t>had</a:t>
            </a:r>
            <a:r>
              <a:rPr lang="fr-FR" dirty="0"/>
              <a:t> 150 </a:t>
            </a:r>
            <a:r>
              <a:rPr lang="fr-FR" dirty="0" err="1"/>
              <a:t>individuals</a:t>
            </a:r>
            <a:r>
              <a:rPr lang="fr-FR" dirty="0"/>
              <a:t> and 7800 </a:t>
            </a:r>
            <a:r>
              <a:rPr lang="fr-FR" dirty="0" err="1"/>
              <a:t>SNPs</a:t>
            </a:r>
            <a:r>
              <a:rPr lang="fr-FR" dirty="0"/>
              <a:t>. It </a:t>
            </a:r>
            <a:r>
              <a:rPr lang="fr-FR" dirty="0" err="1"/>
              <a:t>was</a:t>
            </a:r>
            <a:r>
              <a:rPr lang="fr-FR" dirty="0"/>
              <a:t> not </a:t>
            </a:r>
            <a:r>
              <a:rPr lang="fr-FR" dirty="0" err="1"/>
              <a:t>quite</a:t>
            </a:r>
            <a:r>
              <a:rPr lang="fr-FR" dirty="0"/>
              <a:t> </a:t>
            </a:r>
            <a:r>
              <a:rPr lang="fr-FR" dirty="0" err="1"/>
              <a:t>enough</a:t>
            </a:r>
            <a:r>
              <a:rPr lang="fr-FR" dirty="0"/>
              <a:t>, in the </a:t>
            </a:r>
            <a:r>
              <a:rPr lang="fr-FR" dirty="0" err="1"/>
              <a:t>further</a:t>
            </a:r>
            <a:r>
              <a:rPr lang="fr-FR" dirty="0"/>
              <a:t> </a:t>
            </a:r>
            <a:r>
              <a:rPr lang="fr-FR" dirty="0" err="1"/>
              <a:t>research</a:t>
            </a:r>
            <a:r>
              <a:rPr lang="fr-FR" dirty="0"/>
              <a:t> the team </a:t>
            </a:r>
            <a:r>
              <a:rPr lang="fr-FR" dirty="0" err="1"/>
              <a:t>added</a:t>
            </a:r>
            <a:r>
              <a:rPr lang="fr-FR" dirty="0"/>
              <a:t> </a:t>
            </a:r>
            <a:r>
              <a:rPr lang="fr-FR" dirty="0" err="1"/>
              <a:t>another</a:t>
            </a:r>
            <a:r>
              <a:rPr lang="fr-FR" dirty="0"/>
              <a:t> 150 </a:t>
            </a:r>
            <a:r>
              <a:rPr lang="fr-FR" dirty="0" err="1"/>
              <a:t>individuals</a:t>
            </a:r>
            <a:r>
              <a:rPr lang="fr-FR" dirty="0"/>
              <a:t> to </a:t>
            </a:r>
            <a:r>
              <a:rPr lang="fr-FR" dirty="0" err="1"/>
              <a:t>improve</a:t>
            </a:r>
            <a:r>
              <a:rPr lang="fr-FR" dirty="0"/>
              <a:t> the </a:t>
            </a:r>
            <a:r>
              <a:rPr lang="fr-FR" dirty="0" err="1"/>
              <a:t>statistical</a:t>
            </a:r>
            <a:r>
              <a:rPr lang="fr-FR" dirty="0"/>
              <a:t> power. </a:t>
            </a:r>
            <a:endParaRPr lang="en-GB" dirty="0"/>
          </a:p>
        </p:txBody>
      </p:sp>
      <p:sp>
        <p:nvSpPr>
          <p:cNvPr id="4" name="Title 1">
            <a:extLst>
              <a:ext uri="{FF2B5EF4-FFF2-40B4-BE49-F238E27FC236}">
                <a16:creationId xmlns:a16="http://schemas.microsoft.com/office/drawing/2014/main" id="{BB938921-DA0D-47BD-A21F-B3769F0F08DC}"/>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The concept </a:t>
            </a:r>
            <a:r>
              <a:rPr lang="fr-FR" sz="2800" b="1" dirty="0" err="1">
                <a:latin typeface="+mn-lt"/>
              </a:rPr>
              <a:t>behind</a:t>
            </a:r>
            <a:r>
              <a:rPr lang="fr-FR" sz="2800" b="1" dirty="0">
                <a:latin typeface="+mn-lt"/>
              </a:rPr>
              <a:t> GWAS and QTL </a:t>
            </a:r>
            <a:r>
              <a:rPr lang="fr-FR" sz="2800" b="1" dirty="0" err="1">
                <a:latin typeface="+mn-lt"/>
              </a:rPr>
              <a:t>Studies</a:t>
            </a:r>
            <a:r>
              <a:rPr lang="fr-FR" sz="2800" b="1" dirty="0">
                <a:latin typeface="+mn-lt"/>
              </a:rPr>
              <a:t>? </a:t>
            </a:r>
            <a:endParaRPr lang="en-GB" sz="2800" dirty="0">
              <a:latin typeface="+mn-lt"/>
            </a:endParaRPr>
          </a:p>
        </p:txBody>
      </p:sp>
      <p:sp>
        <p:nvSpPr>
          <p:cNvPr id="5" name="Rectangle 4">
            <a:extLst>
              <a:ext uri="{FF2B5EF4-FFF2-40B4-BE49-F238E27FC236}">
                <a16:creationId xmlns:a16="http://schemas.microsoft.com/office/drawing/2014/main" id="{90D8F9F3-E993-4E87-B2F6-3BDBAED4438E}"/>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46148F5A-B3B8-44BD-8B07-DE15EADCC5D2}"/>
              </a:ext>
            </a:extLst>
          </p:cNvPr>
          <p:cNvSpPr/>
          <p:nvPr/>
        </p:nvSpPr>
        <p:spPr>
          <a:xfrm>
            <a:off x="692727" y="4664364"/>
            <a:ext cx="10926618" cy="1512599"/>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6763BFD-7D96-4064-B402-704E1A4CF5F8}"/>
              </a:ext>
            </a:extLst>
          </p:cNvPr>
          <p:cNvSpPr/>
          <p:nvPr/>
        </p:nvSpPr>
        <p:spPr>
          <a:xfrm>
            <a:off x="699654" y="2567709"/>
            <a:ext cx="10926618" cy="3417455"/>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861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B382A-6401-46C7-9014-FEC712D39072}"/>
              </a:ext>
            </a:extLst>
          </p:cNvPr>
          <p:cNvSpPr>
            <a:spLocks noGrp="1"/>
          </p:cNvSpPr>
          <p:nvPr>
            <p:ph idx="1"/>
          </p:nvPr>
        </p:nvSpPr>
        <p:spPr>
          <a:xfrm>
            <a:off x="838200" y="1289844"/>
            <a:ext cx="10515600" cy="4351338"/>
          </a:xfrm>
        </p:spPr>
        <p:txBody>
          <a:bodyPr/>
          <a:lstStyle/>
          <a:p>
            <a:r>
              <a:rPr lang="fr-FR" dirty="0"/>
              <a:t>So, </a:t>
            </a:r>
            <a:r>
              <a:rPr lang="fr-FR" dirty="0" err="1"/>
              <a:t>what</a:t>
            </a:r>
            <a:r>
              <a:rPr lang="fr-FR" dirty="0"/>
              <a:t> </a:t>
            </a:r>
            <a:r>
              <a:rPr lang="fr-FR" dirty="0" err="1"/>
              <a:t>happens</a:t>
            </a:r>
            <a:r>
              <a:rPr lang="fr-FR" dirty="0"/>
              <a:t> if </a:t>
            </a:r>
            <a:r>
              <a:rPr lang="fr-FR" dirty="0" err="1"/>
              <a:t>we</a:t>
            </a:r>
            <a:r>
              <a:rPr lang="fr-FR" dirty="0"/>
              <a:t> have 10k </a:t>
            </a:r>
            <a:r>
              <a:rPr lang="fr-FR" dirty="0" err="1"/>
              <a:t>SNPs</a:t>
            </a:r>
            <a:r>
              <a:rPr lang="fr-FR" dirty="0"/>
              <a:t> and a lot of </a:t>
            </a:r>
            <a:r>
              <a:rPr lang="fr-FR" dirty="0" err="1"/>
              <a:t>individuals</a:t>
            </a:r>
            <a:r>
              <a:rPr lang="fr-FR" dirty="0"/>
              <a:t>?</a:t>
            </a:r>
          </a:p>
          <a:p>
            <a:r>
              <a:rPr lang="fr-FR" dirty="0" err="1"/>
              <a:t>We</a:t>
            </a:r>
            <a:r>
              <a:rPr lang="fr-FR" dirty="0"/>
              <a:t> </a:t>
            </a:r>
            <a:r>
              <a:rPr lang="fr-FR" dirty="0" err="1"/>
              <a:t>can’t</a:t>
            </a:r>
            <a:r>
              <a:rPr lang="fr-FR" dirty="0"/>
              <a:t> </a:t>
            </a:r>
            <a:r>
              <a:rPr lang="fr-FR" dirty="0" err="1"/>
              <a:t>evaluate</a:t>
            </a:r>
            <a:r>
              <a:rPr lang="fr-FR" dirty="0"/>
              <a:t> the </a:t>
            </a:r>
            <a:r>
              <a:rPr lang="fr-FR" dirty="0" err="1"/>
              <a:t>effect</a:t>
            </a:r>
            <a:r>
              <a:rPr lang="fr-FR" dirty="0"/>
              <a:t> of the </a:t>
            </a:r>
            <a:r>
              <a:rPr lang="fr-FR" dirty="0" err="1"/>
              <a:t>genes</a:t>
            </a:r>
            <a:r>
              <a:rPr lang="fr-FR" dirty="0"/>
              <a:t> in </a:t>
            </a:r>
            <a:r>
              <a:rPr lang="fr-FR" dirty="0" err="1"/>
              <a:t>each</a:t>
            </a:r>
            <a:r>
              <a:rPr lang="fr-FR" dirty="0"/>
              <a:t> location. </a:t>
            </a:r>
            <a:r>
              <a:rPr lang="fr-FR" dirty="0" err="1"/>
              <a:t>We</a:t>
            </a:r>
            <a:r>
              <a:rPr lang="fr-FR" dirty="0"/>
              <a:t> </a:t>
            </a:r>
            <a:r>
              <a:rPr lang="fr-FR" dirty="0" err="1"/>
              <a:t>evaluate</a:t>
            </a:r>
            <a:r>
              <a:rPr lang="fr-FR" dirty="0"/>
              <a:t> the p-value.</a:t>
            </a:r>
            <a:r>
              <a:rPr lang="en-GB" dirty="0"/>
              <a:t> The result would be visualized in a Manhattan plot:</a:t>
            </a:r>
          </a:p>
        </p:txBody>
      </p:sp>
      <p:sp>
        <p:nvSpPr>
          <p:cNvPr id="4" name="Title 1">
            <a:extLst>
              <a:ext uri="{FF2B5EF4-FFF2-40B4-BE49-F238E27FC236}">
                <a16:creationId xmlns:a16="http://schemas.microsoft.com/office/drawing/2014/main" id="{0DF9DB90-B9B2-47BF-84F7-0B5BE3A115FB}"/>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Manhattan plot</a:t>
            </a:r>
            <a:endParaRPr lang="en-GB" sz="2800" dirty="0">
              <a:latin typeface="+mn-lt"/>
            </a:endParaRPr>
          </a:p>
        </p:txBody>
      </p:sp>
      <p:sp>
        <p:nvSpPr>
          <p:cNvPr id="5" name="Rectangle 4">
            <a:extLst>
              <a:ext uri="{FF2B5EF4-FFF2-40B4-BE49-F238E27FC236}">
                <a16:creationId xmlns:a16="http://schemas.microsoft.com/office/drawing/2014/main" id="{50C1BAD3-BE80-4715-A255-C6A6588A9310}"/>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0BC1F7B-22BC-477D-9393-8F047340D30D}"/>
              </a:ext>
            </a:extLst>
          </p:cNvPr>
          <p:cNvSpPr txBox="1"/>
          <p:nvPr/>
        </p:nvSpPr>
        <p:spPr>
          <a:xfrm>
            <a:off x="1513245" y="5973183"/>
            <a:ext cx="1082174" cy="369332"/>
          </a:xfrm>
          <a:prstGeom prst="rect">
            <a:avLst/>
          </a:prstGeom>
          <a:noFill/>
        </p:spPr>
        <p:txBody>
          <a:bodyPr wrap="square" rtlCol="0">
            <a:spAutoFit/>
          </a:bodyPr>
          <a:lstStyle/>
          <a:p>
            <a:pPr algn="ctr"/>
            <a:r>
              <a:rPr lang="fr-FR" dirty="0"/>
              <a:t>P-value</a:t>
            </a:r>
            <a:endParaRPr lang="en-GB" dirty="0"/>
          </a:p>
        </p:txBody>
      </p:sp>
      <p:sp>
        <p:nvSpPr>
          <p:cNvPr id="9" name="TextBox 8">
            <a:extLst>
              <a:ext uri="{FF2B5EF4-FFF2-40B4-BE49-F238E27FC236}">
                <a16:creationId xmlns:a16="http://schemas.microsoft.com/office/drawing/2014/main" id="{F973E4AB-7931-4FDB-B080-7DA5264876C5}"/>
              </a:ext>
            </a:extLst>
          </p:cNvPr>
          <p:cNvSpPr txBox="1"/>
          <p:nvPr/>
        </p:nvSpPr>
        <p:spPr>
          <a:xfrm>
            <a:off x="2386080" y="6367033"/>
            <a:ext cx="1668683" cy="369332"/>
          </a:xfrm>
          <a:prstGeom prst="rect">
            <a:avLst/>
          </a:prstGeom>
          <a:noFill/>
        </p:spPr>
        <p:txBody>
          <a:bodyPr wrap="square" rtlCol="0">
            <a:spAutoFit/>
          </a:bodyPr>
          <a:lstStyle/>
          <a:p>
            <a:pPr algn="ctr"/>
            <a:r>
              <a:rPr lang="fr-FR" dirty="0"/>
              <a:t>Chromosomes</a:t>
            </a:r>
            <a:endParaRPr lang="en-GB" dirty="0"/>
          </a:p>
        </p:txBody>
      </p:sp>
      <p:cxnSp>
        <p:nvCxnSpPr>
          <p:cNvPr id="13" name="Straight Arrow Connector 12">
            <a:extLst>
              <a:ext uri="{FF2B5EF4-FFF2-40B4-BE49-F238E27FC236}">
                <a16:creationId xmlns:a16="http://schemas.microsoft.com/office/drawing/2014/main" id="{A395D185-1DCB-4B52-BC01-71B862651389}"/>
              </a:ext>
            </a:extLst>
          </p:cNvPr>
          <p:cNvCxnSpPr>
            <a:stCxn id="8" idx="0"/>
          </p:cNvCxnSpPr>
          <p:nvPr/>
        </p:nvCxnSpPr>
        <p:spPr>
          <a:xfrm flipV="1">
            <a:off x="2054332" y="3091974"/>
            <a:ext cx="5377" cy="2881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2E158F-2A8A-4B59-B38E-CDED14B0C70B}"/>
              </a:ext>
            </a:extLst>
          </p:cNvPr>
          <p:cNvCxnSpPr>
            <a:stCxn id="9" idx="3"/>
          </p:cNvCxnSpPr>
          <p:nvPr/>
        </p:nvCxnSpPr>
        <p:spPr>
          <a:xfrm>
            <a:off x="4054763" y="6551699"/>
            <a:ext cx="54217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57231BE-3703-4314-9780-B8A3C648E4C4}"/>
              </a:ext>
            </a:extLst>
          </p:cNvPr>
          <p:cNvGrpSpPr/>
          <p:nvPr/>
        </p:nvGrpSpPr>
        <p:grpSpPr>
          <a:xfrm>
            <a:off x="2421506" y="2985953"/>
            <a:ext cx="7079675" cy="3473413"/>
            <a:chOff x="6166685" y="1885700"/>
            <a:chExt cx="5593375" cy="2744208"/>
          </a:xfrm>
        </p:grpSpPr>
        <p:pic>
          <p:nvPicPr>
            <p:cNvPr id="16" name="Picture 15" descr="Chart, scatter chart&#10;&#10;Description automatically generated">
              <a:extLst>
                <a:ext uri="{FF2B5EF4-FFF2-40B4-BE49-F238E27FC236}">
                  <a16:creationId xmlns:a16="http://schemas.microsoft.com/office/drawing/2014/main" id="{51094FA1-FBE8-4336-9714-BFAC2FB67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685" y="1981585"/>
              <a:ext cx="5593375" cy="2648323"/>
            </a:xfrm>
            <a:prstGeom prst="rect">
              <a:avLst/>
            </a:prstGeom>
          </p:spPr>
        </p:pic>
        <p:sp>
          <p:nvSpPr>
            <p:cNvPr id="25" name="TextBox 24">
              <a:extLst>
                <a:ext uri="{FF2B5EF4-FFF2-40B4-BE49-F238E27FC236}">
                  <a16:creationId xmlns:a16="http://schemas.microsoft.com/office/drawing/2014/main" id="{E35C2D03-FDD3-4221-BF4A-14A8A2482231}"/>
                </a:ext>
              </a:extLst>
            </p:cNvPr>
            <p:cNvSpPr txBox="1"/>
            <p:nvPr/>
          </p:nvSpPr>
          <p:spPr>
            <a:xfrm>
              <a:off x="6408819" y="1885700"/>
              <a:ext cx="1598251" cy="27699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200" dirty="0"/>
                <a:t>Latent </a:t>
              </a:r>
              <a:r>
                <a:rPr lang="fr-FR" sz="1200" dirty="0" err="1"/>
                <a:t>period</a:t>
              </a:r>
              <a:r>
                <a:rPr lang="fr-FR" sz="1200" dirty="0"/>
                <a:t> P72</a:t>
              </a:r>
              <a:endParaRPr lang="en-GB" sz="1200" dirty="0"/>
            </a:p>
          </p:txBody>
        </p:sp>
      </p:grpSp>
    </p:spTree>
    <p:extLst>
      <p:ext uri="{BB962C8B-B14F-4D97-AF65-F5344CB8AC3E}">
        <p14:creationId xmlns:p14="http://schemas.microsoft.com/office/powerpoint/2010/main" val="150989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B382A-6401-46C7-9014-FEC712D39072}"/>
              </a:ext>
            </a:extLst>
          </p:cNvPr>
          <p:cNvSpPr>
            <a:spLocks noGrp="1"/>
          </p:cNvSpPr>
          <p:nvPr>
            <p:ph idx="1"/>
          </p:nvPr>
        </p:nvSpPr>
        <p:spPr>
          <a:xfrm>
            <a:off x="838200" y="1289844"/>
            <a:ext cx="10515600" cy="4351338"/>
          </a:xfrm>
        </p:spPr>
        <p:txBody>
          <a:bodyPr>
            <a:normAutofit/>
          </a:bodyPr>
          <a:lstStyle/>
          <a:p>
            <a:r>
              <a:rPr lang="fr-FR" sz="1800" dirty="0"/>
              <a:t>How to </a:t>
            </a:r>
            <a:r>
              <a:rPr lang="fr-FR" sz="1800" dirty="0" err="1"/>
              <a:t>determine</a:t>
            </a:r>
            <a:r>
              <a:rPr lang="fr-FR" sz="1800" dirty="0"/>
              <a:t> the candidate </a:t>
            </a:r>
            <a:r>
              <a:rPr lang="fr-FR" sz="1800" dirty="0" err="1"/>
              <a:t>genes</a:t>
            </a:r>
            <a:r>
              <a:rPr lang="fr-FR" sz="1800" dirty="0"/>
              <a:t>? </a:t>
            </a:r>
          </a:p>
          <a:p>
            <a:r>
              <a:rPr lang="fr-FR" sz="1800" dirty="0" err="1"/>
              <a:t>Define</a:t>
            </a:r>
            <a:r>
              <a:rPr lang="fr-FR" sz="1800" dirty="0"/>
              <a:t> a </a:t>
            </a:r>
            <a:r>
              <a:rPr lang="fr-FR" sz="1800" dirty="0" err="1"/>
              <a:t>threshold</a:t>
            </a:r>
            <a:r>
              <a:rPr lang="fr-FR" sz="1800" dirty="0"/>
              <a:t>.</a:t>
            </a:r>
          </a:p>
          <a:p>
            <a:pPr lvl="1"/>
            <a:r>
              <a:rPr lang="fr-FR" sz="1800" dirty="0"/>
              <a:t>Method: </a:t>
            </a:r>
            <a:r>
              <a:rPr lang="fr-FR" sz="1800" dirty="0" err="1"/>
              <a:t>Bonferroni</a:t>
            </a:r>
            <a:r>
              <a:rPr lang="fr-FR" sz="1800" dirty="0"/>
              <a:t>, </a:t>
            </a:r>
            <a:r>
              <a:rPr lang="fr-FR" sz="1800" dirty="0" err="1"/>
              <a:t>Benjamini-Hochberg</a:t>
            </a:r>
            <a:r>
              <a:rPr lang="fr-FR" sz="1800" dirty="0"/>
              <a:t>, or Holm </a:t>
            </a:r>
            <a:r>
              <a:rPr lang="fr-FR" sz="1800" dirty="0" err="1"/>
              <a:t>procedures</a:t>
            </a:r>
            <a:r>
              <a:rPr lang="fr-FR" sz="1800" dirty="0"/>
              <a:t> </a:t>
            </a:r>
          </a:p>
          <a:p>
            <a:r>
              <a:rPr lang="fr-FR" sz="1800" dirty="0"/>
              <a:t>A </a:t>
            </a:r>
            <a:r>
              <a:rPr lang="fr-FR" sz="1800" dirty="0" err="1"/>
              <a:t>threshold</a:t>
            </a:r>
            <a:r>
              <a:rPr lang="fr-FR" sz="1800" dirty="0"/>
              <a:t> </a:t>
            </a:r>
            <a:r>
              <a:rPr lang="fr-FR" sz="1800" dirty="0" err="1"/>
              <a:t>differentiates</a:t>
            </a:r>
            <a:r>
              <a:rPr lang="fr-FR" sz="1800" dirty="0"/>
              <a:t> </a:t>
            </a:r>
            <a:r>
              <a:rPr lang="fr-FR" sz="1800" dirty="0" err="1"/>
              <a:t>which</a:t>
            </a:r>
            <a:r>
              <a:rPr lang="fr-FR" sz="1800" dirty="0"/>
              <a:t> </a:t>
            </a:r>
            <a:r>
              <a:rPr lang="fr-FR" sz="1800" dirty="0" err="1"/>
              <a:t>genes</a:t>
            </a:r>
            <a:r>
              <a:rPr lang="fr-FR" sz="1800" dirty="0"/>
              <a:t> are </a:t>
            </a:r>
            <a:r>
              <a:rPr lang="fr-FR" sz="1800" dirty="0" err="1"/>
              <a:t>significantly</a:t>
            </a:r>
            <a:r>
              <a:rPr lang="fr-FR" sz="1800" dirty="0"/>
              <a:t> </a:t>
            </a:r>
            <a:r>
              <a:rPr lang="fr-FR" sz="1800" dirty="0" err="1"/>
              <a:t>associated</a:t>
            </a:r>
            <a:r>
              <a:rPr lang="fr-FR" sz="1800" dirty="0"/>
              <a:t> </a:t>
            </a:r>
            <a:r>
              <a:rPr lang="fr-FR" sz="1800" dirty="0" err="1"/>
              <a:t>with</a:t>
            </a:r>
            <a:r>
              <a:rPr lang="fr-FR" sz="1800" dirty="0"/>
              <a:t> the </a:t>
            </a:r>
            <a:r>
              <a:rPr lang="fr-FR" sz="1800" dirty="0" err="1"/>
              <a:t>phenotype</a:t>
            </a:r>
            <a:r>
              <a:rPr lang="fr-FR" sz="1800" dirty="0"/>
              <a:t> </a:t>
            </a:r>
            <a:r>
              <a:rPr lang="fr-FR" sz="1800" dirty="0">
                <a:sym typeface="Wingdings" panose="05000000000000000000" pitchFamily="2" charset="2"/>
              </a:rPr>
              <a:t> </a:t>
            </a:r>
            <a:r>
              <a:rPr lang="fr-FR" sz="1800" dirty="0" err="1">
                <a:sym typeface="Wingdings" panose="05000000000000000000" pitchFamily="2" charset="2"/>
              </a:rPr>
              <a:t>they</a:t>
            </a:r>
            <a:r>
              <a:rPr lang="fr-FR" sz="1800" dirty="0">
                <a:sym typeface="Wingdings" panose="05000000000000000000" pitchFamily="2" charset="2"/>
              </a:rPr>
              <a:t> are </a:t>
            </a:r>
            <a:r>
              <a:rPr lang="fr-FR" sz="1800" dirty="0" err="1">
                <a:sym typeface="Wingdings" panose="05000000000000000000" pitchFamily="2" charset="2"/>
              </a:rPr>
              <a:t>called</a:t>
            </a:r>
            <a:r>
              <a:rPr lang="fr-FR" sz="1800" dirty="0">
                <a:sym typeface="Wingdings" panose="05000000000000000000" pitchFamily="2" charset="2"/>
              </a:rPr>
              <a:t> </a:t>
            </a:r>
            <a:r>
              <a:rPr lang="fr-FR" sz="1800" dirty="0">
                <a:highlight>
                  <a:srgbClr val="FFFF00"/>
                </a:highlight>
                <a:sym typeface="Wingdings" panose="05000000000000000000" pitchFamily="2" charset="2"/>
              </a:rPr>
              <a:t>candidate </a:t>
            </a:r>
            <a:r>
              <a:rPr lang="fr-FR" sz="1800" dirty="0" err="1">
                <a:highlight>
                  <a:srgbClr val="FFFF00"/>
                </a:highlight>
                <a:sym typeface="Wingdings" panose="05000000000000000000" pitchFamily="2" charset="2"/>
              </a:rPr>
              <a:t>genes</a:t>
            </a:r>
            <a:endParaRPr lang="fr-FR" sz="1800" dirty="0">
              <a:highlight>
                <a:srgbClr val="FFFF00"/>
              </a:highlight>
              <a:sym typeface="Wingdings" panose="05000000000000000000" pitchFamily="2" charset="2"/>
            </a:endParaRPr>
          </a:p>
        </p:txBody>
      </p:sp>
      <p:sp>
        <p:nvSpPr>
          <p:cNvPr id="4" name="Title 1">
            <a:extLst>
              <a:ext uri="{FF2B5EF4-FFF2-40B4-BE49-F238E27FC236}">
                <a16:creationId xmlns:a16="http://schemas.microsoft.com/office/drawing/2014/main" id="{0DF9DB90-B9B2-47BF-84F7-0B5BE3A115FB}"/>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Classification </a:t>
            </a:r>
            <a:endParaRPr lang="en-GB" sz="2800" dirty="0">
              <a:latin typeface="+mn-lt"/>
            </a:endParaRPr>
          </a:p>
        </p:txBody>
      </p:sp>
      <p:sp>
        <p:nvSpPr>
          <p:cNvPr id="5" name="Rectangle 4">
            <a:extLst>
              <a:ext uri="{FF2B5EF4-FFF2-40B4-BE49-F238E27FC236}">
                <a16:creationId xmlns:a16="http://schemas.microsoft.com/office/drawing/2014/main" id="{50C1BAD3-BE80-4715-A255-C6A6588A9310}"/>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0BC1F7B-22BC-477D-9393-8F047340D30D}"/>
              </a:ext>
            </a:extLst>
          </p:cNvPr>
          <p:cNvSpPr txBox="1"/>
          <p:nvPr/>
        </p:nvSpPr>
        <p:spPr>
          <a:xfrm>
            <a:off x="1513245" y="5973183"/>
            <a:ext cx="1082174" cy="369332"/>
          </a:xfrm>
          <a:prstGeom prst="rect">
            <a:avLst/>
          </a:prstGeom>
          <a:noFill/>
        </p:spPr>
        <p:txBody>
          <a:bodyPr wrap="square" rtlCol="0">
            <a:spAutoFit/>
          </a:bodyPr>
          <a:lstStyle/>
          <a:p>
            <a:pPr algn="ctr"/>
            <a:r>
              <a:rPr lang="fr-FR" dirty="0"/>
              <a:t>P-value</a:t>
            </a:r>
            <a:endParaRPr lang="en-GB" dirty="0"/>
          </a:p>
        </p:txBody>
      </p:sp>
      <p:sp>
        <p:nvSpPr>
          <p:cNvPr id="9" name="TextBox 8">
            <a:extLst>
              <a:ext uri="{FF2B5EF4-FFF2-40B4-BE49-F238E27FC236}">
                <a16:creationId xmlns:a16="http://schemas.microsoft.com/office/drawing/2014/main" id="{F973E4AB-7931-4FDB-B080-7DA5264876C5}"/>
              </a:ext>
            </a:extLst>
          </p:cNvPr>
          <p:cNvSpPr txBox="1"/>
          <p:nvPr/>
        </p:nvSpPr>
        <p:spPr>
          <a:xfrm>
            <a:off x="2386080" y="6367033"/>
            <a:ext cx="1668683" cy="369332"/>
          </a:xfrm>
          <a:prstGeom prst="rect">
            <a:avLst/>
          </a:prstGeom>
          <a:noFill/>
        </p:spPr>
        <p:txBody>
          <a:bodyPr wrap="square" rtlCol="0">
            <a:spAutoFit/>
          </a:bodyPr>
          <a:lstStyle/>
          <a:p>
            <a:pPr algn="ctr"/>
            <a:r>
              <a:rPr lang="fr-FR" dirty="0"/>
              <a:t>Chromosomes</a:t>
            </a:r>
            <a:endParaRPr lang="en-GB" dirty="0"/>
          </a:p>
        </p:txBody>
      </p:sp>
      <p:cxnSp>
        <p:nvCxnSpPr>
          <p:cNvPr id="13" name="Straight Arrow Connector 12">
            <a:extLst>
              <a:ext uri="{FF2B5EF4-FFF2-40B4-BE49-F238E27FC236}">
                <a16:creationId xmlns:a16="http://schemas.microsoft.com/office/drawing/2014/main" id="{A395D185-1DCB-4B52-BC01-71B862651389}"/>
              </a:ext>
            </a:extLst>
          </p:cNvPr>
          <p:cNvCxnSpPr>
            <a:stCxn id="8" idx="0"/>
          </p:cNvCxnSpPr>
          <p:nvPr/>
        </p:nvCxnSpPr>
        <p:spPr>
          <a:xfrm flipV="1">
            <a:off x="2054332" y="3091974"/>
            <a:ext cx="5377" cy="2881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2E158F-2A8A-4B59-B38E-CDED14B0C70B}"/>
              </a:ext>
            </a:extLst>
          </p:cNvPr>
          <p:cNvCxnSpPr>
            <a:stCxn id="9" idx="3"/>
          </p:cNvCxnSpPr>
          <p:nvPr/>
        </p:nvCxnSpPr>
        <p:spPr>
          <a:xfrm>
            <a:off x="4054763" y="6551699"/>
            <a:ext cx="54217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1CDBC0-4007-4F7A-9570-F3E09240899B}"/>
              </a:ext>
            </a:extLst>
          </p:cNvPr>
          <p:cNvSpPr txBox="1"/>
          <p:nvPr/>
        </p:nvSpPr>
        <p:spPr>
          <a:xfrm>
            <a:off x="9536607" y="4414009"/>
            <a:ext cx="1243660" cy="369332"/>
          </a:xfrm>
          <a:prstGeom prst="rect">
            <a:avLst/>
          </a:prstGeom>
          <a:noFill/>
        </p:spPr>
        <p:txBody>
          <a:bodyPr wrap="square" rtlCol="0">
            <a:spAutoFit/>
          </a:bodyPr>
          <a:lstStyle/>
          <a:p>
            <a:pPr algn="ctr"/>
            <a:r>
              <a:rPr lang="fr-FR" dirty="0" err="1"/>
              <a:t>Threshold</a:t>
            </a:r>
            <a:endParaRPr lang="en-GB" dirty="0"/>
          </a:p>
        </p:txBody>
      </p:sp>
      <p:grpSp>
        <p:nvGrpSpPr>
          <p:cNvPr id="14" name="Group 13">
            <a:extLst>
              <a:ext uri="{FF2B5EF4-FFF2-40B4-BE49-F238E27FC236}">
                <a16:creationId xmlns:a16="http://schemas.microsoft.com/office/drawing/2014/main" id="{2CEDDF4A-D746-4809-9431-7BE41EDE7ADF}"/>
              </a:ext>
            </a:extLst>
          </p:cNvPr>
          <p:cNvGrpSpPr/>
          <p:nvPr/>
        </p:nvGrpSpPr>
        <p:grpSpPr>
          <a:xfrm>
            <a:off x="2421506" y="2985953"/>
            <a:ext cx="7079675" cy="3473413"/>
            <a:chOff x="6166685" y="1885700"/>
            <a:chExt cx="5593375" cy="2744208"/>
          </a:xfrm>
        </p:grpSpPr>
        <p:pic>
          <p:nvPicPr>
            <p:cNvPr id="16" name="Picture 15" descr="Chart, scatter chart&#10;&#10;Description automatically generated">
              <a:extLst>
                <a:ext uri="{FF2B5EF4-FFF2-40B4-BE49-F238E27FC236}">
                  <a16:creationId xmlns:a16="http://schemas.microsoft.com/office/drawing/2014/main" id="{BAA817CC-E06F-468F-8429-2FA79A538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685" y="1981585"/>
              <a:ext cx="5593375" cy="2648323"/>
            </a:xfrm>
            <a:prstGeom prst="rect">
              <a:avLst/>
            </a:prstGeom>
          </p:spPr>
        </p:pic>
        <p:sp>
          <p:nvSpPr>
            <p:cNvPr id="19" name="TextBox 18">
              <a:extLst>
                <a:ext uri="{FF2B5EF4-FFF2-40B4-BE49-F238E27FC236}">
                  <a16:creationId xmlns:a16="http://schemas.microsoft.com/office/drawing/2014/main" id="{150C9E10-2635-41BE-858A-C79EE01846A7}"/>
                </a:ext>
              </a:extLst>
            </p:cNvPr>
            <p:cNvSpPr txBox="1"/>
            <p:nvPr/>
          </p:nvSpPr>
          <p:spPr>
            <a:xfrm>
              <a:off x="6408819" y="1885700"/>
              <a:ext cx="1598251" cy="27699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200" dirty="0"/>
                <a:t>Latent </a:t>
              </a:r>
              <a:r>
                <a:rPr lang="fr-FR" sz="1200" dirty="0" err="1"/>
                <a:t>period</a:t>
              </a:r>
              <a:r>
                <a:rPr lang="fr-FR" sz="1200" dirty="0"/>
                <a:t> P72</a:t>
              </a:r>
              <a:endParaRPr lang="en-GB" sz="1200" dirty="0"/>
            </a:p>
          </p:txBody>
        </p:sp>
      </p:grpSp>
      <p:sp>
        <p:nvSpPr>
          <p:cNvPr id="6" name="Rectangle 5">
            <a:extLst>
              <a:ext uri="{FF2B5EF4-FFF2-40B4-BE49-F238E27FC236}">
                <a16:creationId xmlns:a16="http://schemas.microsoft.com/office/drawing/2014/main" id="{06E77273-D9E2-4DFE-9BF0-54AAC88F03C5}"/>
              </a:ext>
            </a:extLst>
          </p:cNvPr>
          <p:cNvSpPr/>
          <p:nvPr/>
        </p:nvSpPr>
        <p:spPr>
          <a:xfrm>
            <a:off x="2815805" y="4698461"/>
            <a:ext cx="6660704" cy="1483908"/>
          </a:xfrm>
          <a:prstGeom prst="rect">
            <a:avLst/>
          </a:prstGeom>
          <a:solidFill>
            <a:schemeClr val="bg2">
              <a:lumMod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D97924A3-1005-4E78-BE6D-BD9DEC18863C}"/>
              </a:ext>
            </a:extLst>
          </p:cNvPr>
          <p:cNvSpPr txBox="1"/>
          <p:nvPr/>
        </p:nvSpPr>
        <p:spPr>
          <a:xfrm>
            <a:off x="6095999" y="3524809"/>
            <a:ext cx="2454613" cy="369332"/>
          </a:xfrm>
          <a:prstGeom prst="rect">
            <a:avLst/>
          </a:prstGeom>
          <a:noFill/>
        </p:spPr>
        <p:txBody>
          <a:bodyPr wrap="square" rtlCol="0">
            <a:spAutoFit/>
          </a:bodyPr>
          <a:lstStyle/>
          <a:p>
            <a:pPr algn="ctr"/>
            <a:r>
              <a:rPr lang="fr-FR" dirty="0"/>
              <a:t>Candidate </a:t>
            </a:r>
            <a:r>
              <a:rPr lang="fr-FR" dirty="0" err="1"/>
              <a:t>genes</a:t>
            </a:r>
            <a:endParaRPr lang="en-GB" dirty="0"/>
          </a:p>
        </p:txBody>
      </p:sp>
      <p:sp>
        <p:nvSpPr>
          <p:cNvPr id="11" name="Rectangle 10">
            <a:extLst>
              <a:ext uri="{FF2B5EF4-FFF2-40B4-BE49-F238E27FC236}">
                <a16:creationId xmlns:a16="http://schemas.microsoft.com/office/drawing/2014/main" id="{2396B461-0729-4F84-A0C3-5FAD3E4EA2A9}"/>
              </a:ext>
            </a:extLst>
          </p:cNvPr>
          <p:cNvSpPr/>
          <p:nvPr/>
        </p:nvSpPr>
        <p:spPr>
          <a:xfrm>
            <a:off x="3489087" y="3608962"/>
            <a:ext cx="437745" cy="2573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52C90441-BF5F-4C98-AE23-37B6F9AD22F7}"/>
              </a:ext>
            </a:extLst>
          </p:cNvPr>
          <p:cNvSpPr/>
          <p:nvPr/>
        </p:nvSpPr>
        <p:spPr>
          <a:xfrm>
            <a:off x="5329189" y="3621767"/>
            <a:ext cx="437745" cy="2573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7436E9C-5505-4879-B994-FF0B777B6A31}"/>
              </a:ext>
            </a:extLst>
          </p:cNvPr>
          <p:cNvSpPr txBox="1"/>
          <p:nvPr/>
        </p:nvSpPr>
        <p:spPr>
          <a:xfrm>
            <a:off x="4320754" y="3288094"/>
            <a:ext cx="2454613" cy="369332"/>
          </a:xfrm>
          <a:prstGeom prst="rect">
            <a:avLst/>
          </a:prstGeom>
          <a:noFill/>
        </p:spPr>
        <p:txBody>
          <a:bodyPr wrap="square" rtlCol="0">
            <a:spAutoFit/>
          </a:bodyPr>
          <a:lstStyle/>
          <a:p>
            <a:pPr algn="ctr"/>
            <a:r>
              <a:rPr lang="fr-FR" dirty="0"/>
              <a:t>QTL</a:t>
            </a:r>
            <a:endParaRPr lang="en-GB" dirty="0"/>
          </a:p>
        </p:txBody>
      </p:sp>
      <p:sp>
        <p:nvSpPr>
          <p:cNvPr id="23" name="TextBox 22">
            <a:extLst>
              <a:ext uri="{FF2B5EF4-FFF2-40B4-BE49-F238E27FC236}">
                <a16:creationId xmlns:a16="http://schemas.microsoft.com/office/drawing/2014/main" id="{3E6C15CB-B0C2-423E-8CC2-758745D3D509}"/>
              </a:ext>
            </a:extLst>
          </p:cNvPr>
          <p:cNvSpPr txBox="1"/>
          <p:nvPr/>
        </p:nvSpPr>
        <p:spPr>
          <a:xfrm>
            <a:off x="2480652" y="3244225"/>
            <a:ext cx="2454613" cy="369332"/>
          </a:xfrm>
          <a:prstGeom prst="rect">
            <a:avLst/>
          </a:prstGeom>
          <a:noFill/>
        </p:spPr>
        <p:txBody>
          <a:bodyPr wrap="square" rtlCol="0">
            <a:spAutoFit/>
          </a:bodyPr>
          <a:lstStyle/>
          <a:p>
            <a:pPr algn="ctr"/>
            <a:r>
              <a:rPr lang="fr-FR" dirty="0"/>
              <a:t>QTL</a:t>
            </a:r>
            <a:endParaRPr lang="en-GB" dirty="0"/>
          </a:p>
        </p:txBody>
      </p:sp>
    </p:spTree>
    <p:extLst>
      <p:ext uri="{BB962C8B-B14F-4D97-AF65-F5344CB8AC3E}">
        <p14:creationId xmlns:p14="http://schemas.microsoft.com/office/powerpoint/2010/main" val="229161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P spid="11" grpId="0" animBg="1"/>
      <p:bldP spid="21" grpId="0" animBg="1"/>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90294D-4B6F-42A9-BAB3-21E2A4A5299D}"/>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The concept </a:t>
            </a:r>
            <a:r>
              <a:rPr lang="fr-FR" sz="2800" b="1" dirty="0" err="1">
                <a:latin typeface="+mn-lt"/>
              </a:rPr>
              <a:t>behind</a:t>
            </a:r>
            <a:r>
              <a:rPr lang="fr-FR" sz="2800" b="1" dirty="0">
                <a:latin typeface="+mn-lt"/>
              </a:rPr>
              <a:t> GWAS and QTL </a:t>
            </a:r>
            <a:r>
              <a:rPr lang="fr-FR" sz="2800" b="1" dirty="0" err="1">
                <a:latin typeface="+mn-lt"/>
              </a:rPr>
              <a:t>Studies</a:t>
            </a:r>
            <a:r>
              <a:rPr lang="fr-FR" sz="2800" b="1" dirty="0">
                <a:latin typeface="+mn-lt"/>
              </a:rPr>
              <a:t>? </a:t>
            </a:r>
            <a:endParaRPr lang="en-GB" sz="2800" dirty="0">
              <a:latin typeface="+mn-lt"/>
            </a:endParaRPr>
          </a:p>
        </p:txBody>
      </p:sp>
      <p:sp>
        <p:nvSpPr>
          <p:cNvPr id="5" name="Rectangle 4">
            <a:extLst>
              <a:ext uri="{FF2B5EF4-FFF2-40B4-BE49-F238E27FC236}">
                <a16:creationId xmlns:a16="http://schemas.microsoft.com/office/drawing/2014/main" id="{11440958-1D0F-4DA1-A2BE-BD2DF1F139A9}"/>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AD2C9F2B-6CE1-4985-AC49-50E8C8EE8529}"/>
              </a:ext>
            </a:extLst>
          </p:cNvPr>
          <p:cNvSpPr txBox="1">
            <a:spLocks/>
          </p:cNvSpPr>
          <p:nvPr/>
        </p:nvSpPr>
        <p:spPr>
          <a:xfrm>
            <a:off x="838200" y="1195963"/>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Linkage </a:t>
            </a:r>
            <a:r>
              <a:rPr lang="fr-FR" sz="2800" b="1" dirty="0" err="1">
                <a:latin typeface="+mn-lt"/>
              </a:rPr>
              <a:t>Disequilibrium</a:t>
            </a:r>
            <a:endParaRPr lang="en-GB" sz="2800" dirty="0">
              <a:latin typeface="+mn-lt"/>
            </a:endParaRPr>
          </a:p>
        </p:txBody>
      </p:sp>
      <p:sp>
        <p:nvSpPr>
          <p:cNvPr id="10" name="Content Placeholder 2">
            <a:extLst>
              <a:ext uri="{FF2B5EF4-FFF2-40B4-BE49-F238E27FC236}">
                <a16:creationId xmlns:a16="http://schemas.microsoft.com/office/drawing/2014/main" id="{1AC77B66-821D-4A68-AFE8-383F6766B946}"/>
              </a:ext>
            </a:extLst>
          </p:cNvPr>
          <p:cNvSpPr txBox="1">
            <a:spLocks/>
          </p:cNvSpPr>
          <p:nvPr/>
        </p:nvSpPr>
        <p:spPr>
          <a:xfrm>
            <a:off x="704850" y="1855978"/>
            <a:ext cx="7462737" cy="2168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GWAS and QTL studies, when we find an association, it does not necessarily mean </a:t>
            </a:r>
            <a:r>
              <a:rPr lang="en-US" sz="1800" b="1" i="1" dirty="0"/>
              <a:t>we find a causal association between the genes and the phenotype</a:t>
            </a:r>
          </a:p>
          <a:p>
            <a:r>
              <a:rPr lang="en-US" sz="1800" dirty="0"/>
              <a:t>This is because we do not know if we have genotyped all the causal genes in the genome</a:t>
            </a:r>
          </a:p>
          <a:p>
            <a:r>
              <a:rPr lang="en-US" sz="1800" dirty="0"/>
              <a:t>Linkage disequilibrium: the imbalance in allele frequency; one allele may appear more than the other</a:t>
            </a:r>
          </a:p>
          <a:p>
            <a:endParaRPr lang="en-US" sz="1800" dirty="0"/>
          </a:p>
        </p:txBody>
      </p:sp>
      <p:pic>
        <p:nvPicPr>
          <p:cNvPr id="11" name="Picture 10">
            <a:extLst>
              <a:ext uri="{FF2B5EF4-FFF2-40B4-BE49-F238E27FC236}">
                <a16:creationId xmlns:a16="http://schemas.microsoft.com/office/drawing/2014/main" id="{23F74ABA-0E6D-4971-A24B-A29A4E809209}"/>
              </a:ext>
            </a:extLst>
          </p:cNvPr>
          <p:cNvPicPr>
            <a:picLocks noChangeAspect="1"/>
          </p:cNvPicPr>
          <p:nvPr/>
        </p:nvPicPr>
        <p:blipFill rotWithShape="1">
          <a:blip r:embed="rId3"/>
          <a:srcRect l="15973"/>
          <a:stretch/>
        </p:blipFill>
        <p:spPr>
          <a:xfrm>
            <a:off x="8167587" y="1667840"/>
            <a:ext cx="3735420" cy="2373467"/>
          </a:xfrm>
          <a:prstGeom prst="rect">
            <a:avLst/>
          </a:prstGeom>
        </p:spPr>
      </p:pic>
      <p:grpSp>
        <p:nvGrpSpPr>
          <p:cNvPr id="13" name="Group 12">
            <a:extLst>
              <a:ext uri="{FF2B5EF4-FFF2-40B4-BE49-F238E27FC236}">
                <a16:creationId xmlns:a16="http://schemas.microsoft.com/office/drawing/2014/main" id="{C3E1ADE1-FD42-4E8D-AA70-F0C1373D7C7E}"/>
              </a:ext>
            </a:extLst>
          </p:cNvPr>
          <p:cNvGrpSpPr/>
          <p:nvPr/>
        </p:nvGrpSpPr>
        <p:grpSpPr>
          <a:xfrm>
            <a:off x="5579192" y="4024876"/>
            <a:ext cx="5774608" cy="2833124"/>
            <a:chOff x="6166685" y="1885700"/>
            <a:chExt cx="5593375" cy="2744208"/>
          </a:xfrm>
        </p:grpSpPr>
        <p:pic>
          <p:nvPicPr>
            <p:cNvPr id="14" name="Picture 13" descr="Chart, scatter chart&#10;&#10;Description automatically generated">
              <a:extLst>
                <a:ext uri="{FF2B5EF4-FFF2-40B4-BE49-F238E27FC236}">
                  <a16:creationId xmlns:a16="http://schemas.microsoft.com/office/drawing/2014/main" id="{3DD13A8D-2A9D-431D-A3F2-5FD1034B0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685" y="1981585"/>
              <a:ext cx="5593375" cy="2648323"/>
            </a:xfrm>
            <a:prstGeom prst="rect">
              <a:avLst/>
            </a:prstGeom>
          </p:spPr>
        </p:pic>
        <p:sp>
          <p:nvSpPr>
            <p:cNvPr id="15" name="TextBox 14">
              <a:extLst>
                <a:ext uri="{FF2B5EF4-FFF2-40B4-BE49-F238E27FC236}">
                  <a16:creationId xmlns:a16="http://schemas.microsoft.com/office/drawing/2014/main" id="{1BA13EC3-88CE-44C1-961A-1A4324F0ECFB}"/>
                </a:ext>
              </a:extLst>
            </p:cNvPr>
            <p:cNvSpPr txBox="1"/>
            <p:nvPr/>
          </p:nvSpPr>
          <p:spPr>
            <a:xfrm>
              <a:off x="6408819" y="1885700"/>
              <a:ext cx="1598251" cy="27699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200" dirty="0"/>
                <a:t>Latent </a:t>
              </a:r>
              <a:r>
                <a:rPr lang="fr-FR" sz="1200" dirty="0" err="1"/>
                <a:t>period</a:t>
              </a:r>
              <a:r>
                <a:rPr lang="fr-FR" sz="1200" dirty="0"/>
                <a:t> P72</a:t>
              </a:r>
              <a:endParaRPr lang="en-GB" sz="1200" dirty="0"/>
            </a:p>
          </p:txBody>
        </p:sp>
      </p:grpSp>
      <p:sp>
        <p:nvSpPr>
          <p:cNvPr id="16" name="Rectangle 15">
            <a:extLst>
              <a:ext uri="{FF2B5EF4-FFF2-40B4-BE49-F238E27FC236}">
                <a16:creationId xmlns:a16="http://schemas.microsoft.com/office/drawing/2014/main" id="{E1ED9244-FEC9-4C43-B2E1-9C0F626BA6D6}"/>
              </a:ext>
            </a:extLst>
          </p:cNvPr>
          <p:cNvSpPr/>
          <p:nvPr/>
        </p:nvSpPr>
        <p:spPr>
          <a:xfrm>
            <a:off x="8384652" y="4835987"/>
            <a:ext cx="398834" cy="84291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ontent Placeholder 2">
            <a:extLst>
              <a:ext uri="{FF2B5EF4-FFF2-40B4-BE49-F238E27FC236}">
                <a16:creationId xmlns:a16="http://schemas.microsoft.com/office/drawing/2014/main" id="{BC94C3E7-D69A-498B-AB80-9126C91FC1E3}"/>
              </a:ext>
            </a:extLst>
          </p:cNvPr>
          <p:cNvSpPr>
            <a:spLocks noGrp="1"/>
          </p:cNvSpPr>
          <p:nvPr>
            <p:ph idx="1"/>
          </p:nvPr>
        </p:nvSpPr>
        <p:spPr>
          <a:xfrm>
            <a:off x="704850" y="4009598"/>
            <a:ext cx="4948077" cy="2833924"/>
          </a:xfrm>
        </p:spPr>
        <p:txBody>
          <a:bodyPr>
            <a:normAutofit/>
          </a:bodyPr>
          <a:lstStyle/>
          <a:p>
            <a:r>
              <a:rPr lang="en-GB" sz="1800" dirty="0"/>
              <a:t>Meaning that a certain allele appears most frequently when individuals show phenotypic variability to a certain degree.</a:t>
            </a:r>
          </a:p>
          <a:p>
            <a:r>
              <a:rPr lang="en-GB" sz="1800" b="1" dirty="0"/>
              <a:t>These alleles will be shown repetitively on Manhattan plot in a consistent location.</a:t>
            </a:r>
          </a:p>
          <a:p>
            <a:r>
              <a:rPr lang="en-US" sz="1800" b="1" dirty="0"/>
              <a:t>Linkage disequilibrium between alleles can give us a greater chance to find the causal association</a:t>
            </a:r>
          </a:p>
        </p:txBody>
      </p:sp>
    </p:spTree>
    <p:extLst>
      <p:ext uri="{BB962C8B-B14F-4D97-AF65-F5344CB8AC3E}">
        <p14:creationId xmlns:p14="http://schemas.microsoft.com/office/powerpoint/2010/main" val="9372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1" end="1"/>
                                            </p:txEl>
                                          </p:spTgt>
                                        </p:tgtEl>
                                        <p:attrNameLst>
                                          <p:attrName>style.visibility</p:attrName>
                                        </p:attrNameLst>
                                      </p:cBhvr>
                                      <p:to>
                                        <p:strVal val="visible"/>
                                      </p:to>
                                    </p:set>
                                    <p:animEffect transition="in" filter="fade">
                                      <p:cBhvr>
                                        <p:cTn id="18" dur="500"/>
                                        <p:tgtEl>
                                          <p:spTgt spid="17">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500"/>
                                        <p:tgtEl>
                                          <p:spTgt spid="17">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1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90294D-4B6F-42A9-BAB3-21E2A4A5299D}"/>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The concept </a:t>
            </a:r>
            <a:r>
              <a:rPr lang="fr-FR" sz="2800" b="1" dirty="0" err="1">
                <a:latin typeface="+mn-lt"/>
              </a:rPr>
              <a:t>behind</a:t>
            </a:r>
            <a:r>
              <a:rPr lang="fr-FR" sz="2800" b="1" dirty="0">
                <a:latin typeface="+mn-lt"/>
              </a:rPr>
              <a:t> GWAS and QTL </a:t>
            </a:r>
            <a:r>
              <a:rPr lang="fr-FR" sz="2800" b="1" dirty="0" err="1">
                <a:latin typeface="+mn-lt"/>
              </a:rPr>
              <a:t>Studies</a:t>
            </a:r>
            <a:r>
              <a:rPr lang="fr-FR" sz="2800" b="1" dirty="0">
                <a:latin typeface="+mn-lt"/>
              </a:rPr>
              <a:t>? </a:t>
            </a:r>
            <a:endParaRPr lang="en-GB" sz="2800" dirty="0">
              <a:latin typeface="+mn-lt"/>
            </a:endParaRPr>
          </a:p>
        </p:txBody>
      </p:sp>
      <p:sp>
        <p:nvSpPr>
          <p:cNvPr id="5" name="Rectangle 4">
            <a:extLst>
              <a:ext uri="{FF2B5EF4-FFF2-40B4-BE49-F238E27FC236}">
                <a16:creationId xmlns:a16="http://schemas.microsoft.com/office/drawing/2014/main" id="{11440958-1D0F-4DA1-A2BE-BD2DF1F139A9}"/>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AD2C9F2B-6CE1-4985-AC49-50E8C8EE8529}"/>
              </a:ext>
            </a:extLst>
          </p:cNvPr>
          <p:cNvSpPr txBox="1">
            <a:spLocks/>
          </p:cNvSpPr>
          <p:nvPr/>
        </p:nvSpPr>
        <p:spPr>
          <a:xfrm>
            <a:off x="838200" y="1195963"/>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SNP </a:t>
            </a:r>
            <a:r>
              <a:rPr lang="fr-FR" sz="2800" b="1" dirty="0" err="1">
                <a:latin typeface="+mn-lt"/>
              </a:rPr>
              <a:t>density</a:t>
            </a:r>
            <a:endParaRPr lang="en-GB" sz="2800" dirty="0">
              <a:latin typeface="+mn-lt"/>
            </a:endParaRPr>
          </a:p>
        </p:txBody>
      </p:sp>
      <p:sp>
        <p:nvSpPr>
          <p:cNvPr id="10" name="Content Placeholder 2">
            <a:extLst>
              <a:ext uri="{FF2B5EF4-FFF2-40B4-BE49-F238E27FC236}">
                <a16:creationId xmlns:a16="http://schemas.microsoft.com/office/drawing/2014/main" id="{1AC77B66-821D-4A68-AFE8-383F6766B946}"/>
              </a:ext>
            </a:extLst>
          </p:cNvPr>
          <p:cNvSpPr txBox="1">
            <a:spLocks/>
          </p:cNvSpPr>
          <p:nvPr/>
        </p:nvSpPr>
        <p:spPr>
          <a:xfrm>
            <a:off x="704850" y="1855978"/>
            <a:ext cx="7462737" cy="2168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Besides linkage disequilibrium, SNP density is also central in GWAS </a:t>
            </a:r>
            <a:r>
              <a:rPr lang="en-US" sz="1800" dirty="0">
                <a:sym typeface="Wingdings" panose="05000000000000000000" pitchFamily="2" charset="2"/>
              </a:rPr>
              <a:t> </a:t>
            </a:r>
            <a:r>
              <a:rPr lang="en-US" sz="1800" b="1" dirty="0">
                <a:sym typeface="Wingdings" panose="05000000000000000000" pitchFamily="2" charset="2"/>
              </a:rPr>
              <a:t>the more SNPs covering the whole genome, the better the chance to find the causal genes.</a:t>
            </a:r>
            <a:endParaRPr lang="en-US" sz="1800" b="1" dirty="0"/>
          </a:p>
          <a:p>
            <a:endParaRPr lang="en-US" sz="1800" dirty="0"/>
          </a:p>
        </p:txBody>
      </p:sp>
      <p:pic>
        <p:nvPicPr>
          <p:cNvPr id="11" name="Picture 10">
            <a:extLst>
              <a:ext uri="{FF2B5EF4-FFF2-40B4-BE49-F238E27FC236}">
                <a16:creationId xmlns:a16="http://schemas.microsoft.com/office/drawing/2014/main" id="{23F74ABA-0E6D-4971-A24B-A29A4E809209}"/>
              </a:ext>
            </a:extLst>
          </p:cNvPr>
          <p:cNvPicPr>
            <a:picLocks noChangeAspect="1"/>
          </p:cNvPicPr>
          <p:nvPr/>
        </p:nvPicPr>
        <p:blipFill rotWithShape="1">
          <a:blip r:embed="rId3"/>
          <a:srcRect l="15973"/>
          <a:stretch/>
        </p:blipFill>
        <p:spPr>
          <a:xfrm>
            <a:off x="8167587" y="1667840"/>
            <a:ext cx="3735420" cy="2373467"/>
          </a:xfrm>
          <a:prstGeom prst="rect">
            <a:avLst/>
          </a:prstGeom>
        </p:spPr>
      </p:pic>
    </p:spTree>
    <p:extLst>
      <p:ext uri="{BB962C8B-B14F-4D97-AF65-F5344CB8AC3E}">
        <p14:creationId xmlns:p14="http://schemas.microsoft.com/office/powerpoint/2010/main" val="340414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F2681-48B1-4506-B413-A485A46E62AB}"/>
              </a:ext>
            </a:extLst>
          </p:cNvPr>
          <p:cNvSpPr>
            <a:spLocks noGrp="1"/>
          </p:cNvSpPr>
          <p:nvPr>
            <p:ph idx="1"/>
          </p:nvPr>
        </p:nvSpPr>
        <p:spPr/>
        <p:txBody>
          <a:bodyPr>
            <a:normAutofit/>
          </a:bodyPr>
          <a:lstStyle/>
          <a:p>
            <a:r>
              <a:rPr lang="fr-FR" sz="2000" dirty="0" err="1"/>
              <a:t>Phenotype</a:t>
            </a:r>
            <a:r>
              <a:rPr lang="fr-FR" sz="2000" dirty="0"/>
              <a:t> </a:t>
            </a:r>
            <a:r>
              <a:rPr lang="fr-FR" sz="2000" dirty="0" err="1"/>
              <a:t>variability</a:t>
            </a:r>
            <a:r>
              <a:rPr lang="fr-FR" sz="2000" dirty="0"/>
              <a:t> can </a:t>
            </a:r>
            <a:r>
              <a:rPr lang="fr-FR" sz="2000" dirty="0" err="1"/>
              <a:t>be</a:t>
            </a:r>
            <a:r>
              <a:rPr lang="fr-FR" sz="2000" dirty="0"/>
              <a:t> due to </a:t>
            </a:r>
            <a:r>
              <a:rPr lang="fr-FR" sz="2000" i="1" dirty="0" err="1"/>
              <a:t>relationship</a:t>
            </a:r>
            <a:r>
              <a:rPr lang="fr-FR" sz="2000" i="1" dirty="0"/>
              <a:t> </a:t>
            </a:r>
            <a:r>
              <a:rPr lang="fr-FR" sz="2000" i="1" dirty="0" err="1"/>
              <a:t>between</a:t>
            </a:r>
            <a:r>
              <a:rPr lang="fr-FR" sz="2000" i="1" dirty="0"/>
              <a:t> </a:t>
            </a:r>
            <a:r>
              <a:rPr lang="fr-FR" sz="2000" i="1" dirty="0" err="1"/>
              <a:t>individuals</a:t>
            </a:r>
            <a:r>
              <a:rPr lang="fr-FR" sz="2000" i="1" dirty="0"/>
              <a:t> </a:t>
            </a:r>
            <a:r>
              <a:rPr lang="fr-FR" sz="2000" dirty="0"/>
              <a:t>and </a:t>
            </a:r>
            <a:r>
              <a:rPr lang="fr-FR" sz="2000" i="1" dirty="0" err="1"/>
              <a:t>geographical</a:t>
            </a:r>
            <a:r>
              <a:rPr lang="fr-FR" sz="2000" i="1" dirty="0"/>
              <a:t> </a:t>
            </a:r>
            <a:r>
              <a:rPr lang="fr-FR" sz="2000" i="1" dirty="0" err="1"/>
              <a:t>origins</a:t>
            </a:r>
            <a:r>
              <a:rPr lang="fr-FR" sz="2000" i="1" dirty="0"/>
              <a:t> of the </a:t>
            </a:r>
            <a:r>
              <a:rPr lang="fr-FR" sz="2000" i="1" dirty="0" err="1"/>
              <a:t>individuals</a:t>
            </a:r>
            <a:endParaRPr lang="fr-FR" sz="2000" i="1" dirty="0"/>
          </a:p>
          <a:p>
            <a:pPr lvl="1"/>
            <a:r>
              <a:rPr lang="fr-FR" sz="1600" dirty="0" err="1"/>
              <a:t>Individuals</a:t>
            </a:r>
            <a:r>
              <a:rPr lang="fr-FR" sz="1600" dirty="0"/>
              <a:t> </a:t>
            </a:r>
            <a:r>
              <a:rPr lang="fr-FR" sz="1600" dirty="0" err="1"/>
              <a:t>that</a:t>
            </a:r>
            <a:r>
              <a:rPr lang="fr-FR" sz="1600" dirty="0"/>
              <a:t> are </a:t>
            </a:r>
            <a:r>
              <a:rPr lang="fr-FR" sz="1600" dirty="0" err="1"/>
              <a:t>related</a:t>
            </a:r>
            <a:r>
              <a:rPr lang="fr-FR" sz="1600" dirty="0"/>
              <a:t> to </a:t>
            </a:r>
            <a:r>
              <a:rPr lang="fr-FR" sz="1600" dirty="0" err="1"/>
              <a:t>each</a:t>
            </a:r>
            <a:r>
              <a:rPr lang="fr-FR" sz="1600" dirty="0"/>
              <a:t> </a:t>
            </a:r>
            <a:r>
              <a:rPr lang="fr-FR" sz="1600" dirty="0" err="1"/>
              <a:t>other</a:t>
            </a:r>
            <a:r>
              <a:rPr lang="fr-FR" sz="1600" dirty="0"/>
              <a:t> tend to have </a:t>
            </a:r>
            <a:r>
              <a:rPr lang="fr-FR" sz="1600" dirty="0" err="1"/>
              <a:t>similar</a:t>
            </a:r>
            <a:r>
              <a:rPr lang="fr-FR" sz="1600" dirty="0"/>
              <a:t> </a:t>
            </a:r>
            <a:r>
              <a:rPr lang="fr-FR" sz="1600" dirty="0" err="1"/>
              <a:t>phenotype</a:t>
            </a:r>
            <a:r>
              <a:rPr lang="fr-FR" sz="1600" dirty="0"/>
              <a:t> </a:t>
            </a:r>
            <a:r>
              <a:rPr lang="fr-FR" sz="1600" dirty="0" err="1"/>
              <a:t>variability</a:t>
            </a:r>
            <a:r>
              <a:rPr lang="fr-FR" sz="1600" dirty="0"/>
              <a:t>.</a:t>
            </a:r>
          </a:p>
          <a:p>
            <a:pPr lvl="1"/>
            <a:r>
              <a:rPr lang="fr-FR" sz="1600" dirty="0" err="1"/>
              <a:t>Individuals</a:t>
            </a:r>
            <a:r>
              <a:rPr lang="fr-FR" sz="1600" dirty="0"/>
              <a:t> </a:t>
            </a:r>
            <a:r>
              <a:rPr lang="fr-FR" sz="1600" dirty="0" err="1"/>
              <a:t>that</a:t>
            </a:r>
            <a:r>
              <a:rPr lang="fr-FR" sz="1600" dirty="0"/>
              <a:t> are </a:t>
            </a:r>
            <a:r>
              <a:rPr lang="fr-FR" sz="1600" dirty="0" err="1"/>
              <a:t>coming</a:t>
            </a:r>
            <a:r>
              <a:rPr lang="fr-FR" sz="1600" dirty="0"/>
              <a:t> </a:t>
            </a:r>
            <a:r>
              <a:rPr lang="fr-FR" sz="1600" dirty="0" err="1"/>
              <a:t>from</a:t>
            </a:r>
            <a:r>
              <a:rPr lang="fr-FR" sz="1600" dirty="0"/>
              <a:t> the </a:t>
            </a:r>
            <a:r>
              <a:rPr lang="fr-FR" sz="1600" dirty="0" err="1"/>
              <a:t>same</a:t>
            </a:r>
            <a:r>
              <a:rPr lang="fr-FR" sz="1600" dirty="0"/>
              <a:t> </a:t>
            </a:r>
            <a:r>
              <a:rPr lang="fr-FR" sz="1600" dirty="0" err="1"/>
              <a:t>geographical</a:t>
            </a:r>
            <a:r>
              <a:rPr lang="fr-FR" sz="1600" dirty="0"/>
              <a:t> </a:t>
            </a:r>
            <a:r>
              <a:rPr lang="fr-FR" sz="1600" dirty="0" err="1"/>
              <a:t>origins</a:t>
            </a:r>
            <a:r>
              <a:rPr lang="fr-FR" sz="1600" dirty="0"/>
              <a:t> </a:t>
            </a:r>
            <a:r>
              <a:rPr lang="fr-FR" sz="1600" dirty="0" err="1"/>
              <a:t>also</a:t>
            </a:r>
            <a:r>
              <a:rPr lang="fr-FR" sz="1600" dirty="0"/>
              <a:t> tend to have </a:t>
            </a:r>
            <a:r>
              <a:rPr lang="fr-FR" sz="1600" dirty="0" err="1"/>
              <a:t>similar</a:t>
            </a:r>
            <a:r>
              <a:rPr lang="fr-FR" sz="1600" dirty="0"/>
              <a:t> </a:t>
            </a:r>
            <a:r>
              <a:rPr lang="fr-FR" sz="1600" dirty="0" err="1"/>
              <a:t>phenotype</a:t>
            </a:r>
            <a:r>
              <a:rPr lang="fr-FR" sz="1600" dirty="0"/>
              <a:t> </a:t>
            </a:r>
            <a:r>
              <a:rPr lang="fr-FR" sz="1600" dirty="0" err="1"/>
              <a:t>variability</a:t>
            </a:r>
            <a:r>
              <a:rPr lang="fr-FR" sz="1600" dirty="0"/>
              <a:t>.</a:t>
            </a:r>
          </a:p>
          <a:p>
            <a:r>
              <a:rPr lang="fr-FR" sz="2000" dirty="0" err="1"/>
              <a:t>We</a:t>
            </a:r>
            <a:r>
              <a:rPr lang="fr-FR" sz="2000" dirty="0"/>
              <a:t> </a:t>
            </a:r>
            <a:r>
              <a:rPr lang="fr-FR" sz="2000" dirty="0" err="1"/>
              <a:t>want</a:t>
            </a:r>
            <a:r>
              <a:rPr lang="fr-FR" sz="2000" dirty="0"/>
              <a:t> to </a:t>
            </a:r>
            <a:r>
              <a:rPr lang="fr-FR" sz="2000" dirty="0" err="1"/>
              <a:t>eliminate</a:t>
            </a:r>
            <a:r>
              <a:rPr lang="fr-FR" sz="2000" dirty="0"/>
              <a:t> </a:t>
            </a:r>
            <a:r>
              <a:rPr lang="fr-FR" sz="2000" dirty="0" err="1"/>
              <a:t>these</a:t>
            </a:r>
            <a:r>
              <a:rPr lang="fr-FR" sz="2000" dirty="0"/>
              <a:t> </a:t>
            </a:r>
            <a:r>
              <a:rPr lang="fr-FR" sz="2000" dirty="0" err="1"/>
              <a:t>factors</a:t>
            </a:r>
            <a:r>
              <a:rPr lang="fr-FR" sz="2000" dirty="0"/>
              <a:t> </a:t>
            </a:r>
            <a:r>
              <a:rPr lang="fr-FR" sz="2000" dirty="0" err="1"/>
              <a:t>because</a:t>
            </a:r>
            <a:r>
              <a:rPr lang="fr-FR" sz="2000" dirty="0"/>
              <a:t> </a:t>
            </a:r>
            <a:r>
              <a:rPr lang="fr-FR" sz="2000" dirty="0" err="1"/>
              <a:t>even</a:t>
            </a:r>
            <a:r>
              <a:rPr lang="fr-FR" sz="2000" dirty="0"/>
              <a:t> </a:t>
            </a:r>
            <a:r>
              <a:rPr lang="fr-FR" sz="2000" dirty="0" err="1"/>
              <a:t>though</a:t>
            </a:r>
            <a:r>
              <a:rPr lang="fr-FR" sz="2000" dirty="0"/>
              <a:t> </a:t>
            </a:r>
            <a:r>
              <a:rPr lang="fr-FR" sz="2000" dirty="0" err="1"/>
              <a:t>they</a:t>
            </a:r>
            <a:r>
              <a:rPr lang="fr-FR" sz="2000" dirty="0"/>
              <a:t> </a:t>
            </a:r>
            <a:r>
              <a:rPr lang="fr-FR" sz="2000" dirty="0" err="1"/>
              <a:t>contribute</a:t>
            </a:r>
            <a:r>
              <a:rPr lang="fr-FR" sz="2000" dirty="0"/>
              <a:t> to association, </a:t>
            </a:r>
            <a:r>
              <a:rPr lang="fr-FR" sz="2000" dirty="0" err="1"/>
              <a:t>they</a:t>
            </a:r>
            <a:r>
              <a:rPr lang="fr-FR" sz="2000" dirty="0"/>
              <a:t> are not the </a:t>
            </a:r>
            <a:r>
              <a:rPr lang="fr-FR" sz="2000" dirty="0" err="1"/>
              <a:t>factors</a:t>
            </a:r>
            <a:r>
              <a:rPr lang="fr-FR" sz="2000" dirty="0"/>
              <a:t> </a:t>
            </a:r>
            <a:r>
              <a:rPr lang="fr-FR" sz="2000" dirty="0" err="1"/>
              <a:t>we</a:t>
            </a:r>
            <a:r>
              <a:rPr lang="fr-FR" sz="2000" dirty="0"/>
              <a:t> </a:t>
            </a:r>
            <a:r>
              <a:rPr lang="fr-FR" sz="2000" dirty="0" err="1"/>
              <a:t>want</a:t>
            </a:r>
            <a:r>
              <a:rPr lang="fr-FR" sz="2000" dirty="0"/>
              <a:t> to </a:t>
            </a:r>
            <a:r>
              <a:rPr lang="fr-FR" sz="2000" dirty="0" err="1"/>
              <a:t>consider</a:t>
            </a:r>
            <a:r>
              <a:rPr lang="fr-FR" sz="2000" dirty="0"/>
              <a:t>. </a:t>
            </a:r>
          </a:p>
          <a:p>
            <a:r>
              <a:rPr lang="fr-FR" sz="2000" dirty="0" err="1"/>
              <a:t>We</a:t>
            </a:r>
            <a:r>
              <a:rPr lang="fr-FR" sz="2000" dirty="0"/>
              <a:t> </a:t>
            </a:r>
            <a:r>
              <a:rPr lang="fr-FR" sz="2000" dirty="0" err="1"/>
              <a:t>want</a:t>
            </a:r>
            <a:r>
              <a:rPr lang="fr-FR" sz="2000" dirty="0"/>
              <a:t> to </a:t>
            </a:r>
            <a:r>
              <a:rPr lang="fr-FR" sz="2000" dirty="0" err="1"/>
              <a:t>consider</a:t>
            </a:r>
            <a:r>
              <a:rPr lang="fr-FR" sz="2000" dirty="0"/>
              <a:t> the </a:t>
            </a:r>
            <a:r>
              <a:rPr lang="fr-FR" sz="2000" dirty="0" err="1"/>
              <a:t>genetic</a:t>
            </a:r>
            <a:r>
              <a:rPr lang="fr-FR" sz="2000" dirty="0"/>
              <a:t> control of </a:t>
            </a:r>
            <a:r>
              <a:rPr lang="fr-FR" sz="2000" dirty="0" err="1"/>
              <a:t>this</a:t>
            </a:r>
            <a:r>
              <a:rPr lang="fr-FR" sz="2000" dirty="0"/>
              <a:t> </a:t>
            </a:r>
            <a:r>
              <a:rPr lang="fr-FR" sz="2000" dirty="0" err="1"/>
              <a:t>variability</a:t>
            </a:r>
            <a:r>
              <a:rPr lang="fr-FR" sz="2000" dirty="0"/>
              <a:t>.</a:t>
            </a:r>
          </a:p>
          <a:p>
            <a:r>
              <a:rPr lang="en-GB" sz="2000" dirty="0"/>
              <a:t>There is a correction method for these factors.</a:t>
            </a:r>
          </a:p>
        </p:txBody>
      </p:sp>
      <p:sp>
        <p:nvSpPr>
          <p:cNvPr id="4" name="Title 1">
            <a:extLst>
              <a:ext uri="{FF2B5EF4-FFF2-40B4-BE49-F238E27FC236}">
                <a16:creationId xmlns:a16="http://schemas.microsoft.com/office/drawing/2014/main" id="{828D2EF1-902A-4BA0-99E3-F3DC3B315F43}"/>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a:t>
            </a:r>
            <a:r>
              <a:rPr lang="fr-FR" sz="2800" b="1" dirty="0" err="1">
                <a:latin typeface="+mn-lt"/>
              </a:rPr>
              <a:t>analysis</a:t>
            </a:r>
            <a:r>
              <a:rPr lang="fr-FR" sz="2800" b="1" dirty="0">
                <a:latin typeface="+mn-lt"/>
              </a:rPr>
              <a:t>: </a:t>
            </a:r>
            <a:r>
              <a:rPr lang="fr-FR" sz="2800" b="1" dirty="0" err="1">
                <a:latin typeface="+mn-lt"/>
              </a:rPr>
              <a:t>Bias</a:t>
            </a:r>
            <a:r>
              <a:rPr lang="fr-FR" sz="2800" b="1" dirty="0">
                <a:latin typeface="+mn-lt"/>
              </a:rPr>
              <a:t> correction</a:t>
            </a:r>
            <a:endParaRPr lang="en-GB" sz="2800" dirty="0">
              <a:latin typeface="+mn-lt"/>
            </a:endParaRPr>
          </a:p>
        </p:txBody>
      </p:sp>
      <p:sp>
        <p:nvSpPr>
          <p:cNvPr id="5" name="Rectangle 4">
            <a:extLst>
              <a:ext uri="{FF2B5EF4-FFF2-40B4-BE49-F238E27FC236}">
                <a16:creationId xmlns:a16="http://schemas.microsoft.com/office/drawing/2014/main" id="{E52D5F69-673F-4898-95BA-9F1FF2C6BDD8}"/>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211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F2681-48B1-4506-B413-A485A46E62AB}"/>
              </a:ext>
            </a:extLst>
          </p:cNvPr>
          <p:cNvSpPr>
            <a:spLocks noGrp="1"/>
          </p:cNvSpPr>
          <p:nvPr>
            <p:ph idx="1"/>
          </p:nvPr>
        </p:nvSpPr>
        <p:spPr/>
        <p:txBody>
          <a:bodyPr>
            <a:normAutofit/>
          </a:bodyPr>
          <a:lstStyle/>
          <a:p>
            <a:r>
              <a:rPr lang="fr-FR" sz="2000" dirty="0" err="1"/>
              <a:t>Complex</a:t>
            </a:r>
            <a:r>
              <a:rPr lang="fr-FR" sz="2000" dirty="0"/>
              <a:t> traits are not </a:t>
            </a:r>
            <a:r>
              <a:rPr lang="fr-FR" sz="2000" dirty="0" err="1"/>
              <a:t>only</a:t>
            </a:r>
            <a:r>
              <a:rPr lang="fr-FR" sz="2000" dirty="0"/>
              <a:t> </a:t>
            </a:r>
            <a:r>
              <a:rPr lang="fr-FR" sz="2000" dirty="0" err="1"/>
              <a:t>controlled</a:t>
            </a:r>
            <a:r>
              <a:rPr lang="fr-FR" sz="2000" dirty="0"/>
              <a:t> by </a:t>
            </a:r>
            <a:r>
              <a:rPr lang="fr-FR" sz="2000" dirty="0" err="1"/>
              <a:t>genotype</a:t>
            </a:r>
            <a:r>
              <a:rPr lang="fr-FR" sz="2000" dirty="0"/>
              <a:t> but </a:t>
            </a:r>
            <a:r>
              <a:rPr lang="fr-FR" sz="2000" dirty="0" err="1"/>
              <a:t>also</a:t>
            </a:r>
            <a:r>
              <a:rPr lang="fr-FR" sz="2000" dirty="0"/>
              <a:t> by interaction </a:t>
            </a:r>
            <a:r>
              <a:rPr lang="fr-FR" sz="2000" dirty="0" err="1"/>
              <a:t>between</a:t>
            </a:r>
            <a:r>
              <a:rPr lang="fr-FR" sz="2000" dirty="0"/>
              <a:t> </a:t>
            </a:r>
            <a:r>
              <a:rPr lang="fr-FR" sz="2000" dirty="0" err="1"/>
              <a:t>genotype</a:t>
            </a:r>
            <a:r>
              <a:rPr lang="fr-FR" sz="2000" dirty="0"/>
              <a:t> and </a:t>
            </a:r>
            <a:r>
              <a:rPr lang="fr-FR" sz="2000" dirty="0" err="1"/>
              <a:t>environment</a:t>
            </a:r>
            <a:endParaRPr lang="fr-FR" sz="2000" dirty="0"/>
          </a:p>
          <a:p>
            <a:r>
              <a:rPr lang="fr-FR" sz="2000" dirty="0" err="1"/>
              <a:t>Different</a:t>
            </a:r>
            <a:r>
              <a:rPr lang="fr-FR" sz="2000" dirty="0"/>
              <a:t> </a:t>
            </a:r>
            <a:r>
              <a:rPr lang="fr-FR" sz="2000" dirty="0" err="1"/>
              <a:t>environment</a:t>
            </a:r>
            <a:r>
              <a:rPr lang="fr-FR" sz="2000" dirty="0"/>
              <a:t> </a:t>
            </a:r>
            <a:r>
              <a:rPr lang="fr-FR" sz="2000" dirty="0">
                <a:sym typeface="Wingdings" panose="05000000000000000000" pitchFamily="2" charset="2"/>
              </a:rPr>
              <a:t> </a:t>
            </a:r>
            <a:r>
              <a:rPr lang="fr-FR" sz="2000" dirty="0" err="1">
                <a:sym typeface="Wingdings" panose="05000000000000000000" pitchFamily="2" charset="2"/>
              </a:rPr>
              <a:t>different</a:t>
            </a:r>
            <a:r>
              <a:rPr lang="fr-FR" sz="2000" dirty="0">
                <a:sym typeface="Wingdings" panose="05000000000000000000" pitchFamily="2" charset="2"/>
              </a:rPr>
              <a:t> </a:t>
            </a:r>
            <a:r>
              <a:rPr lang="fr-FR" sz="2000" dirty="0" err="1">
                <a:sym typeface="Wingdings" panose="05000000000000000000" pitchFamily="2" charset="2"/>
              </a:rPr>
              <a:t>genes</a:t>
            </a:r>
            <a:r>
              <a:rPr lang="fr-FR" sz="2000" dirty="0">
                <a:sym typeface="Wingdings" panose="05000000000000000000" pitchFamily="2" charset="2"/>
              </a:rPr>
              <a:t> </a:t>
            </a:r>
            <a:r>
              <a:rPr lang="fr-FR" sz="2000" dirty="0" err="1">
                <a:sym typeface="Wingdings" panose="05000000000000000000" pitchFamily="2" charset="2"/>
              </a:rPr>
              <a:t>that</a:t>
            </a:r>
            <a:r>
              <a:rPr lang="fr-FR" sz="2000" dirty="0">
                <a:sym typeface="Wingdings" panose="05000000000000000000" pitchFamily="2" charset="2"/>
              </a:rPr>
              <a:t> are </a:t>
            </a:r>
            <a:r>
              <a:rPr lang="fr-FR" sz="2000" dirty="0" err="1">
                <a:sym typeface="Wingdings" panose="05000000000000000000" pitchFamily="2" charset="2"/>
              </a:rPr>
              <a:t>associated</a:t>
            </a:r>
            <a:r>
              <a:rPr lang="fr-FR" sz="2000" dirty="0">
                <a:sym typeface="Wingdings" panose="05000000000000000000" pitchFamily="2" charset="2"/>
              </a:rPr>
              <a:t> </a:t>
            </a:r>
            <a:r>
              <a:rPr lang="fr-FR" sz="2000" dirty="0" err="1">
                <a:sym typeface="Wingdings" panose="05000000000000000000" pitchFamily="2" charset="2"/>
              </a:rPr>
              <a:t>with</a:t>
            </a:r>
            <a:r>
              <a:rPr lang="fr-FR" sz="2000" dirty="0">
                <a:sym typeface="Wingdings" panose="05000000000000000000" pitchFamily="2" charset="2"/>
              </a:rPr>
              <a:t> the </a:t>
            </a:r>
            <a:r>
              <a:rPr lang="fr-FR" sz="2000" dirty="0" err="1">
                <a:sym typeface="Wingdings" panose="05000000000000000000" pitchFamily="2" charset="2"/>
              </a:rPr>
              <a:t>phenotype</a:t>
            </a:r>
            <a:endParaRPr lang="en-GB" sz="2000" dirty="0">
              <a:sym typeface="Wingdings" panose="05000000000000000000" pitchFamily="2" charset="2"/>
            </a:endParaRPr>
          </a:p>
          <a:p>
            <a:r>
              <a:rPr lang="en-GB" sz="2000" dirty="0">
                <a:sym typeface="Wingdings" panose="05000000000000000000" pitchFamily="2" charset="2"/>
              </a:rPr>
              <a:t>In GWAS, you can factor the environment effects by sampling individuals from many locations</a:t>
            </a:r>
          </a:p>
          <a:p>
            <a:r>
              <a:rPr lang="fr-FR" sz="2000" dirty="0">
                <a:sym typeface="Wingdings" panose="05000000000000000000" pitchFamily="2" charset="2"/>
              </a:rPr>
              <a:t>It </a:t>
            </a:r>
            <a:r>
              <a:rPr lang="fr-FR" sz="2000" dirty="0" err="1">
                <a:sym typeface="Wingdings" panose="05000000000000000000" pitchFamily="2" charset="2"/>
              </a:rPr>
              <a:t>will</a:t>
            </a:r>
            <a:r>
              <a:rPr lang="fr-FR" sz="2000" dirty="0">
                <a:sym typeface="Wingdings" panose="05000000000000000000" pitchFamily="2" charset="2"/>
              </a:rPr>
              <a:t> </a:t>
            </a:r>
            <a:r>
              <a:rPr lang="fr-FR" sz="2000" dirty="0" err="1">
                <a:sym typeface="Wingdings" panose="05000000000000000000" pitchFamily="2" charset="2"/>
              </a:rPr>
              <a:t>allow</a:t>
            </a:r>
            <a:r>
              <a:rPr lang="fr-FR" sz="2000" dirty="0">
                <a:sym typeface="Wingdings" panose="05000000000000000000" pitchFamily="2" charset="2"/>
              </a:rPr>
              <a:t> </a:t>
            </a:r>
            <a:r>
              <a:rPr lang="fr-FR" sz="2000" dirty="0" err="1">
                <a:sym typeface="Wingdings" panose="05000000000000000000" pitchFamily="2" charset="2"/>
              </a:rPr>
              <a:t>you</a:t>
            </a:r>
            <a:r>
              <a:rPr lang="fr-FR" sz="2000" dirty="0">
                <a:sym typeface="Wingdings" panose="05000000000000000000" pitchFamily="2" charset="2"/>
              </a:rPr>
              <a:t> to </a:t>
            </a:r>
            <a:r>
              <a:rPr lang="fr-FR" sz="2000" dirty="0" err="1">
                <a:sym typeface="Wingdings" panose="05000000000000000000" pitchFamily="2" charset="2"/>
              </a:rPr>
              <a:t>get</a:t>
            </a:r>
            <a:r>
              <a:rPr lang="fr-FR" sz="2000" dirty="0">
                <a:sym typeface="Wingdings" panose="05000000000000000000" pitchFamily="2" charset="2"/>
              </a:rPr>
              <a:t> consistent candidate </a:t>
            </a:r>
            <a:r>
              <a:rPr lang="fr-FR" sz="2000" dirty="0" err="1">
                <a:sym typeface="Wingdings" panose="05000000000000000000" pitchFamily="2" charset="2"/>
              </a:rPr>
              <a:t>genes</a:t>
            </a:r>
            <a:r>
              <a:rPr lang="fr-FR" sz="2000" dirty="0">
                <a:sym typeface="Wingdings" panose="05000000000000000000" pitchFamily="2" charset="2"/>
              </a:rPr>
              <a:t> </a:t>
            </a:r>
            <a:r>
              <a:rPr lang="fr-FR" sz="2000" dirty="0" err="1">
                <a:sym typeface="Wingdings" panose="05000000000000000000" pitchFamily="2" charset="2"/>
              </a:rPr>
              <a:t>across</a:t>
            </a:r>
            <a:r>
              <a:rPr lang="fr-FR" sz="2000" dirty="0">
                <a:sym typeface="Wingdings" panose="05000000000000000000" pitchFamily="2" charset="2"/>
              </a:rPr>
              <a:t> </a:t>
            </a:r>
            <a:r>
              <a:rPr lang="fr-FR" sz="2000" dirty="0" err="1">
                <a:sym typeface="Wingdings" panose="05000000000000000000" pitchFamily="2" charset="2"/>
              </a:rPr>
              <a:t>different</a:t>
            </a:r>
            <a:r>
              <a:rPr lang="fr-FR" sz="2000" dirty="0">
                <a:sym typeface="Wingdings" panose="05000000000000000000" pitchFamily="2" charset="2"/>
              </a:rPr>
              <a:t> </a:t>
            </a:r>
            <a:r>
              <a:rPr lang="fr-FR" sz="2000" dirty="0" err="1">
                <a:sym typeface="Wingdings" panose="05000000000000000000" pitchFamily="2" charset="2"/>
              </a:rPr>
              <a:t>environments</a:t>
            </a:r>
            <a:endParaRPr lang="fr-FR" sz="2000" dirty="0">
              <a:sym typeface="Wingdings" panose="05000000000000000000" pitchFamily="2" charset="2"/>
            </a:endParaRPr>
          </a:p>
        </p:txBody>
      </p:sp>
      <p:sp>
        <p:nvSpPr>
          <p:cNvPr id="4" name="Title 1">
            <a:extLst>
              <a:ext uri="{FF2B5EF4-FFF2-40B4-BE49-F238E27FC236}">
                <a16:creationId xmlns:a16="http://schemas.microsoft.com/office/drawing/2014/main" id="{828D2EF1-902A-4BA0-99E3-F3DC3B315F43}"/>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err="1">
                <a:latin typeface="+mn-lt"/>
              </a:rPr>
              <a:t>Corporating</a:t>
            </a:r>
            <a:r>
              <a:rPr lang="fr-FR" sz="2800" b="1" dirty="0">
                <a:latin typeface="+mn-lt"/>
              </a:rPr>
              <a:t> G x E interaction in GWAS and QTL</a:t>
            </a:r>
            <a:endParaRPr lang="en-GB" sz="2800" dirty="0">
              <a:latin typeface="+mn-lt"/>
            </a:endParaRPr>
          </a:p>
        </p:txBody>
      </p:sp>
      <p:sp>
        <p:nvSpPr>
          <p:cNvPr id="5" name="Rectangle 4">
            <a:extLst>
              <a:ext uri="{FF2B5EF4-FFF2-40B4-BE49-F238E27FC236}">
                <a16:creationId xmlns:a16="http://schemas.microsoft.com/office/drawing/2014/main" id="{E52D5F69-673F-4898-95BA-9F1FF2C6BDD8}"/>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1733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F2681-48B1-4506-B413-A485A46E62AB}"/>
              </a:ext>
            </a:extLst>
          </p:cNvPr>
          <p:cNvSpPr>
            <a:spLocks noGrp="1"/>
          </p:cNvSpPr>
          <p:nvPr>
            <p:ph idx="1"/>
          </p:nvPr>
        </p:nvSpPr>
        <p:spPr>
          <a:xfrm>
            <a:off x="838200" y="1795272"/>
            <a:ext cx="10515600" cy="4351338"/>
          </a:xfrm>
        </p:spPr>
        <p:txBody>
          <a:bodyPr>
            <a:normAutofit lnSpcReduction="10000"/>
          </a:bodyPr>
          <a:lstStyle/>
          <a:p>
            <a:r>
              <a:rPr lang="en-US" sz="2000" dirty="0">
                <a:sym typeface="Wingdings" panose="05000000000000000000" pitchFamily="2" charset="2"/>
              </a:rPr>
              <a:t>Climate  change poses challenges to natural and human systems, such as food insecurity and social vulnerability. Innovations in plant breeding are made to produce individuals that can adapt to these challenges.</a:t>
            </a:r>
          </a:p>
          <a:p>
            <a:r>
              <a:rPr lang="en-US" sz="2000" dirty="0">
                <a:sym typeface="Wingdings" panose="05000000000000000000" pitchFamily="2" charset="2"/>
              </a:rPr>
              <a:t>GWAS and QTL studies are </a:t>
            </a:r>
            <a:r>
              <a:rPr lang="en-US" sz="2000" dirty="0"/>
              <a:t>statistical methods to find the genome region where there is association between genotypes and phenotypes. </a:t>
            </a:r>
          </a:p>
          <a:p>
            <a:r>
              <a:rPr lang="en-US" sz="2000" dirty="0"/>
              <a:t>The methods evaluate the association at the gene level, one by one. The genes with significant association (evaluated using P-value) are called candidate genes. </a:t>
            </a:r>
          </a:p>
          <a:p>
            <a:r>
              <a:rPr lang="en-US" sz="2000" dirty="0">
                <a:sym typeface="Wingdings" panose="05000000000000000000" pitchFamily="2" charset="2"/>
              </a:rPr>
              <a:t>The methods also identify the locations of these candidate genes in the individual’s genome.</a:t>
            </a:r>
          </a:p>
          <a:p>
            <a:r>
              <a:rPr lang="en-US" sz="2000" dirty="0">
                <a:sym typeface="Wingdings" panose="05000000000000000000" pitchFamily="2" charset="2"/>
              </a:rPr>
              <a:t>The factors that contribute to GWAS results:</a:t>
            </a:r>
          </a:p>
          <a:p>
            <a:pPr lvl="1"/>
            <a:r>
              <a:rPr lang="en-US" sz="1600" dirty="0">
                <a:sym typeface="Wingdings" panose="05000000000000000000" pitchFamily="2" charset="2"/>
              </a:rPr>
              <a:t>The number of sample individuals</a:t>
            </a:r>
          </a:p>
          <a:p>
            <a:pPr lvl="1"/>
            <a:r>
              <a:rPr lang="en-US" sz="1600" dirty="0">
                <a:sym typeface="Wingdings" panose="05000000000000000000" pitchFamily="2" charset="2"/>
              </a:rPr>
              <a:t>The number and density of the SNPs</a:t>
            </a:r>
          </a:p>
          <a:p>
            <a:pPr lvl="1"/>
            <a:r>
              <a:rPr lang="en-US" sz="1600" dirty="0">
                <a:sym typeface="Wingdings" panose="05000000000000000000" pitchFamily="2" charset="2"/>
              </a:rPr>
              <a:t>Linkage disequilibrium</a:t>
            </a:r>
          </a:p>
          <a:p>
            <a:pPr lvl="1"/>
            <a:r>
              <a:rPr lang="en-US" sz="1600" dirty="0">
                <a:sym typeface="Wingdings" panose="05000000000000000000" pitchFamily="2" charset="2"/>
              </a:rPr>
              <a:t>Population structure </a:t>
            </a:r>
          </a:p>
          <a:p>
            <a:pPr lvl="1"/>
            <a:r>
              <a:rPr lang="en-US" sz="1600" dirty="0">
                <a:sym typeface="Wingdings" panose="05000000000000000000" pitchFamily="2" charset="2"/>
              </a:rPr>
              <a:t>Relationship between individuals (relatives, siblings)</a:t>
            </a:r>
          </a:p>
          <a:p>
            <a:pPr lvl="1"/>
            <a:r>
              <a:rPr lang="en-US" sz="1600" dirty="0">
                <a:sym typeface="Wingdings" panose="05000000000000000000" pitchFamily="2" charset="2"/>
              </a:rPr>
              <a:t>G x E interaction</a:t>
            </a:r>
          </a:p>
          <a:p>
            <a:endParaRPr lang="en-US" sz="1600" dirty="0"/>
          </a:p>
          <a:p>
            <a:endParaRPr lang="en-US" sz="2000" dirty="0"/>
          </a:p>
        </p:txBody>
      </p:sp>
      <p:sp>
        <p:nvSpPr>
          <p:cNvPr id="4" name="Title 1">
            <a:extLst>
              <a:ext uri="{FF2B5EF4-FFF2-40B4-BE49-F238E27FC236}">
                <a16:creationId xmlns:a16="http://schemas.microsoft.com/office/drawing/2014/main" id="{828D2EF1-902A-4BA0-99E3-F3DC3B315F43}"/>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Key </a:t>
            </a:r>
            <a:r>
              <a:rPr lang="fr-FR" sz="2800" b="1" dirty="0" err="1">
                <a:latin typeface="+mn-lt"/>
              </a:rPr>
              <a:t>takeways</a:t>
            </a:r>
            <a:endParaRPr lang="en-GB" sz="2800" dirty="0">
              <a:latin typeface="+mn-lt"/>
            </a:endParaRPr>
          </a:p>
        </p:txBody>
      </p:sp>
      <p:sp>
        <p:nvSpPr>
          <p:cNvPr id="5" name="Rectangle 4">
            <a:extLst>
              <a:ext uri="{FF2B5EF4-FFF2-40B4-BE49-F238E27FC236}">
                <a16:creationId xmlns:a16="http://schemas.microsoft.com/office/drawing/2014/main" id="{E52D5F69-673F-4898-95BA-9F1FF2C6BDD8}"/>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2324B9F-34FA-4859-9132-5F4F136F807A}"/>
              </a:ext>
            </a:extLst>
          </p:cNvPr>
          <p:cNvSpPr/>
          <p:nvPr/>
        </p:nvSpPr>
        <p:spPr>
          <a:xfrm>
            <a:off x="180975" y="4285821"/>
            <a:ext cx="12011025" cy="249045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DC3258F-4BC3-4944-BF98-9625BE79D884}"/>
              </a:ext>
            </a:extLst>
          </p:cNvPr>
          <p:cNvSpPr/>
          <p:nvPr/>
        </p:nvSpPr>
        <p:spPr>
          <a:xfrm>
            <a:off x="90487" y="3319634"/>
            <a:ext cx="12011025" cy="300452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562AB487-68C1-4BDA-B35C-2E34A1B200CF}"/>
              </a:ext>
            </a:extLst>
          </p:cNvPr>
          <p:cNvSpPr/>
          <p:nvPr/>
        </p:nvSpPr>
        <p:spPr>
          <a:xfrm>
            <a:off x="0" y="2689972"/>
            <a:ext cx="12011025" cy="300452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801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4283-7025-47DF-8B0B-7D228F61724D}"/>
              </a:ext>
            </a:extLst>
          </p:cNvPr>
          <p:cNvSpPr>
            <a:spLocks noGrp="1"/>
          </p:cNvSpPr>
          <p:nvPr>
            <p:ph type="title"/>
          </p:nvPr>
        </p:nvSpPr>
        <p:spPr>
          <a:xfrm>
            <a:off x="838200" y="365126"/>
            <a:ext cx="10515600" cy="629662"/>
          </a:xfrm>
        </p:spPr>
        <p:txBody>
          <a:bodyPr>
            <a:normAutofit/>
          </a:bodyPr>
          <a:lstStyle/>
          <a:p>
            <a:r>
              <a:rPr lang="fr-FR" sz="2800" b="1" dirty="0" err="1">
                <a:latin typeface="+mn-lt"/>
              </a:rPr>
              <a:t>Outline</a:t>
            </a:r>
            <a:endParaRPr lang="en-GB" sz="2800" dirty="0">
              <a:latin typeface="+mn-lt"/>
            </a:endParaRPr>
          </a:p>
        </p:txBody>
      </p:sp>
      <p:sp>
        <p:nvSpPr>
          <p:cNvPr id="3" name="Content Placeholder 2">
            <a:extLst>
              <a:ext uri="{FF2B5EF4-FFF2-40B4-BE49-F238E27FC236}">
                <a16:creationId xmlns:a16="http://schemas.microsoft.com/office/drawing/2014/main" id="{392A4EE1-F9B9-438A-B1D8-29F2F2BCAF74}"/>
              </a:ext>
            </a:extLst>
          </p:cNvPr>
          <p:cNvSpPr>
            <a:spLocks noGrp="1"/>
          </p:cNvSpPr>
          <p:nvPr>
            <p:ph idx="1"/>
          </p:nvPr>
        </p:nvSpPr>
        <p:spPr>
          <a:xfrm>
            <a:off x="838200" y="1381742"/>
            <a:ext cx="10515600" cy="2453411"/>
          </a:xfrm>
        </p:spPr>
        <p:txBody>
          <a:bodyPr>
            <a:normAutofit/>
          </a:bodyPr>
          <a:lstStyle/>
          <a:p>
            <a:pPr marL="285750" indent="-285750">
              <a:buFont typeface="Arial" panose="020B0604020202020204" pitchFamily="34" charset="0"/>
              <a:buChar char="•"/>
            </a:pPr>
            <a:r>
              <a:rPr lang="fr-FR" sz="1800" dirty="0" err="1"/>
              <a:t>Classical</a:t>
            </a:r>
            <a:r>
              <a:rPr lang="fr-FR" sz="1800" dirty="0"/>
              <a:t> vs modern plant </a:t>
            </a:r>
            <a:r>
              <a:rPr lang="fr-FR" sz="1800" dirty="0" err="1"/>
              <a:t>breeding</a:t>
            </a:r>
            <a:r>
              <a:rPr lang="fr-FR" sz="1800" dirty="0"/>
              <a:t>.</a:t>
            </a:r>
          </a:p>
          <a:p>
            <a:pPr marL="285750" indent="-285750">
              <a:buFont typeface="Arial" panose="020B0604020202020204" pitchFamily="34" charset="0"/>
              <a:buChar char="•"/>
            </a:pPr>
            <a:r>
              <a:rPr lang="fr-FR" sz="1800" dirty="0"/>
              <a:t>Marker-</a:t>
            </a:r>
            <a:r>
              <a:rPr lang="fr-FR" sz="1800" dirty="0" err="1"/>
              <a:t>assisted</a:t>
            </a:r>
            <a:r>
              <a:rPr lang="fr-FR" sz="1800" dirty="0"/>
              <a:t> </a:t>
            </a:r>
            <a:r>
              <a:rPr lang="fr-FR" sz="1800" dirty="0" err="1"/>
              <a:t>selection</a:t>
            </a:r>
            <a:r>
              <a:rPr lang="fr-FR" sz="1800" dirty="0"/>
              <a:t>: GWAS, QTL, </a:t>
            </a:r>
            <a:r>
              <a:rPr lang="fr-FR" sz="1800" dirty="0" err="1"/>
              <a:t>working</a:t>
            </a:r>
            <a:r>
              <a:rPr lang="fr-FR" sz="1800" dirty="0"/>
              <a:t> pipeline</a:t>
            </a:r>
          </a:p>
          <a:p>
            <a:pPr marL="285750" indent="-285750">
              <a:buFont typeface="Arial" panose="020B0604020202020204" pitchFamily="34" charset="0"/>
              <a:buChar char="•"/>
            </a:pPr>
            <a:r>
              <a:rPr lang="fr-FR" sz="1800" dirty="0"/>
              <a:t>The concept </a:t>
            </a:r>
            <a:r>
              <a:rPr lang="fr-FR" sz="1800" dirty="0" err="1"/>
              <a:t>behind</a:t>
            </a:r>
            <a:r>
              <a:rPr lang="fr-FR" sz="1800" dirty="0"/>
              <a:t> GWAS and QTL </a:t>
            </a:r>
            <a:r>
              <a:rPr lang="fr-FR" sz="1800" dirty="0" err="1"/>
              <a:t>Studies</a:t>
            </a:r>
            <a:endParaRPr lang="fr-FR" sz="1800" dirty="0"/>
          </a:p>
          <a:p>
            <a:pPr marL="285750" indent="-285750">
              <a:buFont typeface="Arial" panose="020B0604020202020204" pitchFamily="34" charset="0"/>
              <a:buChar char="•"/>
            </a:pPr>
            <a:r>
              <a:rPr lang="fr-FR" sz="1800" dirty="0" err="1"/>
              <a:t>Bias</a:t>
            </a:r>
            <a:r>
              <a:rPr lang="fr-FR" sz="1800" dirty="0"/>
              <a:t> correction</a:t>
            </a:r>
          </a:p>
          <a:p>
            <a:pPr marL="285750" indent="-285750">
              <a:buFont typeface="Arial" panose="020B0604020202020204" pitchFamily="34" charset="0"/>
              <a:buChar char="•"/>
            </a:pPr>
            <a:r>
              <a:rPr lang="fr-FR" sz="1800" dirty="0" err="1"/>
              <a:t>Corporating</a:t>
            </a:r>
            <a:r>
              <a:rPr lang="fr-FR" sz="1800" dirty="0"/>
              <a:t> </a:t>
            </a:r>
            <a:r>
              <a:rPr lang="fr-FR" sz="1800" dirty="0" err="1"/>
              <a:t>genetic</a:t>
            </a:r>
            <a:r>
              <a:rPr lang="fr-FR" sz="1800" dirty="0"/>
              <a:t> x </a:t>
            </a:r>
            <a:r>
              <a:rPr lang="fr-FR" sz="1800" dirty="0" err="1"/>
              <a:t>environment</a:t>
            </a:r>
            <a:r>
              <a:rPr lang="fr-FR" sz="1800" dirty="0"/>
              <a:t> interaction (</a:t>
            </a:r>
            <a:r>
              <a:rPr lang="fr-FR" sz="1800" dirty="0" err="1"/>
              <a:t>GxE</a:t>
            </a:r>
            <a:r>
              <a:rPr lang="fr-FR" sz="1800" dirty="0"/>
              <a:t>) in association </a:t>
            </a:r>
            <a:r>
              <a:rPr lang="fr-FR" sz="1800" dirty="0" err="1"/>
              <a:t>studies</a:t>
            </a:r>
            <a:endParaRPr lang="fr-FR" sz="1800" dirty="0"/>
          </a:p>
          <a:p>
            <a:pPr marL="285750" indent="-285750">
              <a:buFont typeface="Arial" panose="020B0604020202020204" pitchFamily="34" charset="0"/>
              <a:buChar char="•"/>
            </a:pPr>
            <a:r>
              <a:rPr lang="fr-FR" sz="1800" dirty="0" err="1"/>
              <a:t>Implementation</a:t>
            </a:r>
            <a:r>
              <a:rPr lang="fr-FR" sz="1800" dirty="0"/>
              <a:t> of association </a:t>
            </a:r>
            <a:r>
              <a:rPr lang="fr-FR" sz="1800" dirty="0" err="1"/>
              <a:t>studies</a:t>
            </a:r>
            <a:r>
              <a:rPr lang="fr-FR" sz="1800" dirty="0"/>
              <a:t>: </a:t>
            </a:r>
            <a:r>
              <a:rPr lang="fr-FR" sz="1800" dirty="0" err="1"/>
              <a:t>Genetic</a:t>
            </a:r>
            <a:r>
              <a:rPr lang="fr-FR" sz="1800" dirty="0"/>
              <a:t> control of </a:t>
            </a:r>
            <a:r>
              <a:rPr lang="fr-FR" sz="1800" dirty="0" err="1"/>
              <a:t>resistance</a:t>
            </a:r>
            <a:r>
              <a:rPr lang="fr-FR" sz="1800" dirty="0"/>
              <a:t> in black </a:t>
            </a:r>
            <a:r>
              <a:rPr lang="fr-FR" sz="1800" dirty="0" err="1"/>
              <a:t>poplar</a:t>
            </a:r>
            <a:r>
              <a:rPr lang="fr-FR" sz="1800" dirty="0"/>
              <a:t> (</a:t>
            </a:r>
            <a:r>
              <a:rPr lang="fr-FR" sz="1800" i="1" dirty="0" err="1"/>
              <a:t>Populus</a:t>
            </a:r>
            <a:r>
              <a:rPr lang="fr-FR" sz="1800" i="1" dirty="0"/>
              <a:t> </a:t>
            </a:r>
            <a:r>
              <a:rPr lang="fr-FR" sz="1800" i="1" dirty="0" err="1"/>
              <a:t>nigra</a:t>
            </a:r>
            <a:r>
              <a:rPr lang="fr-FR" sz="1800" dirty="0"/>
              <a:t>)</a:t>
            </a:r>
          </a:p>
        </p:txBody>
      </p:sp>
      <p:sp>
        <p:nvSpPr>
          <p:cNvPr id="4" name="Rectangle 3">
            <a:extLst>
              <a:ext uri="{FF2B5EF4-FFF2-40B4-BE49-F238E27FC236}">
                <a16:creationId xmlns:a16="http://schemas.microsoft.com/office/drawing/2014/main" id="{29410CAB-8DE6-4CE4-816E-C6BE66F8DF0D}"/>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EAEA4DD8-FEA0-40AC-9E29-CEABB44ADC3E}"/>
              </a:ext>
            </a:extLst>
          </p:cNvPr>
          <p:cNvSpPr txBox="1">
            <a:spLocks/>
          </p:cNvSpPr>
          <p:nvPr/>
        </p:nvSpPr>
        <p:spPr>
          <a:xfrm>
            <a:off x="838200" y="3736454"/>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err="1">
                <a:latin typeface="+mn-lt"/>
              </a:rPr>
              <a:t>What</a:t>
            </a:r>
            <a:r>
              <a:rPr lang="fr-FR" sz="2800" b="1" dirty="0">
                <a:latin typeface="+mn-lt"/>
              </a:rPr>
              <a:t> </a:t>
            </a:r>
            <a:r>
              <a:rPr lang="fr-FR" sz="2800" b="1" dirty="0" err="1">
                <a:latin typeface="+mn-lt"/>
              </a:rPr>
              <a:t>you</a:t>
            </a:r>
            <a:r>
              <a:rPr lang="fr-FR" sz="2800" b="1" dirty="0">
                <a:latin typeface="+mn-lt"/>
              </a:rPr>
              <a:t> </a:t>
            </a:r>
            <a:r>
              <a:rPr lang="fr-FR" sz="2800" b="1" dirty="0" err="1">
                <a:latin typeface="+mn-lt"/>
              </a:rPr>
              <a:t>need</a:t>
            </a:r>
            <a:r>
              <a:rPr lang="fr-FR" sz="2800" b="1" dirty="0">
                <a:latin typeface="+mn-lt"/>
              </a:rPr>
              <a:t> to </a:t>
            </a:r>
            <a:r>
              <a:rPr lang="fr-FR" sz="2800" b="1" dirty="0" err="1">
                <a:latin typeface="+mn-lt"/>
              </a:rPr>
              <a:t>understand</a:t>
            </a:r>
            <a:endParaRPr lang="en-GB" sz="2800" dirty="0">
              <a:latin typeface="+mn-lt"/>
            </a:endParaRPr>
          </a:p>
        </p:txBody>
      </p:sp>
      <p:sp>
        <p:nvSpPr>
          <p:cNvPr id="6" name="Rectangle 5">
            <a:extLst>
              <a:ext uri="{FF2B5EF4-FFF2-40B4-BE49-F238E27FC236}">
                <a16:creationId xmlns:a16="http://schemas.microsoft.com/office/drawing/2014/main" id="{668E1FF7-F5FE-4D24-A056-792289D0A25A}"/>
              </a:ext>
            </a:extLst>
          </p:cNvPr>
          <p:cNvSpPr/>
          <p:nvPr/>
        </p:nvSpPr>
        <p:spPr>
          <a:xfrm>
            <a:off x="838200" y="4366116"/>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Content Placeholder 2">
            <a:extLst>
              <a:ext uri="{FF2B5EF4-FFF2-40B4-BE49-F238E27FC236}">
                <a16:creationId xmlns:a16="http://schemas.microsoft.com/office/drawing/2014/main" id="{4A03029F-150E-420C-8D7A-80F1D4332855}"/>
              </a:ext>
            </a:extLst>
          </p:cNvPr>
          <p:cNvSpPr txBox="1">
            <a:spLocks/>
          </p:cNvSpPr>
          <p:nvPr/>
        </p:nvSpPr>
        <p:spPr>
          <a:xfrm>
            <a:off x="838200" y="4636507"/>
            <a:ext cx="10515600" cy="2084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fr-FR" sz="1800" dirty="0" err="1"/>
              <a:t>What</a:t>
            </a:r>
            <a:r>
              <a:rPr lang="fr-FR" sz="1800" dirty="0"/>
              <a:t> drives the innovation in quantitative </a:t>
            </a:r>
            <a:r>
              <a:rPr lang="fr-FR" sz="1800" dirty="0" err="1"/>
              <a:t>genetics</a:t>
            </a:r>
            <a:r>
              <a:rPr lang="fr-FR" sz="1800" dirty="0"/>
              <a:t>?</a:t>
            </a:r>
          </a:p>
          <a:p>
            <a:pPr marL="285750" indent="-285750"/>
            <a:r>
              <a:rPr lang="fr-FR" sz="1800" dirty="0" err="1"/>
              <a:t>What</a:t>
            </a:r>
            <a:r>
              <a:rPr lang="fr-FR" sz="1800" dirty="0"/>
              <a:t> are the </a:t>
            </a:r>
            <a:r>
              <a:rPr lang="fr-FR" sz="1800" dirty="0" err="1"/>
              <a:t>aims</a:t>
            </a:r>
            <a:r>
              <a:rPr lang="fr-FR" sz="1800" dirty="0"/>
              <a:t> of GWAS and QTL </a:t>
            </a:r>
            <a:r>
              <a:rPr lang="fr-FR" sz="1800" dirty="0" err="1"/>
              <a:t>studies</a:t>
            </a:r>
            <a:r>
              <a:rPr lang="fr-FR" sz="1800" dirty="0"/>
              <a:t>?</a:t>
            </a:r>
          </a:p>
          <a:p>
            <a:pPr marL="285750" indent="-285750"/>
            <a:r>
              <a:rPr lang="fr-FR" sz="1800" dirty="0"/>
              <a:t>How do </a:t>
            </a:r>
            <a:r>
              <a:rPr lang="fr-FR" sz="1800" dirty="0" err="1"/>
              <a:t>we</a:t>
            </a:r>
            <a:r>
              <a:rPr lang="fr-FR" sz="1800" dirty="0"/>
              <a:t> </a:t>
            </a:r>
            <a:r>
              <a:rPr lang="fr-FR" sz="1800" dirty="0" err="1"/>
              <a:t>get</a:t>
            </a:r>
            <a:r>
              <a:rPr lang="fr-FR" sz="1800" dirty="0"/>
              <a:t> </a:t>
            </a:r>
            <a:r>
              <a:rPr lang="fr-FR" sz="1800" dirty="0" err="1"/>
              <a:t>from</a:t>
            </a:r>
            <a:r>
              <a:rPr lang="fr-FR" sz="1800" dirty="0"/>
              <a:t> </a:t>
            </a:r>
            <a:r>
              <a:rPr lang="fr-FR" sz="1800" dirty="0" err="1"/>
              <a:t>sequencing</a:t>
            </a:r>
            <a:r>
              <a:rPr lang="fr-FR" sz="1800" dirty="0"/>
              <a:t> the </a:t>
            </a:r>
            <a:r>
              <a:rPr lang="fr-FR" sz="1800" dirty="0" err="1"/>
              <a:t>genotypes</a:t>
            </a:r>
            <a:r>
              <a:rPr lang="fr-FR" sz="1800" dirty="0"/>
              <a:t> to </a:t>
            </a:r>
            <a:r>
              <a:rPr lang="fr-FR" sz="1800" dirty="0" err="1"/>
              <a:t>selecting</a:t>
            </a:r>
            <a:r>
              <a:rPr lang="fr-FR" sz="1800" dirty="0"/>
              <a:t> the </a:t>
            </a:r>
            <a:r>
              <a:rPr lang="fr-FR" sz="1800" dirty="0" err="1"/>
              <a:t>genotypes</a:t>
            </a:r>
            <a:r>
              <a:rPr lang="fr-FR" sz="1800" dirty="0"/>
              <a:t>?</a:t>
            </a:r>
          </a:p>
          <a:p>
            <a:pPr marL="285750" indent="-285750"/>
            <a:r>
              <a:rPr lang="fr-FR" sz="1800" dirty="0"/>
              <a:t>How </a:t>
            </a:r>
            <a:r>
              <a:rPr lang="fr-FR" sz="1800" dirty="0" err="1"/>
              <a:t>does</a:t>
            </a:r>
            <a:r>
              <a:rPr lang="fr-FR" sz="1800" dirty="0"/>
              <a:t> the association modeling </a:t>
            </a:r>
            <a:r>
              <a:rPr lang="fr-FR" sz="1800" dirty="0" err="1"/>
              <a:t>work</a:t>
            </a:r>
            <a:r>
              <a:rPr lang="fr-FR" sz="1800" dirty="0"/>
              <a:t>?</a:t>
            </a:r>
          </a:p>
          <a:p>
            <a:pPr marL="285750" indent="-285750"/>
            <a:r>
              <a:rPr lang="fr-FR" sz="1800" dirty="0" err="1"/>
              <a:t>What</a:t>
            </a:r>
            <a:r>
              <a:rPr lang="fr-FR" sz="1800" dirty="0"/>
              <a:t> are the </a:t>
            </a:r>
            <a:r>
              <a:rPr lang="fr-FR" sz="1800" dirty="0" err="1"/>
              <a:t>factors</a:t>
            </a:r>
            <a:r>
              <a:rPr lang="fr-FR" sz="1800" dirty="0"/>
              <a:t> </a:t>
            </a:r>
            <a:r>
              <a:rPr lang="fr-FR" sz="1800" dirty="0" err="1"/>
              <a:t>that</a:t>
            </a:r>
            <a:r>
              <a:rPr lang="fr-FR" sz="1800" dirty="0"/>
              <a:t> </a:t>
            </a:r>
            <a:r>
              <a:rPr lang="fr-FR" sz="1800" dirty="0" err="1"/>
              <a:t>contribute</a:t>
            </a:r>
            <a:r>
              <a:rPr lang="fr-FR" sz="1800" dirty="0"/>
              <a:t> to GWAS and QTL </a:t>
            </a:r>
            <a:r>
              <a:rPr lang="fr-FR" sz="1800" dirty="0" err="1"/>
              <a:t>studies</a:t>
            </a:r>
            <a:r>
              <a:rPr lang="fr-FR" sz="1800" dirty="0"/>
              <a:t>?</a:t>
            </a:r>
          </a:p>
        </p:txBody>
      </p:sp>
    </p:spTree>
    <p:extLst>
      <p:ext uri="{BB962C8B-B14F-4D97-AF65-F5344CB8AC3E}">
        <p14:creationId xmlns:p14="http://schemas.microsoft.com/office/powerpoint/2010/main" val="494819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8D2EF1-902A-4BA0-99E3-F3DC3B315F43}"/>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GWAS </a:t>
            </a:r>
            <a:r>
              <a:rPr lang="fr-FR" sz="2800" b="1" dirty="0" err="1">
                <a:latin typeface="+mn-lt"/>
              </a:rPr>
              <a:t>implementation</a:t>
            </a:r>
            <a:endParaRPr lang="en-GB" sz="2800" dirty="0">
              <a:latin typeface="+mn-lt"/>
            </a:endParaRPr>
          </a:p>
        </p:txBody>
      </p:sp>
      <p:sp>
        <p:nvSpPr>
          <p:cNvPr id="5" name="Rectangle 4">
            <a:extLst>
              <a:ext uri="{FF2B5EF4-FFF2-40B4-BE49-F238E27FC236}">
                <a16:creationId xmlns:a16="http://schemas.microsoft.com/office/drawing/2014/main" id="{E52D5F69-673F-4898-95BA-9F1FF2C6BDD8}"/>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DFE7873F-2C52-42DD-A8DE-20574585C0E6}"/>
              </a:ext>
            </a:extLst>
          </p:cNvPr>
          <p:cNvSpPr txBox="1"/>
          <p:nvPr/>
        </p:nvSpPr>
        <p:spPr>
          <a:xfrm>
            <a:off x="1002240" y="3286426"/>
            <a:ext cx="2035194" cy="677108"/>
          </a:xfrm>
          <a:prstGeom prst="rect">
            <a:avLst/>
          </a:prstGeom>
          <a:noFill/>
        </p:spPr>
        <p:txBody>
          <a:bodyPr wrap="square" rtlCol="0">
            <a:spAutoFit/>
          </a:bodyPr>
          <a:lstStyle/>
          <a:p>
            <a:r>
              <a:rPr lang="en-GB" sz="2400" b="1" dirty="0"/>
              <a:t>09AX27</a:t>
            </a:r>
          </a:p>
          <a:p>
            <a:r>
              <a:rPr lang="en-GB" sz="1400" dirty="0" err="1"/>
              <a:t>Inoc</a:t>
            </a:r>
            <a:r>
              <a:rPr lang="en-GB" sz="1400" dirty="0"/>
              <a:t>. Press: 564 (40%)</a:t>
            </a:r>
            <a:endParaRPr lang="fr-FR" sz="1400" dirty="0"/>
          </a:p>
        </p:txBody>
      </p:sp>
      <p:grpSp>
        <p:nvGrpSpPr>
          <p:cNvPr id="55" name="Group 54">
            <a:extLst>
              <a:ext uri="{FF2B5EF4-FFF2-40B4-BE49-F238E27FC236}">
                <a16:creationId xmlns:a16="http://schemas.microsoft.com/office/drawing/2014/main" id="{D14FBEC4-0809-4C87-88DE-01735ECDE7EE}"/>
              </a:ext>
            </a:extLst>
          </p:cNvPr>
          <p:cNvGrpSpPr/>
          <p:nvPr/>
        </p:nvGrpSpPr>
        <p:grpSpPr>
          <a:xfrm>
            <a:off x="6871813" y="4024964"/>
            <a:ext cx="5050048" cy="2554237"/>
            <a:chOff x="6871813" y="4024964"/>
            <a:chExt cx="5050048" cy="2554237"/>
          </a:xfrm>
        </p:grpSpPr>
        <p:pic>
          <p:nvPicPr>
            <p:cNvPr id="42" name="Picture 41" descr="Map&#10;&#10;Description automatically generated">
              <a:extLst>
                <a:ext uri="{FF2B5EF4-FFF2-40B4-BE49-F238E27FC236}">
                  <a16:creationId xmlns:a16="http://schemas.microsoft.com/office/drawing/2014/main" id="{F0759A8A-086D-4832-99F1-A47790F95898}"/>
                </a:ext>
              </a:extLst>
            </p:cNvPr>
            <p:cNvPicPr>
              <a:picLocks noChangeAspect="1"/>
            </p:cNvPicPr>
            <p:nvPr/>
          </p:nvPicPr>
          <p:blipFill rotWithShape="1">
            <a:blip r:embed="rId2">
              <a:extLst>
                <a:ext uri="{28A0092B-C50C-407E-A947-70E740481C1C}">
                  <a14:useLocalDpi xmlns:a14="http://schemas.microsoft.com/office/drawing/2010/main" val="0"/>
                </a:ext>
              </a:extLst>
            </a:blip>
            <a:srcRect b="31835"/>
            <a:stretch/>
          </p:blipFill>
          <p:spPr>
            <a:xfrm>
              <a:off x="6871813" y="4024964"/>
              <a:ext cx="5050048" cy="2554237"/>
            </a:xfrm>
            <a:prstGeom prst="rect">
              <a:avLst/>
            </a:prstGeom>
          </p:spPr>
        </p:pic>
        <p:sp>
          <p:nvSpPr>
            <p:cNvPr id="44" name="TextBox 43">
              <a:extLst>
                <a:ext uri="{FF2B5EF4-FFF2-40B4-BE49-F238E27FC236}">
                  <a16:creationId xmlns:a16="http://schemas.microsoft.com/office/drawing/2014/main" id="{576DB1E4-A969-4E1C-B0FB-A8CF42D18F05}"/>
                </a:ext>
              </a:extLst>
            </p:cNvPr>
            <p:cNvSpPr txBox="1"/>
            <p:nvPr/>
          </p:nvSpPr>
          <p:spPr>
            <a:xfrm>
              <a:off x="7042228" y="4185091"/>
              <a:ext cx="1822324" cy="276999"/>
            </a:xfrm>
            <a:prstGeom prst="rect">
              <a:avLst/>
            </a:prstGeom>
            <a:noFill/>
            <a:ln w="28575">
              <a:solidFill>
                <a:schemeClr val="accent4"/>
              </a:solidFill>
            </a:ln>
          </p:spPr>
          <p:txBody>
            <a:bodyPr wrap="square" rtlCol="0">
              <a:spAutoFit/>
            </a:bodyPr>
            <a:lstStyle/>
            <a:p>
              <a:pPr algn="ctr"/>
              <a:r>
                <a:rPr lang="fr-FR" sz="1200" dirty="0" err="1"/>
                <a:t>Mostly</a:t>
              </a:r>
              <a:r>
                <a:rPr lang="fr-FR" sz="1200" dirty="0"/>
                <a:t> are </a:t>
              </a:r>
              <a:r>
                <a:rPr lang="fr-FR" sz="1200" dirty="0" err="1"/>
                <a:t>from</a:t>
              </a:r>
              <a:r>
                <a:rPr lang="fr-FR" sz="1200" dirty="0"/>
                <a:t> France</a:t>
              </a:r>
              <a:endParaRPr lang="en-GB" sz="1200" dirty="0"/>
            </a:p>
          </p:txBody>
        </p:sp>
        <p:sp>
          <p:nvSpPr>
            <p:cNvPr id="45" name="Oval 44">
              <a:extLst>
                <a:ext uri="{FF2B5EF4-FFF2-40B4-BE49-F238E27FC236}">
                  <a16:creationId xmlns:a16="http://schemas.microsoft.com/office/drawing/2014/main" id="{237012EB-34D0-4888-94B3-02318BA6E2B1}"/>
                </a:ext>
              </a:extLst>
            </p:cNvPr>
            <p:cNvSpPr/>
            <p:nvPr/>
          </p:nvSpPr>
          <p:spPr>
            <a:xfrm>
              <a:off x="9586398" y="4251960"/>
              <a:ext cx="1125952" cy="325576"/>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F94F44C7-0BCF-4D63-AA6F-FFE056C5DEA2}"/>
                </a:ext>
              </a:extLst>
            </p:cNvPr>
            <p:cNvSpPr/>
            <p:nvPr/>
          </p:nvSpPr>
          <p:spPr>
            <a:xfrm>
              <a:off x="9867667" y="4738695"/>
              <a:ext cx="839756" cy="325576"/>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B593920E-50EC-45D4-AD3F-E18DF3E7BE85}"/>
                </a:ext>
              </a:extLst>
            </p:cNvPr>
            <p:cNvSpPr/>
            <p:nvPr/>
          </p:nvSpPr>
          <p:spPr>
            <a:xfrm>
              <a:off x="10053455" y="5658948"/>
              <a:ext cx="777766" cy="325576"/>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TextBox 42">
            <a:extLst>
              <a:ext uri="{FF2B5EF4-FFF2-40B4-BE49-F238E27FC236}">
                <a16:creationId xmlns:a16="http://schemas.microsoft.com/office/drawing/2014/main" id="{3A823132-5688-4A7C-A572-548E906AEE38}"/>
              </a:ext>
            </a:extLst>
          </p:cNvPr>
          <p:cNvSpPr txBox="1"/>
          <p:nvPr/>
        </p:nvSpPr>
        <p:spPr>
          <a:xfrm>
            <a:off x="838200" y="4154524"/>
            <a:ext cx="5050048" cy="1384995"/>
          </a:xfrm>
          <a:prstGeom prst="rect">
            <a:avLst/>
          </a:prstGeom>
          <a:noFill/>
        </p:spPr>
        <p:txBody>
          <a:bodyPr wrap="square" rtlCol="0">
            <a:spAutoFit/>
          </a:bodyPr>
          <a:lstStyle/>
          <a:p>
            <a:r>
              <a:rPr lang="fr-FR" sz="1400" b="1" dirty="0"/>
              <a:t>Data collection</a:t>
            </a:r>
          </a:p>
          <a:p>
            <a:pPr marL="285750" indent="-285750">
              <a:buFont typeface="Arial" panose="020B0604020202020204" pitchFamily="34" charset="0"/>
              <a:buChar char="•"/>
            </a:pPr>
            <a:r>
              <a:rPr lang="fr-FR" sz="1400" dirty="0"/>
              <a:t>154 </a:t>
            </a:r>
            <a:r>
              <a:rPr lang="fr-FR" sz="1400" i="1" dirty="0"/>
              <a:t>P. </a:t>
            </a:r>
            <a:r>
              <a:rPr lang="fr-FR" sz="1400" i="1" dirty="0" err="1"/>
              <a:t>nigra</a:t>
            </a:r>
            <a:r>
              <a:rPr lang="fr-FR" sz="1400" i="1" dirty="0"/>
              <a:t> </a:t>
            </a:r>
            <a:r>
              <a:rPr lang="fr-FR" sz="1400" dirty="0" err="1"/>
              <a:t>genotypes</a:t>
            </a:r>
            <a:r>
              <a:rPr lang="fr-FR" sz="1400" dirty="0"/>
              <a:t> </a:t>
            </a:r>
            <a:r>
              <a:rPr lang="fr-FR" sz="1400" dirty="0" err="1"/>
              <a:t>collected</a:t>
            </a:r>
            <a:r>
              <a:rPr lang="fr-FR" sz="1400" dirty="0"/>
              <a:t> </a:t>
            </a:r>
            <a:r>
              <a:rPr lang="fr-FR" sz="1400" dirty="0" err="1"/>
              <a:t>from</a:t>
            </a:r>
            <a:r>
              <a:rPr lang="fr-FR" sz="1400" dirty="0"/>
              <a:t> 12 </a:t>
            </a:r>
            <a:r>
              <a:rPr lang="fr-FR" sz="1400" dirty="0" err="1"/>
              <a:t>natural</a:t>
            </a:r>
            <a:r>
              <a:rPr lang="fr-FR" sz="1400" dirty="0"/>
              <a:t> populations in Western Europe</a:t>
            </a:r>
          </a:p>
          <a:p>
            <a:pPr marL="285750" indent="-285750">
              <a:buFont typeface="Arial" panose="020B0604020202020204" pitchFamily="34" charset="0"/>
              <a:buChar char="•"/>
            </a:pPr>
            <a:r>
              <a:rPr lang="fr-FR" sz="1400" dirty="0"/>
              <a:t>3 </a:t>
            </a:r>
            <a:r>
              <a:rPr lang="fr-FR" sz="1400" dirty="0" err="1"/>
              <a:t>rust</a:t>
            </a:r>
            <a:r>
              <a:rPr lang="fr-FR" sz="1400" dirty="0"/>
              <a:t> </a:t>
            </a:r>
            <a:r>
              <a:rPr lang="fr-FR" sz="1400" dirty="0" err="1"/>
              <a:t>pathogens</a:t>
            </a:r>
            <a:r>
              <a:rPr lang="fr-FR" sz="1400" dirty="0"/>
              <a:t> </a:t>
            </a:r>
            <a:r>
              <a:rPr lang="fr-FR" sz="1400" dirty="0" err="1"/>
              <a:t>isolated</a:t>
            </a:r>
            <a:r>
              <a:rPr lang="fr-FR" sz="1400" dirty="0"/>
              <a:t> </a:t>
            </a:r>
            <a:r>
              <a:rPr lang="fr-FR" sz="1400" dirty="0" err="1"/>
              <a:t>from</a:t>
            </a:r>
            <a:r>
              <a:rPr lang="fr-FR" sz="1400" dirty="0"/>
              <a:t> </a:t>
            </a:r>
            <a:r>
              <a:rPr lang="fr-FR" sz="1400" dirty="0" err="1"/>
              <a:t>their</a:t>
            </a:r>
            <a:r>
              <a:rPr lang="fr-FR" sz="1400" dirty="0"/>
              <a:t> populations</a:t>
            </a:r>
          </a:p>
          <a:p>
            <a:pPr marL="285750" indent="-285750">
              <a:buFont typeface="Arial" panose="020B0604020202020204" pitchFamily="34" charset="0"/>
              <a:buChar char="•"/>
            </a:pPr>
            <a:r>
              <a:rPr lang="fr-FR" sz="1400" dirty="0"/>
              <a:t>3 </a:t>
            </a:r>
            <a:r>
              <a:rPr lang="fr-FR" sz="1400" dirty="0" err="1"/>
              <a:t>resistance</a:t>
            </a:r>
            <a:r>
              <a:rPr lang="fr-FR" sz="1400" dirty="0"/>
              <a:t> components: latent </a:t>
            </a:r>
            <a:r>
              <a:rPr lang="fr-FR" sz="1400" dirty="0" err="1"/>
              <a:t>period</a:t>
            </a:r>
            <a:r>
              <a:rPr lang="fr-FR" sz="1400" dirty="0"/>
              <a:t>, </a:t>
            </a:r>
            <a:r>
              <a:rPr lang="fr-FR" sz="1400" dirty="0" err="1"/>
              <a:t>uredinia</a:t>
            </a:r>
            <a:r>
              <a:rPr lang="fr-FR" sz="1400" dirty="0"/>
              <a:t> </a:t>
            </a:r>
            <a:r>
              <a:rPr lang="fr-FR" sz="1400" dirty="0" err="1"/>
              <a:t>number</a:t>
            </a:r>
            <a:r>
              <a:rPr lang="fr-FR" sz="1400" dirty="0"/>
              <a:t> and </a:t>
            </a:r>
            <a:r>
              <a:rPr lang="fr-FR" sz="1400" dirty="0" err="1"/>
              <a:t>uredinia</a:t>
            </a:r>
            <a:r>
              <a:rPr lang="fr-FR" sz="1400" dirty="0"/>
              <a:t> size</a:t>
            </a:r>
            <a:endParaRPr lang="en-GB" sz="1400" dirty="0"/>
          </a:p>
        </p:txBody>
      </p:sp>
      <p:sp>
        <p:nvSpPr>
          <p:cNvPr id="49" name="TextBox 48">
            <a:extLst>
              <a:ext uri="{FF2B5EF4-FFF2-40B4-BE49-F238E27FC236}">
                <a16:creationId xmlns:a16="http://schemas.microsoft.com/office/drawing/2014/main" id="{177C57FD-5912-43C4-B848-EB539A39E8A7}"/>
              </a:ext>
            </a:extLst>
          </p:cNvPr>
          <p:cNvSpPr txBox="1"/>
          <p:nvPr/>
        </p:nvSpPr>
        <p:spPr>
          <a:xfrm>
            <a:off x="6266822" y="1796656"/>
            <a:ext cx="5925178" cy="1723549"/>
          </a:xfrm>
          <a:prstGeom prst="rect">
            <a:avLst/>
          </a:prstGeom>
          <a:noFill/>
        </p:spPr>
        <p:txBody>
          <a:bodyPr wrap="square" rtlCol="0">
            <a:spAutoFit/>
          </a:bodyPr>
          <a:lstStyle/>
          <a:p>
            <a:r>
              <a:rPr lang="fr-FR" b="1" dirty="0"/>
              <a:t>Topic: </a:t>
            </a:r>
            <a:r>
              <a:rPr lang="fr-FR" b="1" dirty="0" err="1"/>
              <a:t>Genetic</a:t>
            </a:r>
            <a:r>
              <a:rPr lang="fr-FR" b="1" dirty="0"/>
              <a:t> control of </a:t>
            </a:r>
            <a:r>
              <a:rPr lang="fr-FR" b="1" dirty="0" err="1"/>
              <a:t>resistance</a:t>
            </a:r>
            <a:r>
              <a:rPr lang="fr-FR" b="1" dirty="0"/>
              <a:t> in black </a:t>
            </a:r>
            <a:r>
              <a:rPr lang="fr-FR" b="1" dirty="0" err="1"/>
              <a:t>poplar</a:t>
            </a:r>
            <a:r>
              <a:rPr lang="fr-FR" b="1" dirty="0"/>
              <a:t> (</a:t>
            </a:r>
            <a:r>
              <a:rPr lang="fr-FR" b="1" i="1" dirty="0" err="1"/>
              <a:t>Populus</a:t>
            </a:r>
            <a:r>
              <a:rPr lang="fr-FR" b="1" i="1" dirty="0"/>
              <a:t> </a:t>
            </a:r>
            <a:r>
              <a:rPr lang="fr-FR" b="1" i="1" dirty="0" err="1"/>
              <a:t>nigra</a:t>
            </a:r>
            <a:r>
              <a:rPr lang="fr-FR" b="1" dirty="0"/>
              <a:t>)</a:t>
            </a:r>
          </a:p>
          <a:p>
            <a:pPr marL="285750" indent="-285750">
              <a:buFont typeface="Arial" panose="020B0604020202020204" pitchFamily="34" charset="0"/>
              <a:buChar char="•"/>
            </a:pPr>
            <a:r>
              <a:rPr lang="fr-FR" sz="1400" dirty="0"/>
              <a:t>Background: black </a:t>
            </a:r>
            <a:r>
              <a:rPr lang="fr-FR" sz="1400" dirty="0" err="1"/>
              <a:t>poplar</a:t>
            </a:r>
            <a:r>
              <a:rPr lang="fr-FR" sz="1400" dirty="0"/>
              <a:t> has been </a:t>
            </a:r>
            <a:r>
              <a:rPr lang="fr-FR" sz="1400" dirty="0" err="1"/>
              <a:t>attacked</a:t>
            </a:r>
            <a:r>
              <a:rPr lang="fr-FR" sz="1400" dirty="0"/>
              <a:t> by </a:t>
            </a:r>
            <a:r>
              <a:rPr lang="fr-FR" sz="1400" dirty="0" err="1"/>
              <a:t>rust</a:t>
            </a:r>
            <a:r>
              <a:rPr lang="fr-FR" sz="1400" dirty="0"/>
              <a:t> fungi </a:t>
            </a:r>
            <a:r>
              <a:rPr lang="fr-FR" sz="1400" dirty="0">
                <a:sym typeface="Wingdings" panose="05000000000000000000" pitchFamily="2" charset="2"/>
              </a:rPr>
              <a:t> lead to </a:t>
            </a:r>
            <a:r>
              <a:rPr lang="fr-FR" sz="1400" dirty="0" err="1">
                <a:sym typeface="Wingdings" panose="05000000000000000000" pitchFamily="2" charset="2"/>
              </a:rPr>
              <a:t>economic</a:t>
            </a:r>
            <a:r>
              <a:rPr lang="fr-FR" sz="1400" dirty="0">
                <a:sym typeface="Wingdings" panose="05000000000000000000" pitchFamily="2" charset="2"/>
              </a:rPr>
              <a:t> </a:t>
            </a:r>
            <a:r>
              <a:rPr lang="fr-FR" sz="1400" dirty="0" err="1">
                <a:sym typeface="Wingdings" panose="05000000000000000000" pitchFamily="2" charset="2"/>
              </a:rPr>
              <a:t>losses</a:t>
            </a:r>
            <a:endParaRPr lang="fr-FR" sz="1400" dirty="0">
              <a:sym typeface="Wingdings" panose="05000000000000000000" pitchFamily="2" charset="2"/>
            </a:endParaRPr>
          </a:p>
          <a:p>
            <a:pPr marL="285750" indent="-285750">
              <a:buFont typeface="Arial" panose="020B0604020202020204" pitchFamily="34" charset="0"/>
              <a:buChar char="•"/>
            </a:pPr>
            <a:r>
              <a:rPr lang="fr-FR" sz="1400" dirty="0" err="1">
                <a:sym typeface="Wingdings" panose="05000000000000000000" pitchFamily="2" charset="2"/>
              </a:rPr>
              <a:t>Aims</a:t>
            </a:r>
            <a:r>
              <a:rPr lang="fr-FR" sz="1400" dirty="0">
                <a:sym typeface="Wingdings" panose="05000000000000000000" pitchFamily="2" charset="2"/>
              </a:rPr>
              <a:t> of the </a:t>
            </a:r>
            <a:r>
              <a:rPr lang="fr-FR" sz="1400" dirty="0" err="1">
                <a:sym typeface="Wingdings" panose="05000000000000000000" pitchFamily="2" charset="2"/>
              </a:rPr>
              <a:t>study</a:t>
            </a:r>
            <a:r>
              <a:rPr lang="fr-FR" sz="1400" dirty="0">
                <a:sym typeface="Wingdings" panose="05000000000000000000" pitchFamily="2" charset="2"/>
              </a:rPr>
              <a:t>:</a:t>
            </a:r>
          </a:p>
          <a:p>
            <a:pPr marL="742950" lvl="1" indent="-285750">
              <a:buFont typeface="Arial" panose="020B0604020202020204" pitchFamily="34" charset="0"/>
              <a:buChar char="•"/>
            </a:pPr>
            <a:r>
              <a:rPr lang="fr-FR" sz="1400" dirty="0" err="1">
                <a:sym typeface="Wingdings" panose="05000000000000000000" pitchFamily="2" charset="2"/>
              </a:rPr>
              <a:t>Observing</a:t>
            </a:r>
            <a:r>
              <a:rPr lang="fr-FR" sz="1400" dirty="0">
                <a:sym typeface="Wingdings" panose="05000000000000000000" pitchFamily="2" charset="2"/>
              </a:rPr>
              <a:t> the </a:t>
            </a:r>
            <a:r>
              <a:rPr lang="fr-FR" sz="1400" dirty="0" err="1">
                <a:sym typeface="Wingdings" panose="05000000000000000000" pitchFamily="2" charset="2"/>
              </a:rPr>
              <a:t>resistance</a:t>
            </a:r>
            <a:r>
              <a:rPr lang="fr-FR" sz="1400" dirty="0">
                <a:sym typeface="Wingdings" panose="05000000000000000000" pitchFamily="2" charset="2"/>
              </a:rPr>
              <a:t> in black </a:t>
            </a:r>
            <a:r>
              <a:rPr lang="fr-FR" sz="1400" dirty="0" err="1">
                <a:sym typeface="Wingdings" panose="05000000000000000000" pitchFamily="2" charset="2"/>
              </a:rPr>
              <a:t>poplar</a:t>
            </a:r>
            <a:endParaRPr lang="fr-FR" sz="1400" dirty="0">
              <a:sym typeface="Wingdings" panose="05000000000000000000" pitchFamily="2" charset="2"/>
            </a:endParaRPr>
          </a:p>
          <a:p>
            <a:pPr marL="742950" lvl="1" indent="-285750">
              <a:buFont typeface="Arial" panose="020B0604020202020204" pitchFamily="34" charset="0"/>
              <a:buChar char="•"/>
            </a:pPr>
            <a:r>
              <a:rPr lang="fr-FR" sz="1400" dirty="0" err="1">
                <a:sym typeface="Wingdings" panose="05000000000000000000" pitchFamily="2" charset="2"/>
              </a:rPr>
              <a:t>Depicting</a:t>
            </a:r>
            <a:r>
              <a:rPr lang="fr-FR" sz="1400" dirty="0">
                <a:sym typeface="Wingdings" panose="05000000000000000000" pitchFamily="2" charset="2"/>
              </a:rPr>
              <a:t> the </a:t>
            </a:r>
            <a:r>
              <a:rPr lang="fr-FR" sz="1400" dirty="0" err="1">
                <a:sym typeface="Wingdings" panose="05000000000000000000" pitchFamily="2" charset="2"/>
              </a:rPr>
              <a:t>genetic</a:t>
            </a:r>
            <a:r>
              <a:rPr lang="fr-FR" sz="1400" dirty="0">
                <a:sym typeface="Wingdings" panose="05000000000000000000" pitchFamily="2" charset="2"/>
              </a:rPr>
              <a:t> control of </a:t>
            </a:r>
            <a:r>
              <a:rPr lang="fr-FR" sz="1400" dirty="0" err="1">
                <a:sym typeface="Wingdings" panose="05000000000000000000" pitchFamily="2" charset="2"/>
              </a:rPr>
              <a:t>resistance</a:t>
            </a:r>
            <a:endParaRPr lang="fr-FR" sz="1400" dirty="0">
              <a:sym typeface="Wingdings" panose="05000000000000000000" pitchFamily="2" charset="2"/>
            </a:endParaRPr>
          </a:p>
        </p:txBody>
      </p:sp>
      <p:pic>
        <p:nvPicPr>
          <p:cNvPr id="50" name="Picture 49">
            <a:extLst>
              <a:ext uri="{FF2B5EF4-FFF2-40B4-BE49-F238E27FC236}">
                <a16:creationId xmlns:a16="http://schemas.microsoft.com/office/drawing/2014/main" id="{75E887E7-AA95-446E-B121-9B26661FF85C}"/>
              </a:ext>
            </a:extLst>
          </p:cNvPr>
          <p:cNvPicPr>
            <a:picLocks noChangeAspect="1"/>
          </p:cNvPicPr>
          <p:nvPr/>
        </p:nvPicPr>
        <p:blipFill rotWithShape="1">
          <a:blip r:embed="rId3">
            <a:extLst>
              <a:ext uri="{28A0092B-C50C-407E-A947-70E740481C1C}">
                <a14:useLocalDpi xmlns:a14="http://schemas.microsoft.com/office/drawing/2010/main" val="0"/>
              </a:ext>
            </a:extLst>
          </a:blip>
          <a:srcRect b="7106"/>
          <a:stretch/>
        </p:blipFill>
        <p:spPr>
          <a:xfrm>
            <a:off x="844332" y="1261179"/>
            <a:ext cx="3966973" cy="2763785"/>
          </a:xfrm>
          <a:prstGeom prst="rect">
            <a:avLst/>
          </a:prstGeom>
        </p:spPr>
      </p:pic>
      <p:sp>
        <p:nvSpPr>
          <p:cNvPr id="51" name="Callout: Line with Accent Bar 50">
            <a:extLst>
              <a:ext uri="{FF2B5EF4-FFF2-40B4-BE49-F238E27FC236}">
                <a16:creationId xmlns:a16="http://schemas.microsoft.com/office/drawing/2014/main" id="{8E456CC9-A439-4B15-ACE8-F751DA13CB82}"/>
              </a:ext>
            </a:extLst>
          </p:cNvPr>
          <p:cNvSpPr/>
          <p:nvPr/>
        </p:nvSpPr>
        <p:spPr>
          <a:xfrm>
            <a:off x="3019555" y="1781140"/>
            <a:ext cx="2592934" cy="1607717"/>
          </a:xfrm>
          <a:prstGeom prst="accentCallout1">
            <a:avLst>
              <a:gd name="adj1" fmla="val 53634"/>
              <a:gd name="adj2" fmla="val -7628"/>
              <a:gd name="adj3" fmla="val 76479"/>
              <a:gd name="adj4" fmla="val -21876"/>
            </a:avLst>
          </a:prstGeom>
          <a:blipFill>
            <a:blip r:embed="rId4"/>
            <a:stretch>
              <a:fillRect/>
            </a:stretch>
          </a:bli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dirty="0"/>
          </a:p>
        </p:txBody>
      </p:sp>
      <p:sp>
        <p:nvSpPr>
          <p:cNvPr id="52" name="Callout: Bent Line with Accent Bar 51">
            <a:extLst>
              <a:ext uri="{FF2B5EF4-FFF2-40B4-BE49-F238E27FC236}">
                <a16:creationId xmlns:a16="http://schemas.microsoft.com/office/drawing/2014/main" id="{63D2FE9E-3D3F-4CF6-A66F-8086859AF657}"/>
              </a:ext>
            </a:extLst>
          </p:cNvPr>
          <p:cNvSpPr/>
          <p:nvPr/>
        </p:nvSpPr>
        <p:spPr>
          <a:xfrm>
            <a:off x="4207585" y="1439567"/>
            <a:ext cx="1812217" cy="1179663"/>
          </a:xfrm>
          <a:prstGeom prst="accentCallout2">
            <a:avLst/>
          </a:prstGeom>
          <a:blipFill>
            <a:blip r:embed="rId5"/>
            <a:stretch>
              <a:fillRect b="-19902"/>
            </a:stretch>
          </a:bli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CAD2DEB5-63F9-4882-B9BD-D2A8F6A31628}"/>
              </a:ext>
            </a:extLst>
          </p:cNvPr>
          <p:cNvSpPr txBox="1"/>
          <p:nvPr/>
        </p:nvSpPr>
        <p:spPr>
          <a:xfrm>
            <a:off x="4175555" y="2167689"/>
            <a:ext cx="2046818" cy="461665"/>
          </a:xfrm>
          <a:prstGeom prst="rect">
            <a:avLst/>
          </a:prstGeom>
          <a:noFill/>
        </p:spPr>
        <p:txBody>
          <a:bodyPr wrap="square" rtlCol="0">
            <a:spAutoFit/>
          </a:bodyPr>
          <a:lstStyle/>
          <a:p>
            <a:r>
              <a:rPr lang="fr-FR" sz="1200" dirty="0" err="1">
                <a:solidFill>
                  <a:schemeClr val="bg1"/>
                </a:solidFill>
                <a:cs typeface="Aharoni" panose="02010803020104030203" pitchFamily="2" charset="-79"/>
              </a:rPr>
              <a:t>Melampsora</a:t>
            </a:r>
            <a:r>
              <a:rPr lang="fr-FR" sz="1200" dirty="0">
                <a:solidFill>
                  <a:schemeClr val="bg1"/>
                </a:solidFill>
                <a:cs typeface="Aharoni" panose="02010803020104030203" pitchFamily="2" charset="-79"/>
              </a:rPr>
              <a:t> </a:t>
            </a:r>
            <a:r>
              <a:rPr lang="fr-FR" sz="1200" dirty="0" err="1">
                <a:solidFill>
                  <a:schemeClr val="bg1"/>
                </a:solidFill>
                <a:cs typeface="Aharoni" panose="02010803020104030203" pitchFamily="2" charset="-79"/>
              </a:rPr>
              <a:t>laricii-populina</a:t>
            </a:r>
            <a:endParaRPr lang="fr-FR" sz="1200" dirty="0">
              <a:solidFill>
                <a:schemeClr val="bg1"/>
              </a:solidFill>
              <a:cs typeface="Aharoni" panose="02010803020104030203" pitchFamily="2" charset="-79"/>
            </a:endParaRPr>
          </a:p>
          <a:p>
            <a:r>
              <a:rPr lang="fr-FR" sz="1200" dirty="0">
                <a:solidFill>
                  <a:schemeClr val="bg1"/>
                </a:solidFill>
                <a:cs typeface="Aharoni" panose="02010803020104030203" pitchFamily="2" charset="-79"/>
              </a:rPr>
              <a:t> (</a:t>
            </a:r>
            <a:r>
              <a:rPr lang="fr-FR" sz="1200" dirty="0" err="1">
                <a:solidFill>
                  <a:schemeClr val="bg1"/>
                </a:solidFill>
                <a:cs typeface="Aharoni" panose="02010803020104030203" pitchFamily="2" charset="-79"/>
              </a:rPr>
              <a:t>rust</a:t>
            </a:r>
            <a:r>
              <a:rPr lang="fr-FR" sz="1200" dirty="0">
                <a:solidFill>
                  <a:schemeClr val="bg1"/>
                </a:solidFill>
                <a:cs typeface="Aharoni" panose="02010803020104030203" pitchFamily="2" charset="-79"/>
              </a:rPr>
              <a:t>)</a:t>
            </a:r>
            <a:endParaRPr lang="en-GB" sz="1200" dirty="0">
              <a:solidFill>
                <a:schemeClr val="bg1"/>
              </a:solidFill>
              <a:cs typeface="Aharoni" panose="02010803020104030203" pitchFamily="2" charset="-79"/>
            </a:endParaRPr>
          </a:p>
        </p:txBody>
      </p:sp>
      <p:sp>
        <p:nvSpPr>
          <p:cNvPr id="54" name="TextBox 53">
            <a:extLst>
              <a:ext uri="{FF2B5EF4-FFF2-40B4-BE49-F238E27FC236}">
                <a16:creationId xmlns:a16="http://schemas.microsoft.com/office/drawing/2014/main" id="{3F6A8B1B-8A26-4ED5-965F-96D912E0A8F7}"/>
              </a:ext>
            </a:extLst>
          </p:cNvPr>
          <p:cNvSpPr txBox="1"/>
          <p:nvPr/>
        </p:nvSpPr>
        <p:spPr>
          <a:xfrm>
            <a:off x="837211" y="5539519"/>
            <a:ext cx="5050048" cy="1169551"/>
          </a:xfrm>
          <a:prstGeom prst="rect">
            <a:avLst/>
          </a:prstGeom>
          <a:noFill/>
        </p:spPr>
        <p:txBody>
          <a:bodyPr wrap="square" rtlCol="0">
            <a:spAutoFit/>
          </a:bodyPr>
          <a:lstStyle/>
          <a:p>
            <a:r>
              <a:rPr lang="fr-FR" sz="1400" b="1" dirty="0"/>
              <a:t>Data </a:t>
            </a:r>
            <a:r>
              <a:rPr lang="fr-FR" sz="1400" b="1" dirty="0" err="1"/>
              <a:t>measurements</a:t>
            </a:r>
            <a:endParaRPr lang="fr-FR" sz="1400" b="1" dirty="0"/>
          </a:p>
          <a:p>
            <a:pPr marL="285750" indent="-285750">
              <a:buFont typeface="Arial" panose="020B0604020202020204" pitchFamily="34" charset="0"/>
              <a:buChar char="•"/>
            </a:pPr>
            <a:r>
              <a:rPr lang="fr-FR" sz="1400" dirty="0" err="1"/>
              <a:t>Phenotype</a:t>
            </a:r>
            <a:r>
              <a:rPr lang="fr-FR" sz="1400" dirty="0"/>
              <a:t>: </a:t>
            </a:r>
            <a:r>
              <a:rPr lang="fr-FR" sz="1400" dirty="0" err="1"/>
              <a:t>samples</a:t>
            </a:r>
            <a:r>
              <a:rPr lang="fr-FR" sz="1400" dirty="0"/>
              <a:t> are </a:t>
            </a:r>
            <a:r>
              <a:rPr lang="fr-FR" sz="1400" dirty="0" err="1"/>
              <a:t>taken</a:t>
            </a:r>
            <a:r>
              <a:rPr lang="fr-FR" sz="1400" dirty="0"/>
              <a:t> to the </a:t>
            </a:r>
            <a:r>
              <a:rPr lang="fr-FR" sz="1400" dirty="0" err="1"/>
              <a:t>lab</a:t>
            </a:r>
            <a:r>
              <a:rPr lang="fr-FR" sz="1400" dirty="0"/>
              <a:t> </a:t>
            </a:r>
            <a:r>
              <a:rPr lang="fr-FR" sz="1400" dirty="0">
                <a:sym typeface="Wingdings" panose="05000000000000000000" pitchFamily="2" charset="2"/>
              </a:rPr>
              <a:t> </a:t>
            </a:r>
            <a:r>
              <a:rPr lang="fr-FR" sz="1400" dirty="0" err="1">
                <a:sym typeface="Wingdings" panose="05000000000000000000" pitchFamily="2" charset="2"/>
              </a:rPr>
              <a:t>inoculated</a:t>
            </a:r>
            <a:r>
              <a:rPr lang="fr-FR" sz="1400" dirty="0">
                <a:sym typeface="Wingdings" panose="05000000000000000000" pitchFamily="2" charset="2"/>
              </a:rPr>
              <a:t> </a:t>
            </a:r>
            <a:r>
              <a:rPr lang="fr-FR" sz="1400" dirty="0" err="1">
                <a:sym typeface="Wingdings" panose="05000000000000000000" pitchFamily="2" charset="2"/>
              </a:rPr>
              <a:t>with</a:t>
            </a:r>
            <a:r>
              <a:rPr lang="fr-FR" sz="1400" dirty="0">
                <a:sym typeface="Wingdings" panose="05000000000000000000" pitchFamily="2" charset="2"/>
              </a:rPr>
              <a:t> 3 </a:t>
            </a:r>
            <a:r>
              <a:rPr lang="fr-FR" sz="1400" dirty="0" err="1">
                <a:sym typeface="Wingdings" panose="05000000000000000000" pitchFamily="2" charset="2"/>
              </a:rPr>
              <a:t>pathogens</a:t>
            </a:r>
            <a:r>
              <a:rPr lang="fr-FR" sz="1400" dirty="0">
                <a:sym typeface="Wingdings" panose="05000000000000000000" pitchFamily="2" charset="2"/>
              </a:rPr>
              <a:t>  </a:t>
            </a:r>
            <a:r>
              <a:rPr lang="fr-FR" sz="1400" dirty="0" err="1">
                <a:sym typeface="Wingdings" panose="05000000000000000000" pitchFamily="2" charset="2"/>
              </a:rPr>
              <a:t>resistance</a:t>
            </a:r>
            <a:r>
              <a:rPr lang="fr-FR" sz="1400" dirty="0">
                <a:sym typeface="Wingdings" panose="05000000000000000000" pitchFamily="2" charset="2"/>
              </a:rPr>
              <a:t> components are </a:t>
            </a:r>
            <a:r>
              <a:rPr lang="fr-FR" sz="1400" dirty="0" err="1">
                <a:sym typeface="Wingdings" panose="05000000000000000000" pitchFamily="2" charset="2"/>
              </a:rPr>
              <a:t>measured</a:t>
            </a:r>
            <a:r>
              <a:rPr lang="fr-FR" sz="1400" dirty="0">
                <a:sym typeface="Wingdings" panose="05000000000000000000" pitchFamily="2" charset="2"/>
              </a:rPr>
              <a:t> in the </a:t>
            </a:r>
            <a:r>
              <a:rPr lang="fr-FR" sz="1400" dirty="0" err="1">
                <a:sym typeface="Wingdings" panose="05000000000000000000" pitchFamily="2" charset="2"/>
              </a:rPr>
              <a:t>lab</a:t>
            </a:r>
            <a:endParaRPr lang="fr-FR" sz="1400" dirty="0">
              <a:sym typeface="Wingdings" panose="05000000000000000000" pitchFamily="2" charset="2"/>
            </a:endParaRPr>
          </a:p>
          <a:p>
            <a:pPr marL="285750" indent="-285750">
              <a:buFont typeface="Arial" panose="020B0604020202020204" pitchFamily="34" charset="0"/>
              <a:buChar char="•"/>
            </a:pPr>
            <a:r>
              <a:rPr lang="fr-FR" sz="1400" dirty="0" err="1">
                <a:sym typeface="Wingdings" panose="05000000000000000000" pitchFamily="2" charset="2"/>
              </a:rPr>
              <a:t>Genotype</a:t>
            </a:r>
            <a:r>
              <a:rPr lang="fr-FR" sz="1400" dirty="0">
                <a:sym typeface="Wingdings" panose="05000000000000000000" pitchFamily="2" charset="2"/>
              </a:rPr>
              <a:t>: </a:t>
            </a:r>
            <a:r>
              <a:rPr lang="fr-FR" sz="1400" dirty="0" err="1">
                <a:sym typeface="Wingdings" panose="05000000000000000000" pitchFamily="2" charset="2"/>
              </a:rPr>
              <a:t>Genomic</a:t>
            </a:r>
            <a:r>
              <a:rPr lang="fr-FR" sz="1400" dirty="0">
                <a:sym typeface="Wingdings" panose="05000000000000000000" pitchFamily="2" charset="2"/>
              </a:rPr>
              <a:t> </a:t>
            </a:r>
            <a:r>
              <a:rPr lang="fr-FR" sz="1400" dirty="0" err="1">
                <a:sym typeface="Wingdings" panose="05000000000000000000" pitchFamily="2" charset="2"/>
              </a:rPr>
              <a:t>sequencing</a:t>
            </a:r>
            <a:r>
              <a:rPr lang="fr-FR" sz="1400" dirty="0">
                <a:sym typeface="Wingdings" panose="05000000000000000000" pitchFamily="2" charset="2"/>
              </a:rPr>
              <a:t> </a:t>
            </a:r>
            <a:r>
              <a:rPr lang="fr-FR" sz="1400" dirty="0" err="1">
                <a:sym typeface="Wingdings" panose="05000000000000000000" pitchFamily="2" charset="2"/>
              </a:rPr>
              <a:t>with</a:t>
            </a:r>
            <a:r>
              <a:rPr lang="fr-FR" sz="1400" dirty="0">
                <a:sym typeface="Wingdings" panose="05000000000000000000" pitchFamily="2" charset="2"/>
              </a:rPr>
              <a:t> high-</a:t>
            </a:r>
            <a:r>
              <a:rPr lang="fr-FR" sz="1400" dirty="0" err="1">
                <a:sym typeface="Wingdings" panose="05000000000000000000" pitchFamily="2" charset="2"/>
              </a:rPr>
              <a:t>resolution</a:t>
            </a:r>
            <a:r>
              <a:rPr lang="fr-FR" sz="1400" dirty="0">
                <a:sym typeface="Wingdings" panose="05000000000000000000" pitchFamily="2" charset="2"/>
              </a:rPr>
              <a:t> </a:t>
            </a:r>
            <a:r>
              <a:rPr lang="fr-FR" sz="1400" dirty="0" err="1">
                <a:sym typeface="Wingdings" panose="05000000000000000000" pitchFamily="2" charset="2"/>
              </a:rPr>
              <a:t>SNPs</a:t>
            </a:r>
            <a:r>
              <a:rPr lang="fr-FR" sz="1400" dirty="0">
                <a:sym typeface="Wingdings" panose="05000000000000000000" pitchFamily="2" charset="2"/>
              </a:rPr>
              <a:t>. Total </a:t>
            </a:r>
            <a:r>
              <a:rPr lang="fr-FR" sz="1400" dirty="0" err="1">
                <a:sym typeface="Wingdings" panose="05000000000000000000" pitchFamily="2" charset="2"/>
              </a:rPr>
              <a:t>SNPs</a:t>
            </a:r>
            <a:r>
              <a:rPr lang="fr-FR" sz="1400" dirty="0">
                <a:sym typeface="Wingdings" panose="05000000000000000000" pitchFamily="2" charset="2"/>
              </a:rPr>
              <a:t> </a:t>
            </a:r>
            <a:r>
              <a:rPr lang="fr-FR" sz="1400" dirty="0" err="1">
                <a:sym typeface="Wingdings" panose="05000000000000000000" pitchFamily="2" charset="2"/>
              </a:rPr>
              <a:t>used</a:t>
            </a:r>
            <a:r>
              <a:rPr lang="fr-FR" sz="1400" dirty="0">
                <a:sym typeface="Wingdings" panose="05000000000000000000" pitchFamily="2" charset="2"/>
              </a:rPr>
              <a:t> </a:t>
            </a:r>
            <a:r>
              <a:rPr lang="fr-FR" sz="1400" dirty="0" err="1">
                <a:sym typeface="Wingdings" panose="05000000000000000000" pitchFamily="2" charset="2"/>
              </a:rPr>
              <a:t>were</a:t>
            </a:r>
            <a:r>
              <a:rPr lang="fr-FR" sz="1400" dirty="0">
                <a:sym typeface="Wingdings" panose="05000000000000000000" pitchFamily="2" charset="2"/>
              </a:rPr>
              <a:t> 7.800</a:t>
            </a:r>
            <a:endParaRPr lang="fr-FR" sz="1400" dirty="0"/>
          </a:p>
        </p:txBody>
      </p:sp>
    </p:spTree>
    <p:extLst>
      <p:ext uri="{BB962C8B-B14F-4D97-AF65-F5344CB8AC3E}">
        <p14:creationId xmlns:p14="http://schemas.microsoft.com/office/powerpoint/2010/main" val="390470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animEffect transition="in" filter="fade">
                                      <p:cBhvr>
                                        <p:cTn id="9" dur="500"/>
                                        <p:tgtEl>
                                          <p:spTgt spid="4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left)">
                                      <p:cBhvr>
                                        <p:cTn id="19" dur="1000"/>
                                        <p:tgtEl>
                                          <p:spTgt spid="52"/>
                                        </p:tgtEl>
                                      </p:cBhvr>
                                    </p:animEffect>
                                  </p:childTnLst>
                                </p:cTn>
                              </p:par>
                              <p:par>
                                <p:cTn id="20" presetID="22" presetClass="entr" presetSubtype="8" fill="hold" grpId="0" nodeType="withEffect">
                                  <p:stCondLst>
                                    <p:cond delay="10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10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25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3" grpId="0"/>
      <p:bldP spid="49" grpId="0"/>
      <p:bldP spid="51" grpId="0" animBg="1"/>
      <p:bldP spid="52" grpId="0" animBg="1"/>
      <p:bldP spid="53" grpId="0"/>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9A85B723-A876-4A51-8300-6C549AEE2300}"/>
              </a:ext>
            </a:extLst>
          </p:cNvPr>
          <p:cNvSpPr txBox="1"/>
          <p:nvPr/>
        </p:nvSpPr>
        <p:spPr>
          <a:xfrm>
            <a:off x="668879" y="1945557"/>
            <a:ext cx="4367814" cy="338554"/>
          </a:xfrm>
          <a:prstGeom prst="rect">
            <a:avLst/>
          </a:prstGeom>
          <a:noFill/>
        </p:spPr>
        <p:txBody>
          <a:bodyPr wrap="square" rtlCol="0">
            <a:spAutoFit/>
          </a:bodyPr>
          <a:lstStyle/>
          <a:p>
            <a:pPr marL="285750" indent="-285750">
              <a:buFont typeface="Wingdings" panose="05000000000000000000" pitchFamily="2" charset="2"/>
              <a:buChar char="q"/>
            </a:pPr>
            <a:r>
              <a:rPr lang="en-GB" sz="1600" dirty="0"/>
              <a:t>Genomic matrix: 154 genotypes x 7 800 SNPs </a:t>
            </a:r>
          </a:p>
        </p:txBody>
      </p:sp>
      <p:sp>
        <p:nvSpPr>
          <p:cNvPr id="55" name="TextBox 54">
            <a:extLst>
              <a:ext uri="{FF2B5EF4-FFF2-40B4-BE49-F238E27FC236}">
                <a16:creationId xmlns:a16="http://schemas.microsoft.com/office/drawing/2014/main" id="{423FC630-E6B3-494C-BEF1-7E7EC0A5BF8B}"/>
              </a:ext>
            </a:extLst>
          </p:cNvPr>
          <p:cNvSpPr txBox="1"/>
          <p:nvPr/>
        </p:nvSpPr>
        <p:spPr>
          <a:xfrm>
            <a:off x="668880" y="1543685"/>
            <a:ext cx="4367814" cy="338554"/>
          </a:xfrm>
          <a:prstGeom prst="rect">
            <a:avLst/>
          </a:prstGeom>
          <a:solidFill>
            <a:schemeClr val="tx2">
              <a:lumMod val="75000"/>
            </a:schemeClr>
          </a:solidFill>
        </p:spPr>
        <p:txBody>
          <a:bodyPr wrap="square" rtlCol="0">
            <a:spAutoFit/>
          </a:bodyPr>
          <a:lstStyle/>
          <a:p>
            <a:r>
              <a:rPr lang="fr-FR" sz="1600" dirty="0">
                <a:solidFill>
                  <a:schemeClr val="bg1"/>
                </a:solidFill>
                <a:latin typeface="Aharoni" panose="02010803020104030203" pitchFamily="2" charset="-79"/>
                <a:cs typeface="Aharoni" panose="02010803020104030203" pitchFamily="2" charset="-79"/>
              </a:rPr>
              <a:t>The </a:t>
            </a:r>
            <a:r>
              <a:rPr lang="fr-FR" sz="1600" dirty="0" err="1">
                <a:solidFill>
                  <a:schemeClr val="bg1"/>
                </a:solidFill>
                <a:latin typeface="Aharoni" panose="02010803020104030203" pitchFamily="2" charset="-79"/>
                <a:cs typeface="Aharoni" panose="02010803020104030203" pitchFamily="2" charset="-79"/>
              </a:rPr>
              <a:t>materials</a:t>
            </a:r>
            <a:endParaRPr lang="en-GB" sz="1600" dirty="0">
              <a:solidFill>
                <a:schemeClr val="bg1"/>
              </a:solidFill>
              <a:latin typeface="Aharoni" panose="02010803020104030203" pitchFamily="2" charset="-79"/>
              <a:cs typeface="Aharoni" panose="02010803020104030203" pitchFamily="2" charset="-79"/>
            </a:endParaRPr>
          </a:p>
        </p:txBody>
      </p:sp>
      <p:sp>
        <p:nvSpPr>
          <p:cNvPr id="56" name="TextBox 55">
            <a:extLst>
              <a:ext uri="{FF2B5EF4-FFF2-40B4-BE49-F238E27FC236}">
                <a16:creationId xmlns:a16="http://schemas.microsoft.com/office/drawing/2014/main" id="{015452FC-A43E-41EB-846E-1688A976FE48}"/>
              </a:ext>
            </a:extLst>
          </p:cNvPr>
          <p:cNvSpPr txBox="1"/>
          <p:nvPr/>
        </p:nvSpPr>
        <p:spPr>
          <a:xfrm>
            <a:off x="6648988" y="1543685"/>
            <a:ext cx="4367814" cy="338554"/>
          </a:xfrm>
          <a:prstGeom prst="rect">
            <a:avLst/>
          </a:prstGeom>
          <a:solidFill>
            <a:schemeClr val="tx2">
              <a:lumMod val="75000"/>
            </a:schemeClr>
          </a:solidFill>
        </p:spPr>
        <p:txBody>
          <a:bodyPr wrap="square" rtlCol="0">
            <a:spAutoFit/>
          </a:bodyPr>
          <a:lstStyle/>
          <a:p>
            <a:r>
              <a:rPr lang="fr-FR" sz="1600" dirty="0">
                <a:solidFill>
                  <a:schemeClr val="bg1"/>
                </a:solidFill>
                <a:latin typeface="Aharoni" panose="02010803020104030203" pitchFamily="2" charset="-79"/>
                <a:cs typeface="Aharoni" panose="02010803020104030203" pitchFamily="2" charset="-79"/>
              </a:rPr>
              <a:t>The model</a:t>
            </a:r>
            <a:endParaRPr lang="en-GB" sz="1600" dirty="0">
              <a:solidFill>
                <a:schemeClr val="bg1"/>
              </a:solidFill>
              <a:latin typeface="Aharoni" panose="02010803020104030203" pitchFamily="2" charset="-79"/>
              <a:cs typeface="Aharoni" panose="02010803020104030203" pitchFamily="2" charset="-79"/>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E74FC50-F5AF-4B41-B868-87913E2FC816}"/>
                  </a:ext>
                </a:extLst>
              </p:cNvPr>
              <p:cNvSpPr txBox="1"/>
              <p:nvPr/>
            </p:nvSpPr>
            <p:spPr>
              <a:xfrm>
                <a:off x="6648987" y="1980491"/>
                <a:ext cx="4550863" cy="1354217"/>
              </a:xfrm>
              <a:prstGeom prst="rect">
                <a:avLst/>
              </a:prstGeom>
              <a:noFill/>
            </p:spPr>
            <p:txBody>
              <a:bodyPr wrap="square" rtlCol="0">
                <a:spAutoFit/>
              </a:bodyPr>
              <a:lstStyle/>
              <a:p>
                <a:pPr marL="285750" indent="-285750">
                  <a:buFont typeface="Wingdings" panose="05000000000000000000" pitchFamily="2" charset="2"/>
                  <a:buChar char="q"/>
                </a:pPr>
                <a:r>
                  <a:rPr lang="en-GB" sz="1600" dirty="0"/>
                  <a:t>Generalized linear mixed model</a:t>
                </a:r>
              </a:p>
              <a:p>
                <a:pPr marL="285750" indent="-285750">
                  <a:buFont typeface="Wingdings" panose="05000000000000000000" pitchFamily="2" charset="2"/>
                  <a:buChar char="q"/>
                </a:pPr>
                <a14:m>
                  <m:oMath xmlns:m="http://schemas.openxmlformats.org/officeDocument/2006/math">
                    <m:r>
                      <a:rPr lang="en-GB" sz="1800" i="1" smtClean="0">
                        <a:effectLst/>
                        <a:latin typeface="Cambria Math" panose="02040503050406030204" pitchFamily="18" charset="0"/>
                        <a:ea typeface="Calibri" panose="020F0502020204030204" pitchFamily="34" charset="0"/>
                        <a:cs typeface="Arial" panose="020B0604020202020204" pitchFamily="34" charset="0"/>
                      </a:rPr>
                      <m:t>𝑌</m:t>
                    </m:r>
                    <m:r>
                      <a:rPr lang="en-GB" sz="1800" i="1" smtClean="0">
                        <a:effectLst/>
                        <a:latin typeface="Cambria Math" panose="02040503050406030204" pitchFamily="18" charset="0"/>
                        <a:ea typeface="Calibri" panose="020F0502020204030204" pitchFamily="34" charset="0"/>
                        <a:cs typeface="Arial" panose="020B0604020202020204" pitchFamily="34" charset="0"/>
                      </a:rPr>
                      <m:t>=</m:t>
                    </m:r>
                    <m:r>
                      <a:rPr lang="en-GB" sz="1800" i="1" smtClean="0">
                        <a:effectLst/>
                        <a:latin typeface="Cambria Math" panose="02040503050406030204" pitchFamily="18" charset="0"/>
                        <a:ea typeface="Calibri" panose="020F0502020204030204" pitchFamily="34" charset="0"/>
                        <a:cs typeface="Arial" panose="020B0604020202020204" pitchFamily="34" charset="0"/>
                      </a:rPr>
                      <m:t>𝑍</m:t>
                    </m:r>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𝛽</m:t>
                        </m:r>
                      </m:e>
                      <m:sub>
                        <m:r>
                          <a:rPr lang="en-GB" sz="1800" i="1">
                            <a:effectLst/>
                            <a:latin typeface="Cambria Math" panose="02040503050406030204" pitchFamily="18" charset="0"/>
                            <a:ea typeface="Calibri" panose="020F0502020204030204" pitchFamily="34" charset="0"/>
                            <a:cs typeface="Arial" panose="020B0604020202020204" pitchFamily="34" charset="0"/>
                          </a:rPr>
                          <m:t>1</m:t>
                        </m:r>
                      </m:sub>
                    </m:sSub>
                    <m:r>
                      <a:rPr lang="en-GB" sz="1800" i="1">
                        <a:effectLst/>
                        <a:latin typeface="Cambria Math" panose="02040503050406030204" pitchFamily="18" charset="0"/>
                        <a:ea typeface="Calibri" panose="020F0502020204030204" pitchFamily="34" charset="0"/>
                        <a:cs typeface="Arial" panose="020B0604020202020204" pitchFamily="34" charset="0"/>
                      </a:rPr>
                      <m:t>+</m:t>
                    </m:r>
                    <m:r>
                      <a:rPr lang="en-GB" sz="1800" i="1">
                        <a:effectLst/>
                        <a:latin typeface="Cambria Math" panose="02040503050406030204" pitchFamily="18" charset="0"/>
                        <a:ea typeface="Calibri" panose="020F0502020204030204" pitchFamily="34" charset="0"/>
                        <a:cs typeface="Arial" panose="020B0604020202020204" pitchFamily="34" charset="0"/>
                      </a:rPr>
                      <m:t>𝑋</m:t>
                    </m:r>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𝛽</m:t>
                        </m:r>
                      </m:e>
                      <m:sub>
                        <m:r>
                          <a:rPr lang="en-GB" sz="1800" i="1">
                            <a:effectLst/>
                            <a:latin typeface="Cambria Math" panose="02040503050406030204" pitchFamily="18" charset="0"/>
                            <a:ea typeface="Calibri" panose="020F0502020204030204" pitchFamily="34" charset="0"/>
                            <a:cs typeface="Arial" panose="020B0604020202020204" pitchFamily="34" charset="0"/>
                          </a:rPr>
                          <m:t>2</m:t>
                        </m:r>
                      </m:sub>
                    </m:sSub>
                    <m:r>
                      <a:rPr lang="en-GB" sz="1800" i="1">
                        <a:effectLst/>
                        <a:latin typeface="Cambria Math" panose="02040503050406030204" pitchFamily="18" charset="0"/>
                        <a:ea typeface="Calibri" panose="020F0502020204030204" pitchFamily="34" charset="0"/>
                        <a:cs typeface="Arial" panose="020B0604020202020204" pitchFamily="34" charset="0"/>
                      </a:rPr>
                      <m:t>+ </m:t>
                    </m:r>
                    <m:r>
                      <a:rPr lang="en-GB" sz="1800" i="1">
                        <a:effectLst/>
                        <a:latin typeface="Cambria Math" panose="02040503050406030204" pitchFamily="18" charset="0"/>
                        <a:ea typeface="Calibri" panose="020F0502020204030204" pitchFamily="34" charset="0"/>
                        <a:cs typeface="Arial" panose="020B0604020202020204" pitchFamily="34" charset="0"/>
                      </a:rPr>
                      <m:t>𝜀</m:t>
                    </m:r>
                  </m:oMath>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GB" sz="1600" dirty="0"/>
                  <a:t>Correcting noise variation using kinship matrix and population structure (K = 6)</a:t>
                </a:r>
              </a:p>
              <a:p>
                <a:pPr marL="285750" indent="-285750">
                  <a:buFont typeface="Wingdings" panose="05000000000000000000" pitchFamily="2" charset="2"/>
                  <a:buChar char="q"/>
                </a:pPr>
                <a:r>
                  <a:rPr lang="en-GB" sz="1600" dirty="0"/>
                  <a:t>Evaluation of candidate genes: using P-values</a:t>
                </a:r>
              </a:p>
            </p:txBody>
          </p:sp>
        </mc:Choice>
        <mc:Fallback xmlns="">
          <p:sp>
            <p:nvSpPr>
              <p:cNvPr id="57" name="TextBox 56">
                <a:extLst>
                  <a:ext uri="{FF2B5EF4-FFF2-40B4-BE49-F238E27FC236}">
                    <a16:creationId xmlns:a16="http://schemas.microsoft.com/office/drawing/2014/main" id="{BE74FC50-F5AF-4B41-B868-87913E2FC816}"/>
                  </a:ext>
                </a:extLst>
              </p:cNvPr>
              <p:cNvSpPr txBox="1">
                <a:spLocks noRot="1" noChangeAspect="1" noMove="1" noResize="1" noEditPoints="1" noAdjustHandles="1" noChangeArrowheads="1" noChangeShapeType="1" noTextEdit="1"/>
              </p:cNvSpPr>
              <p:nvPr/>
            </p:nvSpPr>
            <p:spPr>
              <a:xfrm>
                <a:off x="6648987" y="1980491"/>
                <a:ext cx="4550863" cy="1354217"/>
              </a:xfrm>
              <a:prstGeom prst="rect">
                <a:avLst/>
              </a:prstGeom>
              <a:blipFill>
                <a:blip r:embed="rId2"/>
                <a:stretch>
                  <a:fillRect l="-938" t="-1351" b="-4955"/>
                </a:stretch>
              </a:blipFill>
            </p:spPr>
            <p:txBody>
              <a:bodyPr/>
              <a:lstStyle/>
              <a:p>
                <a:r>
                  <a:rPr lang="en-GB">
                    <a:noFill/>
                  </a:rPr>
                  <a:t> </a:t>
                </a:r>
              </a:p>
            </p:txBody>
          </p:sp>
        </mc:Fallback>
      </mc:AlternateContent>
      <p:pic>
        <p:nvPicPr>
          <p:cNvPr id="58" name="Picture 57" descr="Population structure chart. Individuals tend to group with the individuals that come from the same location">
            <a:extLst>
              <a:ext uri="{FF2B5EF4-FFF2-40B4-BE49-F238E27FC236}">
                <a16:creationId xmlns:a16="http://schemas.microsoft.com/office/drawing/2014/main" id="{CF6A19BD-AE93-4215-BBCA-F36285244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51" y="3465513"/>
            <a:ext cx="10374230" cy="2593558"/>
          </a:xfrm>
          <a:prstGeom prst="rect">
            <a:avLst/>
          </a:prstGeom>
        </p:spPr>
      </p:pic>
      <p:sp>
        <p:nvSpPr>
          <p:cNvPr id="2" name="TextBox 1">
            <a:extLst>
              <a:ext uri="{FF2B5EF4-FFF2-40B4-BE49-F238E27FC236}">
                <a16:creationId xmlns:a16="http://schemas.microsoft.com/office/drawing/2014/main" id="{5E4A9F42-DA8A-4187-8FAA-6A4C3B54D7C7}"/>
              </a:ext>
            </a:extLst>
          </p:cNvPr>
          <p:cNvSpPr txBox="1"/>
          <p:nvPr/>
        </p:nvSpPr>
        <p:spPr>
          <a:xfrm>
            <a:off x="802351" y="5928266"/>
            <a:ext cx="6542843" cy="261610"/>
          </a:xfrm>
          <a:prstGeom prst="rect">
            <a:avLst/>
          </a:prstGeom>
          <a:noFill/>
        </p:spPr>
        <p:txBody>
          <a:bodyPr wrap="square" rtlCol="0">
            <a:spAutoFit/>
          </a:bodyPr>
          <a:lstStyle/>
          <a:p>
            <a:r>
              <a:rPr lang="en-GB" sz="1100" dirty="0"/>
              <a:t>Population structure chart. Individuals tend to group with the individuals that come from the same location</a:t>
            </a:r>
          </a:p>
        </p:txBody>
      </p:sp>
      <p:sp>
        <p:nvSpPr>
          <p:cNvPr id="74" name="TextBox 73">
            <a:extLst>
              <a:ext uri="{FF2B5EF4-FFF2-40B4-BE49-F238E27FC236}">
                <a16:creationId xmlns:a16="http://schemas.microsoft.com/office/drawing/2014/main" id="{2E4E486C-8DA3-4499-9F05-3347AC1318E9}"/>
              </a:ext>
            </a:extLst>
          </p:cNvPr>
          <p:cNvSpPr txBox="1"/>
          <p:nvPr/>
        </p:nvSpPr>
        <p:spPr>
          <a:xfrm>
            <a:off x="584589" y="356961"/>
            <a:ext cx="4367814" cy="338554"/>
          </a:xfrm>
          <a:prstGeom prst="rect">
            <a:avLst/>
          </a:prstGeom>
          <a:noFill/>
        </p:spPr>
        <p:txBody>
          <a:bodyPr wrap="square" rtlCol="0">
            <a:spAutoFit/>
          </a:bodyPr>
          <a:lstStyle/>
          <a:p>
            <a:r>
              <a:rPr lang="en-US" sz="1600" dirty="0">
                <a:solidFill>
                  <a:schemeClr val="tx1">
                    <a:lumMod val="65000"/>
                    <a:lumOff val="35000"/>
                  </a:schemeClr>
                </a:solidFill>
                <a:latin typeface="Aharoni" panose="02010803020104030203" pitchFamily="2" charset="-79"/>
                <a:cs typeface="Aharoni" panose="02010803020104030203" pitchFamily="2" charset="-79"/>
              </a:rPr>
              <a:t>Analyses and Results</a:t>
            </a:r>
          </a:p>
        </p:txBody>
      </p:sp>
      <p:sp>
        <p:nvSpPr>
          <p:cNvPr id="75" name="TextBox 74">
            <a:extLst>
              <a:ext uri="{FF2B5EF4-FFF2-40B4-BE49-F238E27FC236}">
                <a16:creationId xmlns:a16="http://schemas.microsoft.com/office/drawing/2014/main" id="{87B8979B-E965-43B4-B091-49AC4DB4C5D1}"/>
              </a:ext>
            </a:extLst>
          </p:cNvPr>
          <p:cNvSpPr txBox="1"/>
          <p:nvPr/>
        </p:nvSpPr>
        <p:spPr>
          <a:xfrm>
            <a:off x="584588" y="712173"/>
            <a:ext cx="4550864" cy="707886"/>
          </a:xfrm>
          <a:prstGeom prst="rect">
            <a:avLst/>
          </a:prstGeom>
          <a:noFill/>
        </p:spPr>
        <p:txBody>
          <a:bodyPr wrap="square" rtlCol="0">
            <a:spAutoFit/>
          </a:bodyPr>
          <a:lstStyle/>
          <a:p>
            <a:pPr algn="just"/>
            <a:r>
              <a:rPr lang="fr-FR" sz="2000" dirty="0">
                <a:solidFill>
                  <a:schemeClr val="tx2">
                    <a:lumMod val="75000"/>
                  </a:schemeClr>
                </a:solidFill>
                <a:latin typeface="Arial Black" panose="020B0A04020102020204" pitchFamily="34" charset="0"/>
              </a:rPr>
              <a:t>DEPICTING THE GENETICS OF RESISTANCE USING GWAS</a:t>
            </a:r>
          </a:p>
        </p:txBody>
      </p:sp>
      <p:cxnSp>
        <p:nvCxnSpPr>
          <p:cNvPr id="76" name="Straight Connector 75">
            <a:extLst>
              <a:ext uri="{FF2B5EF4-FFF2-40B4-BE49-F238E27FC236}">
                <a16:creationId xmlns:a16="http://schemas.microsoft.com/office/drawing/2014/main" id="{73DD5456-3EFA-4225-AB54-55BD9DA9194F}"/>
              </a:ext>
            </a:extLst>
          </p:cNvPr>
          <p:cNvCxnSpPr>
            <a:cxnSpLocks/>
          </p:cNvCxnSpPr>
          <p:nvPr/>
        </p:nvCxnSpPr>
        <p:spPr>
          <a:xfrm flipH="1">
            <a:off x="668879" y="695515"/>
            <a:ext cx="1430224" cy="9765"/>
          </a:xfrm>
          <a:prstGeom prst="line">
            <a:avLst/>
          </a:prstGeom>
          <a:ln w="57150">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75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25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25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250"/>
                                        <p:tgtEl>
                                          <p:spTgt spid="5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randombar(horizontal)">
                                      <p:cBhvr>
                                        <p:cTn id="23" dur="500"/>
                                        <p:tgtEl>
                                          <p:spTgt spid="5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animBg="1"/>
      <p:bldP spid="56" grpId="0" animBg="1"/>
      <p:bldP spid="57"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6F1035B7-39D8-4F19-BE25-0257A3A586C8}"/>
              </a:ext>
            </a:extLst>
          </p:cNvPr>
          <p:cNvGrpSpPr/>
          <p:nvPr/>
        </p:nvGrpSpPr>
        <p:grpSpPr>
          <a:xfrm>
            <a:off x="5289163" y="1646002"/>
            <a:ext cx="6488657" cy="3183449"/>
            <a:chOff x="6166685" y="1885700"/>
            <a:chExt cx="5593375" cy="2744208"/>
          </a:xfrm>
        </p:grpSpPr>
        <p:pic>
          <p:nvPicPr>
            <p:cNvPr id="51" name="Picture 50" descr="Chart, scatter chart&#10;&#10;Description automatically generated">
              <a:extLst>
                <a:ext uri="{FF2B5EF4-FFF2-40B4-BE49-F238E27FC236}">
                  <a16:creationId xmlns:a16="http://schemas.microsoft.com/office/drawing/2014/main" id="{41194A6B-D3EF-49AD-94A3-0745BF7A9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685" y="1981585"/>
              <a:ext cx="5593375" cy="2648323"/>
            </a:xfrm>
            <a:prstGeom prst="rect">
              <a:avLst/>
            </a:prstGeom>
          </p:spPr>
        </p:pic>
        <p:grpSp>
          <p:nvGrpSpPr>
            <p:cNvPr id="52" name="Group 51">
              <a:extLst>
                <a:ext uri="{FF2B5EF4-FFF2-40B4-BE49-F238E27FC236}">
                  <a16:creationId xmlns:a16="http://schemas.microsoft.com/office/drawing/2014/main" id="{A5060BAB-4EEA-492D-9EF3-9189030A6F97}"/>
                </a:ext>
              </a:extLst>
            </p:cNvPr>
            <p:cNvGrpSpPr/>
            <p:nvPr/>
          </p:nvGrpSpPr>
          <p:grpSpPr>
            <a:xfrm>
              <a:off x="6408819" y="1885700"/>
              <a:ext cx="4568899" cy="1602240"/>
              <a:chOff x="6408819" y="1885700"/>
              <a:chExt cx="4568899" cy="1602240"/>
            </a:xfrm>
          </p:grpSpPr>
          <p:sp>
            <p:nvSpPr>
              <p:cNvPr id="53" name="TextBox 52">
                <a:extLst>
                  <a:ext uri="{FF2B5EF4-FFF2-40B4-BE49-F238E27FC236}">
                    <a16:creationId xmlns:a16="http://schemas.microsoft.com/office/drawing/2014/main" id="{C4D942C7-D1E5-492F-8D0C-E5F41B01C790}"/>
                  </a:ext>
                </a:extLst>
              </p:cNvPr>
              <p:cNvSpPr txBox="1"/>
              <p:nvPr/>
            </p:nvSpPr>
            <p:spPr>
              <a:xfrm>
                <a:off x="6692166" y="2650811"/>
                <a:ext cx="1105270" cy="400110"/>
              </a:xfrm>
              <a:prstGeom prst="rect">
                <a:avLst/>
              </a:prstGeom>
              <a:noFill/>
            </p:spPr>
            <p:txBody>
              <a:bodyPr wrap="square">
                <a:spAutoFit/>
              </a:bodyPr>
              <a:lstStyle/>
              <a:p>
                <a:pPr algn="ctr"/>
                <a:r>
                  <a:rPr lang="en-GB" sz="1000" dirty="0"/>
                  <a:t>YL1 nuclear family protein</a:t>
                </a:r>
              </a:p>
            </p:txBody>
          </p:sp>
          <p:sp>
            <p:nvSpPr>
              <p:cNvPr id="54" name="TextBox 53">
                <a:extLst>
                  <a:ext uri="{FF2B5EF4-FFF2-40B4-BE49-F238E27FC236}">
                    <a16:creationId xmlns:a16="http://schemas.microsoft.com/office/drawing/2014/main" id="{55FE4450-6CFF-4283-BA80-EAC1142620D5}"/>
                  </a:ext>
                </a:extLst>
              </p:cNvPr>
              <p:cNvSpPr txBox="1"/>
              <p:nvPr/>
            </p:nvSpPr>
            <p:spPr>
              <a:xfrm>
                <a:off x="7960642" y="2397101"/>
                <a:ext cx="1318914" cy="430887"/>
              </a:xfrm>
              <a:prstGeom prst="rect">
                <a:avLst/>
              </a:prstGeom>
              <a:noFill/>
            </p:spPr>
            <p:txBody>
              <a:bodyPr wrap="square">
                <a:spAutoFit/>
              </a:bodyPr>
              <a:lstStyle/>
              <a:p>
                <a:pPr algn="ctr"/>
                <a:r>
                  <a:rPr lang="en-GB" sz="1100" dirty="0"/>
                  <a:t>Serine Threonine Protein Kinase</a:t>
                </a:r>
              </a:p>
            </p:txBody>
          </p:sp>
          <p:sp>
            <p:nvSpPr>
              <p:cNvPr id="55" name="Oval 54">
                <a:extLst>
                  <a:ext uri="{FF2B5EF4-FFF2-40B4-BE49-F238E27FC236}">
                    <a16:creationId xmlns:a16="http://schemas.microsoft.com/office/drawing/2014/main" id="{3A3E2C67-69BA-4648-A3A4-E908D387D8BB}"/>
                  </a:ext>
                </a:extLst>
              </p:cNvPr>
              <p:cNvSpPr/>
              <p:nvPr/>
            </p:nvSpPr>
            <p:spPr>
              <a:xfrm>
                <a:off x="8323570" y="2801864"/>
                <a:ext cx="574059" cy="24905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AEED54AD-7B45-4484-8805-9F3051AB0CE7}"/>
                  </a:ext>
                </a:extLst>
              </p:cNvPr>
              <p:cNvSpPr txBox="1"/>
              <p:nvPr/>
            </p:nvSpPr>
            <p:spPr>
              <a:xfrm>
                <a:off x="8986681" y="1981585"/>
                <a:ext cx="1991037" cy="507831"/>
              </a:xfrm>
              <a:prstGeom prst="rect">
                <a:avLst/>
              </a:prstGeom>
              <a:noFill/>
            </p:spPr>
            <p:txBody>
              <a:bodyPr wrap="square">
                <a:spAutoFit/>
              </a:bodyPr>
              <a:lstStyle/>
              <a:p>
                <a:r>
                  <a:rPr lang="en-GB" sz="900" dirty="0"/>
                  <a:t>- Triose-phosphate Transporter family</a:t>
                </a:r>
              </a:p>
              <a:p>
                <a:r>
                  <a:rPr lang="en-GB" sz="900" dirty="0"/>
                  <a:t>- Acetyltransferase (GNAT) family</a:t>
                </a:r>
              </a:p>
              <a:p>
                <a:r>
                  <a:rPr lang="en-GB" sz="900" dirty="0"/>
                  <a:t>- Glycosyl hydrolases family 16</a:t>
                </a:r>
              </a:p>
            </p:txBody>
          </p:sp>
          <p:cxnSp>
            <p:nvCxnSpPr>
              <p:cNvPr id="57" name="Straight Arrow Connector 56">
                <a:extLst>
                  <a:ext uri="{FF2B5EF4-FFF2-40B4-BE49-F238E27FC236}">
                    <a16:creationId xmlns:a16="http://schemas.microsoft.com/office/drawing/2014/main" id="{AD3073E3-6EEB-4EE6-9ACA-2B7C69A44283}"/>
                  </a:ext>
                </a:extLst>
              </p:cNvPr>
              <p:cNvCxnSpPr/>
              <p:nvPr/>
            </p:nvCxnSpPr>
            <p:spPr>
              <a:xfrm flipH="1">
                <a:off x="9142936" y="2501816"/>
                <a:ext cx="839264" cy="424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C1C089-EF9E-4F93-BFC3-17F026CAD011}"/>
                  </a:ext>
                </a:extLst>
              </p:cNvPr>
              <p:cNvSpPr txBox="1"/>
              <p:nvPr/>
            </p:nvSpPr>
            <p:spPr>
              <a:xfrm>
                <a:off x="9142936" y="3087830"/>
                <a:ext cx="1105270" cy="400110"/>
              </a:xfrm>
              <a:prstGeom prst="rect">
                <a:avLst/>
              </a:prstGeom>
              <a:noFill/>
            </p:spPr>
            <p:txBody>
              <a:bodyPr wrap="square">
                <a:spAutoFit/>
              </a:bodyPr>
              <a:lstStyle/>
              <a:p>
                <a:pPr algn="ctr"/>
                <a:r>
                  <a:rPr lang="en-GB" sz="1000" dirty="0"/>
                  <a:t>Flavonoid biosynthesis</a:t>
                </a:r>
              </a:p>
            </p:txBody>
          </p:sp>
          <p:sp>
            <p:nvSpPr>
              <p:cNvPr id="59" name="TextBox 58">
                <a:extLst>
                  <a:ext uri="{FF2B5EF4-FFF2-40B4-BE49-F238E27FC236}">
                    <a16:creationId xmlns:a16="http://schemas.microsoft.com/office/drawing/2014/main" id="{BB57E539-0020-46A0-A3DD-1C0865E465EF}"/>
                  </a:ext>
                </a:extLst>
              </p:cNvPr>
              <p:cNvSpPr txBox="1"/>
              <p:nvPr/>
            </p:nvSpPr>
            <p:spPr>
              <a:xfrm>
                <a:off x="9855848" y="2633969"/>
                <a:ext cx="1014063" cy="600164"/>
              </a:xfrm>
              <a:prstGeom prst="rect">
                <a:avLst/>
              </a:prstGeom>
              <a:noFill/>
            </p:spPr>
            <p:txBody>
              <a:bodyPr wrap="square">
                <a:spAutoFit/>
              </a:bodyPr>
              <a:lstStyle/>
              <a:p>
                <a:pPr algn="ctr"/>
                <a:r>
                  <a:rPr lang="en-GB" sz="1100" dirty="0"/>
                  <a:t>Heavy-metal-associated domain</a:t>
                </a:r>
              </a:p>
            </p:txBody>
          </p:sp>
          <p:sp>
            <p:nvSpPr>
              <p:cNvPr id="60" name="TextBox 59">
                <a:extLst>
                  <a:ext uri="{FF2B5EF4-FFF2-40B4-BE49-F238E27FC236}">
                    <a16:creationId xmlns:a16="http://schemas.microsoft.com/office/drawing/2014/main" id="{13C38F12-7A38-4792-883F-89BF39545AA0}"/>
                  </a:ext>
                </a:extLst>
              </p:cNvPr>
              <p:cNvSpPr txBox="1"/>
              <p:nvPr/>
            </p:nvSpPr>
            <p:spPr>
              <a:xfrm>
                <a:off x="6408819" y="1885700"/>
                <a:ext cx="1598251" cy="27699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200" dirty="0"/>
                  <a:t>Latent </a:t>
                </a:r>
                <a:r>
                  <a:rPr lang="fr-FR" sz="1200" dirty="0" err="1"/>
                  <a:t>period</a:t>
                </a:r>
                <a:r>
                  <a:rPr lang="fr-FR" sz="1200" dirty="0"/>
                  <a:t> P72</a:t>
                </a:r>
                <a:endParaRPr lang="en-GB" sz="1200" dirty="0"/>
              </a:p>
            </p:txBody>
          </p:sp>
        </p:grpSp>
      </p:grpSp>
      <p:sp>
        <p:nvSpPr>
          <p:cNvPr id="61" name="TextBox 60">
            <a:extLst>
              <a:ext uri="{FF2B5EF4-FFF2-40B4-BE49-F238E27FC236}">
                <a16:creationId xmlns:a16="http://schemas.microsoft.com/office/drawing/2014/main" id="{3B7BA430-7E39-4D14-A84A-9A28893F7EC4}"/>
              </a:ext>
            </a:extLst>
          </p:cNvPr>
          <p:cNvSpPr txBox="1"/>
          <p:nvPr/>
        </p:nvSpPr>
        <p:spPr>
          <a:xfrm>
            <a:off x="668879" y="1646003"/>
            <a:ext cx="4367814" cy="338554"/>
          </a:xfrm>
          <a:prstGeom prst="rect">
            <a:avLst/>
          </a:prstGeom>
          <a:solidFill>
            <a:schemeClr val="tx2">
              <a:lumMod val="75000"/>
            </a:schemeClr>
          </a:solidFill>
        </p:spPr>
        <p:txBody>
          <a:bodyPr wrap="square" rtlCol="0">
            <a:spAutoFit/>
          </a:bodyPr>
          <a:lstStyle/>
          <a:p>
            <a:r>
              <a:rPr lang="fr-FR" sz="1600" dirty="0">
                <a:solidFill>
                  <a:schemeClr val="bg1"/>
                </a:solidFill>
                <a:latin typeface="Aharoni" panose="02010803020104030203" pitchFamily="2" charset="-79"/>
                <a:cs typeface="Aharoni" panose="02010803020104030203" pitchFamily="2" charset="-79"/>
              </a:rPr>
              <a:t>The </a:t>
            </a:r>
            <a:r>
              <a:rPr lang="fr-FR" sz="1600" dirty="0" err="1">
                <a:solidFill>
                  <a:schemeClr val="bg1"/>
                </a:solidFill>
                <a:latin typeface="Aharoni" panose="02010803020104030203" pitchFamily="2" charset="-79"/>
                <a:cs typeface="Aharoni" panose="02010803020104030203" pitchFamily="2" charset="-79"/>
              </a:rPr>
              <a:t>results</a:t>
            </a:r>
            <a:endParaRPr lang="en-GB" sz="1600" dirty="0">
              <a:solidFill>
                <a:schemeClr val="bg1"/>
              </a:solidFill>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9E1E1F97-6CA5-4EED-8541-BFFCE7863CA0}"/>
              </a:ext>
            </a:extLst>
          </p:cNvPr>
          <p:cNvSpPr txBox="1"/>
          <p:nvPr/>
        </p:nvSpPr>
        <p:spPr>
          <a:xfrm>
            <a:off x="668879" y="2097883"/>
            <a:ext cx="4550863" cy="830997"/>
          </a:xfrm>
          <a:prstGeom prst="rect">
            <a:avLst/>
          </a:prstGeom>
          <a:noFill/>
        </p:spPr>
        <p:txBody>
          <a:bodyPr wrap="square" rtlCol="0">
            <a:spAutoFit/>
          </a:bodyPr>
          <a:lstStyle/>
          <a:p>
            <a:pPr marL="285750" indent="-285750">
              <a:buFont typeface="Wingdings" panose="05000000000000000000" pitchFamily="2" charset="2"/>
              <a:buChar char="q"/>
            </a:pPr>
            <a:r>
              <a:rPr lang="fr-FR" sz="1600" dirty="0"/>
              <a:t>P-value </a:t>
            </a:r>
            <a:r>
              <a:rPr lang="fr-FR" sz="1600" dirty="0" err="1"/>
              <a:t>threshold</a:t>
            </a:r>
            <a:r>
              <a:rPr lang="en-GB" sz="1600" dirty="0"/>
              <a:t>: 0.001, -log10(0.001) = -3</a:t>
            </a:r>
          </a:p>
          <a:p>
            <a:pPr marL="285750" indent="-285750">
              <a:buFont typeface="Wingdings" panose="05000000000000000000" pitchFamily="2" charset="2"/>
              <a:buChar char="q"/>
            </a:pPr>
            <a:r>
              <a:rPr lang="en-GB" sz="1600" dirty="0"/>
              <a:t>Found 80 candidate genes in total for all the resistance components and rust pathogens</a:t>
            </a:r>
          </a:p>
        </p:txBody>
      </p:sp>
      <p:sp>
        <p:nvSpPr>
          <p:cNvPr id="2" name="Arrow: Down 1">
            <a:extLst>
              <a:ext uri="{FF2B5EF4-FFF2-40B4-BE49-F238E27FC236}">
                <a16:creationId xmlns:a16="http://schemas.microsoft.com/office/drawing/2014/main" id="{BFE2291F-0D82-45A5-84B3-EC36CE0ED6EF}"/>
              </a:ext>
            </a:extLst>
          </p:cNvPr>
          <p:cNvSpPr/>
          <p:nvPr/>
        </p:nvSpPr>
        <p:spPr>
          <a:xfrm>
            <a:off x="2669102" y="3020913"/>
            <a:ext cx="550416" cy="464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5390ABB0-A8BF-4E36-A48D-E3D4548DF022}"/>
              </a:ext>
            </a:extLst>
          </p:cNvPr>
          <p:cNvSpPr txBox="1"/>
          <p:nvPr/>
        </p:nvSpPr>
        <p:spPr>
          <a:xfrm>
            <a:off x="668879" y="3606954"/>
            <a:ext cx="4550863" cy="338554"/>
          </a:xfrm>
          <a:prstGeom prst="rect">
            <a:avLst/>
          </a:prstGeom>
          <a:noFill/>
        </p:spPr>
        <p:txBody>
          <a:bodyPr wrap="square" rtlCol="0">
            <a:spAutoFit/>
          </a:bodyPr>
          <a:lstStyle/>
          <a:p>
            <a:pPr marL="285750" indent="-285750">
              <a:buFont typeface="Wingdings" panose="05000000000000000000" pitchFamily="2" charset="2"/>
              <a:buChar char="q"/>
            </a:pPr>
            <a:r>
              <a:rPr lang="fr-FR" sz="1600" dirty="0" err="1"/>
              <a:t>Evaluate</a:t>
            </a:r>
            <a:r>
              <a:rPr lang="fr-FR" sz="1600" dirty="0"/>
              <a:t> the candidate </a:t>
            </a:r>
            <a:r>
              <a:rPr lang="fr-FR" sz="1600" dirty="0" err="1"/>
              <a:t>genes</a:t>
            </a:r>
            <a:r>
              <a:rPr lang="fr-FR" sz="1600" dirty="0"/>
              <a:t> in BLAST</a:t>
            </a:r>
            <a:endParaRPr lang="en-GB" sz="1600" dirty="0"/>
          </a:p>
        </p:txBody>
      </p:sp>
      <p:sp>
        <p:nvSpPr>
          <p:cNvPr id="64" name="Arrow: Down 63">
            <a:extLst>
              <a:ext uri="{FF2B5EF4-FFF2-40B4-BE49-F238E27FC236}">
                <a16:creationId xmlns:a16="http://schemas.microsoft.com/office/drawing/2014/main" id="{DD816537-8FE1-43AE-ADDA-4337D1BC45D9}"/>
              </a:ext>
            </a:extLst>
          </p:cNvPr>
          <p:cNvSpPr/>
          <p:nvPr/>
        </p:nvSpPr>
        <p:spPr>
          <a:xfrm>
            <a:off x="2669102" y="4163139"/>
            <a:ext cx="550416" cy="464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B65DA7E8-B3D1-4023-84CF-02D06353FB7D}"/>
              </a:ext>
            </a:extLst>
          </p:cNvPr>
          <p:cNvSpPr txBox="1"/>
          <p:nvPr/>
        </p:nvSpPr>
        <p:spPr>
          <a:xfrm>
            <a:off x="668879" y="4770528"/>
            <a:ext cx="4550863" cy="1077218"/>
          </a:xfrm>
          <a:prstGeom prst="rect">
            <a:avLst/>
          </a:prstGeom>
          <a:noFill/>
        </p:spPr>
        <p:txBody>
          <a:bodyPr wrap="square" rtlCol="0">
            <a:spAutoFit/>
          </a:bodyPr>
          <a:lstStyle/>
          <a:p>
            <a:pPr marL="285750" indent="-285750">
              <a:buFont typeface="Wingdings" panose="05000000000000000000" pitchFamily="2" charset="2"/>
              <a:buChar char="q"/>
            </a:pPr>
            <a:r>
              <a:rPr lang="fr-FR" sz="1600" dirty="0"/>
              <a:t>Serine </a:t>
            </a:r>
            <a:r>
              <a:rPr lang="fr-FR" sz="1600" dirty="0" err="1"/>
              <a:t>threonine</a:t>
            </a:r>
            <a:r>
              <a:rPr lang="fr-FR" sz="1600" dirty="0"/>
              <a:t> </a:t>
            </a:r>
            <a:r>
              <a:rPr lang="fr-FR" sz="1600" dirty="0" err="1"/>
              <a:t>protein</a:t>
            </a:r>
            <a:r>
              <a:rPr lang="fr-FR" sz="1600" dirty="0"/>
              <a:t> kinase: </a:t>
            </a:r>
            <a:r>
              <a:rPr lang="fr-FR" sz="1600" dirty="0" err="1"/>
              <a:t>related</a:t>
            </a:r>
            <a:r>
              <a:rPr lang="fr-FR" sz="1600" dirty="0"/>
              <a:t> to plant </a:t>
            </a:r>
            <a:r>
              <a:rPr lang="fr-FR" sz="1600" dirty="0" err="1"/>
              <a:t>resistance</a:t>
            </a:r>
            <a:endParaRPr lang="fr-FR" sz="1600" dirty="0"/>
          </a:p>
          <a:p>
            <a:pPr marL="285750" indent="-285750">
              <a:buFont typeface="Wingdings" panose="05000000000000000000" pitchFamily="2" charset="2"/>
              <a:buChar char="q"/>
            </a:pPr>
            <a:r>
              <a:rPr lang="en-GB" sz="1600" dirty="0"/>
              <a:t>Leucine rich repeat (LRR) protein family: mediators for plant defence mechanism</a:t>
            </a:r>
            <a:endParaRPr lang="fr-FR" sz="1600" dirty="0"/>
          </a:p>
        </p:txBody>
      </p:sp>
      <p:sp>
        <p:nvSpPr>
          <p:cNvPr id="66" name="TextBox 65">
            <a:extLst>
              <a:ext uri="{FF2B5EF4-FFF2-40B4-BE49-F238E27FC236}">
                <a16:creationId xmlns:a16="http://schemas.microsoft.com/office/drawing/2014/main" id="{A5AA8417-FB02-4F75-B711-6DB88B026FA0}"/>
              </a:ext>
            </a:extLst>
          </p:cNvPr>
          <p:cNvSpPr txBox="1"/>
          <p:nvPr/>
        </p:nvSpPr>
        <p:spPr>
          <a:xfrm>
            <a:off x="584589" y="356961"/>
            <a:ext cx="4367814" cy="338554"/>
          </a:xfrm>
          <a:prstGeom prst="rect">
            <a:avLst/>
          </a:prstGeom>
          <a:noFill/>
        </p:spPr>
        <p:txBody>
          <a:bodyPr wrap="square" rtlCol="0">
            <a:spAutoFit/>
          </a:bodyPr>
          <a:lstStyle/>
          <a:p>
            <a:r>
              <a:rPr lang="en-US" sz="1600" dirty="0">
                <a:solidFill>
                  <a:schemeClr val="tx1">
                    <a:lumMod val="65000"/>
                    <a:lumOff val="35000"/>
                  </a:schemeClr>
                </a:solidFill>
                <a:latin typeface="Aharoni" panose="02010803020104030203" pitchFamily="2" charset="-79"/>
                <a:cs typeface="Aharoni" panose="02010803020104030203" pitchFamily="2" charset="-79"/>
              </a:rPr>
              <a:t>Analyses and Results</a:t>
            </a:r>
          </a:p>
        </p:txBody>
      </p:sp>
      <p:sp>
        <p:nvSpPr>
          <p:cNvPr id="67" name="TextBox 66">
            <a:extLst>
              <a:ext uri="{FF2B5EF4-FFF2-40B4-BE49-F238E27FC236}">
                <a16:creationId xmlns:a16="http://schemas.microsoft.com/office/drawing/2014/main" id="{0D2853E3-68B9-48C9-B4A7-04861D063C00}"/>
              </a:ext>
            </a:extLst>
          </p:cNvPr>
          <p:cNvSpPr txBox="1"/>
          <p:nvPr/>
        </p:nvSpPr>
        <p:spPr>
          <a:xfrm>
            <a:off x="584588" y="712173"/>
            <a:ext cx="4550864" cy="707886"/>
          </a:xfrm>
          <a:prstGeom prst="rect">
            <a:avLst/>
          </a:prstGeom>
          <a:noFill/>
        </p:spPr>
        <p:txBody>
          <a:bodyPr wrap="square" rtlCol="0">
            <a:spAutoFit/>
          </a:bodyPr>
          <a:lstStyle/>
          <a:p>
            <a:pPr algn="just"/>
            <a:r>
              <a:rPr lang="fr-FR" sz="2000" dirty="0">
                <a:solidFill>
                  <a:schemeClr val="tx2">
                    <a:lumMod val="75000"/>
                  </a:schemeClr>
                </a:solidFill>
                <a:latin typeface="Arial Black" panose="020B0A04020102020204" pitchFamily="34" charset="0"/>
              </a:rPr>
              <a:t>DEPICTING THE GENETICS OF RESISTANCE USING GWAS</a:t>
            </a:r>
          </a:p>
        </p:txBody>
      </p:sp>
      <p:cxnSp>
        <p:nvCxnSpPr>
          <p:cNvPr id="68" name="Straight Connector 67">
            <a:extLst>
              <a:ext uri="{FF2B5EF4-FFF2-40B4-BE49-F238E27FC236}">
                <a16:creationId xmlns:a16="http://schemas.microsoft.com/office/drawing/2014/main" id="{5536CA8D-E3A6-4FAD-85BC-5197C3948584}"/>
              </a:ext>
            </a:extLst>
          </p:cNvPr>
          <p:cNvCxnSpPr>
            <a:cxnSpLocks/>
          </p:cNvCxnSpPr>
          <p:nvPr/>
        </p:nvCxnSpPr>
        <p:spPr>
          <a:xfrm flipH="1">
            <a:off x="668879" y="695515"/>
            <a:ext cx="1430224" cy="9765"/>
          </a:xfrm>
          <a:prstGeom prst="line">
            <a:avLst/>
          </a:prstGeom>
          <a:ln w="57150">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37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horizontal)">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25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250"/>
                                        <p:tgtEl>
                                          <p:spTgt spid="6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250"/>
                                        <p:tgtEl>
                                          <p:spTgt spid="6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2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p:bldP spid="2" grpId="0" animBg="1"/>
      <p:bldP spid="63" grpId="0"/>
      <p:bldP spid="64" grpId="0" animBg="1"/>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92DB9DAF-ABE6-46D1-BB60-A7978DE38DC9}"/>
              </a:ext>
            </a:extLst>
          </p:cNvPr>
          <p:cNvSpPr txBox="1"/>
          <p:nvPr/>
        </p:nvSpPr>
        <p:spPr>
          <a:xfrm>
            <a:off x="300920" y="320448"/>
            <a:ext cx="4367814" cy="338554"/>
          </a:xfrm>
          <a:prstGeom prst="rect">
            <a:avLst/>
          </a:prstGeom>
          <a:noFill/>
        </p:spPr>
        <p:txBody>
          <a:bodyPr wrap="square" rtlCol="0">
            <a:spAutoFit/>
          </a:bodyPr>
          <a:lstStyle/>
          <a:p>
            <a:r>
              <a:rPr lang="en-US" sz="1600" dirty="0">
                <a:solidFill>
                  <a:schemeClr val="tx1">
                    <a:lumMod val="65000"/>
                    <a:lumOff val="35000"/>
                  </a:schemeClr>
                </a:solidFill>
                <a:latin typeface="Aharoni" panose="02010803020104030203" pitchFamily="2" charset="-79"/>
                <a:cs typeface="Aharoni" panose="02010803020104030203" pitchFamily="2" charset="-79"/>
              </a:rPr>
              <a:t>Future Perspectives</a:t>
            </a:r>
          </a:p>
        </p:txBody>
      </p:sp>
      <p:sp>
        <p:nvSpPr>
          <p:cNvPr id="39" name="TextBox 38">
            <a:extLst>
              <a:ext uri="{FF2B5EF4-FFF2-40B4-BE49-F238E27FC236}">
                <a16:creationId xmlns:a16="http://schemas.microsoft.com/office/drawing/2014/main" id="{63434650-0CAC-4703-831B-D263798363D0}"/>
              </a:ext>
            </a:extLst>
          </p:cNvPr>
          <p:cNvSpPr txBox="1"/>
          <p:nvPr/>
        </p:nvSpPr>
        <p:spPr>
          <a:xfrm>
            <a:off x="300919" y="675660"/>
            <a:ext cx="5052316" cy="707886"/>
          </a:xfrm>
          <a:prstGeom prst="rect">
            <a:avLst/>
          </a:prstGeom>
          <a:noFill/>
        </p:spPr>
        <p:txBody>
          <a:bodyPr wrap="square" rtlCol="0">
            <a:spAutoFit/>
          </a:bodyPr>
          <a:lstStyle/>
          <a:p>
            <a:pPr algn="just"/>
            <a:r>
              <a:rPr lang="fr-FR" sz="2000" dirty="0">
                <a:solidFill>
                  <a:schemeClr val="tx2">
                    <a:lumMod val="75000"/>
                  </a:schemeClr>
                </a:solidFill>
                <a:latin typeface="Arial Black" panose="020B0A04020102020204" pitchFamily="34" charset="0"/>
              </a:rPr>
              <a:t>THE IMPACTS OF THE STUDY FOR POPLAR’S BREEDING PROGRAM</a:t>
            </a:r>
          </a:p>
        </p:txBody>
      </p:sp>
      <p:cxnSp>
        <p:nvCxnSpPr>
          <p:cNvPr id="40" name="Straight Connector 39">
            <a:extLst>
              <a:ext uri="{FF2B5EF4-FFF2-40B4-BE49-F238E27FC236}">
                <a16:creationId xmlns:a16="http://schemas.microsoft.com/office/drawing/2014/main" id="{903CDCD9-D314-4F5E-95F3-6F065D845EA1}"/>
              </a:ext>
            </a:extLst>
          </p:cNvPr>
          <p:cNvCxnSpPr>
            <a:cxnSpLocks/>
          </p:cNvCxnSpPr>
          <p:nvPr/>
        </p:nvCxnSpPr>
        <p:spPr>
          <a:xfrm flipH="1">
            <a:off x="385210" y="659002"/>
            <a:ext cx="1430224" cy="9765"/>
          </a:xfrm>
          <a:prstGeom prst="line">
            <a:avLst/>
          </a:prstGeom>
          <a:ln w="5715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077CB2-02CD-4D70-9164-40B781B4CE35}"/>
              </a:ext>
            </a:extLst>
          </p:cNvPr>
          <p:cNvCxnSpPr/>
          <p:nvPr/>
        </p:nvCxnSpPr>
        <p:spPr>
          <a:xfrm flipV="1">
            <a:off x="7519386" y="1482575"/>
            <a:ext cx="0" cy="2168371"/>
          </a:xfrm>
          <a:prstGeom prst="line">
            <a:avLst/>
          </a:prstGeom>
          <a:ln w="381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AD04C0A-1308-45A5-B878-81085FF5D034}"/>
              </a:ext>
            </a:extLst>
          </p:cNvPr>
          <p:cNvCxnSpPr/>
          <p:nvPr/>
        </p:nvCxnSpPr>
        <p:spPr>
          <a:xfrm flipV="1">
            <a:off x="4675572" y="3678581"/>
            <a:ext cx="0" cy="2168371"/>
          </a:xfrm>
          <a:prstGeom prst="line">
            <a:avLst/>
          </a:prstGeom>
          <a:ln w="381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1849C68-3229-4A84-8CB2-BFA6E9325027}"/>
              </a:ext>
            </a:extLst>
          </p:cNvPr>
          <p:cNvCxnSpPr/>
          <p:nvPr/>
        </p:nvCxnSpPr>
        <p:spPr>
          <a:xfrm flipV="1">
            <a:off x="2506460" y="1500331"/>
            <a:ext cx="0" cy="2168371"/>
          </a:xfrm>
          <a:prstGeom prst="line">
            <a:avLst/>
          </a:prstGeom>
          <a:ln w="381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6FB7B75-5BA5-4876-9264-80F162B11421}"/>
              </a:ext>
            </a:extLst>
          </p:cNvPr>
          <p:cNvCxnSpPr/>
          <p:nvPr/>
        </p:nvCxnSpPr>
        <p:spPr>
          <a:xfrm flipV="1">
            <a:off x="398527" y="3669703"/>
            <a:ext cx="0" cy="2168371"/>
          </a:xfrm>
          <a:prstGeom prst="line">
            <a:avLst/>
          </a:prstGeom>
          <a:ln w="38100">
            <a:solidFill>
              <a:srgbClr val="00CC99"/>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FF6C6BA-B00B-4660-80AB-9E6D4D5370A1}"/>
              </a:ext>
            </a:extLst>
          </p:cNvPr>
          <p:cNvSpPr txBox="1"/>
          <p:nvPr/>
        </p:nvSpPr>
        <p:spPr>
          <a:xfrm>
            <a:off x="411845" y="3828611"/>
            <a:ext cx="3263510" cy="769441"/>
          </a:xfrm>
          <a:prstGeom prst="rect">
            <a:avLst/>
          </a:prstGeom>
          <a:noFill/>
        </p:spPr>
        <p:txBody>
          <a:bodyPr wrap="square" rtlCol="0">
            <a:spAutoFit/>
          </a:bodyPr>
          <a:lstStyle/>
          <a:p>
            <a:pPr algn="just"/>
            <a:r>
              <a:rPr lang="en-US" sz="1600" dirty="0">
                <a:solidFill>
                  <a:schemeClr val="tx1">
                    <a:lumMod val="65000"/>
                    <a:lumOff val="35000"/>
                  </a:schemeClr>
                </a:solidFill>
                <a:latin typeface="Aharoni" panose="02010803020104030203" pitchFamily="2" charset="-79"/>
                <a:cs typeface="Aharoni" panose="02010803020104030203" pitchFamily="2" charset="-79"/>
              </a:rPr>
              <a:t>Improving GWAS</a:t>
            </a:r>
          </a:p>
          <a:p>
            <a:pPr algn="just"/>
            <a:r>
              <a:rPr lang="en-US" sz="1400" dirty="0">
                <a:cs typeface="Aharoni" panose="02010803020104030203" pitchFamily="2" charset="-79"/>
              </a:rPr>
              <a:t>By testing more genotypes with more rust strains to increase the statistical power. </a:t>
            </a:r>
          </a:p>
        </p:txBody>
      </p:sp>
      <p:sp>
        <p:nvSpPr>
          <p:cNvPr id="46" name="TextBox 45">
            <a:extLst>
              <a:ext uri="{FF2B5EF4-FFF2-40B4-BE49-F238E27FC236}">
                <a16:creationId xmlns:a16="http://schemas.microsoft.com/office/drawing/2014/main" id="{2859D5F6-7DEA-44B2-81BE-BED10EFC3F8C}"/>
              </a:ext>
            </a:extLst>
          </p:cNvPr>
          <p:cNvSpPr txBox="1"/>
          <p:nvPr/>
        </p:nvSpPr>
        <p:spPr>
          <a:xfrm>
            <a:off x="2529472" y="1536845"/>
            <a:ext cx="4182033" cy="1015663"/>
          </a:xfrm>
          <a:prstGeom prst="rect">
            <a:avLst/>
          </a:prstGeom>
          <a:noFill/>
        </p:spPr>
        <p:txBody>
          <a:bodyPr wrap="square" rtlCol="0">
            <a:spAutoFit/>
          </a:bodyPr>
          <a:lstStyle/>
          <a:p>
            <a:pPr algn="just"/>
            <a:r>
              <a:rPr lang="en-US" sz="1600" dirty="0">
                <a:solidFill>
                  <a:schemeClr val="tx1">
                    <a:lumMod val="65000"/>
                    <a:lumOff val="35000"/>
                  </a:schemeClr>
                </a:solidFill>
                <a:latin typeface="Aharoni" panose="02010803020104030203" pitchFamily="2" charset="-79"/>
                <a:cs typeface="Aharoni" panose="02010803020104030203" pitchFamily="2" charset="-79"/>
              </a:rPr>
              <a:t>Confirming the candidate genes for marker-assisted selection</a:t>
            </a:r>
          </a:p>
          <a:p>
            <a:pPr algn="just"/>
            <a:r>
              <a:rPr lang="en-US" sz="1400" dirty="0">
                <a:cs typeface="Aharoni" panose="02010803020104030203" pitchFamily="2" charset="-79"/>
              </a:rPr>
              <a:t>Through further research on the genes’ regulation pathways and functions</a:t>
            </a:r>
          </a:p>
        </p:txBody>
      </p:sp>
      <p:sp>
        <p:nvSpPr>
          <p:cNvPr id="47" name="TextBox 46">
            <a:extLst>
              <a:ext uri="{FF2B5EF4-FFF2-40B4-BE49-F238E27FC236}">
                <a16:creationId xmlns:a16="http://schemas.microsoft.com/office/drawing/2014/main" id="{7D42A899-B331-4EE8-9092-D1726D36C449}"/>
              </a:ext>
            </a:extLst>
          </p:cNvPr>
          <p:cNvSpPr txBox="1"/>
          <p:nvPr/>
        </p:nvSpPr>
        <p:spPr>
          <a:xfrm>
            <a:off x="4732317" y="3819733"/>
            <a:ext cx="4429433" cy="1231106"/>
          </a:xfrm>
          <a:prstGeom prst="rect">
            <a:avLst/>
          </a:prstGeom>
          <a:noFill/>
        </p:spPr>
        <p:txBody>
          <a:bodyPr wrap="square" rtlCol="0">
            <a:spAutoFit/>
          </a:bodyPr>
          <a:lstStyle/>
          <a:p>
            <a:pPr algn="just"/>
            <a:r>
              <a:rPr lang="en-US" sz="1600" dirty="0">
                <a:solidFill>
                  <a:schemeClr val="tx1">
                    <a:lumMod val="65000"/>
                    <a:lumOff val="35000"/>
                  </a:schemeClr>
                </a:solidFill>
                <a:latin typeface="Aharoni" panose="02010803020104030203" pitchFamily="2" charset="-79"/>
                <a:cs typeface="Aharoni" panose="02010803020104030203" pitchFamily="2" charset="-79"/>
              </a:rPr>
              <a:t>Confirming the genetic control of the resistance’s strain-specificity</a:t>
            </a:r>
          </a:p>
          <a:p>
            <a:pPr algn="just"/>
            <a:r>
              <a:rPr lang="en-US" sz="1400" dirty="0">
                <a:cs typeface="Aharoni" panose="02010803020104030203" pitchFamily="2" charset="-79"/>
              </a:rPr>
              <a:t>To see if the specificity is genetically controlled or not by modeling the association between interaction parameters and SNPs</a:t>
            </a:r>
          </a:p>
        </p:txBody>
      </p:sp>
      <p:sp>
        <p:nvSpPr>
          <p:cNvPr id="48" name="TextBox 47">
            <a:extLst>
              <a:ext uri="{FF2B5EF4-FFF2-40B4-BE49-F238E27FC236}">
                <a16:creationId xmlns:a16="http://schemas.microsoft.com/office/drawing/2014/main" id="{9810F8C5-8AE5-43C2-934A-5B2D5AFE6AC0}"/>
              </a:ext>
            </a:extLst>
          </p:cNvPr>
          <p:cNvSpPr txBox="1"/>
          <p:nvPr/>
        </p:nvSpPr>
        <p:spPr>
          <a:xfrm>
            <a:off x="7558776" y="1482575"/>
            <a:ext cx="4429433" cy="1231106"/>
          </a:xfrm>
          <a:prstGeom prst="rect">
            <a:avLst/>
          </a:prstGeom>
          <a:noFill/>
        </p:spPr>
        <p:txBody>
          <a:bodyPr wrap="square" rtlCol="0">
            <a:spAutoFit/>
          </a:bodyPr>
          <a:lstStyle/>
          <a:p>
            <a:pPr algn="just"/>
            <a:r>
              <a:rPr lang="en-US" sz="1600" dirty="0">
                <a:solidFill>
                  <a:schemeClr val="tx1">
                    <a:lumMod val="65000"/>
                    <a:lumOff val="35000"/>
                  </a:schemeClr>
                </a:solidFill>
                <a:latin typeface="Aharoni" panose="02010803020104030203" pitchFamily="2" charset="-79"/>
                <a:cs typeface="Aharoni" panose="02010803020104030203" pitchFamily="2" charset="-79"/>
              </a:rPr>
              <a:t>Selecting a group of poplars with various resistance across the strains</a:t>
            </a:r>
          </a:p>
          <a:p>
            <a:pPr algn="just"/>
            <a:r>
              <a:rPr lang="en-US" sz="1400" dirty="0">
                <a:cs typeface="Aharoni" panose="02010803020104030203" pitchFamily="2" charset="-79"/>
              </a:rPr>
              <a:t>A group of poplars </a:t>
            </a:r>
            <a:r>
              <a:rPr lang="en-GB" sz="1400" dirty="0"/>
              <a:t>with resistance and with various degree of interaction to reduce the possibility of inducing evolution in rust.</a:t>
            </a:r>
          </a:p>
        </p:txBody>
      </p:sp>
      <p:grpSp>
        <p:nvGrpSpPr>
          <p:cNvPr id="49" name="Group 48">
            <a:extLst>
              <a:ext uri="{FF2B5EF4-FFF2-40B4-BE49-F238E27FC236}">
                <a16:creationId xmlns:a16="http://schemas.microsoft.com/office/drawing/2014/main" id="{6522F27E-701D-477B-907B-B5EA899E9CA4}"/>
              </a:ext>
            </a:extLst>
          </p:cNvPr>
          <p:cNvGrpSpPr/>
          <p:nvPr/>
        </p:nvGrpSpPr>
        <p:grpSpPr>
          <a:xfrm>
            <a:off x="265177" y="3553033"/>
            <a:ext cx="11240283" cy="266700"/>
            <a:chOff x="265177" y="3473131"/>
            <a:chExt cx="11240283" cy="266700"/>
          </a:xfrm>
        </p:grpSpPr>
        <p:cxnSp>
          <p:nvCxnSpPr>
            <p:cNvPr id="66" name="Straight Connector 65">
              <a:extLst>
                <a:ext uri="{FF2B5EF4-FFF2-40B4-BE49-F238E27FC236}">
                  <a16:creationId xmlns:a16="http://schemas.microsoft.com/office/drawing/2014/main" id="{82C8A433-0D66-42F6-9A57-4ADF4C2BAFB2}"/>
                </a:ext>
              </a:extLst>
            </p:cNvPr>
            <p:cNvCxnSpPr>
              <a:cxnSpLocks/>
            </p:cNvCxnSpPr>
            <p:nvPr/>
          </p:nvCxnSpPr>
          <p:spPr>
            <a:xfrm>
              <a:off x="385210" y="3607557"/>
              <a:ext cx="11120250" cy="0"/>
            </a:xfrm>
            <a:prstGeom prst="line">
              <a:avLst/>
            </a:prstGeom>
            <a:ln w="762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67" name="Graphic 66" descr="Harvey Balls 100%">
              <a:extLst>
                <a:ext uri="{FF2B5EF4-FFF2-40B4-BE49-F238E27FC236}">
                  <a16:creationId xmlns:a16="http://schemas.microsoft.com/office/drawing/2014/main" id="{EA02E453-BECD-411F-B317-ACC940371C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177" y="3473131"/>
              <a:ext cx="266700" cy="266700"/>
            </a:xfrm>
            <a:prstGeom prst="rect">
              <a:avLst/>
            </a:prstGeom>
          </p:spPr>
        </p:pic>
        <p:pic>
          <p:nvPicPr>
            <p:cNvPr id="68" name="Graphic 67" descr="Harvey Balls 100%">
              <a:extLst>
                <a:ext uri="{FF2B5EF4-FFF2-40B4-BE49-F238E27FC236}">
                  <a16:creationId xmlns:a16="http://schemas.microsoft.com/office/drawing/2014/main" id="{43EECFF8-A96F-456A-AFFA-247C34CE16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73110" y="3473131"/>
              <a:ext cx="266700" cy="266700"/>
            </a:xfrm>
            <a:prstGeom prst="rect">
              <a:avLst/>
            </a:prstGeom>
          </p:spPr>
        </p:pic>
        <p:pic>
          <p:nvPicPr>
            <p:cNvPr id="69" name="Graphic 68" descr="Harvey Balls 100%">
              <a:extLst>
                <a:ext uri="{FF2B5EF4-FFF2-40B4-BE49-F238E27FC236}">
                  <a16:creationId xmlns:a16="http://schemas.microsoft.com/office/drawing/2014/main" id="{D94B8868-57DC-4FA4-97D8-7AB932429C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2003" y="3473131"/>
              <a:ext cx="266700" cy="266700"/>
            </a:xfrm>
            <a:prstGeom prst="rect">
              <a:avLst/>
            </a:prstGeom>
          </p:spPr>
        </p:pic>
        <p:pic>
          <p:nvPicPr>
            <p:cNvPr id="70" name="Graphic 69" descr="Harvey Balls 100%">
              <a:extLst>
                <a:ext uri="{FF2B5EF4-FFF2-40B4-BE49-F238E27FC236}">
                  <a16:creationId xmlns:a16="http://schemas.microsoft.com/office/drawing/2014/main" id="{D41422E7-EB1E-44F7-B9FD-5B3D7CC3FD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89076" y="3473131"/>
              <a:ext cx="266700" cy="266700"/>
            </a:xfrm>
            <a:prstGeom prst="rect">
              <a:avLst/>
            </a:prstGeom>
          </p:spPr>
        </p:pic>
      </p:grpSp>
    </p:spTree>
    <p:extLst>
      <p:ext uri="{BB962C8B-B14F-4D97-AF65-F5344CB8AC3E}">
        <p14:creationId xmlns:p14="http://schemas.microsoft.com/office/powerpoint/2010/main" val="346358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1000"/>
                                        <p:tgtEl>
                                          <p:spTgt spid="49"/>
                                        </p:tgtEl>
                                      </p:cBhvr>
                                    </p:animEffect>
                                  </p:childTnLst>
                                </p:cTn>
                              </p:par>
                              <p:par>
                                <p:cTn id="8" presetID="22" presetClass="entr" presetSubtype="1" fill="hold" nodeType="withEffect">
                                  <p:stCondLst>
                                    <p:cond delay="250"/>
                                  </p:stCondLst>
                                  <p:childTnLst>
                                    <p:set>
                                      <p:cBhvr>
                                        <p:cTn id="9" dur="1" fill="hold">
                                          <p:stCondLst>
                                            <p:cond delay="0"/>
                                          </p:stCondLst>
                                        </p:cTn>
                                        <p:tgtEl>
                                          <p:spTgt spid="44"/>
                                        </p:tgtEl>
                                        <p:attrNameLst>
                                          <p:attrName>style.visibility</p:attrName>
                                        </p:attrNameLst>
                                      </p:cBhvr>
                                      <p:to>
                                        <p:strVal val="visible"/>
                                      </p:to>
                                    </p:set>
                                    <p:animEffect transition="in" filter="wipe(up)">
                                      <p:cBhvr>
                                        <p:cTn id="10" dur="1000"/>
                                        <p:tgtEl>
                                          <p:spTgt spid="44"/>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10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down)">
                                      <p:cBhvr>
                                        <p:cTn id="18" dur="1000"/>
                                        <p:tgtEl>
                                          <p:spTgt spid="4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down)">
                                      <p:cBhvr>
                                        <p:cTn id="21" dur="1000"/>
                                        <p:tgtEl>
                                          <p:spTgt spid="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up)">
                                      <p:cBhvr>
                                        <p:cTn id="26" dur="1000"/>
                                        <p:tgtEl>
                                          <p:spTgt spid="42"/>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up)">
                                      <p:cBhvr>
                                        <p:cTn id="29" dur="10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down)">
                                      <p:cBhvr>
                                        <p:cTn id="34" dur="1000"/>
                                        <p:tgtEl>
                                          <p:spTgt spid="4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down)">
                                      <p:cBhvr>
                                        <p:cTn id="3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6C19-79F4-4FA0-886F-5D7D4887187E}"/>
              </a:ext>
            </a:extLst>
          </p:cNvPr>
          <p:cNvSpPr>
            <a:spLocks noGrp="1"/>
          </p:cNvSpPr>
          <p:nvPr>
            <p:ph type="ctrTitle"/>
          </p:nvPr>
        </p:nvSpPr>
        <p:spPr>
          <a:xfrm>
            <a:off x="6217331" y="2191798"/>
            <a:ext cx="4965575" cy="2143788"/>
          </a:xfrm>
        </p:spPr>
        <p:txBody>
          <a:bodyPr anchor="ctr">
            <a:normAutofit fontScale="90000"/>
          </a:bodyPr>
          <a:lstStyle/>
          <a:p>
            <a:pPr algn="l"/>
            <a:r>
              <a:rPr lang="fr-FR" sz="1800" b="1" dirty="0">
                <a:latin typeface="+mn-lt"/>
              </a:rPr>
              <a:t>So, contact me!</a:t>
            </a:r>
            <a:br>
              <a:rPr lang="fr-FR" sz="1600" dirty="0">
                <a:latin typeface="+mn-lt"/>
              </a:rPr>
            </a:br>
            <a:br>
              <a:rPr lang="fr-FR" sz="1600" dirty="0">
                <a:latin typeface="+mn-lt"/>
              </a:rPr>
            </a:br>
            <a:r>
              <a:rPr lang="fr-FR" sz="1600" dirty="0" err="1">
                <a:latin typeface="+mn-lt"/>
              </a:rPr>
              <a:t>Send</a:t>
            </a:r>
            <a:r>
              <a:rPr lang="fr-FR" sz="1600" dirty="0">
                <a:latin typeface="+mn-lt"/>
              </a:rPr>
              <a:t> me an email: </a:t>
            </a:r>
            <a:r>
              <a:rPr lang="fr-FR" sz="1600" dirty="0">
                <a:latin typeface="+mn-lt"/>
                <a:hlinkClick r:id="rId2"/>
              </a:rPr>
              <a:t>firzariany2@gmail.com</a:t>
            </a:r>
            <a:br>
              <a:rPr lang="fr-FR" sz="1600" dirty="0">
                <a:latin typeface="+mn-lt"/>
              </a:rPr>
            </a:br>
            <a:br>
              <a:rPr lang="fr-FR" sz="1600" dirty="0">
                <a:latin typeface="+mn-lt"/>
              </a:rPr>
            </a:br>
            <a:r>
              <a:rPr lang="fr-FR" sz="1600" dirty="0" err="1">
                <a:latin typeface="+mn-lt"/>
              </a:rPr>
              <a:t>Find</a:t>
            </a:r>
            <a:r>
              <a:rPr lang="fr-FR" sz="1600" dirty="0">
                <a:latin typeface="+mn-lt"/>
              </a:rPr>
              <a:t> me on LinkedIn: </a:t>
            </a:r>
            <a:r>
              <a:rPr lang="en-GB" sz="1600" dirty="0">
                <a:latin typeface="+mn-lt"/>
                <a:hlinkClick r:id="rId3"/>
              </a:rPr>
              <a:t>Firza Riany | LinkedIn</a:t>
            </a:r>
            <a:br>
              <a:rPr lang="en-GB" sz="1600" dirty="0">
                <a:latin typeface="+mn-lt"/>
              </a:rPr>
            </a:br>
            <a:br>
              <a:rPr lang="en-GB" sz="1600" dirty="0">
                <a:latin typeface="+mn-lt"/>
              </a:rPr>
            </a:br>
            <a:r>
              <a:rPr lang="en-GB" sz="1600" dirty="0">
                <a:latin typeface="+mn-lt"/>
              </a:rPr>
              <a:t>Read my blog about data and environmental science: </a:t>
            </a:r>
            <a:r>
              <a:rPr lang="en-GB" sz="1600" dirty="0">
                <a:latin typeface="+mn-lt"/>
                <a:hlinkClick r:id="rId4"/>
              </a:rPr>
              <a:t>Firza Riany – Medium</a:t>
            </a:r>
            <a:br>
              <a:rPr lang="en-GB" sz="1600" dirty="0">
                <a:latin typeface="+mn-lt"/>
              </a:rPr>
            </a:br>
            <a:br>
              <a:rPr lang="en-GB" sz="1600" dirty="0">
                <a:latin typeface="+mn-lt"/>
              </a:rPr>
            </a:br>
            <a:r>
              <a:rPr lang="en-GB" sz="1600" dirty="0">
                <a:latin typeface="+mn-lt"/>
              </a:rPr>
              <a:t>Check my projects: </a:t>
            </a:r>
            <a:r>
              <a:rPr lang="en-GB" sz="1600" dirty="0" err="1">
                <a:latin typeface="+mn-lt"/>
                <a:hlinkClick r:id="rId5"/>
              </a:rPr>
              <a:t>firzaariany</a:t>
            </a:r>
            <a:r>
              <a:rPr lang="en-GB" sz="1600" dirty="0">
                <a:latin typeface="+mn-lt"/>
                <a:hlinkClick r:id="rId5"/>
              </a:rPr>
              <a:t> (Firza Riany) (github.com)</a:t>
            </a:r>
            <a:endParaRPr lang="en-GB" sz="1600" dirty="0">
              <a:latin typeface="+mn-lt"/>
            </a:endParaRPr>
          </a:p>
        </p:txBody>
      </p:sp>
      <p:pic>
        <p:nvPicPr>
          <p:cNvPr id="1026" name="Picture 2" descr="The frustration is real - Frustrated Cat | Meme Generator">
            <a:extLst>
              <a:ext uri="{FF2B5EF4-FFF2-40B4-BE49-F238E27FC236}">
                <a16:creationId xmlns:a16="http://schemas.microsoft.com/office/drawing/2014/main" id="{0FE8D249-3F69-452F-8BD5-A07A398D69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9094" y="1373905"/>
            <a:ext cx="4965576" cy="377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E29E84B9-7C01-40DF-820A-D13A19F07893}"/>
              </a:ext>
            </a:extLst>
          </p:cNvPr>
          <p:cNvGraphicFramePr/>
          <p:nvPr>
            <p:extLst>
              <p:ext uri="{D42A27DB-BD31-4B8C-83A1-F6EECF244321}">
                <p14:modId xmlns:p14="http://schemas.microsoft.com/office/powerpoint/2010/main" val="2069208103"/>
              </p:ext>
            </p:extLst>
          </p:nvPr>
        </p:nvGraphicFramePr>
        <p:xfrm>
          <a:off x="1668780" y="186689"/>
          <a:ext cx="8854440" cy="4267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203C89E6-F29B-4829-B1AD-1608EC8E9337}"/>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Introduction: </a:t>
            </a:r>
            <a:r>
              <a:rPr lang="fr-FR" sz="2800" b="1" dirty="0" err="1">
                <a:latin typeface="+mn-lt"/>
              </a:rPr>
              <a:t>Classical</a:t>
            </a:r>
            <a:r>
              <a:rPr lang="fr-FR" sz="2800" b="1" dirty="0">
                <a:latin typeface="+mn-lt"/>
              </a:rPr>
              <a:t> and modern plant </a:t>
            </a:r>
            <a:r>
              <a:rPr lang="fr-FR" sz="2800" b="1" dirty="0" err="1">
                <a:latin typeface="+mn-lt"/>
              </a:rPr>
              <a:t>breeding</a:t>
            </a:r>
            <a:endParaRPr lang="en-GB" sz="2800" dirty="0">
              <a:latin typeface="+mn-lt"/>
            </a:endParaRPr>
          </a:p>
        </p:txBody>
      </p:sp>
      <p:sp>
        <p:nvSpPr>
          <p:cNvPr id="6" name="TextBox 5">
            <a:extLst>
              <a:ext uri="{FF2B5EF4-FFF2-40B4-BE49-F238E27FC236}">
                <a16:creationId xmlns:a16="http://schemas.microsoft.com/office/drawing/2014/main" id="{ADB2662D-7A42-4451-A7A3-1BC693B11147}"/>
              </a:ext>
            </a:extLst>
          </p:cNvPr>
          <p:cNvSpPr txBox="1"/>
          <p:nvPr/>
        </p:nvSpPr>
        <p:spPr>
          <a:xfrm>
            <a:off x="1988820" y="4010501"/>
            <a:ext cx="4524375" cy="1754326"/>
          </a:xfrm>
          <a:prstGeom prst="rect">
            <a:avLst/>
          </a:prstGeom>
          <a:noFill/>
        </p:spPr>
        <p:txBody>
          <a:bodyPr wrap="square" rtlCol="0">
            <a:spAutoFit/>
          </a:bodyPr>
          <a:lstStyle/>
          <a:p>
            <a:r>
              <a:rPr lang="fr-FR" dirty="0"/>
              <a:t>Innovations: </a:t>
            </a:r>
          </a:p>
          <a:p>
            <a:pPr marL="285750" indent="-285750">
              <a:buFont typeface="Arial" panose="020B0604020202020204" pitchFamily="34" charset="0"/>
              <a:buChar char="•"/>
            </a:pPr>
            <a:r>
              <a:rPr lang="fr-FR" dirty="0" err="1"/>
              <a:t>Finding</a:t>
            </a:r>
            <a:r>
              <a:rPr lang="fr-FR" dirty="0"/>
              <a:t> plants </a:t>
            </a:r>
            <a:r>
              <a:rPr lang="fr-FR" dirty="0" err="1"/>
              <a:t>with</a:t>
            </a:r>
            <a:r>
              <a:rPr lang="fr-FR" dirty="0"/>
              <a:t> high </a:t>
            </a:r>
            <a:r>
              <a:rPr lang="fr-FR" dirty="0" err="1"/>
              <a:t>tolerance</a:t>
            </a:r>
            <a:r>
              <a:rPr lang="fr-FR" dirty="0"/>
              <a:t> to </a:t>
            </a:r>
            <a:r>
              <a:rPr lang="fr-FR" dirty="0" err="1"/>
              <a:t>droughts</a:t>
            </a:r>
            <a:r>
              <a:rPr lang="fr-FR" dirty="0"/>
              <a:t>.</a:t>
            </a:r>
          </a:p>
          <a:p>
            <a:pPr marL="285750" indent="-285750">
              <a:buFont typeface="Arial" panose="020B0604020202020204" pitchFamily="34" charset="0"/>
              <a:buChar char="•"/>
            </a:pPr>
            <a:r>
              <a:rPr lang="fr-FR" dirty="0" err="1"/>
              <a:t>Finding</a:t>
            </a:r>
            <a:r>
              <a:rPr lang="fr-FR" dirty="0"/>
              <a:t> plants </a:t>
            </a:r>
            <a:r>
              <a:rPr lang="fr-FR" dirty="0" err="1"/>
              <a:t>that</a:t>
            </a:r>
            <a:r>
              <a:rPr lang="fr-FR" dirty="0"/>
              <a:t> </a:t>
            </a:r>
            <a:r>
              <a:rPr lang="fr-FR" dirty="0" err="1"/>
              <a:t>produce</a:t>
            </a:r>
            <a:r>
              <a:rPr lang="fr-FR" dirty="0"/>
              <a:t> high </a:t>
            </a:r>
            <a:r>
              <a:rPr lang="fr-FR" dirty="0" err="1"/>
              <a:t>yields</a:t>
            </a:r>
            <a:r>
              <a:rPr lang="fr-FR" dirty="0"/>
              <a:t> </a:t>
            </a:r>
            <a:r>
              <a:rPr lang="fr-FR" dirty="0" err="1"/>
              <a:t>even</a:t>
            </a:r>
            <a:r>
              <a:rPr lang="fr-FR" dirty="0"/>
              <a:t> </a:t>
            </a:r>
            <a:r>
              <a:rPr lang="fr-FR" dirty="0" err="1"/>
              <a:t>with</a:t>
            </a:r>
            <a:r>
              <a:rPr lang="fr-FR" dirty="0"/>
              <a:t> </a:t>
            </a:r>
            <a:r>
              <a:rPr lang="fr-FR" dirty="0" err="1"/>
              <a:t>low</a:t>
            </a:r>
            <a:r>
              <a:rPr lang="fr-FR" dirty="0"/>
              <a:t> input</a:t>
            </a:r>
          </a:p>
          <a:p>
            <a:pPr marL="285750" indent="-285750">
              <a:buFont typeface="Arial" panose="020B0604020202020204" pitchFamily="34" charset="0"/>
              <a:buChar char="•"/>
            </a:pPr>
            <a:r>
              <a:rPr lang="fr-FR" dirty="0"/>
              <a:t>Plants </a:t>
            </a:r>
            <a:r>
              <a:rPr lang="fr-FR" dirty="0" err="1"/>
              <a:t>that</a:t>
            </a:r>
            <a:r>
              <a:rPr lang="fr-FR" dirty="0"/>
              <a:t> are </a:t>
            </a:r>
            <a:r>
              <a:rPr lang="fr-FR" dirty="0" err="1"/>
              <a:t>resistant</a:t>
            </a:r>
            <a:r>
              <a:rPr lang="fr-FR" dirty="0"/>
              <a:t> to </a:t>
            </a:r>
            <a:r>
              <a:rPr lang="fr-FR" dirty="0" err="1"/>
              <a:t>pest</a:t>
            </a:r>
            <a:r>
              <a:rPr lang="fr-FR" dirty="0"/>
              <a:t> </a:t>
            </a:r>
            <a:r>
              <a:rPr lang="fr-FR" dirty="0" err="1"/>
              <a:t>attack</a:t>
            </a:r>
            <a:endParaRPr lang="en-GB" dirty="0"/>
          </a:p>
        </p:txBody>
      </p:sp>
      <p:sp>
        <p:nvSpPr>
          <p:cNvPr id="9" name="TextBox 8">
            <a:extLst>
              <a:ext uri="{FF2B5EF4-FFF2-40B4-BE49-F238E27FC236}">
                <a16:creationId xmlns:a16="http://schemas.microsoft.com/office/drawing/2014/main" id="{4A3F3179-D3AF-415D-8E5F-F9102BCA1043}"/>
              </a:ext>
            </a:extLst>
          </p:cNvPr>
          <p:cNvSpPr txBox="1"/>
          <p:nvPr/>
        </p:nvSpPr>
        <p:spPr>
          <a:xfrm>
            <a:off x="5998845" y="4010501"/>
            <a:ext cx="4524375" cy="1754326"/>
          </a:xfrm>
          <a:prstGeom prst="rect">
            <a:avLst/>
          </a:prstGeom>
          <a:noFill/>
        </p:spPr>
        <p:txBody>
          <a:bodyPr wrap="square" rtlCol="0">
            <a:spAutoFit/>
          </a:bodyPr>
          <a:lstStyle/>
          <a:p>
            <a:r>
              <a:rPr lang="fr-FR" dirty="0" err="1"/>
              <a:t>Using</a:t>
            </a:r>
            <a:r>
              <a:rPr lang="fr-FR" dirty="0"/>
              <a:t> plant </a:t>
            </a:r>
            <a:r>
              <a:rPr lang="fr-FR" dirty="0" err="1"/>
              <a:t>breeding</a:t>
            </a:r>
            <a:r>
              <a:rPr lang="fr-FR" dirty="0"/>
              <a:t> </a:t>
            </a:r>
            <a:r>
              <a:rPr lang="fr-FR" dirty="0" err="1"/>
              <a:t>method</a:t>
            </a:r>
            <a:endParaRPr lang="fr-FR" dirty="0"/>
          </a:p>
          <a:p>
            <a:pPr marL="285750" indent="-285750">
              <a:buFont typeface="Arial" panose="020B0604020202020204" pitchFamily="34" charset="0"/>
              <a:buChar char="•"/>
            </a:pPr>
            <a:r>
              <a:rPr lang="fr-FR" dirty="0"/>
              <a:t>Plant </a:t>
            </a:r>
            <a:r>
              <a:rPr lang="fr-FR" dirty="0" err="1"/>
              <a:t>breeding</a:t>
            </a:r>
            <a:r>
              <a:rPr lang="fr-FR" dirty="0"/>
              <a:t>: </a:t>
            </a:r>
            <a:r>
              <a:rPr lang="en-US" dirty="0"/>
              <a:t>a method to produce a line or a plant with desired characteristics</a:t>
            </a:r>
          </a:p>
          <a:p>
            <a:pPr marL="285750" indent="-285750">
              <a:buFont typeface="Arial" panose="020B0604020202020204" pitchFamily="34" charset="0"/>
              <a:buChar char="•"/>
            </a:pPr>
            <a:r>
              <a:rPr lang="en-US" dirty="0"/>
              <a:t>Research on the genetics that control these traits so that these traits can be passed on to the next generation.</a:t>
            </a:r>
            <a:endParaRPr lang="en-US" b="1" dirty="0"/>
          </a:p>
        </p:txBody>
      </p:sp>
      <p:sp>
        <p:nvSpPr>
          <p:cNvPr id="10" name="Rectangle 9">
            <a:extLst>
              <a:ext uri="{FF2B5EF4-FFF2-40B4-BE49-F238E27FC236}">
                <a16:creationId xmlns:a16="http://schemas.microsoft.com/office/drawing/2014/main" id="{F8F92927-3926-40A8-B270-BF93A63F262D}"/>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444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229063-3B50-458D-99B2-D2CF26CB9A16}"/>
              </a:ext>
            </a:extLst>
          </p:cNvPr>
          <p:cNvSpPr>
            <a:spLocks noGrp="1"/>
          </p:cNvSpPr>
          <p:nvPr>
            <p:ph type="body" idx="1"/>
          </p:nvPr>
        </p:nvSpPr>
        <p:spPr>
          <a:xfrm>
            <a:off x="838200" y="994788"/>
            <a:ext cx="5157787" cy="823912"/>
          </a:xfrm>
        </p:spPr>
        <p:txBody>
          <a:bodyPr/>
          <a:lstStyle/>
          <a:p>
            <a:r>
              <a:rPr lang="fr-FR" dirty="0" err="1"/>
              <a:t>Classical</a:t>
            </a:r>
            <a:r>
              <a:rPr lang="fr-FR" dirty="0"/>
              <a:t> plant </a:t>
            </a:r>
            <a:r>
              <a:rPr lang="fr-FR" dirty="0" err="1"/>
              <a:t>breeding</a:t>
            </a:r>
            <a:endParaRPr lang="en-GB" dirty="0"/>
          </a:p>
        </p:txBody>
      </p:sp>
      <p:sp>
        <p:nvSpPr>
          <p:cNvPr id="4" name="Content Placeholder 3">
            <a:extLst>
              <a:ext uri="{FF2B5EF4-FFF2-40B4-BE49-F238E27FC236}">
                <a16:creationId xmlns:a16="http://schemas.microsoft.com/office/drawing/2014/main" id="{B81ECE3A-8264-452B-A529-0D838301C475}"/>
              </a:ext>
            </a:extLst>
          </p:cNvPr>
          <p:cNvSpPr>
            <a:spLocks noGrp="1"/>
          </p:cNvSpPr>
          <p:nvPr>
            <p:ph sz="half" idx="2"/>
          </p:nvPr>
        </p:nvSpPr>
        <p:spPr>
          <a:xfrm>
            <a:off x="838200" y="1922461"/>
            <a:ext cx="5157787" cy="3684588"/>
          </a:xfrm>
        </p:spPr>
        <p:txBody>
          <a:bodyPr>
            <a:normAutofit/>
          </a:bodyPr>
          <a:lstStyle/>
          <a:p>
            <a:pPr algn="just">
              <a:buFont typeface="Arial" panose="020B0604020202020204" pitchFamily="34" charset="0"/>
              <a:buChar char="•"/>
            </a:pPr>
            <a:r>
              <a:rPr lang="en-GB" sz="1800" b="1" dirty="0"/>
              <a:t>Selection</a:t>
            </a:r>
            <a:r>
              <a:rPr lang="en-GB" sz="1800" dirty="0"/>
              <a:t>: Selectively propagating plants with desirable characteristics and eliminating the others</a:t>
            </a:r>
          </a:p>
          <a:p>
            <a:pPr algn="just">
              <a:buFont typeface="Arial" panose="020B0604020202020204" pitchFamily="34" charset="0"/>
              <a:buChar char="•"/>
            </a:pPr>
            <a:r>
              <a:rPr lang="en-GB" sz="1800" b="1" dirty="0"/>
              <a:t>Crossing</a:t>
            </a:r>
            <a:r>
              <a:rPr lang="en-GB" sz="1800" dirty="0"/>
              <a:t>: Interbreeding of closely or distantly related individuals to create new crop varieties with desirable characteristics.</a:t>
            </a:r>
          </a:p>
          <a:p>
            <a:pPr lvl="1" algn="just"/>
            <a:r>
              <a:rPr lang="en-GB" sz="1400" dirty="0"/>
              <a:t>Introduce individuals with different levels of variation in the trait of interest (hence different genes) to create a new variety that ensures its desirability and genetic variation.</a:t>
            </a:r>
          </a:p>
          <a:p>
            <a:pPr algn="just">
              <a:buFont typeface="Arial" panose="020B0604020202020204" pitchFamily="34" charset="0"/>
              <a:buChar char="•"/>
            </a:pPr>
            <a:r>
              <a:rPr lang="en-GB" sz="1800" b="1" dirty="0"/>
              <a:t>Inbreeding</a:t>
            </a:r>
            <a:r>
              <a:rPr lang="en-GB" sz="1800" dirty="0"/>
              <a:t>: Crossing plants with themselves</a:t>
            </a:r>
          </a:p>
        </p:txBody>
      </p:sp>
      <p:sp>
        <p:nvSpPr>
          <p:cNvPr id="5" name="Text Placeholder 4">
            <a:extLst>
              <a:ext uri="{FF2B5EF4-FFF2-40B4-BE49-F238E27FC236}">
                <a16:creationId xmlns:a16="http://schemas.microsoft.com/office/drawing/2014/main" id="{E1635F18-1118-47EA-8D04-15A9B8C50664}"/>
              </a:ext>
            </a:extLst>
          </p:cNvPr>
          <p:cNvSpPr>
            <a:spLocks noGrp="1"/>
          </p:cNvSpPr>
          <p:nvPr>
            <p:ph type="body" sz="quarter" idx="3"/>
          </p:nvPr>
        </p:nvSpPr>
        <p:spPr>
          <a:xfrm>
            <a:off x="6170612" y="994788"/>
            <a:ext cx="5183188" cy="823912"/>
          </a:xfrm>
        </p:spPr>
        <p:txBody>
          <a:bodyPr/>
          <a:lstStyle/>
          <a:p>
            <a:r>
              <a:rPr lang="fr-FR" dirty="0"/>
              <a:t>Modern plant </a:t>
            </a:r>
            <a:r>
              <a:rPr lang="fr-FR" dirty="0" err="1"/>
              <a:t>breeding</a:t>
            </a:r>
            <a:endParaRPr lang="en-GB" dirty="0"/>
          </a:p>
        </p:txBody>
      </p:sp>
      <p:sp>
        <p:nvSpPr>
          <p:cNvPr id="6" name="Content Placeholder 5">
            <a:extLst>
              <a:ext uri="{FF2B5EF4-FFF2-40B4-BE49-F238E27FC236}">
                <a16:creationId xmlns:a16="http://schemas.microsoft.com/office/drawing/2014/main" id="{3D196BCD-3E46-4E95-BD9F-5A02ADB37A29}"/>
              </a:ext>
            </a:extLst>
          </p:cNvPr>
          <p:cNvSpPr>
            <a:spLocks noGrp="1"/>
          </p:cNvSpPr>
          <p:nvPr>
            <p:ph sz="quarter" idx="4"/>
          </p:nvPr>
        </p:nvSpPr>
        <p:spPr>
          <a:xfrm>
            <a:off x="6170612" y="1922461"/>
            <a:ext cx="5183188" cy="3684588"/>
          </a:xfrm>
        </p:spPr>
        <p:txBody>
          <a:bodyPr>
            <a:normAutofit/>
          </a:bodyPr>
          <a:lstStyle/>
          <a:p>
            <a:pPr algn="just"/>
            <a:r>
              <a:rPr lang="fr-FR" sz="1800" b="1" dirty="0"/>
              <a:t>Marker-</a:t>
            </a:r>
            <a:r>
              <a:rPr lang="fr-FR" sz="1800" b="1" dirty="0" err="1"/>
              <a:t>assisted</a:t>
            </a:r>
            <a:r>
              <a:rPr lang="fr-FR" sz="1800" b="1" dirty="0"/>
              <a:t> </a:t>
            </a:r>
            <a:r>
              <a:rPr lang="fr-FR" sz="1800" b="1" dirty="0" err="1"/>
              <a:t>selection</a:t>
            </a:r>
            <a:r>
              <a:rPr lang="fr-FR" sz="1800" dirty="0"/>
              <a:t>: </a:t>
            </a:r>
            <a:r>
              <a:rPr lang="fr-FR" sz="1800" dirty="0" err="1"/>
              <a:t>selecting</a:t>
            </a:r>
            <a:r>
              <a:rPr lang="fr-FR" sz="1800" dirty="0"/>
              <a:t> </a:t>
            </a:r>
            <a:r>
              <a:rPr lang="fr-FR" sz="1800" dirty="0" err="1"/>
              <a:t>individual</a:t>
            </a:r>
            <a:r>
              <a:rPr lang="fr-FR" sz="1800" dirty="0"/>
              <a:t> </a:t>
            </a:r>
            <a:r>
              <a:rPr lang="fr-FR" sz="1800" dirty="0" err="1"/>
              <a:t>lines</a:t>
            </a:r>
            <a:r>
              <a:rPr lang="fr-FR" sz="1800" dirty="0"/>
              <a:t> </a:t>
            </a:r>
            <a:r>
              <a:rPr lang="fr-FR" sz="1800" dirty="0" err="1"/>
              <a:t>with</a:t>
            </a:r>
            <a:r>
              <a:rPr lang="fr-FR" sz="1800" dirty="0"/>
              <a:t> </a:t>
            </a:r>
            <a:r>
              <a:rPr lang="fr-FR" sz="1800" dirty="0" err="1"/>
              <a:t>desirable</a:t>
            </a:r>
            <a:r>
              <a:rPr lang="fr-FR" sz="1800" dirty="0"/>
              <a:t> </a:t>
            </a:r>
            <a:r>
              <a:rPr lang="fr-FR" sz="1800" dirty="0" err="1"/>
              <a:t>characteristics</a:t>
            </a:r>
            <a:r>
              <a:rPr lang="fr-FR" sz="1800" dirty="0"/>
              <a:t> </a:t>
            </a:r>
            <a:r>
              <a:rPr lang="fr-FR" sz="1800" dirty="0" err="1"/>
              <a:t>based</a:t>
            </a:r>
            <a:r>
              <a:rPr lang="fr-FR" sz="1800" dirty="0"/>
              <a:t> on the </a:t>
            </a:r>
            <a:r>
              <a:rPr lang="fr-FR" sz="1800" dirty="0" err="1"/>
              <a:t>studies</a:t>
            </a:r>
            <a:r>
              <a:rPr lang="fr-FR" sz="1800" dirty="0"/>
              <a:t> of the </a:t>
            </a:r>
            <a:r>
              <a:rPr lang="fr-FR" sz="1800" dirty="0" err="1"/>
              <a:t>genetics</a:t>
            </a:r>
            <a:r>
              <a:rPr lang="fr-FR" sz="1800" dirty="0"/>
              <a:t> of </a:t>
            </a:r>
            <a:r>
              <a:rPr lang="fr-FR" sz="1800" dirty="0" err="1"/>
              <a:t>these</a:t>
            </a:r>
            <a:r>
              <a:rPr lang="fr-FR" sz="1800" dirty="0"/>
              <a:t> </a:t>
            </a:r>
            <a:r>
              <a:rPr lang="fr-FR" sz="1800" dirty="0" err="1"/>
              <a:t>characteristics</a:t>
            </a:r>
            <a:r>
              <a:rPr lang="fr-FR" sz="1800" dirty="0"/>
              <a:t>.</a:t>
            </a:r>
          </a:p>
          <a:p>
            <a:pPr algn="just"/>
            <a:r>
              <a:rPr lang="fr-FR" sz="1800" b="1" dirty="0"/>
              <a:t>Quantitative Trait </a:t>
            </a:r>
            <a:r>
              <a:rPr lang="fr-FR" sz="1800" b="1" dirty="0" err="1"/>
              <a:t>Loci</a:t>
            </a:r>
            <a:r>
              <a:rPr lang="fr-FR" sz="1800" b="1" dirty="0"/>
              <a:t> </a:t>
            </a:r>
            <a:r>
              <a:rPr lang="fr-FR" sz="1800" b="1" dirty="0" err="1"/>
              <a:t>Studies</a:t>
            </a:r>
            <a:r>
              <a:rPr lang="fr-FR" sz="1800" b="1" dirty="0"/>
              <a:t> (QTL </a:t>
            </a:r>
            <a:r>
              <a:rPr lang="fr-FR" sz="1800" b="1" dirty="0" err="1"/>
              <a:t>Studies</a:t>
            </a:r>
            <a:r>
              <a:rPr lang="fr-FR" sz="1800" b="1" dirty="0"/>
              <a:t>)</a:t>
            </a:r>
          </a:p>
          <a:p>
            <a:pPr algn="just"/>
            <a:r>
              <a:rPr lang="fr-FR" sz="1800" b="1" dirty="0" err="1"/>
              <a:t>Genome</a:t>
            </a:r>
            <a:r>
              <a:rPr lang="fr-FR" sz="1800" b="1" dirty="0"/>
              <a:t>-Wide Association </a:t>
            </a:r>
            <a:r>
              <a:rPr lang="fr-FR" sz="1800" b="1" dirty="0" err="1"/>
              <a:t>Studies</a:t>
            </a:r>
            <a:r>
              <a:rPr lang="fr-FR" sz="1800" b="1" dirty="0"/>
              <a:t> (GWAS)</a:t>
            </a:r>
          </a:p>
        </p:txBody>
      </p:sp>
      <p:sp>
        <p:nvSpPr>
          <p:cNvPr id="7" name="Title 1">
            <a:extLst>
              <a:ext uri="{FF2B5EF4-FFF2-40B4-BE49-F238E27FC236}">
                <a16:creationId xmlns:a16="http://schemas.microsoft.com/office/drawing/2014/main" id="{203C89E6-F29B-4829-B1AD-1608EC8E9337}"/>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Introduction: </a:t>
            </a:r>
            <a:r>
              <a:rPr lang="fr-FR" sz="2800" b="1" dirty="0" err="1">
                <a:latin typeface="+mn-lt"/>
              </a:rPr>
              <a:t>Classical</a:t>
            </a:r>
            <a:r>
              <a:rPr lang="fr-FR" sz="2800" b="1" dirty="0">
                <a:latin typeface="+mn-lt"/>
              </a:rPr>
              <a:t> and modern plant </a:t>
            </a:r>
            <a:r>
              <a:rPr lang="fr-FR" sz="2800" b="1" dirty="0" err="1">
                <a:latin typeface="+mn-lt"/>
              </a:rPr>
              <a:t>breeding</a:t>
            </a:r>
            <a:endParaRPr lang="en-GB" sz="2800" dirty="0">
              <a:latin typeface="+mn-lt"/>
            </a:endParaRPr>
          </a:p>
        </p:txBody>
      </p:sp>
      <p:sp>
        <p:nvSpPr>
          <p:cNvPr id="9" name="Rectangle 8">
            <a:extLst>
              <a:ext uri="{FF2B5EF4-FFF2-40B4-BE49-F238E27FC236}">
                <a16:creationId xmlns:a16="http://schemas.microsoft.com/office/drawing/2014/main" id="{41A1D1B8-25B7-4563-9378-C063566D7496}"/>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301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F717-94E5-4A64-BCAA-FC83CAF17A89}"/>
              </a:ext>
            </a:extLst>
          </p:cNvPr>
          <p:cNvSpPr>
            <a:spLocks noGrp="1"/>
          </p:cNvSpPr>
          <p:nvPr>
            <p:ph type="title"/>
          </p:nvPr>
        </p:nvSpPr>
        <p:spPr>
          <a:xfrm>
            <a:off x="582614" y="454024"/>
            <a:ext cx="4722812" cy="1600200"/>
          </a:xfrm>
        </p:spPr>
        <p:txBody>
          <a:bodyPr/>
          <a:lstStyle/>
          <a:p>
            <a:r>
              <a:rPr lang="fr-FR" dirty="0"/>
              <a:t>Concept of </a:t>
            </a:r>
            <a:r>
              <a:rPr lang="fr-FR" dirty="0" err="1"/>
              <a:t>complex</a:t>
            </a:r>
            <a:r>
              <a:rPr lang="fr-FR" dirty="0"/>
              <a:t> traits, QTL </a:t>
            </a:r>
            <a:r>
              <a:rPr lang="fr-FR" dirty="0" err="1"/>
              <a:t>Studies</a:t>
            </a:r>
            <a:r>
              <a:rPr lang="fr-FR" dirty="0"/>
              <a:t>, and GWAS</a:t>
            </a:r>
            <a:endParaRPr lang="en-GB" dirty="0"/>
          </a:p>
        </p:txBody>
      </p:sp>
      <p:sp>
        <p:nvSpPr>
          <p:cNvPr id="3" name="Content Placeholder 2">
            <a:extLst>
              <a:ext uri="{FF2B5EF4-FFF2-40B4-BE49-F238E27FC236}">
                <a16:creationId xmlns:a16="http://schemas.microsoft.com/office/drawing/2014/main" id="{09CCC226-F5A8-4CDE-96FA-3D53EE411536}"/>
              </a:ext>
            </a:extLst>
          </p:cNvPr>
          <p:cNvSpPr>
            <a:spLocks noGrp="1"/>
          </p:cNvSpPr>
          <p:nvPr>
            <p:ph idx="1"/>
          </p:nvPr>
        </p:nvSpPr>
        <p:spPr>
          <a:xfrm>
            <a:off x="6096000" y="1144587"/>
            <a:ext cx="5935663" cy="2608263"/>
          </a:xfrm>
        </p:spPr>
        <p:txBody>
          <a:bodyPr>
            <a:normAutofit/>
          </a:bodyPr>
          <a:lstStyle/>
          <a:p>
            <a:pPr marL="0" indent="0">
              <a:buNone/>
            </a:pPr>
            <a:r>
              <a:rPr lang="fr-FR" sz="2000" dirty="0"/>
              <a:t>QTL (Quantitative Trait </a:t>
            </a:r>
            <a:r>
              <a:rPr lang="fr-FR" sz="2000" dirty="0" err="1"/>
              <a:t>Loci</a:t>
            </a:r>
            <a:r>
              <a:rPr lang="fr-FR" sz="2000" dirty="0"/>
              <a:t>)</a:t>
            </a:r>
          </a:p>
          <a:p>
            <a:pPr marL="0" indent="0" algn="just">
              <a:buNone/>
            </a:pPr>
            <a:r>
              <a:rPr lang="fr-FR" sz="1600" b="1" dirty="0"/>
              <a:t>Relates the </a:t>
            </a:r>
            <a:r>
              <a:rPr lang="fr-FR" sz="1600" b="1" dirty="0" err="1"/>
              <a:t>genotype</a:t>
            </a:r>
            <a:r>
              <a:rPr lang="fr-FR" sz="1600" b="1" dirty="0"/>
              <a:t> and a </a:t>
            </a:r>
            <a:r>
              <a:rPr lang="fr-FR" sz="1600" b="1" dirty="0" err="1"/>
              <a:t>phenotype</a:t>
            </a:r>
            <a:r>
              <a:rPr lang="fr-FR" sz="1600" b="1" dirty="0"/>
              <a:t> </a:t>
            </a:r>
            <a:r>
              <a:rPr lang="fr-FR" sz="1600" dirty="0" err="1"/>
              <a:t>using</a:t>
            </a:r>
            <a:r>
              <a:rPr lang="fr-FR" sz="1600" dirty="0"/>
              <a:t> </a:t>
            </a:r>
            <a:r>
              <a:rPr lang="fr-FR" sz="1600" dirty="0" err="1"/>
              <a:t>statistical</a:t>
            </a:r>
            <a:r>
              <a:rPr lang="fr-FR" sz="1600" dirty="0"/>
              <a:t> </a:t>
            </a:r>
            <a:r>
              <a:rPr lang="fr-FR" sz="1600" dirty="0" err="1"/>
              <a:t>method</a:t>
            </a:r>
            <a:r>
              <a:rPr lang="fr-FR" sz="1600" dirty="0"/>
              <a:t> to </a:t>
            </a:r>
            <a:r>
              <a:rPr lang="fr-FR" sz="1600" dirty="0" err="1"/>
              <a:t>find</a:t>
            </a:r>
            <a:r>
              <a:rPr lang="fr-FR" sz="1600" dirty="0"/>
              <a:t> the </a:t>
            </a:r>
            <a:r>
              <a:rPr lang="fr-FR" sz="1600" dirty="0" err="1"/>
              <a:t>region</a:t>
            </a:r>
            <a:r>
              <a:rPr lang="fr-FR" sz="1600" dirty="0"/>
              <a:t> in the </a:t>
            </a:r>
            <a:r>
              <a:rPr lang="fr-FR" sz="1600" dirty="0" err="1"/>
              <a:t>genome</a:t>
            </a:r>
            <a:r>
              <a:rPr lang="fr-FR" sz="1600" dirty="0"/>
              <a:t> </a:t>
            </a:r>
            <a:r>
              <a:rPr lang="fr-FR" sz="1600" dirty="0" err="1"/>
              <a:t>where</a:t>
            </a:r>
            <a:r>
              <a:rPr lang="fr-FR" sz="1600" dirty="0"/>
              <a:t> the association </a:t>
            </a:r>
            <a:r>
              <a:rPr lang="fr-FR" sz="1600" dirty="0" err="1"/>
              <a:t>happens</a:t>
            </a:r>
            <a:r>
              <a:rPr lang="fr-FR" sz="1600" dirty="0"/>
              <a:t> for </a:t>
            </a:r>
            <a:r>
              <a:rPr lang="fr-FR" sz="1600" b="1" dirty="0" err="1">
                <a:highlight>
                  <a:srgbClr val="FFFF00"/>
                </a:highlight>
              </a:rPr>
              <a:t>individuals</a:t>
            </a:r>
            <a:r>
              <a:rPr lang="fr-FR" sz="1600" b="1" dirty="0">
                <a:highlight>
                  <a:srgbClr val="FFFF00"/>
                </a:highlight>
              </a:rPr>
              <a:t> </a:t>
            </a:r>
            <a:r>
              <a:rPr lang="fr-FR" sz="1600" b="1" dirty="0" err="1">
                <a:highlight>
                  <a:srgbClr val="FFFF00"/>
                </a:highlight>
              </a:rPr>
              <a:t>created</a:t>
            </a:r>
            <a:r>
              <a:rPr lang="fr-FR" sz="1600" b="1" dirty="0">
                <a:highlight>
                  <a:srgbClr val="FFFF00"/>
                </a:highlight>
              </a:rPr>
              <a:t> </a:t>
            </a:r>
            <a:r>
              <a:rPr lang="fr-FR" sz="1600" b="1" dirty="0" err="1">
                <a:highlight>
                  <a:srgbClr val="FFFF00"/>
                </a:highlight>
              </a:rPr>
              <a:t>from</a:t>
            </a:r>
            <a:r>
              <a:rPr lang="fr-FR" sz="1600" b="1" dirty="0">
                <a:highlight>
                  <a:srgbClr val="FFFF00"/>
                </a:highlight>
              </a:rPr>
              <a:t> </a:t>
            </a:r>
            <a:r>
              <a:rPr lang="fr-FR" sz="1600" b="1" dirty="0" err="1">
                <a:highlight>
                  <a:srgbClr val="FFFF00"/>
                </a:highlight>
              </a:rPr>
              <a:t>experimental</a:t>
            </a:r>
            <a:r>
              <a:rPr lang="fr-FR" sz="1600" b="1" dirty="0">
                <a:highlight>
                  <a:srgbClr val="FFFF00"/>
                </a:highlight>
              </a:rPr>
              <a:t> </a:t>
            </a:r>
            <a:r>
              <a:rPr lang="fr-FR" sz="1600" b="1" dirty="0" err="1">
                <a:highlight>
                  <a:srgbClr val="FFFF00"/>
                </a:highlight>
              </a:rPr>
              <a:t>crossings</a:t>
            </a:r>
            <a:r>
              <a:rPr lang="fr-FR" sz="1600" b="1" dirty="0">
                <a:highlight>
                  <a:srgbClr val="FFFF00"/>
                </a:highlight>
              </a:rPr>
              <a:t>.</a:t>
            </a:r>
          </a:p>
          <a:p>
            <a:pPr marL="0" indent="0">
              <a:buNone/>
            </a:pPr>
            <a:r>
              <a:rPr lang="fr-FR" sz="2000" dirty="0"/>
              <a:t>GWAS (</a:t>
            </a:r>
            <a:r>
              <a:rPr lang="fr-FR" sz="2000" dirty="0" err="1"/>
              <a:t>Genome</a:t>
            </a:r>
            <a:r>
              <a:rPr lang="fr-FR" sz="2000" dirty="0"/>
              <a:t>-Wide Association </a:t>
            </a:r>
            <a:r>
              <a:rPr lang="fr-FR" sz="2000" dirty="0" err="1"/>
              <a:t>Studies</a:t>
            </a:r>
            <a:r>
              <a:rPr lang="fr-FR" sz="2000" dirty="0"/>
              <a:t>)</a:t>
            </a:r>
          </a:p>
          <a:p>
            <a:pPr marL="0" indent="0">
              <a:buNone/>
            </a:pPr>
            <a:r>
              <a:rPr lang="fr-FR" sz="1600" b="1" dirty="0"/>
              <a:t>Relates the </a:t>
            </a:r>
            <a:r>
              <a:rPr lang="fr-FR" sz="1600" b="1" dirty="0" err="1"/>
              <a:t>genotype</a:t>
            </a:r>
            <a:r>
              <a:rPr lang="fr-FR" sz="1600" b="1" dirty="0"/>
              <a:t> and a </a:t>
            </a:r>
            <a:r>
              <a:rPr lang="fr-FR" sz="1600" b="1" dirty="0" err="1"/>
              <a:t>phenotype</a:t>
            </a:r>
            <a:r>
              <a:rPr lang="fr-FR" sz="1600" b="1" dirty="0"/>
              <a:t> </a:t>
            </a:r>
            <a:r>
              <a:rPr lang="fr-FR" sz="1600" dirty="0" err="1"/>
              <a:t>using</a:t>
            </a:r>
            <a:r>
              <a:rPr lang="fr-FR" sz="1600" dirty="0"/>
              <a:t> </a:t>
            </a:r>
            <a:r>
              <a:rPr lang="fr-FR" sz="1600" dirty="0" err="1"/>
              <a:t>statistical</a:t>
            </a:r>
            <a:r>
              <a:rPr lang="fr-FR" sz="1600" dirty="0"/>
              <a:t> </a:t>
            </a:r>
            <a:r>
              <a:rPr lang="fr-FR" sz="1600" dirty="0" err="1"/>
              <a:t>method</a:t>
            </a:r>
            <a:r>
              <a:rPr lang="fr-FR" sz="1600" dirty="0"/>
              <a:t> to </a:t>
            </a:r>
            <a:r>
              <a:rPr lang="fr-FR" sz="1600" dirty="0" err="1"/>
              <a:t>find</a:t>
            </a:r>
            <a:r>
              <a:rPr lang="fr-FR" sz="1600" dirty="0"/>
              <a:t> the </a:t>
            </a:r>
            <a:r>
              <a:rPr lang="fr-FR" sz="1600" dirty="0" err="1"/>
              <a:t>region</a:t>
            </a:r>
            <a:r>
              <a:rPr lang="fr-FR" sz="1600" dirty="0"/>
              <a:t> in the </a:t>
            </a:r>
            <a:r>
              <a:rPr lang="fr-FR" sz="1600" dirty="0" err="1"/>
              <a:t>genome</a:t>
            </a:r>
            <a:r>
              <a:rPr lang="fr-FR" sz="1600" dirty="0"/>
              <a:t> </a:t>
            </a:r>
            <a:r>
              <a:rPr lang="fr-FR" sz="1600" dirty="0" err="1"/>
              <a:t>where</a:t>
            </a:r>
            <a:r>
              <a:rPr lang="fr-FR" sz="1600" dirty="0"/>
              <a:t> the association </a:t>
            </a:r>
            <a:r>
              <a:rPr lang="fr-FR" sz="1600" dirty="0" err="1"/>
              <a:t>happens</a:t>
            </a:r>
            <a:r>
              <a:rPr lang="fr-FR" sz="1600" dirty="0"/>
              <a:t> for </a:t>
            </a:r>
            <a:r>
              <a:rPr lang="fr-FR" sz="1600" b="1" dirty="0" err="1">
                <a:highlight>
                  <a:srgbClr val="FFFF00"/>
                </a:highlight>
              </a:rPr>
              <a:t>unrelated</a:t>
            </a:r>
            <a:r>
              <a:rPr lang="fr-FR" sz="1600" b="1" dirty="0">
                <a:highlight>
                  <a:srgbClr val="FFFF00"/>
                </a:highlight>
              </a:rPr>
              <a:t> </a:t>
            </a:r>
            <a:r>
              <a:rPr lang="fr-FR" sz="1600" b="1" dirty="0" err="1">
                <a:highlight>
                  <a:srgbClr val="FFFF00"/>
                </a:highlight>
              </a:rPr>
              <a:t>individuals</a:t>
            </a:r>
            <a:r>
              <a:rPr lang="fr-FR" sz="1600" b="1" dirty="0">
                <a:highlight>
                  <a:srgbClr val="FFFF00"/>
                </a:highlight>
              </a:rPr>
              <a:t> </a:t>
            </a:r>
            <a:r>
              <a:rPr lang="fr-FR" sz="1600" b="1" dirty="0" err="1">
                <a:highlight>
                  <a:srgbClr val="FFFF00"/>
                </a:highlight>
              </a:rPr>
              <a:t>coming</a:t>
            </a:r>
            <a:r>
              <a:rPr lang="fr-FR" sz="1600" b="1" dirty="0">
                <a:highlight>
                  <a:srgbClr val="FFFF00"/>
                </a:highlight>
              </a:rPr>
              <a:t> </a:t>
            </a:r>
            <a:r>
              <a:rPr lang="fr-FR" sz="1600" b="1" dirty="0" err="1">
                <a:highlight>
                  <a:srgbClr val="FFFF00"/>
                </a:highlight>
              </a:rPr>
              <a:t>from</a:t>
            </a:r>
            <a:r>
              <a:rPr lang="fr-FR" sz="1600" b="1" dirty="0">
                <a:highlight>
                  <a:srgbClr val="FFFF00"/>
                </a:highlight>
              </a:rPr>
              <a:t> </a:t>
            </a:r>
            <a:r>
              <a:rPr lang="fr-FR" sz="1600" b="1" dirty="0" err="1">
                <a:highlight>
                  <a:srgbClr val="FFFF00"/>
                </a:highlight>
              </a:rPr>
              <a:t>different</a:t>
            </a:r>
            <a:r>
              <a:rPr lang="fr-FR" sz="1600" b="1" dirty="0">
                <a:highlight>
                  <a:srgbClr val="FFFF00"/>
                </a:highlight>
              </a:rPr>
              <a:t> populations. The </a:t>
            </a:r>
            <a:r>
              <a:rPr lang="fr-FR" sz="1600" b="1" dirty="0" err="1">
                <a:highlight>
                  <a:srgbClr val="FFFF00"/>
                </a:highlight>
              </a:rPr>
              <a:t>study</a:t>
            </a:r>
            <a:r>
              <a:rPr lang="fr-FR" sz="1600" b="1" dirty="0">
                <a:highlight>
                  <a:srgbClr val="FFFF00"/>
                </a:highlight>
              </a:rPr>
              <a:t> </a:t>
            </a:r>
            <a:r>
              <a:rPr lang="fr-FR" sz="1600" b="1" dirty="0" err="1">
                <a:highlight>
                  <a:srgbClr val="FFFF00"/>
                </a:highlight>
              </a:rPr>
              <a:t>is</a:t>
            </a:r>
            <a:r>
              <a:rPr lang="fr-FR" sz="1600" b="1" dirty="0">
                <a:highlight>
                  <a:srgbClr val="FFFF00"/>
                </a:highlight>
              </a:rPr>
              <a:t> </a:t>
            </a:r>
            <a:r>
              <a:rPr lang="fr-FR" sz="1600" b="1" dirty="0" err="1">
                <a:highlight>
                  <a:srgbClr val="FFFF00"/>
                </a:highlight>
              </a:rPr>
              <a:t>done</a:t>
            </a:r>
            <a:r>
              <a:rPr lang="fr-FR" sz="1600" b="1" dirty="0">
                <a:highlight>
                  <a:srgbClr val="FFFF00"/>
                </a:highlight>
              </a:rPr>
              <a:t> for the </a:t>
            </a:r>
            <a:r>
              <a:rPr lang="fr-FR" sz="1600" b="1" dirty="0" err="1">
                <a:highlight>
                  <a:srgbClr val="FFFF00"/>
                </a:highlight>
              </a:rPr>
              <a:t>whole</a:t>
            </a:r>
            <a:r>
              <a:rPr lang="fr-FR" sz="1600" b="1" dirty="0">
                <a:highlight>
                  <a:srgbClr val="FFFF00"/>
                </a:highlight>
              </a:rPr>
              <a:t> </a:t>
            </a:r>
            <a:r>
              <a:rPr lang="fr-FR" sz="1600" b="1" dirty="0" err="1">
                <a:highlight>
                  <a:srgbClr val="FFFF00"/>
                </a:highlight>
              </a:rPr>
              <a:t>genome</a:t>
            </a:r>
            <a:r>
              <a:rPr lang="fr-FR" sz="1600" b="1" dirty="0">
                <a:highlight>
                  <a:srgbClr val="FFFF00"/>
                </a:highlight>
              </a:rPr>
              <a:t>. </a:t>
            </a:r>
          </a:p>
        </p:txBody>
      </p:sp>
      <p:sp>
        <p:nvSpPr>
          <p:cNvPr id="4" name="Text Placeholder 3">
            <a:extLst>
              <a:ext uri="{FF2B5EF4-FFF2-40B4-BE49-F238E27FC236}">
                <a16:creationId xmlns:a16="http://schemas.microsoft.com/office/drawing/2014/main" id="{64DE91B8-063B-44E9-8CDF-B7824C3FCE8E}"/>
              </a:ext>
            </a:extLst>
          </p:cNvPr>
          <p:cNvSpPr>
            <a:spLocks noGrp="1"/>
          </p:cNvSpPr>
          <p:nvPr>
            <p:ph type="body" sz="half" idx="2"/>
          </p:nvPr>
        </p:nvSpPr>
        <p:spPr>
          <a:xfrm>
            <a:off x="582614" y="2054224"/>
            <a:ext cx="4808537" cy="3811588"/>
          </a:xfrm>
        </p:spPr>
        <p:txBody>
          <a:bodyPr/>
          <a:lstStyle/>
          <a:p>
            <a:pPr marL="285750" indent="-285750">
              <a:buFont typeface="Arial" panose="020B0604020202020204" pitchFamily="34" charset="0"/>
              <a:buChar char="•"/>
            </a:pPr>
            <a:r>
              <a:rPr lang="fr-FR" dirty="0" err="1"/>
              <a:t>Yield</a:t>
            </a:r>
            <a:r>
              <a:rPr lang="fr-FR" dirty="0"/>
              <a:t>, </a:t>
            </a:r>
            <a:r>
              <a:rPr lang="fr-FR" dirty="0" err="1"/>
              <a:t>diameter</a:t>
            </a:r>
            <a:r>
              <a:rPr lang="fr-FR" dirty="0"/>
              <a:t>, </a:t>
            </a:r>
            <a:r>
              <a:rPr lang="fr-FR" dirty="0" err="1"/>
              <a:t>height</a:t>
            </a:r>
            <a:r>
              <a:rPr lang="fr-FR" dirty="0"/>
              <a:t>, </a:t>
            </a:r>
            <a:r>
              <a:rPr lang="fr-FR" dirty="0" err="1"/>
              <a:t>resistance</a:t>
            </a:r>
            <a:r>
              <a:rPr lang="fr-FR" dirty="0"/>
              <a:t> are the </a:t>
            </a:r>
            <a:r>
              <a:rPr lang="fr-FR" dirty="0" err="1"/>
              <a:t>examples</a:t>
            </a:r>
            <a:r>
              <a:rPr lang="fr-FR" dirty="0"/>
              <a:t> of </a:t>
            </a:r>
            <a:r>
              <a:rPr lang="fr-FR" dirty="0" err="1"/>
              <a:t>complex</a:t>
            </a:r>
            <a:r>
              <a:rPr lang="fr-FR" dirty="0"/>
              <a:t> traits</a:t>
            </a:r>
          </a:p>
          <a:p>
            <a:pPr marL="285750" indent="-285750">
              <a:buFont typeface="Arial" panose="020B0604020202020204" pitchFamily="34" charset="0"/>
              <a:buChar char="•"/>
            </a:pPr>
            <a:r>
              <a:rPr lang="fr-FR" dirty="0" err="1"/>
              <a:t>Complex</a:t>
            </a:r>
            <a:r>
              <a:rPr lang="fr-FR" dirty="0"/>
              <a:t> traits: traits </a:t>
            </a:r>
            <a:r>
              <a:rPr lang="fr-FR" dirty="0" err="1"/>
              <a:t>that</a:t>
            </a:r>
            <a:r>
              <a:rPr lang="fr-FR" dirty="0"/>
              <a:t> are </a:t>
            </a:r>
            <a:r>
              <a:rPr lang="fr-FR" dirty="0" err="1"/>
              <a:t>controlled</a:t>
            </a:r>
            <a:r>
              <a:rPr lang="fr-FR" dirty="0"/>
              <a:t> by </a:t>
            </a:r>
            <a:r>
              <a:rPr lang="fr-FR" dirty="0" err="1"/>
              <a:t>many</a:t>
            </a:r>
            <a:r>
              <a:rPr lang="fr-FR" dirty="0"/>
              <a:t> </a:t>
            </a:r>
            <a:r>
              <a:rPr lang="fr-FR" dirty="0" err="1"/>
              <a:t>genes</a:t>
            </a:r>
            <a:r>
              <a:rPr lang="fr-FR" dirty="0"/>
              <a:t> (</a:t>
            </a:r>
            <a:r>
              <a:rPr lang="fr-FR" dirty="0" err="1"/>
              <a:t>polygenic</a:t>
            </a:r>
            <a:r>
              <a:rPr lang="fr-FR" dirty="0"/>
              <a:t>)</a:t>
            </a:r>
          </a:p>
          <a:p>
            <a:pPr marL="285750" indent="-285750">
              <a:buFont typeface="Arial" panose="020B0604020202020204" pitchFamily="34" charset="0"/>
              <a:buChar char="•"/>
            </a:pPr>
            <a:r>
              <a:rPr lang="fr-FR" dirty="0" err="1"/>
              <a:t>Genes</a:t>
            </a:r>
            <a:r>
              <a:rPr lang="fr-FR" dirty="0"/>
              <a:t> can </a:t>
            </a:r>
            <a:r>
              <a:rPr lang="fr-FR" dirty="0" err="1"/>
              <a:t>be</a:t>
            </a:r>
            <a:r>
              <a:rPr lang="fr-FR" dirty="0"/>
              <a:t> </a:t>
            </a:r>
            <a:r>
              <a:rPr lang="fr-FR" dirty="0" err="1"/>
              <a:t>majorly</a:t>
            </a:r>
            <a:r>
              <a:rPr lang="fr-FR" dirty="0"/>
              <a:t> </a:t>
            </a:r>
            <a:r>
              <a:rPr lang="fr-FR" dirty="0" err="1"/>
              <a:t>contributed</a:t>
            </a:r>
            <a:r>
              <a:rPr lang="fr-FR" dirty="0"/>
              <a:t> to a trait (or </a:t>
            </a:r>
            <a:r>
              <a:rPr lang="fr-FR" dirty="0" err="1"/>
              <a:t>phenotype</a:t>
            </a:r>
            <a:r>
              <a:rPr lang="fr-FR" dirty="0"/>
              <a:t>) or can </a:t>
            </a:r>
            <a:r>
              <a:rPr lang="fr-FR" dirty="0" err="1"/>
              <a:t>be</a:t>
            </a:r>
            <a:r>
              <a:rPr lang="fr-FR" dirty="0"/>
              <a:t> </a:t>
            </a:r>
            <a:r>
              <a:rPr lang="fr-FR" dirty="0" err="1"/>
              <a:t>minorly</a:t>
            </a:r>
            <a:endParaRPr lang="fr-FR" dirty="0"/>
          </a:p>
          <a:p>
            <a:pPr marL="285750" indent="-285750">
              <a:buFont typeface="Arial" panose="020B0604020202020204" pitchFamily="34" charset="0"/>
              <a:buChar char="•"/>
            </a:pPr>
            <a:r>
              <a:rPr lang="fr-FR" dirty="0" err="1"/>
              <a:t>Across</a:t>
            </a:r>
            <a:r>
              <a:rPr lang="fr-FR" dirty="0"/>
              <a:t> the </a:t>
            </a:r>
            <a:r>
              <a:rPr lang="fr-FR" dirty="0" err="1"/>
              <a:t>genome</a:t>
            </a:r>
            <a:r>
              <a:rPr lang="fr-FR" dirty="0"/>
              <a:t> of an </a:t>
            </a:r>
            <a:r>
              <a:rPr lang="fr-FR" dirty="0" err="1"/>
              <a:t>individual</a:t>
            </a:r>
            <a:r>
              <a:rPr lang="fr-FR" dirty="0"/>
              <a:t>, </a:t>
            </a:r>
            <a:r>
              <a:rPr lang="fr-FR" dirty="0" err="1"/>
              <a:t>there</a:t>
            </a:r>
            <a:r>
              <a:rPr lang="fr-FR" dirty="0"/>
              <a:t> are </a:t>
            </a:r>
            <a:r>
              <a:rPr lang="fr-FR" dirty="0" err="1"/>
              <a:t>many</a:t>
            </a:r>
            <a:r>
              <a:rPr lang="fr-FR" dirty="0"/>
              <a:t> </a:t>
            </a:r>
            <a:r>
              <a:rPr lang="fr-FR" dirty="0" err="1"/>
              <a:t>genes</a:t>
            </a:r>
            <a:r>
              <a:rPr lang="fr-FR" dirty="0"/>
              <a:t> </a:t>
            </a:r>
            <a:r>
              <a:rPr lang="fr-FR" dirty="0" err="1"/>
              <a:t>that</a:t>
            </a:r>
            <a:r>
              <a:rPr lang="fr-FR" dirty="0"/>
              <a:t> can control a </a:t>
            </a:r>
            <a:r>
              <a:rPr lang="fr-FR" dirty="0" err="1"/>
              <a:t>complex</a:t>
            </a:r>
            <a:r>
              <a:rPr lang="fr-FR" dirty="0"/>
              <a:t> trait</a:t>
            </a:r>
          </a:p>
          <a:p>
            <a:pPr marL="285750" indent="-285750">
              <a:buFont typeface="Arial" panose="020B0604020202020204" pitchFamily="34" charset="0"/>
              <a:buChar char="•"/>
            </a:pPr>
            <a:r>
              <a:rPr lang="fr-FR" dirty="0" err="1"/>
              <a:t>We</a:t>
            </a:r>
            <a:r>
              <a:rPr lang="fr-FR" dirty="0"/>
              <a:t> can scan </a:t>
            </a:r>
            <a:r>
              <a:rPr lang="fr-FR" dirty="0" err="1"/>
              <a:t>through</a:t>
            </a:r>
            <a:r>
              <a:rPr lang="fr-FR" dirty="0"/>
              <a:t> the </a:t>
            </a:r>
            <a:r>
              <a:rPr lang="fr-FR" dirty="0" err="1"/>
              <a:t>whole</a:t>
            </a:r>
            <a:r>
              <a:rPr lang="fr-FR" dirty="0"/>
              <a:t> </a:t>
            </a:r>
            <a:r>
              <a:rPr lang="fr-FR" dirty="0" err="1"/>
              <a:t>genome</a:t>
            </a:r>
            <a:r>
              <a:rPr lang="fr-FR" dirty="0"/>
              <a:t> and model the </a:t>
            </a:r>
            <a:r>
              <a:rPr lang="fr-FR" dirty="0" err="1"/>
              <a:t>genes</a:t>
            </a:r>
            <a:r>
              <a:rPr lang="fr-FR" dirty="0"/>
              <a:t> </a:t>
            </a:r>
            <a:r>
              <a:rPr lang="fr-FR" dirty="0" err="1"/>
              <a:t>that</a:t>
            </a:r>
            <a:r>
              <a:rPr lang="fr-FR" dirty="0"/>
              <a:t> are </a:t>
            </a:r>
            <a:r>
              <a:rPr lang="fr-FR" dirty="0" err="1"/>
              <a:t>associating</a:t>
            </a:r>
            <a:r>
              <a:rPr lang="fr-FR" dirty="0"/>
              <a:t> </a:t>
            </a:r>
            <a:r>
              <a:rPr lang="fr-FR" dirty="0" err="1"/>
              <a:t>with</a:t>
            </a:r>
            <a:r>
              <a:rPr lang="fr-FR" dirty="0"/>
              <a:t> the trait in question. </a:t>
            </a:r>
            <a:endParaRPr lang="en-GB" dirty="0"/>
          </a:p>
        </p:txBody>
      </p:sp>
      <p:cxnSp>
        <p:nvCxnSpPr>
          <p:cNvPr id="6" name="Straight Connector 5">
            <a:extLst>
              <a:ext uri="{FF2B5EF4-FFF2-40B4-BE49-F238E27FC236}">
                <a16:creationId xmlns:a16="http://schemas.microsoft.com/office/drawing/2014/main" id="{8F084135-12B3-4237-9A03-AD5813734D2B}"/>
              </a:ext>
            </a:extLst>
          </p:cNvPr>
          <p:cNvCxnSpPr/>
          <p:nvPr/>
        </p:nvCxnSpPr>
        <p:spPr>
          <a:xfrm>
            <a:off x="5838825" y="601661"/>
            <a:ext cx="0" cy="5648325"/>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6F5227-FEAB-4A93-B016-B1252DE6F8FE}"/>
              </a:ext>
            </a:extLst>
          </p:cNvPr>
          <p:cNvSpPr txBox="1"/>
          <p:nvPr/>
        </p:nvSpPr>
        <p:spPr>
          <a:xfrm>
            <a:off x="8096250" y="3867150"/>
            <a:ext cx="3790948" cy="1477328"/>
          </a:xfrm>
          <a:prstGeom prst="rect">
            <a:avLst/>
          </a:prstGeom>
          <a:noFill/>
        </p:spPr>
        <p:txBody>
          <a:bodyPr wrap="square" rtlCol="0">
            <a:spAutoFit/>
          </a:bodyPr>
          <a:lstStyle/>
          <a:p>
            <a:r>
              <a:rPr lang="fr-FR" dirty="0"/>
              <a:t>A </a:t>
            </a:r>
            <a:r>
              <a:rPr lang="fr-FR" dirty="0" err="1"/>
              <a:t>very</a:t>
            </a:r>
            <a:r>
              <a:rPr lang="fr-FR" dirty="0"/>
              <a:t> </a:t>
            </a:r>
            <a:r>
              <a:rPr lang="fr-FR" dirty="0" err="1"/>
              <a:t>simplistic</a:t>
            </a:r>
            <a:r>
              <a:rPr lang="fr-FR" dirty="0"/>
              <a:t> </a:t>
            </a:r>
            <a:r>
              <a:rPr lang="fr-FR" dirty="0" err="1"/>
              <a:t>definition</a:t>
            </a:r>
            <a:r>
              <a:rPr lang="fr-FR" dirty="0"/>
              <a:t>. In practice, </a:t>
            </a:r>
            <a:r>
              <a:rPr lang="fr-FR" dirty="0" err="1"/>
              <a:t>they</a:t>
            </a:r>
            <a:r>
              <a:rPr lang="fr-FR" dirty="0"/>
              <a:t> can go </a:t>
            </a:r>
            <a:r>
              <a:rPr lang="fr-FR" dirty="0" err="1"/>
              <a:t>together</a:t>
            </a:r>
            <a:r>
              <a:rPr lang="fr-FR" dirty="0"/>
              <a:t>. You can </a:t>
            </a:r>
            <a:r>
              <a:rPr lang="fr-FR" dirty="0" err="1"/>
              <a:t>find</a:t>
            </a:r>
            <a:r>
              <a:rPr lang="fr-FR" dirty="0"/>
              <a:t> QTL </a:t>
            </a:r>
            <a:r>
              <a:rPr lang="fr-FR" dirty="0" err="1"/>
              <a:t>when</a:t>
            </a:r>
            <a:r>
              <a:rPr lang="fr-FR" dirty="0"/>
              <a:t> </a:t>
            </a:r>
            <a:r>
              <a:rPr lang="fr-FR" dirty="0" err="1"/>
              <a:t>you</a:t>
            </a:r>
            <a:r>
              <a:rPr lang="fr-FR" dirty="0"/>
              <a:t> use GWAS. Or </a:t>
            </a:r>
            <a:r>
              <a:rPr lang="fr-FR" dirty="0" err="1"/>
              <a:t>you</a:t>
            </a:r>
            <a:r>
              <a:rPr lang="fr-FR" dirty="0"/>
              <a:t> can first </a:t>
            </a:r>
            <a:r>
              <a:rPr lang="fr-FR" dirty="0" err="1"/>
              <a:t>find</a:t>
            </a:r>
            <a:r>
              <a:rPr lang="fr-FR" dirty="0"/>
              <a:t> QTL to </a:t>
            </a:r>
            <a:r>
              <a:rPr lang="fr-FR" dirty="0" err="1"/>
              <a:t>find</a:t>
            </a:r>
            <a:r>
              <a:rPr lang="fr-FR" dirty="0"/>
              <a:t> the </a:t>
            </a:r>
            <a:r>
              <a:rPr lang="fr-FR" dirty="0" err="1"/>
              <a:t>region</a:t>
            </a:r>
            <a:r>
              <a:rPr lang="fr-FR" dirty="0"/>
              <a:t> </a:t>
            </a:r>
            <a:r>
              <a:rPr lang="fr-FR" dirty="0" err="1"/>
              <a:t>then</a:t>
            </a:r>
            <a:r>
              <a:rPr lang="fr-FR" dirty="0"/>
              <a:t> use GWAS to </a:t>
            </a:r>
            <a:r>
              <a:rPr lang="fr-FR" dirty="0" err="1"/>
              <a:t>confirm</a:t>
            </a:r>
            <a:r>
              <a:rPr lang="fr-FR" dirty="0"/>
              <a:t> the </a:t>
            </a:r>
            <a:r>
              <a:rPr lang="fr-FR" dirty="0" err="1"/>
              <a:t>region</a:t>
            </a:r>
            <a:r>
              <a:rPr lang="fr-FR" dirty="0"/>
              <a:t>.</a:t>
            </a:r>
            <a:endParaRPr lang="en-GB" dirty="0"/>
          </a:p>
        </p:txBody>
      </p:sp>
    </p:spTree>
    <p:extLst>
      <p:ext uri="{BB962C8B-B14F-4D97-AF65-F5344CB8AC3E}">
        <p14:creationId xmlns:p14="http://schemas.microsoft.com/office/powerpoint/2010/main" val="235619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550063-FC85-40AA-8EE0-8D0FDA5BA3CE}"/>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Marker-</a:t>
            </a:r>
            <a:r>
              <a:rPr lang="fr-FR" sz="2800" b="1" dirty="0" err="1">
                <a:latin typeface="+mn-lt"/>
              </a:rPr>
              <a:t>assisted</a:t>
            </a:r>
            <a:r>
              <a:rPr lang="fr-FR" sz="2800" b="1" dirty="0">
                <a:latin typeface="+mn-lt"/>
              </a:rPr>
              <a:t> </a:t>
            </a:r>
            <a:r>
              <a:rPr lang="fr-FR" sz="2800" b="1" dirty="0" err="1">
                <a:latin typeface="+mn-lt"/>
              </a:rPr>
              <a:t>selection</a:t>
            </a:r>
            <a:r>
              <a:rPr lang="fr-FR" sz="2800" b="1" dirty="0">
                <a:latin typeface="+mn-lt"/>
              </a:rPr>
              <a:t>: the </a:t>
            </a:r>
            <a:r>
              <a:rPr lang="fr-FR" sz="2800" b="1" dirty="0" err="1">
                <a:latin typeface="+mn-lt"/>
              </a:rPr>
              <a:t>working</a:t>
            </a:r>
            <a:r>
              <a:rPr lang="fr-FR" sz="2800" b="1" dirty="0">
                <a:latin typeface="+mn-lt"/>
              </a:rPr>
              <a:t> pipeline</a:t>
            </a:r>
            <a:endParaRPr lang="en-GB" sz="2800" dirty="0">
              <a:latin typeface="+mn-lt"/>
            </a:endParaRPr>
          </a:p>
        </p:txBody>
      </p:sp>
      <p:sp>
        <p:nvSpPr>
          <p:cNvPr id="5" name="Rectangle 4">
            <a:extLst>
              <a:ext uri="{FF2B5EF4-FFF2-40B4-BE49-F238E27FC236}">
                <a16:creationId xmlns:a16="http://schemas.microsoft.com/office/drawing/2014/main" id="{F97C43A3-42DF-4B20-83B4-1CF27A10A6DB}"/>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Freeform: Shape 9">
            <a:extLst>
              <a:ext uri="{FF2B5EF4-FFF2-40B4-BE49-F238E27FC236}">
                <a16:creationId xmlns:a16="http://schemas.microsoft.com/office/drawing/2014/main" id="{1A1409B8-338F-4568-872B-22BECCDAD3B9}"/>
              </a:ext>
            </a:extLst>
          </p:cNvPr>
          <p:cNvSpPr/>
          <p:nvPr/>
        </p:nvSpPr>
        <p:spPr>
          <a:xfrm>
            <a:off x="747713" y="14321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442" tIns="159442" rIns="159442" bIns="159442" numCol="1" spcCol="1270" anchor="ctr" anchorCtr="0">
            <a:noAutofit/>
          </a:bodyPr>
          <a:lstStyle/>
          <a:p>
            <a:pPr marL="0" lvl="0" indent="0" algn="ctr" defTabSz="1422400">
              <a:lnSpc>
                <a:spcPct val="90000"/>
              </a:lnSpc>
              <a:spcBef>
                <a:spcPct val="0"/>
              </a:spcBef>
              <a:spcAft>
                <a:spcPct val="35000"/>
              </a:spcAft>
              <a:buNone/>
            </a:pPr>
            <a:r>
              <a:rPr lang="fr-FR" sz="3200" kern="1200" dirty="0"/>
              <a:t>Mapping population</a:t>
            </a:r>
            <a:endParaRPr lang="en-GB" sz="3200" kern="1200" dirty="0"/>
          </a:p>
        </p:txBody>
      </p:sp>
      <p:sp>
        <p:nvSpPr>
          <p:cNvPr id="11" name="Freeform: Shape 10">
            <a:extLst>
              <a:ext uri="{FF2B5EF4-FFF2-40B4-BE49-F238E27FC236}">
                <a16:creationId xmlns:a16="http://schemas.microsoft.com/office/drawing/2014/main" id="{5EC1CB13-911E-4B0E-A650-803295D45A83}"/>
              </a:ext>
            </a:extLst>
          </p:cNvPr>
          <p:cNvSpPr/>
          <p:nvPr/>
        </p:nvSpPr>
        <p:spPr>
          <a:xfrm>
            <a:off x="3096420" y="180791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en-GB" sz="2200" kern="1200"/>
          </a:p>
        </p:txBody>
      </p:sp>
      <p:sp>
        <p:nvSpPr>
          <p:cNvPr id="12" name="Freeform: Shape 11">
            <a:extLst>
              <a:ext uri="{FF2B5EF4-FFF2-40B4-BE49-F238E27FC236}">
                <a16:creationId xmlns:a16="http://schemas.microsoft.com/office/drawing/2014/main" id="{1CB3D974-E8F6-49E5-8A53-4C77B23CC72C}"/>
              </a:ext>
            </a:extLst>
          </p:cNvPr>
          <p:cNvSpPr/>
          <p:nvPr/>
        </p:nvSpPr>
        <p:spPr>
          <a:xfrm>
            <a:off x="3736976" y="14321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442" tIns="159442" rIns="159442" bIns="159442" numCol="1" spcCol="1270" anchor="ctr" anchorCtr="0">
            <a:noAutofit/>
          </a:bodyPr>
          <a:lstStyle/>
          <a:p>
            <a:pPr marL="0" lvl="0" indent="0" algn="ctr" defTabSz="1422400">
              <a:lnSpc>
                <a:spcPct val="90000"/>
              </a:lnSpc>
              <a:spcBef>
                <a:spcPct val="0"/>
              </a:spcBef>
              <a:spcAft>
                <a:spcPct val="35000"/>
              </a:spcAft>
              <a:buNone/>
            </a:pPr>
            <a:r>
              <a:rPr lang="fr-FR" sz="3200" kern="1200" dirty="0"/>
              <a:t>Data collection</a:t>
            </a:r>
            <a:endParaRPr lang="en-GB" sz="3200" kern="1200" dirty="0"/>
          </a:p>
        </p:txBody>
      </p:sp>
      <p:sp>
        <p:nvSpPr>
          <p:cNvPr id="13" name="Freeform: Shape 12">
            <a:extLst>
              <a:ext uri="{FF2B5EF4-FFF2-40B4-BE49-F238E27FC236}">
                <a16:creationId xmlns:a16="http://schemas.microsoft.com/office/drawing/2014/main" id="{C21C9C38-2E70-474B-9476-51FFD92082D6}"/>
              </a:ext>
            </a:extLst>
          </p:cNvPr>
          <p:cNvSpPr/>
          <p:nvPr/>
        </p:nvSpPr>
        <p:spPr>
          <a:xfrm>
            <a:off x="6085682" y="180791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en-GB" sz="2200" kern="1200"/>
          </a:p>
        </p:txBody>
      </p:sp>
      <p:sp>
        <p:nvSpPr>
          <p:cNvPr id="14" name="Freeform: Shape 13">
            <a:extLst>
              <a:ext uri="{FF2B5EF4-FFF2-40B4-BE49-F238E27FC236}">
                <a16:creationId xmlns:a16="http://schemas.microsoft.com/office/drawing/2014/main" id="{7F491FA0-A5EB-4C7D-9B99-E217C0110107}"/>
              </a:ext>
            </a:extLst>
          </p:cNvPr>
          <p:cNvSpPr/>
          <p:nvPr/>
        </p:nvSpPr>
        <p:spPr>
          <a:xfrm>
            <a:off x="6726238" y="14321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9442" tIns="159442" rIns="159442" bIns="159442" numCol="1" spcCol="1270" anchor="ctr" anchorCtr="0">
            <a:noAutofit/>
          </a:bodyPr>
          <a:lstStyle/>
          <a:p>
            <a:pPr marL="0" lvl="0" indent="0" algn="ctr" defTabSz="1422400">
              <a:lnSpc>
                <a:spcPct val="90000"/>
              </a:lnSpc>
              <a:spcBef>
                <a:spcPct val="0"/>
              </a:spcBef>
              <a:spcAft>
                <a:spcPct val="35000"/>
              </a:spcAft>
              <a:buNone/>
            </a:pPr>
            <a:r>
              <a:rPr lang="fr-FR" sz="3200" kern="1200" dirty="0"/>
              <a:t>Data </a:t>
            </a:r>
            <a:r>
              <a:rPr lang="fr-FR" sz="3200" kern="1200" dirty="0" err="1"/>
              <a:t>analysis</a:t>
            </a:r>
            <a:endParaRPr lang="en-GB" sz="3200" kern="1200" dirty="0"/>
          </a:p>
        </p:txBody>
      </p:sp>
      <p:sp>
        <p:nvSpPr>
          <p:cNvPr id="18" name="Freeform: Shape 17">
            <a:extLst>
              <a:ext uri="{FF2B5EF4-FFF2-40B4-BE49-F238E27FC236}">
                <a16:creationId xmlns:a16="http://schemas.microsoft.com/office/drawing/2014/main" id="{B24CFE52-B575-4CE5-8FB6-8D5ABC8DB544}"/>
              </a:ext>
            </a:extLst>
          </p:cNvPr>
          <p:cNvSpPr/>
          <p:nvPr/>
        </p:nvSpPr>
        <p:spPr>
          <a:xfrm>
            <a:off x="9715500" y="14321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912" tIns="109912" rIns="109912" bIns="109912" numCol="1" spcCol="1270" anchor="ctr" anchorCtr="0">
            <a:noAutofit/>
          </a:bodyPr>
          <a:lstStyle/>
          <a:p>
            <a:pPr marL="0" lvl="0" indent="0" algn="ctr" defTabSz="844550">
              <a:lnSpc>
                <a:spcPct val="90000"/>
              </a:lnSpc>
              <a:spcBef>
                <a:spcPct val="0"/>
              </a:spcBef>
              <a:spcAft>
                <a:spcPct val="35000"/>
              </a:spcAft>
              <a:buNone/>
            </a:pPr>
            <a:r>
              <a:rPr lang="fr-FR" sz="1900" kern="1200" dirty="0" err="1"/>
              <a:t>Found</a:t>
            </a:r>
            <a:r>
              <a:rPr lang="fr-FR" sz="1900" kern="1200" dirty="0"/>
              <a:t> the </a:t>
            </a:r>
            <a:r>
              <a:rPr lang="fr-FR" sz="1900" kern="1200" dirty="0" err="1"/>
              <a:t>genome</a:t>
            </a:r>
            <a:r>
              <a:rPr lang="fr-FR" sz="1900" kern="1200" dirty="0"/>
              <a:t> </a:t>
            </a:r>
            <a:r>
              <a:rPr lang="fr-FR" sz="1900" kern="1200" dirty="0" err="1"/>
              <a:t>regions</a:t>
            </a:r>
            <a:r>
              <a:rPr lang="fr-FR" sz="1900" kern="1200" dirty="0"/>
              <a:t> </a:t>
            </a:r>
            <a:r>
              <a:rPr lang="fr-FR" sz="1900" kern="1200" dirty="0" err="1"/>
              <a:t>where</a:t>
            </a:r>
            <a:r>
              <a:rPr lang="fr-FR" sz="1900" kern="1200" dirty="0"/>
              <a:t> association </a:t>
            </a:r>
            <a:r>
              <a:rPr lang="fr-FR" sz="1900" kern="1200" dirty="0" err="1"/>
              <a:t>happens</a:t>
            </a:r>
            <a:endParaRPr lang="en-GB" sz="1900" kern="1200" dirty="0"/>
          </a:p>
        </p:txBody>
      </p:sp>
      <p:sp>
        <p:nvSpPr>
          <p:cNvPr id="19" name="Freeform: Shape 18">
            <a:extLst>
              <a:ext uri="{FF2B5EF4-FFF2-40B4-BE49-F238E27FC236}">
                <a16:creationId xmlns:a16="http://schemas.microsoft.com/office/drawing/2014/main" id="{1AF59C1F-A9F5-4F63-90FE-08FE27E9BDBA}"/>
              </a:ext>
            </a:extLst>
          </p:cNvPr>
          <p:cNvSpPr/>
          <p:nvPr/>
        </p:nvSpPr>
        <p:spPr>
          <a:xfrm>
            <a:off x="107158" y="442171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711200">
              <a:lnSpc>
                <a:spcPct val="90000"/>
              </a:lnSpc>
              <a:spcBef>
                <a:spcPct val="0"/>
              </a:spcBef>
              <a:spcAft>
                <a:spcPct val="35000"/>
              </a:spcAft>
              <a:buNone/>
            </a:pPr>
            <a:endParaRPr lang="en-GB" sz="1600" kern="1200"/>
          </a:p>
        </p:txBody>
      </p:sp>
      <p:sp>
        <p:nvSpPr>
          <p:cNvPr id="20" name="Freeform: Shape 19">
            <a:extLst>
              <a:ext uri="{FF2B5EF4-FFF2-40B4-BE49-F238E27FC236}">
                <a16:creationId xmlns:a16="http://schemas.microsoft.com/office/drawing/2014/main" id="{24890E00-8D22-4FE5-BAC5-D8A56FE8C3B3}"/>
              </a:ext>
            </a:extLst>
          </p:cNvPr>
          <p:cNvSpPr/>
          <p:nvPr/>
        </p:nvSpPr>
        <p:spPr>
          <a:xfrm>
            <a:off x="747714" y="40459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912" tIns="109912" rIns="109912" bIns="109912" numCol="1" spcCol="1270" anchor="ctr" anchorCtr="0">
            <a:noAutofit/>
          </a:bodyPr>
          <a:lstStyle/>
          <a:p>
            <a:pPr marL="0" lvl="0" indent="0" algn="ctr" defTabSz="844550">
              <a:lnSpc>
                <a:spcPct val="90000"/>
              </a:lnSpc>
              <a:spcBef>
                <a:spcPct val="0"/>
              </a:spcBef>
              <a:spcAft>
                <a:spcPct val="35000"/>
              </a:spcAft>
              <a:buNone/>
            </a:pPr>
            <a:r>
              <a:rPr lang="fr-FR" sz="1900" kern="1200" dirty="0"/>
              <a:t>Candidate </a:t>
            </a:r>
            <a:r>
              <a:rPr lang="fr-FR" sz="1900" kern="1200" dirty="0" err="1"/>
              <a:t>genes</a:t>
            </a:r>
            <a:endParaRPr lang="en-GB" sz="1900" kern="1200" dirty="0"/>
          </a:p>
        </p:txBody>
      </p:sp>
      <p:sp>
        <p:nvSpPr>
          <p:cNvPr id="21" name="Freeform: Shape 20">
            <a:extLst>
              <a:ext uri="{FF2B5EF4-FFF2-40B4-BE49-F238E27FC236}">
                <a16:creationId xmlns:a16="http://schemas.microsoft.com/office/drawing/2014/main" id="{C85CE5A9-D92A-40F8-935B-80A70F7E8A06}"/>
              </a:ext>
            </a:extLst>
          </p:cNvPr>
          <p:cNvSpPr/>
          <p:nvPr/>
        </p:nvSpPr>
        <p:spPr>
          <a:xfrm>
            <a:off x="3096420" y="442171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711200">
              <a:lnSpc>
                <a:spcPct val="90000"/>
              </a:lnSpc>
              <a:spcBef>
                <a:spcPct val="0"/>
              </a:spcBef>
              <a:spcAft>
                <a:spcPct val="35000"/>
              </a:spcAft>
              <a:buNone/>
            </a:pPr>
            <a:endParaRPr lang="en-GB" sz="1600" kern="1200"/>
          </a:p>
        </p:txBody>
      </p:sp>
      <p:sp>
        <p:nvSpPr>
          <p:cNvPr id="22" name="Freeform: Shape 21">
            <a:extLst>
              <a:ext uri="{FF2B5EF4-FFF2-40B4-BE49-F238E27FC236}">
                <a16:creationId xmlns:a16="http://schemas.microsoft.com/office/drawing/2014/main" id="{FF76021D-51BD-4261-B893-176956AB8715}"/>
              </a:ext>
            </a:extLst>
          </p:cNvPr>
          <p:cNvSpPr/>
          <p:nvPr/>
        </p:nvSpPr>
        <p:spPr>
          <a:xfrm>
            <a:off x="3736976" y="4045926"/>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912" tIns="109912" rIns="109912" bIns="109912" numCol="1" spcCol="1270" anchor="ctr" anchorCtr="0">
            <a:noAutofit/>
          </a:bodyPr>
          <a:lstStyle/>
          <a:p>
            <a:pPr marL="0" lvl="0" indent="0" algn="ctr" defTabSz="844550">
              <a:lnSpc>
                <a:spcPct val="90000"/>
              </a:lnSpc>
              <a:spcBef>
                <a:spcPct val="0"/>
              </a:spcBef>
              <a:spcAft>
                <a:spcPct val="35000"/>
              </a:spcAft>
              <a:buNone/>
            </a:pPr>
            <a:r>
              <a:rPr lang="fr-FR" sz="1900" kern="1200" dirty="0" err="1"/>
              <a:t>Selecting</a:t>
            </a:r>
            <a:r>
              <a:rPr lang="fr-FR" sz="1900" kern="1200" dirty="0"/>
              <a:t> </a:t>
            </a:r>
            <a:r>
              <a:rPr lang="fr-FR" sz="1900" kern="1200" dirty="0" err="1"/>
              <a:t>individuals</a:t>
            </a:r>
            <a:r>
              <a:rPr lang="fr-FR" sz="1900" kern="1200" dirty="0"/>
              <a:t> </a:t>
            </a:r>
            <a:r>
              <a:rPr lang="fr-FR" sz="1900" kern="1200" dirty="0" err="1"/>
              <a:t>that</a:t>
            </a:r>
            <a:r>
              <a:rPr lang="fr-FR" sz="1900" kern="1200" dirty="0"/>
              <a:t> have the candidate </a:t>
            </a:r>
            <a:r>
              <a:rPr lang="fr-FR" sz="1900" kern="1200" dirty="0" err="1"/>
              <a:t>genes</a:t>
            </a:r>
            <a:endParaRPr lang="en-GB" sz="1900" kern="1200" dirty="0"/>
          </a:p>
        </p:txBody>
      </p:sp>
      <p:sp>
        <p:nvSpPr>
          <p:cNvPr id="16" name="Freeform: Shape 15">
            <a:extLst>
              <a:ext uri="{FF2B5EF4-FFF2-40B4-BE49-F238E27FC236}">
                <a16:creationId xmlns:a16="http://schemas.microsoft.com/office/drawing/2014/main" id="{865007A9-02A7-4898-B4C0-2A10197F022E}"/>
              </a:ext>
            </a:extLst>
          </p:cNvPr>
          <p:cNvSpPr/>
          <p:nvPr/>
        </p:nvSpPr>
        <p:spPr>
          <a:xfrm>
            <a:off x="9049322" y="1807919"/>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en-GB" sz="2200" kern="1200"/>
          </a:p>
        </p:txBody>
      </p:sp>
      <p:sp>
        <p:nvSpPr>
          <p:cNvPr id="23" name="TextBox 22">
            <a:extLst>
              <a:ext uri="{FF2B5EF4-FFF2-40B4-BE49-F238E27FC236}">
                <a16:creationId xmlns:a16="http://schemas.microsoft.com/office/drawing/2014/main" id="{A933F8EA-7CFA-49F9-8E32-89EFE40BFFC1}"/>
              </a:ext>
            </a:extLst>
          </p:cNvPr>
          <p:cNvSpPr txBox="1"/>
          <p:nvPr/>
        </p:nvSpPr>
        <p:spPr>
          <a:xfrm>
            <a:off x="747713" y="2828925"/>
            <a:ext cx="2135187" cy="646331"/>
          </a:xfrm>
          <a:prstGeom prst="rect">
            <a:avLst/>
          </a:prstGeom>
          <a:noFill/>
        </p:spPr>
        <p:txBody>
          <a:bodyPr wrap="square" rtlCol="0">
            <a:spAutoFit/>
          </a:bodyPr>
          <a:lstStyle/>
          <a:p>
            <a:r>
              <a:rPr lang="fr-FR" dirty="0" err="1"/>
              <a:t>From</a:t>
            </a:r>
            <a:r>
              <a:rPr lang="fr-FR" dirty="0"/>
              <a:t> </a:t>
            </a:r>
            <a:r>
              <a:rPr lang="fr-FR" dirty="0" err="1"/>
              <a:t>crossing</a:t>
            </a:r>
            <a:r>
              <a:rPr lang="fr-FR" dirty="0"/>
              <a:t> or </a:t>
            </a:r>
            <a:r>
              <a:rPr lang="fr-FR" dirty="0" err="1"/>
              <a:t>natural</a:t>
            </a:r>
            <a:r>
              <a:rPr lang="fr-FR" dirty="0"/>
              <a:t> populations</a:t>
            </a:r>
            <a:endParaRPr lang="en-GB" dirty="0"/>
          </a:p>
        </p:txBody>
      </p:sp>
      <p:sp>
        <p:nvSpPr>
          <p:cNvPr id="24" name="TextBox 23">
            <a:extLst>
              <a:ext uri="{FF2B5EF4-FFF2-40B4-BE49-F238E27FC236}">
                <a16:creationId xmlns:a16="http://schemas.microsoft.com/office/drawing/2014/main" id="{98FA4FB6-6092-4E67-A67C-FCD98DF15502}"/>
              </a:ext>
            </a:extLst>
          </p:cNvPr>
          <p:cNvSpPr txBox="1"/>
          <p:nvPr/>
        </p:nvSpPr>
        <p:spPr>
          <a:xfrm>
            <a:off x="3736976" y="2828925"/>
            <a:ext cx="2135187" cy="954107"/>
          </a:xfrm>
          <a:prstGeom prst="rect">
            <a:avLst/>
          </a:prstGeom>
          <a:noFill/>
        </p:spPr>
        <p:txBody>
          <a:bodyPr wrap="square" rtlCol="0">
            <a:spAutoFit/>
          </a:bodyPr>
          <a:lstStyle/>
          <a:p>
            <a:pPr marL="285750" indent="-285750">
              <a:buFont typeface="Arial" panose="020B0604020202020204" pitchFamily="34" charset="0"/>
              <a:buChar char="•"/>
            </a:pPr>
            <a:r>
              <a:rPr lang="fr-FR" sz="1400" dirty="0" err="1"/>
              <a:t>Measurement</a:t>
            </a:r>
            <a:r>
              <a:rPr lang="fr-FR" sz="1400" dirty="0"/>
              <a:t> of the </a:t>
            </a:r>
            <a:r>
              <a:rPr lang="fr-FR" sz="1400" dirty="0" err="1"/>
              <a:t>phenotype</a:t>
            </a:r>
            <a:r>
              <a:rPr lang="fr-FR" sz="1400" dirty="0"/>
              <a:t> in question</a:t>
            </a:r>
          </a:p>
          <a:p>
            <a:pPr marL="285750" indent="-285750">
              <a:buFont typeface="Arial" panose="020B0604020202020204" pitchFamily="34" charset="0"/>
              <a:buChar char="•"/>
            </a:pPr>
            <a:r>
              <a:rPr lang="fr-FR" sz="1400" dirty="0" err="1"/>
              <a:t>Genotype</a:t>
            </a:r>
            <a:r>
              <a:rPr lang="fr-FR" sz="1400" dirty="0"/>
              <a:t> </a:t>
            </a:r>
            <a:r>
              <a:rPr lang="fr-FR" sz="1400" dirty="0" err="1"/>
              <a:t>sequencing</a:t>
            </a:r>
            <a:r>
              <a:rPr lang="fr-FR" sz="1400" dirty="0"/>
              <a:t> (</a:t>
            </a:r>
            <a:r>
              <a:rPr lang="fr-FR" sz="1400" dirty="0" err="1"/>
              <a:t>using</a:t>
            </a:r>
            <a:r>
              <a:rPr lang="fr-FR" sz="1400" dirty="0"/>
              <a:t> </a:t>
            </a:r>
            <a:r>
              <a:rPr lang="fr-FR" sz="1400" dirty="0" err="1"/>
              <a:t>SNPs</a:t>
            </a:r>
            <a:r>
              <a:rPr lang="fr-FR" sz="1400" dirty="0"/>
              <a:t>)</a:t>
            </a:r>
            <a:endParaRPr lang="en-GB" sz="1400" dirty="0"/>
          </a:p>
        </p:txBody>
      </p:sp>
      <p:sp>
        <p:nvSpPr>
          <p:cNvPr id="26" name="TextBox 25">
            <a:extLst>
              <a:ext uri="{FF2B5EF4-FFF2-40B4-BE49-F238E27FC236}">
                <a16:creationId xmlns:a16="http://schemas.microsoft.com/office/drawing/2014/main" id="{154228B0-D312-4F05-8DA6-D6FC364E956F}"/>
              </a:ext>
            </a:extLst>
          </p:cNvPr>
          <p:cNvSpPr txBox="1"/>
          <p:nvPr/>
        </p:nvSpPr>
        <p:spPr>
          <a:xfrm>
            <a:off x="6650859" y="2828925"/>
            <a:ext cx="2285944" cy="1169551"/>
          </a:xfrm>
          <a:prstGeom prst="rect">
            <a:avLst/>
          </a:prstGeom>
          <a:noFill/>
        </p:spPr>
        <p:txBody>
          <a:bodyPr wrap="square" rtlCol="0">
            <a:spAutoFit/>
          </a:bodyPr>
          <a:lstStyle/>
          <a:p>
            <a:r>
              <a:rPr lang="fr-FR" sz="1400" dirty="0" err="1"/>
              <a:t>Statistical</a:t>
            </a:r>
            <a:r>
              <a:rPr lang="fr-FR" sz="1400" dirty="0"/>
              <a:t> modeling to </a:t>
            </a:r>
            <a:r>
              <a:rPr lang="fr-FR" sz="1400" dirty="0" err="1"/>
              <a:t>find</a:t>
            </a:r>
            <a:r>
              <a:rPr lang="fr-FR" sz="1400" dirty="0"/>
              <a:t> the association </a:t>
            </a:r>
            <a:r>
              <a:rPr lang="fr-FR" sz="1400" dirty="0" err="1"/>
              <a:t>between</a:t>
            </a:r>
            <a:r>
              <a:rPr lang="fr-FR" sz="1400" dirty="0"/>
              <a:t> </a:t>
            </a:r>
            <a:r>
              <a:rPr lang="fr-FR" sz="1400" dirty="0" err="1"/>
              <a:t>genotype</a:t>
            </a:r>
            <a:r>
              <a:rPr lang="fr-FR" sz="1400" dirty="0"/>
              <a:t> and </a:t>
            </a:r>
            <a:r>
              <a:rPr lang="fr-FR" sz="1400" dirty="0" err="1"/>
              <a:t>phenotype</a:t>
            </a:r>
            <a:endParaRPr lang="fr-FR" sz="1400" dirty="0"/>
          </a:p>
          <a:p>
            <a:r>
              <a:rPr lang="fr-FR" sz="1400" dirty="0"/>
              <a:t>(i.e. </a:t>
            </a:r>
            <a:r>
              <a:rPr lang="fr-FR" sz="1400" dirty="0" err="1"/>
              <a:t>with</a:t>
            </a:r>
            <a:r>
              <a:rPr lang="fr-FR" sz="1400" dirty="0"/>
              <a:t> </a:t>
            </a:r>
            <a:r>
              <a:rPr lang="fr-FR" sz="1400" dirty="0" err="1"/>
              <a:t>linear</a:t>
            </a:r>
            <a:r>
              <a:rPr lang="fr-FR" sz="1400" dirty="0"/>
              <a:t> </a:t>
            </a:r>
            <a:r>
              <a:rPr lang="fr-FR" sz="1400" dirty="0" err="1"/>
              <a:t>regression</a:t>
            </a:r>
            <a:r>
              <a:rPr lang="fr-FR" sz="1400" dirty="0"/>
              <a:t> or mixed </a:t>
            </a:r>
            <a:r>
              <a:rPr lang="fr-FR" sz="1400" dirty="0" err="1"/>
              <a:t>linear</a:t>
            </a:r>
            <a:r>
              <a:rPr lang="fr-FR" sz="1400" dirty="0"/>
              <a:t> model)</a:t>
            </a:r>
            <a:endParaRPr lang="en-GB" sz="1400" dirty="0"/>
          </a:p>
        </p:txBody>
      </p:sp>
      <p:sp>
        <p:nvSpPr>
          <p:cNvPr id="27" name="TextBox 26">
            <a:extLst>
              <a:ext uri="{FF2B5EF4-FFF2-40B4-BE49-F238E27FC236}">
                <a16:creationId xmlns:a16="http://schemas.microsoft.com/office/drawing/2014/main" id="{BFA03395-8B28-47DD-AE67-2434C9B95907}"/>
              </a:ext>
            </a:extLst>
          </p:cNvPr>
          <p:cNvSpPr txBox="1"/>
          <p:nvPr/>
        </p:nvSpPr>
        <p:spPr>
          <a:xfrm>
            <a:off x="640952" y="5348651"/>
            <a:ext cx="2348707" cy="923330"/>
          </a:xfrm>
          <a:prstGeom prst="rect">
            <a:avLst/>
          </a:prstGeom>
          <a:noFill/>
        </p:spPr>
        <p:txBody>
          <a:bodyPr wrap="square" rtlCol="0">
            <a:spAutoFit/>
          </a:bodyPr>
          <a:lstStyle/>
          <a:p>
            <a:r>
              <a:rPr lang="fr-FR" dirty="0" err="1"/>
              <a:t>Detect</a:t>
            </a:r>
            <a:r>
              <a:rPr lang="fr-FR" dirty="0"/>
              <a:t> the </a:t>
            </a:r>
            <a:r>
              <a:rPr lang="fr-FR" dirty="0" err="1"/>
              <a:t>genes</a:t>
            </a:r>
            <a:r>
              <a:rPr lang="fr-FR" dirty="0"/>
              <a:t> in </a:t>
            </a:r>
            <a:r>
              <a:rPr lang="fr-FR" dirty="0" err="1"/>
              <a:t>those</a:t>
            </a:r>
            <a:r>
              <a:rPr lang="fr-FR" dirty="0"/>
              <a:t> </a:t>
            </a:r>
            <a:r>
              <a:rPr lang="fr-FR" dirty="0" err="1"/>
              <a:t>regions</a:t>
            </a:r>
            <a:r>
              <a:rPr lang="fr-FR" dirty="0"/>
              <a:t>. </a:t>
            </a:r>
            <a:r>
              <a:rPr lang="fr-FR" dirty="0" err="1"/>
              <a:t>Evaluate</a:t>
            </a:r>
            <a:r>
              <a:rPr lang="fr-FR" dirty="0"/>
              <a:t> </a:t>
            </a:r>
            <a:r>
              <a:rPr lang="fr-FR" dirty="0" err="1"/>
              <a:t>them</a:t>
            </a:r>
            <a:r>
              <a:rPr lang="fr-FR" dirty="0"/>
              <a:t> in BLAST</a:t>
            </a:r>
            <a:endParaRPr lang="en-GB" dirty="0"/>
          </a:p>
        </p:txBody>
      </p:sp>
      <p:sp>
        <p:nvSpPr>
          <p:cNvPr id="28" name="TextBox 27">
            <a:extLst>
              <a:ext uri="{FF2B5EF4-FFF2-40B4-BE49-F238E27FC236}">
                <a16:creationId xmlns:a16="http://schemas.microsoft.com/office/drawing/2014/main" id="{F344C054-D9F1-4DB3-96C0-8F597EA098CC}"/>
              </a:ext>
            </a:extLst>
          </p:cNvPr>
          <p:cNvSpPr txBox="1"/>
          <p:nvPr/>
        </p:nvSpPr>
        <p:spPr>
          <a:xfrm>
            <a:off x="3630215" y="5348651"/>
            <a:ext cx="2348707" cy="646331"/>
          </a:xfrm>
          <a:prstGeom prst="rect">
            <a:avLst/>
          </a:prstGeom>
          <a:noFill/>
        </p:spPr>
        <p:txBody>
          <a:bodyPr wrap="square" rtlCol="0">
            <a:spAutoFit/>
          </a:bodyPr>
          <a:lstStyle/>
          <a:p>
            <a:r>
              <a:rPr lang="fr-FR" dirty="0" err="1"/>
              <a:t>These</a:t>
            </a:r>
            <a:r>
              <a:rPr lang="fr-FR" dirty="0"/>
              <a:t> candidate </a:t>
            </a:r>
            <a:r>
              <a:rPr lang="fr-FR" dirty="0" err="1"/>
              <a:t>genes</a:t>
            </a:r>
            <a:r>
              <a:rPr lang="fr-FR" dirty="0"/>
              <a:t> are </a:t>
            </a:r>
            <a:r>
              <a:rPr lang="fr-FR" dirty="0" err="1"/>
              <a:t>subject</a:t>
            </a:r>
            <a:r>
              <a:rPr lang="fr-FR" dirty="0"/>
              <a:t> to </a:t>
            </a:r>
            <a:r>
              <a:rPr lang="fr-FR" dirty="0" err="1"/>
              <a:t>selection</a:t>
            </a:r>
            <a:endParaRPr lang="en-GB" dirty="0"/>
          </a:p>
        </p:txBody>
      </p:sp>
    </p:spTree>
    <p:extLst>
      <p:ext uri="{BB962C8B-B14F-4D97-AF65-F5344CB8AC3E}">
        <p14:creationId xmlns:p14="http://schemas.microsoft.com/office/powerpoint/2010/main" val="372939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8" grpId="0" animBg="1"/>
      <p:bldP spid="19" grpId="0" animBg="1"/>
      <p:bldP spid="20" grpId="0" animBg="1"/>
      <p:bldP spid="21" grpId="0" animBg="1"/>
      <p:bldP spid="22" grpId="0" animBg="1"/>
      <p:bldP spid="16" grpId="0" animBg="1"/>
      <p:bldP spid="23" grpId="0"/>
      <p:bldP spid="24"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008C7-0908-4C94-A4CC-F21501983C61}"/>
              </a:ext>
            </a:extLst>
          </p:cNvPr>
          <p:cNvSpPr>
            <a:spLocks noGrp="1"/>
          </p:cNvSpPr>
          <p:nvPr>
            <p:ph idx="1"/>
          </p:nvPr>
        </p:nvSpPr>
        <p:spPr/>
        <p:txBody>
          <a:bodyPr>
            <a:normAutofit fontScale="92500"/>
          </a:bodyPr>
          <a:lstStyle/>
          <a:p>
            <a:r>
              <a:rPr lang="fr-FR" dirty="0"/>
              <a:t>Mapping population </a:t>
            </a:r>
            <a:r>
              <a:rPr lang="fr-FR" dirty="0" err="1"/>
              <a:t>is</a:t>
            </a:r>
            <a:r>
              <a:rPr lang="fr-FR" dirty="0"/>
              <a:t> </a:t>
            </a:r>
            <a:r>
              <a:rPr lang="fr-FR" dirty="0" err="1"/>
              <a:t>composed</a:t>
            </a:r>
            <a:r>
              <a:rPr lang="fr-FR" dirty="0"/>
              <a:t> by </a:t>
            </a:r>
            <a:r>
              <a:rPr lang="fr-FR" dirty="0" err="1"/>
              <a:t>individuals</a:t>
            </a:r>
            <a:r>
              <a:rPr lang="fr-FR" dirty="0"/>
              <a:t> </a:t>
            </a:r>
            <a:r>
              <a:rPr lang="fr-FR" dirty="0" err="1"/>
              <a:t>whose</a:t>
            </a:r>
            <a:r>
              <a:rPr lang="fr-FR" dirty="0"/>
              <a:t> </a:t>
            </a:r>
            <a:r>
              <a:rPr lang="fr-FR" dirty="0" err="1"/>
              <a:t>phenotypes</a:t>
            </a:r>
            <a:r>
              <a:rPr lang="fr-FR" dirty="0"/>
              <a:t> and </a:t>
            </a:r>
            <a:r>
              <a:rPr lang="fr-FR" dirty="0" err="1"/>
              <a:t>genotypes</a:t>
            </a:r>
            <a:r>
              <a:rPr lang="fr-FR" dirty="0"/>
              <a:t> are to </a:t>
            </a:r>
            <a:r>
              <a:rPr lang="fr-FR" dirty="0" err="1"/>
              <a:t>be</a:t>
            </a:r>
            <a:r>
              <a:rPr lang="fr-FR" dirty="0"/>
              <a:t> </a:t>
            </a:r>
            <a:r>
              <a:rPr lang="fr-FR" dirty="0" err="1"/>
              <a:t>measured</a:t>
            </a:r>
            <a:endParaRPr lang="fr-FR" dirty="0"/>
          </a:p>
          <a:p>
            <a:r>
              <a:rPr lang="fr-FR" dirty="0" err="1"/>
              <a:t>We</a:t>
            </a:r>
            <a:r>
              <a:rPr lang="fr-FR" dirty="0"/>
              <a:t> </a:t>
            </a:r>
            <a:r>
              <a:rPr lang="fr-FR" dirty="0" err="1"/>
              <a:t>collect</a:t>
            </a:r>
            <a:r>
              <a:rPr lang="fr-FR" dirty="0"/>
              <a:t> </a:t>
            </a:r>
            <a:r>
              <a:rPr lang="fr-FR" dirty="0" err="1"/>
              <a:t>phenotype</a:t>
            </a:r>
            <a:r>
              <a:rPr lang="fr-FR" dirty="0"/>
              <a:t> data, for </a:t>
            </a:r>
            <a:r>
              <a:rPr lang="fr-FR" dirty="0" err="1"/>
              <a:t>example</a:t>
            </a:r>
            <a:r>
              <a:rPr lang="fr-FR" dirty="0"/>
              <a:t> </a:t>
            </a:r>
            <a:r>
              <a:rPr lang="fr-FR" dirty="0" err="1"/>
              <a:t>height</a:t>
            </a:r>
            <a:r>
              <a:rPr lang="fr-FR" dirty="0"/>
              <a:t>, </a:t>
            </a:r>
            <a:r>
              <a:rPr lang="fr-FR" dirty="0" err="1"/>
              <a:t>from</a:t>
            </a:r>
            <a:r>
              <a:rPr lang="fr-FR" dirty="0"/>
              <a:t> </a:t>
            </a:r>
            <a:r>
              <a:rPr lang="fr-FR" dirty="0" err="1"/>
              <a:t>these</a:t>
            </a:r>
            <a:r>
              <a:rPr lang="fr-FR" dirty="0"/>
              <a:t> </a:t>
            </a:r>
            <a:r>
              <a:rPr lang="fr-FR" dirty="0" err="1"/>
              <a:t>individuals</a:t>
            </a:r>
            <a:endParaRPr lang="fr-FR" dirty="0"/>
          </a:p>
          <a:p>
            <a:r>
              <a:rPr lang="fr-FR" dirty="0" err="1"/>
              <a:t>We</a:t>
            </a:r>
            <a:r>
              <a:rPr lang="fr-FR" dirty="0"/>
              <a:t> </a:t>
            </a:r>
            <a:r>
              <a:rPr lang="fr-FR" dirty="0" err="1"/>
              <a:t>also</a:t>
            </a:r>
            <a:r>
              <a:rPr lang="fr-FR" dirty="0"/>
              <a:t> </a:t>
            </a:r>
            <a:r>
              <a:rPr lang="fr-FR" dirty="0" err="1"/>
              <a:t>sequence</a:t>
            </a:r>
            <a:r>
              <a:rPr lang="fr-FR" dirty="0"/>
              <a:t> </a:t>
            </a:r>
            <a:r>
              <a:rPr lang="fr-FR" dirty="0" err="1"/>
              <a:t>their</a:t>
            </a:r>
            <a:r>
              <a:rPr lang="fr-FR" dirty="0"/>
              <a:t> </a:t>
            </a:r>
            <a:r>
              <a:rPr lang="fr-FR" dirty="0" err="1"/>
              <a:t>genotype</a:t>
            </a:r>
            <a:r>
              <a:rPr lang="fr-FR" dirty="0"/>
              <a:t> (</a:t>
            </a:r>
            <a:r>
              <a:rPr lang="fr-FR" dirty="0" err="1"/>
              <a:t>using</a:t>
            </a:r>
            <a:r>
              <a:rPr lang="fr-FR" dirty="0"/>
              <a:t> Single </a:t>
            </a:r>
            <a:r>
              <a:rPr lang="fr-FR" dirty="0" err="1"/>
              <a:t>Nucleotide</a:t>
            </a:r>
            <a:r>
              <a:rPr lang="fr-FR" dirty="0"/>
              <a:t> </a:t>
            </a:r>
            <a:r>
              <a:rPr lang="fr-FR" dirty="0" err="1"/>
              <a:t>Polymorphism</a:t>
            </a:r>
            <a:r>
              <a:rPr lang="fr-FR" dirty="0"/>
              <a:t>)</a:t>
            </a:r>
          </a:p>
          <a:p>
            <a:r>
              <a:rPr lang="en-GB" dirty="0"/>
              <a:t>Other information we may need: environmental condition in the mapping population (i.e. temperature, soil condition, precipitation, longitude, latitude) </a:t>
            </a:r>
          </a:p>
          <a:p>
            <a:r>
              <a:rPr lang="en-GB" dirty="0"/>
              <a:t>Two types of mapping population:</a:t>
            </a:r>
          </a:p>
          <a:p>
            <a:pPr lvl="1"/>
            <a:r>
              <a:rPr lang="en-GB" dirty="0"/>
              <a:t>Population with individuals created from experimental crossing</a:t>
            </a:r>
          </a:p>
          <a:p>
            <a:pPr lvl="1"/>
            <a:r>
              <a:rPr lang="en-GB" dirty="0"/>
              <a:t>Population with individuals that are coming from natural populations</a:t>
            </a:r>
          </a:p>
        </p:txBody>
      </p:sp>
      <p:sp>
        <p:nvSpPr>
          <p:cNvPr id="4" name="Title 1">
            <a:extLst>
              <a:ext uri="{FF2B5EF4-FFF2-40B4-BE49-F238E27FC236}">
                <a16:creationId xmlns:a16="http://schemas.microsoft.com/office/drawing/2014/main" id="{39D5186E-17A6-4187-858D-D3F8589D4ABA}"/>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Mapping population and data collection </a:t>
            </a:r>
            <a:endParaRPr lang="en-GB" sz="2800" dirty="0">
              <a:latin typeface="+mn-lt"/>
            </a:endParaRPr>
          </a:p>
        </p:txBody>
      </p:sp>
      <p:sp>
        <p:nvSpPr>
          <p:cNvPr id="5" name="Rectangle 4">
            <a:extLst>
              <a:ext uri="{FF2B5EF4-FFF2-40B4-BE49-F238E27FC236}">
                <a16:creationId xmlns:a16="http://schemas.microsoft.com/office/drawing/2014/main" id="{8BBE31CF-CDF1-4D38-A5F8-B3E8B4223280}"/>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19B4F1D1-63F9-424D-85C5-EAB21E0F017D}"/>
              </a:ext>
            </a:extLst>
          </p:cNvPr>
          <p:cNvSpPr/>
          <p:nvPr/>
        </p:nvSpPr>
        <p:spPr>
          <a:xfrm>
            <a:off x="180975" y="4682077"/>
            <a:ext cx="12011025" cy="1494886"/>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36542B8-EC62-41A6-967B-96AF363BCEDF}"/>
              </a:ext>
            </a:extLst>
          </p:cNvPr>
          <p:cNvSpPr/>
          <p:nvPr/>
        </p:nvSpPr>
        <p:spPr>
          <a:xfrm>
            <a:off x="180975" y="3550425"/>
            <a:ext cx="12011025" cy="249045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1F72B1E-BA50-4836-90F4-4FE5D93DC586}"/>
              </a:ext>
            </a:extLst>
          </p:cNvPr>
          <p:cNvSpPr/>
          <p:nvPr/>
        </p:nvSpPr>
        <p:spPr>
          <a:xfrm>
            <a:off x="180975" y="2522796"/>
            <a:ext cx="12011025" cy="2490451"/>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2337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10311-C9AE-449C-822D-EF7720FCC60D}"/>
              </a:ext>
            </a:extLst>
          </p:cNvPr>
          <p:cNvSpPr>
            <a:spLocks noGrp="1"/>
          </p:cNvSpPr>
          <p:nvPr>
            <p:ph sz="half" idx="1"/>
          </p:nvPr>
        </p:nvSpPr>
        <p:spPr>
          <a:xfrm>
            <a:off x="314325" y="1795272"/>
            <a:ext cx="5181600" cy="4351338"/>
          </a:xfrm>
        </p:spPr>
        <p:txBody>
          <a:bodyPr>
            <a:normAutofit/>
          </a:bodyPr>
          <a:lstStyle/>
          <a:p>
            <a:pPr marL="0" indent="0">
              <a:buNone/>
            </a:pPr>
            <a:r>
              <a:rPr lang="fr-FR" sz="2000" b="1" dirty="0" err="1"/>
              <a:t>Experimental</a:t>
            </a:r>
            <a:r>
              <a:rPr lang="fr-FR" sz="2000" b="1" dirty="0"/>
              <a:t> </a:t>
            </a:r>
            <a:r>
              <a:rPr lang="fr-FR" sz="2000" b="1" dirty="0" err="1"/>
              <a:t>crossing</a:t>
            </a:r>
            <a:endParaRPr lang="fr-FR" sz="2000" b="1" dirty="0"/>
          </a:p>
          <a:p>
            <a:r>
              <a:rPr lang="fr-FR" sz="1800" dirty="0" err="1"/>
              <a:t>Individuals</a:t>
            </a:r>
            <a:r>
              <a:rPr lang="fr-FR" sz="1800" dirty="0"/>
              <a:t> are </a:t>
            </a:r>
            <a:r>
              <a:rPr lang="fr-FR" sz="1800" dirty="0" err="1"/>
              <a:t>created</a:t>
            </a:r>
            <a:r>
              <a:rPr lang="fr-FR" sz="1800" dirty="0"/>
              <a:t> by </a:t>
            </a:r>
            <a:r>
              <a:rPr lang="fr-FR" sz="1800" dirty="0" err="1"/>
              <a:t>crossing</a:t>
            </a:r>
            <a:r>
              <a:rPr lang="fr-FR" sz="1800" dirty="0"/>
              <a:t> </a:t>
            </a:r>
            <a:r>
              <a:rPr lang="fr-FR" sz="1800" dirty="0" err="1"/>
              <a:t>distantly</a:t>
            </a:r>
            <a:r>
              <a:rPr lang="fr-FR" sz="1800" dirty="0"/>
              <a:t> or </a:t>
            </a:r>
            <a:r>
              <a:rPr lang="fr-FR" sz="1800" dirty="0" err="1"/>
              <a:t>closely</a:t>
            </a:r>
            <a:r>
              <a:rPr lang="fr-FR" sz="1800" dirty="0"/>
              <a:t> </a:t>
            </a:r>
            <a:r>
              <a:rPr lang="fr-FR" sz="1800" dirty="0" err="1"/>
              <a:t>related</a:t>
            </a:r>
            <a:r>
              <a:rPr lang="fr-FR" sz="1800" dirty="0"/>
              <a:t> parents</a:t>
            </a:r>
          </a:p>
          <a:p>
            <a:r>
              <a:rPr lang="fr-FR" sz="1800" dirty="0"/>
              <a:t>Example: </a:t>
            </a:r>
            <a:r>
              <a:rPr lang="fr-FR" sz="1800" dirty="0" err="1"/>
              <a:t>crossing</a:t>
            </a:r>
            <a:r>
              <a:rPr lang="fr-FR" sz="1800" dirty="0"/>
              <a:t> </a:t>
            </a:r>
            <a:r>
              <a:rPr lang="fr-FR" sz="1800" i="1" dirty="0" err="1"/>
              <a:t>Populus</a:t>
            </a:r>
            <a:r>
              <a:rPr lang="fr-FR" sz="1800" i="1" dirty="0"/>
              <a:t> </a:t>
            </a:r>
            <a:r>
              <a:rPr lang="fr-FR" sz="1800" i="1" dirty="0" err="1"/>
              <a:t>deltoides</a:t>
            </a:r>
            <a:r>
              <a:rPr lang="fr-FR" sz="1800" i="1" dirty="0"/>
              <a:t> </a:t>
            </a:r>
            <a:r>
              <a:rPr lang="fr-FR" sz="1800" dirty="0"/>
              <a:t>(North America) and </a:t>
            </a:r>
            <a:r>
              <a:rPr lang="fr-FR" sz="1800" i="1" dirty="0" err="1"/>
              <a:t>Populus</a:t>
            </a:r>
            <a:r>
              <a:rPr lang="fr-FR" sz="1800" i="1" dirty="0"/>
              <a:t> </a:t>
            </a:r>
            <a:r>
              <a:rPr lang="fr-FR" sz="1800" i="1" dirty="0" err="1"/>
              <a:t>trichocarpa</a:t>
            </a:r>
            <a:r>
              <a:rPr lang="fr-FR" sz="1800" i="1" dirty="0"/>
              <a:t> </a:t>
            </a:r>
            <a:r>
              <a:rPr lang="fr-FR" sz="1800" dirty="0"/>
              <a:t>(Western America) to </a:t>
            </a:r>
            <a:r>
              <a:rPr lang="fr-FR" sz="1800" dirty="0" err="1"/>
              <a:t>create</a:t>
            </a:r>
            <a:r>
              <a:rPr lang="fr-FR" sz="1800" dirty="0"/>
              <a:t> a </a:t>
            </a:r>
            <a:r>
              <a:rPr lang="fr-FR" sz="1800" dirty="0" err="1"/>
              <a:t>hybrid</a:t>
            </a:r>
            <a:r>
              <a:rPr lang="fr-FR" sz="1800" dirty="0"/>
              <a:t> </a:t>
            </a:r>
            <a:r>
              <a:rPr lang="fr-FR" sz="1800" i="1" dirty="0"/>
              <a:t>P x </a:t>
            </a:r>
            <a:r>
              <a:rPr lang="fr-FR" sz="1800" i="1" dirty="0" err="1"/>
              <a:t>interamericana</a:t>
            </a:r>
            <a:r>
              <a:rPr lang="fr-FR" sz="1800" i="1" dirty="0"/>
              <a:t> </a:t>
            </a:r>
            <a:r>
              <a:rPr lang="fr-FR" sz="1800" dirty="0" err="1"/>
              <a:t>with</a:t>
            </a:r>
            <a:r>
              <a:rPr lang="fr-FR" sz="1800" dirty="0"/>
              <a:t> </a:t>
            </a:r>
            <a:r>
              <a:rPr lang="fr-FR" sz="1800" dirty="0" err="1"/>
              <a:t>resistance</a:t>
            </a:r>
            <a:endParaRPr lang="fr-FR" sz="1800" dirty="0"/>
          </a:p>
        </p:txBody>
      </p:sp>
      <p:sp>
        <p:nvSpPr>
          <p:cNvPr id="4" name="Content Placeholder 3">
            <a:extLst>
              <a:ext uri="{FF2B5EF4-FFF2-40B4-BE49-F238E27FC236}">
                <a16:creationId xmlns:a16="http://schemas.microsoft.com/office/drawing/2014/main" id="{59A09C9A-2281-4BE9-9B62-A8973DA4F033}"/>
              </a:ext>
            </a:extLst>
          </p:cNvPr>
          <p:cNvSpPr>
            <a:spLocks noGrp="1"/>
          </p:cNvSpPr>
          <p:nvPr>
            <p:ph sz="half" idx="2"/>
          </p:nvPr>
        </p:nvSpPr>
        <p:spPr>
          <a:xfrm>
            <a:off x="5648325" y="1795272"/>
            <a:ext cx="6362700" cy="4351338"/>
          </a:xfrm>
        </p:spPr>
        <p:txBody>
          <a:bodyPr>
            <a:normAutofit/>
          </a:bodyPr>
          <a:lstStyle/>
          <a:p>
            <a:pPr marL="0" indent="0">
              <a:buNone/>
            </a:pPr>
            <a:r>
              <a:rPr lang="fr-FR" sz="2000" b="1" dirty="0"/>
              <a:t>Natural population</a:t>
            </a:r>
          </a:p>
          <a:p>
            <a:r>
              <a:rPr lang="fr-FR" sz="1800" dirty="0" err="1"/>
              <a:t>Individuals</a:t>
            </a:r>
            <a:r>
              <a:rPr lang="fr-FR" sz="1800" dirty="0"/>
              <a:t> are </a:t>
            </a:r>
            <a:r>
              <a:rPr lang="fr-FR" sz="1800" dirty="0" err="1"/>
              <a:t>created</a:t>
            </a:r>
            <a:r>
              <a:rPr lang="fr-FR" sz="1800" dirty="0"/>
              <a:t> by sampling </a:t>
            </a:r>
            <a:r>
              <a:rPr lang="fr-FR" sz="1800" dirty="0" err="1"/>
              <a:t>them</a:t>
            </a:r>
            <a:r>
              <a:rPr lang="fr-FR" sz="1800" dirty="0"/>
              <a:t> </a:t>
            </a:r>
            <a:r>
              <a:rPr lang="fr-FR" sz="1800" dirty="0" err="1"/>
              <a:t>from</a:t>
            </a:r>
            <a:r>
              <a:rPr lang="fr-FR" sz="1800" dirty="0"/>
              <a:t> </a:t>
            </a:r>
            <a:r>
              <a:rPr lang="fr-FR" sz="1800" dirty="0" err="1"/>
              <a:t>natural</a:t>
            </a:r>
            <a:r>
              <a:rPr lang="fr-FR" sz="1800" dirty="0"/>
              <a:t> populations</a:t>
            </a:r>
          </a:p>
          <a:p>
            <a:r>
              <a:rPr lang="fr-FR" sz="1800" dirty="0"/>
              <a:t>Example: </a:t>
            </a:r>
            <a:r>
              <a:rPr lang="fr-FR" sz="1800" dirty="0" err="1"/>
              <a:t>collecting</a:t>
            </a:r>
            <a:r>
              <a:rPr lang="fr-FR" sz="1800" dirty="0"/>
              <a:t> </a:t>
            </a:r>
            <a:r>
              <a:rPr lang="fr-FR" sz="1800" dirty="0" err="1"/>
              <a:t>samples</a:t>
            </a:r>
            <a:r>
              <a:rPr lang="fr-FR" sz="1800" dirty="0"/>
              <a:t> of </a:t>
            </a:r>
            <a:r>
              <a:rPr lang="fr-FR" sz="1800" i="1" dirty="0" err="1"/>
              <a:t>Populus</a:t>
            </a:r>
            <a:r>
              <a:rPr lang="fr-FR" sz="1800" i="1" dirty="0"/>
              <a:t> </a:t>
            </a:r>
            <a:r>
              <a:rPr lang="fr-FR" sz="1800" i="1" dirty="0" err="1"/>
              <a:t>nigra</a:t>
            </a:r>
            <a:r>
              <a:rPr lang="fr-FR" sz="1800" i="1" dirty="0"/>
              <a:t> </a:t>
            </a:r>
            <a:r>
              <a:rPr lang="fr-FR" sz="1800" dirty="0" err="1"/>
              <a:t>from</a:t>
            </a:r>
            <a:r>
              <a:rPr lang="fr-FR" sz="1800" dirty="0"/>
              <a:t> </a:t>
            </a:r>
            <a:r>
              <a:rPr lang="fr-FR" sz="1800" dirty="0" err="1"/>
              <a:t>their</a:t>
            </a:r>
            <a:r>
              <a:rPr lang="fr-FR" sz="1800" dirty="0"/>
              <a:t> </a:t>
            </a:r>
            <a:r>
              <a:rPr lang="fr-FR" sz="1800" dirty="0" err="1"/>
              <a:t>natural</a:t>
            </a:r>
            <a:r>
              <a:rPr lang="fr-FR" sz="1800" dirty="0"/>
              <a:t> population. </a:t>
            </a:r>
            <a:r>
              <a:rPr lang="fr-FR" sz="1800" dirty="0" err="1"/>
              <a:t>Samples</a:t>
            </a:r>
            <a:r>
              <a:rPr lang="fr-FR" sz="1800" dirty="0"/>
              <a:t> are </a:t>
            </a:r>
            <a:r>
              <a:rPr lang="fr-FR" sz="1800" dirty="0" err="1"/>
              <a:t>taken</a:t>
            </a:r>
            <a:r>
              <a:rPr lang="fr-FR" sz="1800" dirty="0"/>
              <a:t> to the </a:t>
            </a:r>
            <a:r>
              <a:rPr lang="fr-FR" sz="1800" dirty="0" err="1"/>
              <a:t>lab</a:t>
            </a:r>
            <a:r>
              <a:rPr lang="fr-FR" sz="1800" dirty="0"/>
              <a:t> for </a:t>
            </a:r>
            <a:r>
              <a:rPr lang="fr-FR" sz="1800" dirty="0" err="1"/>
              <a:t>genotyping</a:t>
            </a:r>
            <a:r>
              <a:rPr lang="fr-FR" sz="1800" dirty="0"/>
              <a:t>. </a:t>
            </a:r>
            <a:r>
              <a:rPr lang="fr-FR" sz="1800" dirty="0" err="1"/>
              <a:t>Phenotypes</a:t>
            </a:r>
            <a:r>
              <a:rPr lang="fr-FR" sz="1800" dirty="0"/>
              <a:t> are </a:t>
            </a:r>
            <a:r>
              <a:rPr lang="fr-FR" sz="1800" dirty="0" err="1"/>
              <a:t>measured</a:t>
            </a:r>
            <a:r>
              <a:rPr lang="fr-FR" sz="1800" dirty="0"/>
              <a:t> in the </a:t>
            </a:r>
            <a:r>
              <a:rPr lang="fr-FR" sz="1800" dirty="0" err="1"/>
              <a:t>field</a:t>
            </a:r>
            <a:r>
              <a:rPr lang="fr-FR" sz="1800" dirty="0"/>
              <a:t>. Or </a:t>
            </a:r>
            <a:r>
              <a:rPr lang="fr-FR" sz="1800" dirty="0" err="1"/>
              <a:t>samples</a:t>
            </a:r>
            <a:r>
              <a:rPr lang="fr-FR" sz="1800" dirty="0"/>
              <a:t> can </a:t>
            </a:r>
            <a:r>
              <a:rPr lang="fr-FR" sz="1800" dirty="0" err="1"/>
              <a:t>be</a:t>
            </a:r>
            <a:r>
              <a:rPr lang="fr-FR" sz="1800" dirty="0"/>
              <a:t> </a:t>
            </a:r>
            <a:r>
              <a:rPr lang="fr-FR" sz="1800" dirty="0" err="1"/>
              <a:t>grown</a:t>
            </a:r>
            <a:r>
              <a:rPr lang="fr-FR" sz="1800" dirty="0"/>
              <a:t> in the </a:t>
            </a:r>
            <a:r>
              <a:rPr lang="fr-FR" sz="1800" dirty="0" err="1"/>
              <a:t>laboratory</a:t>
            </a:r>
            <a:r>
              <a:rPr lang="fr-FR" sz="1800" dirty="0"/>
              <a:t> for </a:t>
            </a:r>
            <a:r>
              <a:rPr lang="fr-FR" sz="1800" dirty="0" err="1"/>
              <a:t>other</a:t>
            </a:r>
            <a:r>
              <a:rPr lang="fr-FR" sz="1800" dirty="0"/>
              <a:t> </a:t>
            </a:r>
            <a:r>
              <a:rPr lang="fr-FR" sz="1800" dirty="0" err="1"/>
              <a:t>measurements</a:t>
            </a:r>
            <a:r>
              <a:rPr lang="fr-FR" sz="1800" dirty="0"/>
              <a:t>. </a:t>
            </a:r>
          </a:p>
        </p:txBody>
      </p:sp>
      <p:sp>
        <p:nvSpPr>
          <p:cNvPr id="5" name="Title 1">
            <a:extLst>
              <a:ext uri="{FF2B5EF4-FFF2-40B4-BE49-F238E27FC236}">
                <a16:creationId xmlns:a16="http://schemas.microsoft.com/office/drawing/2014/main" id="{81428474-F430-4BB2-91C6-0A81D44CACDD}"/>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Mapping population</a:t>
            </a:r>
            <a:endParaRPr lang="en-GB" sz="2800" dirty="0">
              <a:latin typeface="+mn-lt"/>
            </a:endParaRPr>
          </a:p>
        </p:txBody>
      </p:sp>
      <p:sp>
        <p:nvSpPr>
          <p:cNvPr id="6" name="Rectangle 5">
            <a:extLst>
              <a:ext uri="{FF2B5EF4-FFF2-40B4-BE49-F238E27FC236}">
                <a16:creationId xmlns:a16="http://schemas.microsoft.com/office/drawing/2014/main" id="{F08D290C-6001-499A-9088-2C1DC57E11DD}"/>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5B59A55-39DC-4A64-BD4A-A5D9878E7763}"/>
              </a:ext>
            </a:extLst>
          </p:cNvPr>
          <p:cNvSpPr/>
          <p:nvPr/>
        </p:nvSpPr>
        <p:spPr>
          <a:xfrm>
            <a:off x="180975" y="2789806"/>
            <a:ext cx="12011025" cy="236227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419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800E6-9500-43B7-9EB1-58FDFB1A9495}"/>
              </a:ext>
            </a:extLst>
          </p:cNvPr>
          <p:cNvSpPr>
            <a:spLocks noGrp="1"/>
          </p:cNvSpPr>
          <p:nvPr>
            <p:ph idx="1"/>
          </p:nvPr>
        </p:nvSpPr>
        <p:spPr>
          <a:xfrm>
            <a:off x="838200" y="1705917"/>
            <a:ext cx="3952875" cy="2574925"/>
          </a:xfrm>
        </p:spPr>
        <p:txBody>
          <a:bodyPr>
            <a:normAutofit/>
          </a:bodyPr>
          <a:lstStyle/>
          <a:p>
            <a:r>
              <a:rPr lang="fr-FR" sz="1600" dirty="0" err="1"/>
              <a:t>Phenotypic</a:t>
            </a:r>
            <a:r>
              <a:rPr lang="fr-FR" sz="1600" dirty="0"/>
              <a:t> data: </a:t>
            </a:r>
            <a:r>
              <a:rPr lang="fr-FR" sz="1600" dirty="0" err="1"/>
              <a:t>collected</a:t>
            </a:r>
            <a:r>
              <a:rPr lang="fr-FR" sz="1600" dirty="0"/>
              <a:t> </a:t>
            </a:r>
            <a:r>
              <a:rPr lang="fr-FR" sz="1600" dirty="0" err="1"/>
              <a:t>from</a:t>
            </a:r>
            <a:r>
              <a:rPr lang="fr-FR" sz="1600" dirty="0"/>
              <a:t> </a:t>
            </a:r>
            <a:r>
              <a:rPr lang="fr-FR" sz="1600" dirty="0" err="1"/>
              <a:t>measurement</a:t>
            </a:r>
            <a:endParaRPr lang="fr-FR" sz="1600" dirty="0"/>
          </a:p>
          <a:p>
            <a:r>
              <a:rPr lang="fr-FR" sz="1600" dirty="0" err="1"/>
              <a:t>Genotypic</a:t>
            </a:r>
            <a:r>
              <a:rPr lang="fr-FR" sz="1600" dirty="0"/>
              <a:t> data: </a:t>
            </a:r>
            <a:r>
              <a:rPr lang="fr-FR" sz="1600" dirty="0" err="1"/>
              <a:t>collected</a:t>
            </a:r>
            <a:r>
              <a:rPr lang="fr-FR" sz="1600" dirty="0"/>
              <a:t> </a:t>
            </a:r>
            <a:r>
              <a:rPr lang="fr-FR" sz="1600" dirty="0" err="1"/>
              <a:t>from</a:t>
            </a:r>
            <a:r>
              <a:rPr lang="fr-FR" sz="1600" dirty="0"/>
              <a:t> </a:t>
            </a:r>
            <a:r>
              <a:rPr lang="fr-FR" sz="1600" dirty="0" err="1"/>
              <a:t>sequencing</a:t>
            </a:r>
            <a:r>
              <a:rPr lang="en-GB" sz="1600" dirty="0"/>
              <a:t> using Single Nucleotide Polymorphism</a:t>
            </a:r>
          </a:p>
          <a:p>
            <a:r>
              <a:rPr lang="en-GB" sz="1600" dirty="0"/>
              <a:t>Coding the nucleotide base at a specific position in a genome</a:t>
            </a:r>
          </a:p>
          <a:p>
            <a:r>
              <a:rPr lang="en-GB" sz="1600" dirty="0"/>
              <a:t>Example of the genotype data:</a:t>
            </a:r>
          </a:p>
        </p:txBody>
      </p:sp>
      <p:sp>
        <p:nvSpPr>
          <p:cNvPr id="4" name="Title 1">
            <a:extLst>
              <a:ext uri="{FF2B5EF4-FFF2-40B4-BE49-F238E27FC236}">
                <a16:creationId xmlns:a16="http://schemas.microsoft.com/office/drawing/2014/main" id="{9407CF7C-5AB4-4671-87C7-89511EF9F5DB}"/>
              </a:ext>
            </a:extLst>
          </p:cNvPr>
          <p:cNvSpPr txBox="1">
            <a:spLocks/>
          </p:cNvSpPr>
          <p:nvPr/>
        </p:nvSpPr>
        <p:spPr>
          <a:xfrm>
            <a:off x="838200" y="365126"/>
            <a:ext cx="10515600" cy="629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latin typeface="+mn-lt"/>
              </a:rPr>
              <a:t>Data collection</a:t>
            </a:r>
            <a:endParaRPr lang="en-GB" sz="2800" dirty="0">
              <a:latin typeface="+mn-lt"/>
            </a:endParaRPr>
          </a:p>
        </p:txBody>
      </p:sp>
      <p:sp>
        <p:nvSpPr>
          <p:cNvPr id="5" name="Rectangle 4">
            <a:extLst>
              <a:ext uri="{FF2B5EF4-FFF2-40B4-BE49-F238E27FC236}">
                <a16:creationId xmlns:a16="http://schemas.microsoft.com/office/drawing/2014/main" id="{F64DB540-DC97-4CB3-8A47-1E571FEF5620}"/>
              </a:ext>
            </a:extLst>
          </p:cNvPr>
          <p:cNvSpPr/>
          <p:nvPr/>
        </p:nvSpPr>
        <p:spPr>
          <a:xfrm>
            <a:off x="838200" y="994788"/>
            <a:ext cx="5925178" cy="1708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30FE4331-C053-4D2A-B265-79BF0527B0FE}"/>
              </a:ext>
            </a:extLst>
          </p:cNvPr>
          <p:cNvPicPr>
            <a:picLocks noChangeAspect="1"/>
          </p:cNvPicPr>
          <p:nvPr/>
        </p:nvPicPr>
        <p:blipFill>
          <a:blip r:embed="rId3"/>
          <a:stretch>
            <a:fillRect/>
          </a:stretch>
        </p:blipFill>
        <p:spPr>
          <a:xfrm>
            <a:off x="4864958" y="1705917"/>
            <a:ext cx="7127017" cy="4475807"/>
          </a:xfrm>
          <a:prstGeom prst="rect">
            <a:avLst/>
          </a:prstGeom>
        </p:spPr>
      </p:pic>
      <p:sp>
        <p:nvSpPr>
          <p:cNvPr id="8" name="TextBox 7">
            <a:extLst>
              <a:ext uri="{FF2B5EF4-FFF2-40B4-BE49-F238E27FC236}">
                <a16:creationId xmlns:a16="http://schemas.microsoft.com/office/drawing/2014/main" id="{FD85578E-C547-43FF-A87D-71CA26D608E0}"/>
              </a:ext>
            </a:extLst>
          </p:cNvPr>
          <p:cNvSpPr txBox="1"/>
          <p:nvPr/>
        </p:nvSpPr>
        <p:spPr>
          <a:xfrm>
            <a:off x="5676900" y="1400175"/>
            <a:ext cx="3952875" cy="369332"/>
          </a:xfrm>
          <a:prstGeom prst="rect">
            <a:avLst/>
          </a:prstGeom>
          <a:noFill/>
        </p:spPr>
        <p:txBody>
          <a:bodyPr wrap="square" rtlCol="0">
            <a:spAutoFit/>
          </a:bodyPr>
          <a:lstStyle/>
          <a:p>
            <a:r>
              <a:rPr lang="fr-FR" dirty="0"/>
              <a:t>Location of the SNP in the </a:t>
            </a:r>
            <a:r>
              <a:rPr lang="fr-FR" dirty="0" err="1"/>
              <a:t>genome</a:t>
            </a:r>
            <a:endParaRPr lang="en-GB" dirty="0"/>
          </a:p>
        </p:txBody>
      </p:sp>
      <p:cxnSp>
        <p:nvCxnSpPr>
          <p:cNvPr id="10" name="Straight Arrow Connector 9">
            <a:extLst>
              <a:ext uri="{FF2B5EF4-FFF2-40B4-BE49-F238E27FC236}">
                <a16:creationId xmlns:a16="http://schemas.microsoft.com/office/drawing/2014/main" id="{88F196F4-04D4-46DE-BF9C-49659E3BBC6A}"/>
              </a:ext>
            </a:extLst>
          </p:cNvPr>
          <p:cNvCxnSpPr>
            <a:stCxn id="8" idx="3"/>
          </p:cNvCxnSpPr>
          <p:nvPr/>
        </p:nvCxnSpPr>
        <p:spPr>
          <a:xfrm flipV="1">
            <a:off x="9629775" y="1570997"/>
            <a:ext cx="2228850" cy="138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EE0B550-3310-4667-92C7-83F6CA221002}"/>
              </a:ext>
            </a:extLst>
          </p:cNvPr>
          <p:cNvSpPr txBox="1"/>
          <p:nvPr/>
        </p:nvSpPr>
        <p:spPr>
          <a:xfrm>
            <a:off x="4616400" y="1703774"/>
            <a:ext cx="1423359" cy="369332"/>
          </a:xfrm>
          <a:prstGeom prst="rect">
            <a:avLst/>
          </a:prstGeom>
          <a:solidFill>
            <a:schemeClr val="bg2"/>
          </a:solidFill>
        </p:spPr>
        <p:txBody>
          <a:bodyPr wrap="square" rtlCol="0">
            <a:spAutoFit/>
          </a:bodyPr>
          <a:lstStyle/>
          <a:p>
            <a:pPr algn="ctr"/>
            <a:r>
              <a:rPr lang="fr-FR" b="1" dirty="0" err="1"/>
              <a:t>Individuals</a:t>
            </a:r>
            <a:endParaRPr lang="en-GB" b="1" dirty="0"/>
          </a:p>
        </p:txBody>
      </p:sp>
      <p:cxnSp>
        <p:nvCxnSpPr>
          <p:cNvPr id="13" name="Straight Arrow Connector 12">
            <a:extLst>
              <a:ext uri="{FF2B5EF4-FFF2-40B4-BE49-F238E27FC236}">
                <a16:creationId xmlns:a16="http://schemas.microsoft.com/office/drawing/2014/main" id="{8F0AE7BA-0335-411F-B9CB-7493EE027895}"/>
              </a:ext>
            </a:extLst>
          </p:cNvPr>
          <p:cNvCxnSpPr/>
          <p:nvPr/>
        </p:nvCxnSpPr>
        <p:spPr>
          <a:xfrm>
            <a:off x="5260495" y="2075249"/>
            <a:ext cx="0" cy="4227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7217E01-59FE-4C77-846F-8E6CB1D68699}"/>
              </a:ext>
            </a:extLst>
          </p:cNvPr>
          <p:cNvSpPr txBox="1"/>
          <p:nvPr/>
        </p:nvSpPr>
        <p:spPr>
          <a:xfrm>
            <a:off x="5476876" y="6228721"/>
            <a:ext cx="1454630" cy="369332"/>
          </a:xfrm>
          <a:prstGeom prst="rect">
            <a:avLst/>
          </a:prstGeom>
          <a:noFill/>
        </p:spPr>
        <p:txBody>
          <a:bodyPr wrap="square" rtlCol="0">
            <a:spAutoFit/>
          </a:bodyPr>
          <a:lstStyle/>
          <a:p>
            <a:r>
              <a:rPr lang="fr-FR" dirty="0" err="1"/>
              <a:t>Genetic</a:t>
            </a:r>
            <a:r>
              <a:rPr lang="fr-FR" dirty="0"/>
              <a:t> code</a:t>
            </a:r>
            <a:endParaRPr lang="en-GB" dirty="0"/>
          </a:p>
        </p:txBody>
      </p:sp>
      <p:sp>
        <p:nvSpPr>
          <p:cNvPr id="15" name="Oval 14">
            <a:extLst>
              <a:ext uri="{FF2B5EF4-FFF2-40B4-BE49-F238E27FC236}">
                <a16:creationId xmlns:a16="http://schemas.microsoft.com/office/drawing/2014/main" id="{808FF23B-C6DF-49EC-AF69-103305C5C60F}"/>
              </a:ext>
            </a:extLst>
          </p:cNvPr>
          <p:cNvSpPr/>
          <p:nvPr/>
        </p:nvSpPr>
        <p:spPr>
          <a:xfrm>
            <a:off x="5762314" y="5718942"/>
            <a:ext cx="394104" cy="40202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ABD0425E-A090-4388-9D6B-2F81DA0BEA57}"/>
              </a:ext>
            </a:extLst>
          </p:cNvPr>
          <p:cNvCxnSpPr>
            <a:stCxn id="14" idx="0"/>
            <a:endCxn id="15" idx="4"/>
          </p:cNvCxnSpPr>
          <p:nvPr/>
        </p:nvCxnSpPr>
        <p:spPr>
          <a:xfrm flipH="1" flipV="1">
            <a:off x="5959366" y="6120962"/>
            <a:ext cx="244825" cy="1077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127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2729</Words>
  <Application>Microsoft Office PowerPoint</Application>
  <PresentationFormat>Widescreen</PresentationFormat>
  <Paragraphs>361</Paragraphs>
  <Slides>24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Aharoni</vt:lpstr>
      <vt:lpstr>Arial</vt:lpstr>
      <vt:lpstr>Arial Black</vt:lpstr>
      <vt:lpstr>Calibri</vt:lpstr>
      <vt:lpstr>Calibri Light</vt:lpstr>
      <vt:lpstr>Cambria Math</vt:lpstr>
      <vt:lpstr>Wingdings</vt:lpstr>
      <vt:lpstr>Office Theme</vt:lpstr>
      <vt:lpstr>Advances in quantitative genetics</vt:lpstr>
      <vt:lpstr>Outline</vt:lpstr>
      <vt:lpstr>PowerPoint Presentation</vt:lpstr>
      <vt:lpstr>PowerPoint Presentation</vt:lpstr>
      <vt:lpstr>Concept of complex traits, QTL Studies, and GWAS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contact me!  Send me an email: firzariany2@gmail.com  Find me on LinkedIn: Firza Riany | LinkedIn  Read my blog about data and environmental science: Firza Riany – Medium  Check my projects: firzaariany (Firza Riany) (github.com)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Advances in quantitative genetics</dc:title>
  <dc:creator>Firza Riany</dc:creator>
  <cp:lastModifiedBy>Firza Riany</cp:lastModifiedBy>
  <cp:revision>55</cp:revision>
  <dcterms:created xsi:type="dcterms:W3CDTF">2021-03-09T15:56:13Z</dcterms:created>
  <dcterms:modified xsi:type="dcterms:W3CDTF">2021-03-10T09:21:00Z</dcterms:modified>
</cp:coreProperties>
</file>