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61" r:id="rId5"/>
    <p:sldId id="265" r:id="rId6"/>
    <p:sldId id="267" r:id="rId7"/>
    <p:sldId id="268" r:id="rId8"/>
    <p:sldId id="270" r:id="rId9"/>
    <p:sldId id="272" r:id="rId10"/>
    <p:sldId id="275" r:id="rId11"/>
    <p:sldId id="276" r:id="rId12"/>
    <p:sldId id="277" r:id="rId13"/>
    <p:sldId id="278" r:id="rId14"/>
    <p:sldId id="273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za Riany" initials="FR" lastIdx="1" clrIdx="0">
    <p:extLst>
      <p:ext uri="{19B8F6BF-5375-455C-9EA6-DF929625EA0E}">
        <p15:presenceInfo xmlns:p15="http://schemas.microsoft.com/office/powerpoint/2012/main" userId="9476bd55a25c5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 showGuides="1">
      <p:cViewPr>
        <p:scale>
          <a:sx n="83" d="100"/>
          <a:sy n="83" d="100"/>
        </p:scale>
        <p:origin x="686" y="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9T18:04:45.072" idx="1">
    <p:pos x="10" y="10"/>
    <p:text>Add reference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25745-C10E-4380-A052-02FAB5DD71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371BDC7-34C5-4789-A325-788348117515}">
      <dgm:prSet phldrT="[Text]"/>
      <dgm:spPr/>
      <dgm:t>
        <a:bodyPr/>
        <a:lstStyle/>
        <a:p>
          <a:r>
            <a:rPr lang="fr-FR" dirty="0" err="1"/>
            <a:t>Climate</a:t>
          </a:r>
          <a:r>
            <a:rPr lang="fr-FR" dirty="0"/>
            <a:t> change</a:t>
          </a:r>
          <a:endParaRPr lang="en-GB" dirty="0"/>
        </a:p>
      </dgm:t>
    </dgm:pt>
    <dgm:pt modelId="{3D955CCE-8BCD-46DB-8DF2-FAD2C854382C}" type="parTrans" cxnId="{09A12DCA-3A47-4D8E-B8B0-DE387D79EEA0}">
      <dgm:prSet/>
      <dgm:spPr/>
      <dgm:t>
        <a:bodyPr/>
        <a:lstStyle/>
        <a:p>
          <a:endParaRPr lang="en-GB"/>
        </a:p>
      </dgm:t>
    </dgm:pt>
    <dgm:pt modelId="{9E1FC9A1-FCBC-4C14-BD77-9082349737F8}" type="sibTrans" cxnId="{09A12DCA-3A47-4D8E-B8B0-DE387D79EEA0}">
      <dgm:prSet/>
      <dgm:spPr/>
      <dgm:t>
        <a:bodyPr/>
        <a:lstStyle/>
        <a:p>
          <a:endParaRPr lang="en-GB"/>
        </a:p>
      </dgm:t>
    </dgm:pt>
    <dgm:pt modelId="{D420E5D8-F877-45CE-9EDA-D8D0C4F1FDD9}">
      <dgm:prSet phldrT="[Text]"/>
      <dgm:spPr/>
      <dgm:t>
        <a:bodyPr/>
        <a:lstStyle/>
        <a:p>
          <a:r>
            <a:rPr lang="fr-FR" dirty="0" err="1"/>
            <a:t>Drought</a:t>
          </a:r>
          <a:r>
            <a:rPr lang="fr-FR" dirty="0"/>
            <a:t>. Pest </a:t>
          </a:r>
          <a:r>
            <a:rPr lang="fr-FR" dirty="0" err="1"/>
            <a:t>attack</a:t>
          </a:r>
          <a:r>
            <a:rPr lang="fr-FR" dirty="0"/>
            <a:t>.</a:t>
          </a:r>
        </a:p>
        <a:p>
          <a:r>
            <a:rPr lang="fr-FR" dirty="0"/>
            <a:t>Etc…</a:t>
          </a:r>
        </a:p>
      </dgm:t>
    </dgm:pt>
    <dgm:pt modelId="{30F5F1E5-E277-4157-9064-66EA57AE7058}" type="parTrans" cxnId="{3DD9DE5E-2889-45E1-AEC6-27F7FF77CF90}">
      <dgm:prSet/>
      <dgm:spPr/>
      <dgm:t>
        <a:bodyPr/>
        <a:lstStyle/>
        <a:p>
          <a:endParaRPr lang="en-GB"/>
        </a:p>
      </dgm:t>
    </dgm:pt>
    <dgm:pt modelId="{2DCA052D-0E6B-4FD3-ABAD-4398C5A38211}" type="sibTrans" cxnId="{3DD9DE5E-2889-45E1-AEC6-27F7FF77CF90}">
      <dgm:prSet/>
      <dgm:spPr/>
      <dgm:t>
        <a:bodyPr/>
        <a:lstStyle/>
        <a:p>
          <a:endParaRPr lang="en-GB"/>
        </a:p>
      </dgm:t>
    </dgm:pt>
    <dgm:pt modelId="{DBB0722B-EE0F-4CD7-99C1-E85B87998EA7}">
      <dgm:prSet phldrT="[Text]"/>
      <dgm:spPr/>
      <dgm:t>
        <a:bodyPr/>
        <a:lstStyle/>
        <a:p>
          <a:r>
            <a:rPr lang="fr-FR" dirty="0"/>
            <a:t>Food </a:t>
          </a:r>
          <a:r>
            <a:rPr lang="fr-FR" dirty="0" err="1"/>
            <a:t>insecurity</a:t>
          </a:r>
          <a:r>
            <a:rPr lang="fr-FR" dirty="0"/>
            <a:t> (not </a:t>
          </a:r>
          <a:r>
            <a:rPr lang="fr-FR" dirty="0" err="1"/>
            <a:t>enough</a:t>
          </a:r>
          <a:r>
            <a:rPr lang="fr-FR" dirty="0"/>
            <a:t> accessible and </a:t>
          </a:r>
          <a:r>
            <a:rPr lang="fr-FR" dirty="0" err="1"/>
            <a:t>nutritious</a:t>
          </a:r>
          <a:r>
            <a:rPr lang="fr-FR" dirty="0"/>
            <a:t> </a:t>
          </a:r>
          <a:r>
            <a:rPr lang="fr-FR" dirty="0" err="1"/>
            <a:t>foods</a:t>
          </a:r>
          <a:r>
            <a:rPr lang="fr-FR" dirty="0"/>
            <a:t>) and social </a:t>
          </a:r>
          <a:r>
            <a:rPr lang="fr-FR" dirty="0" err="1"/>
            <a:t>vulnerability</a:t>
          </a:r>
          <a:endParaRPr lang="en-GB" dirty="0"/>
        </a:p>
      </dgm:t>
    </dgm:pt>
    <dgm:pt modelId="{666F808B-6672-46BA-9C65-412937273EED}" type="parTrans" cxnId="{1DB60D15-26B8-4F86-A00C-7325442D2560}">
      <dgm:prSet/>
      <dgm:spPr/>
      <dgm:t>
        <a:bodyPr/>
        <a:lstStyle/>
        <a:p>
          <a:endParaRPr lang="en-GB"/>
        </a:p>
      </dgm:t>
    </dgm:pt>
    <dgm:pt modelId="{CAE21073-4233-43F4-A5F9-F4A321851AB5}" type="sibTrans" cxnId="{1DB60D15-26B8-4F86-A00C-7325442D2560}">
      <dgm:prSet/>
      <dgm:spPr/>
      <dgm:t>
        <a:bodyPr/>
        <a:lstStyle/>
        <a:p>
          <a:endParaRPr lang="en-GB"/>
        </a:p>
      </dgm:t>
    </dgm:pt>
    <dgm:pt modelId="{3787B660-259D-4EEF-8079-525E3FD94E0D}" type="pres">
      <dgm:prSet presAssocID="{E2225745-C10E-4380-A052-02FAB5DD718B}" presName="CompostProcess" presStyleCnt="0">
        <dgm:presLayoutVars>
          <dgm:dir/>
          <dgm:resizeHandles val="exact"/>
        </dgm:presLayoutVars>
      </dgm:prSet>
      <dgm:spPr/>
    </dgm:pt>
    <dgm:pt modelId="{9FEBBE5E-F7E2-4FAA-BD67-85D34E602AF9}" type="pres">
      <dgm:prSet presAssocID="{E2225745-C10E-4380-A052-02FAB5DD718B}" presName="arrow" presStyleLbl="bgShp" presStyleIdx="0" presStyleCnt="1"/>
      <dgm:spPr/>
    </dgm:pt>
    <dgm:pt modelId="{09B2BAD5-4999-4107-ACEE-F0F91782C624}" type="pres">
      <dgm:prSet presAssocID="{E2225745-C10E-4380-A052-02FAB5DD718B}" presName="linearProcess" presStyleCnt="0"/>
      <dgm:spPr/>
    </dgm:pt>
    <dgm:pt modelId="{00D3B2F9-608C-4B74-BB73-A8D0DD66AC09}" type="pres">
      <dgm:prSet presAssocID="{7371BDC7-34C5-4789-A325-788348117515}" presName="textNode" presStyleLbl="node1" presStyleIdx="0" presStyleCnt="3">
        <dgm:presLayoutVars>
          <dgm:bulletEnabled val="1"/>
        </dgm:presLayoutVars>
      </dgm:prSet>
      <dgm:spPr/>
    </dgm:pt>
    <dgm:pt modelId="{5B468AA5-F469-4D8B-8DB2-3A8F502731A2}" type="pres">
      <dgm:prSet presAssocID="{9E1FC9A1-FCBC-4C14-BD77-9082349737F8}" presName="sibTrans" presStyleCnt="0"/>
      <dgm:spPr/>
    </dgm:pt>
    <dgm:pt modelId="{92867347-B892-4F03-8601-26D4D35B506E}" type="pres">
      <dgm:prSet presAssocID="{D420E5D8-F877-45CE-9EDA-D8D0C4F1FDD9}" presName="textNode" presStyleLbl="node1" presStyleIdx="1" presStyleCnt="3">
        <dgm:presLayoutVars>
          <dgm:bulletEnabled val="1"/>
        </dgm:presLayoutVars>
      </dgm:prSet>
      <dgm:spPr/>
    </dgm:pt>
    <dgm:pt modelId="{3278E7B8-ECD5-4A3D-908D-6FFC2CAF1ED3}" type="pres">
      <dgm:prSet presAssocID="{2DCA052D-0E6B-4FD3-ABAD-4398C5A38211}" presName="sibTrans" presStyleCnt="0"/>
      <dgm:spPr/>
    </dgm:pt>
    <dgm:pt modelId="{F2ECD70A-04AB-43A0-A4DF-700C265F87D9}" type="pres">
      <dgm:prSet presAssocID="{DBB0722B-EE0F-4CD7-99C1-E85B87998EA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414C608-17EA-42EF-B5FE-568AFA13CDA2}" type="presOf" srcId="{D420E5D8-F877-45CE-9EDA-D8D0C4F1FDD9}" destId="{92867347-B892-4F03-8601-26D4D35B506E}" srcOrd="0" destOrd="0" presId="urn:microsoft.com/office/officeart/2005/8/layout/hProcess9"/>
    <dgm:cxn modelId="{1DB60D15-26B8-4F86-A00C-7325442D2560}" srcId="{E2225745-C10E-4380-A052-02FAB5DD718B}" destId="{DBB0722B-EE0F-4CD7-99C1-E85B87998EA7}" srcOrd="2" destOrd="0" parTransId="{666F808B-6672-46BA-9C65-412937273EED}" sibTransId="{CAE21073-4233-43F4-A5F9-F4A321851AB5}"/>
    <dgm:cxn modelId="{5E9AD92B-1955-4AF5-AF86-22E98F537F90}" type="presOf" srcId="{DBB0722B-EE0F-4CD7-99C1-E85B87998EA7}" destId="{F2ECD70A-04AB-43A0-A4DF-700C265F87D9}" srcOrd="0" destOrd="0" presId="urn:microsoft.com/office/officeart/2005/8/layout/hProcess9"/>
    <dgm:cxn modelId="{269F225E-CB01-4453-A665-3E4088038ABA}" type="presOf" srcId="{E2225745-C10E-4380-A052-02FAB5DD718B}" destId="{3787B660-259D-4EEF-8079-525E3FD94E0D}" srcOrd="0" destOrd="0" presId="urn:microsoft.com/office/officeart/2005/8/layout/hProcess9"/>
    <dgm:cxn modelId="{3DD9DE5E-2889-45E1-AEC6-27F7FF77CF90}" srcId="{E2225745-C10E-4380-A052-02FAB5DD718B}" destId="{D420E5D8-F877-45CE-9EDA-D8D0C4F1FDD9}" srcOrd="1" destOrd="0" parTransId="{30F5F1E5-E277-4157-9064-66EA57AE7058}" sibTransId="{2DCA052D-0E6B-4FD3-ABAD-4398C5A38211}"/>
    <dgm:cxn modelId="{BCAFB9AF-D9AE-4D15-823A-AA19C110F488}" type="presOf" srcId="{7371BDC7-34C5-4789-A325-788348117515}" destId="{00D3B2F9-608C-4B74-BB73-A8D0DD66AC09}" srcOrd="0" destOrd="0" presId="urn:microsoft.com/office/officeart/2005/8/layout/hProcess9"/>
    <dgm:cxn modelId="{09A12DCA-3A47-4D8E-B8B0-DE387D79EEA0}" srcId="{E2225745-C10E-4380-A052-02FAB5DD718B}" destId="{7371BDC7-34C5-4789-A325-788348117515}" srcOrd="0" destOrd="0" parTransId="{3D955CCE-8BCD-46DB-8DF2-FAD2C854382C}" sibTransId="{9E1FC9A1-FCBC-4C14-BD77-9082349737F8}"/>
    <dgm:cxn modelId="{E11992D6-D296-4D9A-A751-98E13D1AF75A}" type="presParOf" srcId="{3787B660-259D-4EEF-8079-525E3FD94E0D}" destId="{9FEBBE5E-F7E2-4FAA-BD67-85D34E602AF9}" srcOrd="0" destOrd="0" presId="urn:microsoft.com/office/officeart/2005/8/layout/hProcess9"/>
    <dgm:cxn modelId="{373D23C3-74C1-4787-8628-7F149CE8D43E}" type="presParOf" srcId="{3787B660-259D-4EEF-8079-525E3FD94E0D}" destId="{09B2BAD5-4999-4107-ACEE-F0F91782C624}" srcOrd="1" destOrd="0" presId="urn:microsoft.com/office/officeart/2005/8/layout/hProcess9"/>
    <dgm:cxn modelId="{1C240B22-7EA8-4503-AC8E-A6EB7D1C72C5}" type="presParOf" srcId="{09B2BAD5-4999-4107-ACEE-F0F91782C624}" destId="{00D3B2F9-608C-4B74-BB73-A8D0DD66AC09}" srcOrd="0" destOrd="0" presId="urn:microsoft.com/office/officeart/2005/8/layout/hProcess9"/>
    <dgm:cxn modelId="{801C40DC-C643-413B-AC52-6F9DEB11132B}" type="presParOf" srcId="{09B2BAD5-4999-4107-ACEE-F0F91782C624}" destId="{5B468AA5-F469-4D8B-8DB2-3A8F502731A2}" srcOrd="1" destOrd="0" presId="urn:microsoft.com/office/officeart/2005/8/layout/hProcess9"/>
    <dgm:cxn modelId="{022B20F2-663A-46C6-9A72-CE0863BA46B8}" type="presParOf" srcId="{09B2BAD5-4999-4107-ACEE-F0F91782C624}" destId="{92867347-B892-4F03-8601-26D4D35B506E}" srcOrd="2" destOrd="0" presId="urn:microsoft.com/office/officeart/2005/8/layout/hProcess9"/>
    <dgm:cxn modelId="{24321276-1B06-4612-8E07-AF06CBCF2D84}" type="presParOf" srcId="{09B2BAD5-4999-4107-ACEE-F0F91782C624}" destId="{3278E7B8-ECD5-4A3D-908D-6FFC2CAF1ED3}" srcOrd="3" destOrd="0" presId="urn:microsoft.com/office/officeart/2005/8/layout/hProcess9"/>
    <dgm:cxn modelId="{3A1FEE48-4CA0-4CF4-A3CA-1292A950F6F6}" type="presParOf" srcId="{09B2BAD5-4999-4107-ACEE-F0F91782C624}" destId="{F2ECD70A-04AB-43A0-A4DF-700C265F87D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BBE5E-F7E2-4FAA-BD67-85D34E602AF9}">
      <dsp:nvSpPr>
        <dsp:cNvPr id="0" name=""/>
        <dsp:cNvSpPr/>
      </dsp:nvSpPr>
      <dsp:spPr>
        <a:xfrm>
          <a:off x="664082" y="0"/>
          <a:ext cx="7526274" cy="42672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3B2F9-608C-4B74-BB73-A8D0DD66AC09}">
      <dsp:nvSpPr>
        <dsp:cNvPr id="0" name=""/>
        <dsp:cNvSpPr/>
      </dsp:nvSpPr>
      <dsp:spPr>
        <a:xfrm>
          <a:off x="6485" y="1280160"/>
          <a:ext cx="285002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Climate</a:t>
          </a:r>
          <a:r>
            <a:rPr lang="fr-FR" sz="2100" kern="1200" dirty="0"/>
            <a:t> change</a:t>
          </a:r>
          <a:endParaRPr lang="en-GB" sz="2100" kern="1200" dirty="0"/>
        </a:p>
      </dsp:txBody>
      <dsp:txXfrm>
        <a:off x="89808" y="1363483"/>
        <a:ext cx="2683376" cy="1540234"/>
      </dsp:txXfrm>
    </dsp:sp>
    <dsp:sp modelId="{92867347-B892-4F03-8601-26D4D35B506E}">
      <dsp:nvSpPr>
        <dsp:cNvPr id="0" name=""/>
        <dsp:cNvSpPr/>
      </dsp:nvSpPr>
      <dsp:spPr>
        <a:xfrm>
          <a:off x="3002208" y="1280160"/>
          <a:ext cx="285002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Drought</a:t>
          </a:r>
          <a:r>
            <a:rPr lang="fr-FR" sz="2100" kern="1200" dirty="0"/>
            <a:t>. Pest </a:t>
          </a:r>
          <a:r>
            <a:rPr lang="fr-FR" sz="2100" kern="1200" dirty="0" err="1"/>
            <a:t>attack</a:t>
          </a:r>
          <a:r>
            <a:rPr lang="fr-FR" sz="2100" kern="1200" dirty="0"/>
            <a:t>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Etc…</a:t>
          </a:r>
        </a:p>
      </dsp:txBody>
      <dsp:txXfrm>
        <a:off x="3085531" y="1363483"/>
        <a:ext cx="2683376" cy="1540234"/>
      </dsp:txXfrm>
    </dsp:sp>
    <dsp:sp modelId="{F2ECD70A-04AB-43A0-A4DF-700C265F87D9}">
      <dsp:nvSpPr>
        <dsp:cNvPr id="0" name=""/>
        <dsp:cNvSpPr/>
      </dsp:nvSpPr>
      <dsp:spPr>
        <a:xfrm>
          <a:off x="5997931" y="1280160"/>
          <a:ext cx="285002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Food </a:t>
          </a:r>
          <a:r>
            <a:rPr lang="fr-FR" sz="2100" kern="1200" dirty="0" err="1"/>
            <a:t>insecurity</a:t>
          </a:r>
          <a:r>
            <a:rPr lang="fr-FR" sz="2100" kern="1200" dirty="0"/>
            <a:t> (not </a:t>
          </a:r>
          <a:r>
            <a:rPr lang="fr-FR" sz="2100" kern="1200" dirty="0" err="1"/>
            <a:t>enough</a:t>
          </a:r>
          <a:r>
            <a:rPr lang="fr-FR" sz="2100" kern="1200" dirty="0"/>
            <a:t> accessible and </a:t>
          </a:r>
          <a:r>
            <a:rPr lang="fr-FR" sz="2100" kern="1200" dirty="0" err="1"/>
            <a:t>nutritious</a:t>
          </a:r>
          <a:r>
            <a:rPr lang="fr-FR" sz="2100" kern="1200" dirty="0"/>
            <a:t> </a:t>
          </a:r>
          <a:r>
            <a:rPr lang="fr-FR" sz="2100" kern="1200" dirty="0" err="1"/>
            <a:t>foods</a:t>
          </a:r>
          <a:r>
            <a:rPr lang="fr-FR" sz="2100" kern="1200" dirty="0"/>
            <a:t>) and social </a:t>
          </a:r>
          <a:r>
            <a:rPr lang="fr-FR" sz="2100" kern="1200" dirty="0" err="1"/>
            <a:t>vulnerability</a:t>
          </a:r>
          <a:endParaRPr lang="en-GB" sz="2100" kern="1200" dirty="0"/>
        </a:p>
      </dsp:txBody>
      <dsp:txXfrm>
        <a:off x="6081254" y="1363483"/>
        <a:ext cx="2683376" cy="154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A8B2-E83E-421A-999B-534A250DDAC6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569B2-60DC-4B99-B466-570EC84E7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tosin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llele" TargetMode="External"/><Relationship Id="rId4" Type="http://schemas.openxmlformats.org/officeDocument/2006/relationships/hyperlink" Target="https://en.wikipedia.org/wiki/Adenin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Hi, </a:t>
            </a:r>
            <a:r>
              <a:rPr lang="fr-FR" dirty="0" err="1"/>
              <a:t>sebelum</a:t>
            </a:r>
            <a:r>
              <a:rPr lang="fr-FR" dirty="0"/>
              <a:t> </a:t>
            </a:r>
            <a:r>
              <a:rPr lang="fr-FR" dirty="0" err="1"/>
              <a:t>memulai</a:t>
            </a:r>
            <a:r>
              <a:rPr lang="fr-FR" dirty="0"/>
              <a:t> </a:t>
            </a:r>
            <a:r>
              <a:rPr lang="fr-FR" dirty="0" err="1"/>
              <a:t>praktikum</a:t>
            </a:r>
            <a:r>
              <a:rPr lang="fr-FR" dirty="0"/>
              <a:t> </a:t>
            </a:r>
            <a:r>
              <a:rPr lang="fr-FR" dirty="0" err="1"/>
              <a:t>hari</a:t>
            </a:r>
            <a:r>
              <a:rPr lang="fr-FR" dirty="0"/>
              <a:t> </a:t>
            </a:r>
            <a:r>
              <a:rPr lang="fr-FR" dirty="0" err="1"/>
              <a:t>ini</a:t>
            </a:r>
            <a:r>
              <a:rPr lang="fr-FR" dirty="0"/>
              <a:t>,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ingin</a:t>
            </a:r>
            <a:r>
              <a:rPr lang="fr-FR" dirty="0"/>
              <a:t> </a:t>
            </a:r>
            <a:r>
              <a:rPr lang="fr-FR" dirty="0" err="1"/>
              <a:t>memperkenalkan</a:t>
            </a:r>
            <a:r>
              <a:rPr lang="fr-FR" dirty="0"/>
              <a:t> </a:t>
            </a:r>
            <a:r>
              <a:rPr lang="fr-FR" dirty="0" err="1"/>
              <a:t>diri</a:t>
            </a:r>
            <a:r>
              <a:rPr lang="fr-FR" dirty="0"/>
              <a:t> </a:t>
            </a:r>
            <a:r>
              <a:rPr lang="fr-FR" dirty="0" err="1"/>
              <a:t>terlebih</a:t>
            </a:r>
            <a:r>
              <a:rPr lang="fr-FR" dirty="0"/>
              <a:t> </a:t>
            </a:r>
            <a:r>
              <a:rPr lang="fr-FR" dirty="0" err="1"/>
              <a:t>dahulu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Saya</a:t>
            </a:r>
            <a:r>
              <a:rPr lang="fr-FR" dirty="0"/>
              <a:t> Firza. </a:t>
            </a:r>
            <a:r>
              <a:rPr lang="fr-FR" dirty="0" err="1"/>
              <a:t>Saya</a:t>
            </a:r>
            <a:r>
              <a:rPr lang="fr-FR" dirty="0"/>
              <a:t> lulus dari </a:t>
            </a:r>
            <a:r>
              <a:rPr lang="fr-FR" dirty="0" err="1"/>
              <a:t>prodi</a:t>
            </a:r>
            <a:r>
              <a:rPr lang="fr-FR" dirty="0"/>
              <a:t> </a:t>
            </a:r>
            <a:r>
              <a:rPr lang="fr-FR" dirty="0" err="1"/>
              <a:t>Silvikultur</a:t>
            </a:r>
            <a:r>
              <a:rPr lang="fr-FR" dirty="0"/>
              <a:t> </a:t>
            </a:r>
            <a:r>
              <a:rPr lang="fr-FR" dirty="0" err="1"/>
              <a:t>tahun</a:t>
            </a:r>
            <a:r>
              <a:rPr lang="fr-FR" dirty="0"/>
              <a:t> 2017, </a:t>
            </a:r>
            <a:r>
              <a:rPr lang="fr-FR" dirty="0" err="1"/>
              <a:t>kemudian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kerja</a:t>
            </a:r>
            <a:r>
              <a:rPr lang="fr-FR" dirty="0"/>
              <a:t> di DRI </a:t>
            </a:r>
            <a:r>
              <a:rPr lang="fr-FR" dirty="0" err="1"/>
              <a:t>bareng</a:t>
            </a:r>
            <a:r>
              <a:rPr lang="fr-FR" dirty="0"/>
              <a:t> </a:t>
            </a:r>
            <a:r>
              <a:rPr lang="fr-FR" dirty="0" err="1"/>
              <a:t>Mbak</a:t>
            </a:r>
            <a:r>
              <a:rPr lang="fr-FR" dirty="0"/>
              <a:t> Fifi dan Pak Iskandar</a:t>
            </a:r>
          </a:p>
          <a:p>
            <a:endParaRPr lang="fr-FR" dirty="0"/>
          </a:p>
          <a:p>
            <a:r>
              <a:rPr lang="fr-FR" dirty="0" err="1"/>
              <a:t>Kemudian</a:t>
            </a:r>
            <a:r>
              <a:rPr lang="fr-FR" dirty="0"/>
              <a:t> </a:t>
            </a:r>
            <a:r>
              <a:rPr lang="fr-FR" dirty="0" err="1"/>
              <a:t>tahun</a:t>
            </a:r>
            <a:r>
              <a:rPr lang="fr-FR" dirty="0"/>
              <a:t> 2018 </a:t>
            </a:r>
            <a:r>
              <a:rPr lang="fr-FR" dirty="0" err="1"/>
              <a:t>pindah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</a:t>
            </a:r>
            <a:r>
              <a:rPr lang="fr-FR" dirty="0" err="1"/>
              <a:t>Finlandia</a:t>
            </a:r>
            <a:r>
              <a:rPr lang="fr-FR" dirty="0"/>
              <a:t> </a:t>
            </a:r>
            <a:r>
              <a:rPr lang="fr-FR" dirty="0" err="1"/>
              <a:t>untuk</a:t>
            </a:r>
            <a:r>
              <a:rPr lang="fr-FR" dirty="0"/>
              <a:t> </a:t>
            </a:r>
            <a:r>
              <a:rPr lang="fr-FR" dirty="0" err="1"/>
              <a:t>studi</a:t>
            </a:r>
            <a:r>
              <a:rPr lang="fr-FR" dirty="0"/>
              <a:t> master di </a:t>
            </a:r>
            <a:r>
              <a:rPr lang="fr-FR" dirty="0" err="1"/>
              <a:t>prodi</a:t>
            </a:r>
            <a:r>
              <a:rPr lang="fr-FR" dirty="0"/>
              <a:t> </a:t>
            </a:r>
            <a:r>
              <a:rPr lang="fr-FR" dirty="0" err="1"/>
              <a:t>European</a:t>
            </a:r>
            <a:r>
              <a:rPr lang="fr-FR" dirty="0"/>
              <a:t> </a:t>
            </a:r>
            <a:r>
              <a:rPr lang="fr-FR" dirty="0" err="1"/>
              <a:t>Forestry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Meskipun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kuliah</a:t>
            </a:r>
            <a:r>
              <a:rPr lang="fr-FR" dirty="0"/>
              <a:t> </a:t>
            </a:r>
            <a:r>
              <a:rPr lang="fr-FR" dirty="0" err="1"/>
              <a:t>kehutanan</a:t>
            </a:r>
            <a:r>
              <a:rPr lang="fr-FR" dirty="0"/>
              <a:t>, </a:t>
            </a:r>
            <a:r>
              <a:rPr lang="fr-FR" dirty="0" err="1"/>
              <a:t>fokus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lebih</a:t>
            </a:r>
            <a:r>
              <a:rPr lang="fr-FR" dirty="0"/>
              <a:t> </a:t>
            </a:r>
            <a:r>
              <a:rPr lang="fr-FR" dirty="0" err="1"/>
              <a:t>condong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jadi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mulai</a:t>
            </a:r>
            <a:r>
              <a:rPr lang="fr-FR" dirty="0"/>
              <a:t> </a:t>
            </a:r>
            <a:r>
              <a:rPr lang="fr-FR" dirty="0" err="1"/>
              <a:t>belajar</a:t>
            </a:r>
            <a:r>
              <a:rPr lang="fr-FR" dirty="0"/>
              <a:t> R dan </a:t>
            </a:r>
            <a:r>
              <a:rPr lang="fr-FR" dirty="0" err="1"/>
              <a:t>programming</a:t>
            </a:r>
            <a:r>
              <a:rPr lang="fr-FR" dirty="0"/>
              <a:t> di </a:t>
            </a:r>
            <a:r>
              <a:rPr lang="fr-FR" dirty="0" err="1"/>
              <a:t>tahun</a:t>
            </a:r>
            <a:r>
              <a:rPr lang="fr-FR" dirty="0"/>
              <a:t> 2018</a:t>
            </a:r>
          </a:p>
          <a:p>
            <a:endParaRPr lang="fr-FR" dirty="0"/>
          </a:p>
          <a:p>
            <a:r>
              <a:rPr lang="en-GB" dirty="0"/>
              <a:t>Saya </a:t>
            </a:r>
            <a:r>
              <a:rPr lang="en-GB" dirty="0" err="1"/>
              <a:t>magang</a:t>
            </a:r>
            <a:r>
              <a:rPr lang="en-GB" dirty="0"/>
              <a:t> </a:t>
            </a:r>
            <a:r>
              <a:rPr lang="en-GB" dirty="0" err="1"/>
              <a:t>selama</a:t>
            </a:r>
            <a:r>
              <a:rPr lang="en-GB" dirty="0"/>
              <a:t> 6 </a:t>
            </a:r>
            <a:r>
              <a:rPr lang="en-GB" dirty="0" err="1"/>
              <a:t>bulan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data analyst di </a:t>
            </a:r>
            <a:r>
              <a:rPr lang="en-GB" dirty="0" err="1"/>
              <a:t>institusi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en-GB" dirty="0"/>
              <a:t> European Forest Institute,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pindah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Prancis</a:t>
            </a:r>
            <a:r>
              <a:rPr lang="en-GB" dirty="0"/>
              <a:t> </a:t>
            </a:r>
            <a:r>
              <a:rPr lang="en-GB" dirty="0" err="1"/>
              <a:t>tahun</a:t>
            </a:r>
            <a:r>
              <a:rPr lang="en-GB" dirty="0"/>
              <a:t> 2019</a:t>
            </a:r>
          </a:p>
          <a:p>
            <a:endParaRPr lang="en-GB" dirty="0"/>
          </a:p>
          <a:p>
            <a:r>
              <a:rPr lang="en-GB" dirty="0"/>
              <a:t>Di </a:t>
            </a:r>
            <a:r>
              <a:rPr lang="en-GB" dirty="0" err="1"/>
              <a:t>Prancis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kuliah</a:t>
            </a:r>
            <a:r>
              <a:rPr lang="en-GB" dirty="0"/>
              <a:t> di Engineering School, </a:t>
            </a:r>
            <a:r>
              <a:rPr lang="en-GB" dirty="0" err="1"/>
              <a:t>jadilah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focus di data analysis</a:t>
            </a:r>
          </a:p>
          <a:p>
            <a:endParaRPr lang="en-GB" dirty="0"/>
          </a:p>
          <a:p>
            <a:r>
              <a:rPr lang="en-GB" dirty="0"/>
              <a:t>Lalu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magang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menyelesaikan</a:t>
            </a:r>
            <a:r>
              <a:rPr lang="en-GB" dirty="0"/>
              <a:t> thesis </a:t>
            </a:r>
            <a:r>
              <a:rPr lang="en-GB" dirty="0" err="1"/>
              <a:t>saya</a:t>
            </a:r>
            <a:r>
              <a:rPr lang="en-GB" dirty="0"/>
              <a:t>, </a:t>
            </a:r>
            <a:r>
              <a:rPr lang="en-GB" dirty="0" err="1"/>
              <a:t>saya</a:t>
            </a:r>
            <a:r>
              <a:rPr lang="en-GB" dirty="0"/>
              <a:t> fully scripted Analisa </a:t>
            </a:r>
            <a:r>
              <a:rPr lang="en-GB" dirty="0" err="1"/>
              <a:t>saya</a:t>
            </a:r>
            <a:r>
              <a:rPr lang="en-GB" dirty="0"/>
              <a:t> di R, </a:t>
            </a:r>
            <a:r>
              <a:rPr lang="en-GB" dirty="0" err="1"/>
              <a:t>belajar</a:t>
            </a:r>
            <a:r>
              <a:rPr lang="en-GB" dirty="0"/>
              <a:t> machine learning dan </a:t>
            </a:r>
            <a:r>
              <a:rPr lang="en-GB" dirty="0" err="1"/>
              <a:t>sebagainya</a:t>
            </a:r>
            <a:r>
              <a:rPr lang="en-GB" dirty="0"/>
              <a:t> </a:t>
            </a:r>
            <a:r>
              <a:rPr lang="en-GB" dirty="0" err="1"/>
              <a:t>sampai</a:t>
            </a:r>
            <a:r>
              <a:rPr lang="en-GB" dirty="0"/>
              <a:t> </a:t>
            </a:r>
            <a:r>
              <a:rPr lang="en-GB" dirty="0" err="1"/>
              <a:t>akhirnya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diterima</a:t>
            </a:r>
            <a:r>
              <a:rPr lang="en-GB" dirty="0"/>
              <a:t> </a:t>
            </a:r>
            <a:r>
              <a:rPr lang="en-GB" dirty="0" err="1"/>
              <a:t>bekerja</a:t>
            </a:r>
            <a:r>
              <a:rPr lang="en-GB" dirty="0"/>
              <a:t> di Climate Analytics di Berlin </a:t>
            </a:r>
            <a:r>
              <a:rPr lang="en-GB" dirty="0" err="1"/>
              <a:t>sebagai</a:t>
            </a:r>
            <a:r>
              <a:rPr lang="en-GB" dirty="0"/>
              <a:t> data analyst.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kadang2 </a:t>
            </a:r>
            <a:r>
              <a:rPr lang="en-GB" dirty="0" err="1"/>
              <a:t>pakai</a:t>
            </a:r>
            <a:r>
              <a:rPr lang="en-GB" dirty="0"/>
              <a:t> R, kadang2 python, dan punya basics di programming language </a:t>
            </a:r>
            <a:r>
              <a:rPr lang="en-GB" dirty="0" err="1"/>
              <a:t>lainnya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Anyway,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tetap</a:t>
            </a:r>
            <a:r>
              <a:rPr lang="en-GB" dirty="0"/>
              <a:t>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data2 </a:t>
            </a:r>
            <a:r>
              <a:rPr lang="en-GB" dirty="0" err="1"/>
              <a:t>kehutanan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deforestation, climate change </a:t>
            </a:r>
            <a:r>
              <a:rPr lang="en-GB" dirty="0" err="1"/>
              <a:t>dll</a:t>
            </a:r>
            <a:r>
              <a:rPr lang="en-GB" dirty="0"/>
              <a:t> </a:t>
            </a:r>
            <a:r>
              <a:rPr lang="en-GB" dirty="0" err="1"/>
              <a:t>jadi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bukan</a:t>
            </a:r>
            <a:r>
              <a:rPr lang="en-GB" dirty="0"/>
              <a:t> </a:t>
            </a:r>
            <a:r>
              <a:rPr lang="en-GB" dirty="0" err="1"/>
              <a:t>sepenuhnya</a:t>
            </a:r>
            <a:r>
              <a:rPr lang="en-GB" dirty="0"/>
              <a:t> </a:t>
            </a:r>
            <a:r>
              <a:rPr lang="en-GB" dirty="0" err="1"/>
              <a:t>lepas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kehutanan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So,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kuliah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inovasi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di quantitative genetics dan </a:t>
            </a:r>
            <a:r>
              <a:rPr lang="en-GB" dirty="0" err="1"/>
              <a:t>implementasinya</a:t>
            </a:r>
            <a:r>
              <a:rPr lang="en-GB" dirty="0"/>
              <a:t>, dan tutorial R. Saya </a:t>
            </a:r>
            <a:r>
              <a:rPr lang="en-GB" dirty="0" err="1"/>
              <a:t>harap</a:t>
            </a:r>
            <a:r>
              <a:rPr lang="en-GB" dirty="0"/>
              <a:t> </a:t>
            </a:r>
            <a:r>
              <a:rPr lang="en-GB" dirty="0" err="1"/>
              <a:t>materinya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terlalu</a:t>
            </a:r>
            <a:r>
              <a:rPr lang="en-GB" dirty="0"/>
              <a:t> </a:t>
            </a:r>
            <a:r>
              <a:rPr lang="en-GB" dirty="0" err="1"/>
              <a:t>sulit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dipahami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3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5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at a specific base position in the human genome,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ytosine"/>
              </a:rPr>
              <a:t>C nucleotide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may appear in most individuals, but in a minority of individuals, the position is occupied by an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denine"/>
              </a:rPr>
              <a:t>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This means that there is a SNP at this specific position, and the two possible nucleotide variations – C or A – are said to be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llele"/>
              </a:rPr>
              <a:t>alleles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this specific position.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2B1-CEB7-4115-B835-4FE5180B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033FC-77DA-4B7D-9FB1-02634830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001F-3EBC-48F8-A69D-7CD8250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4B2B-03BC-4BA3-A1EF-EEC2195E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42F0-9DDA-410C-87FE-38073F6C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066-D916-4968-8A19-6361719E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204AC-D959-4772-AC11-FAA83C2E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134-4C3A-4882-849F-102FC43F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EE5C-5DB4-44A4-B4AF-66F6F7C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94B4-C24B-43B9-8702-DF7ED6F9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A75B-1BD3-4921-BE01-0E6547FB0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DBB6-5184-4E6F-A785-70611B5F8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B373-8EB2-4066-BA8D-41E326A2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5152-0F06-447A-94B6-53B7474E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E43A-8CD8-4E7E-AABA-041C7B37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7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1B88-A65A-4544-80F1-368D69F7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A1A2-C834-4FA9-899B-B54079AB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026D-326E-4A5A-B726-BE111A3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EDA3-2BEE-4C9B-82C6-8B85ADB7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6FDC-3F82-47A2-9459-287E9C3B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E6F-2062-4649-862C-352BE842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A2AF-61F0-4DDF-8649-D4E0A5E4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D799-0252-4014-8FDC-2F30321F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59B5-FFF6-4A9E-8BD2-F1FFDB07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2CAD-859C-4527-8749-F1343B2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8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F349-04CE-4A22-8123-2F24DC77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6D2A-E1AF-4DF9-8B63-5254CE10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8E78-4AD3-4555-8DBC-5DCCA9C0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8587-97CF-42BF-861B-99CE7EA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24E6-E897-4A02-92CC-9A42AA12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23DC-8D10-49D9-A1CC-6B15725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FC1B-4F35-4908-A2B4-1DB9214D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8AF0-550C-4B00-9D90-5432DC2E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8C3A0-8E42-4C6C-9273-5D565CEC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7999-C5B4-4CFE-A654-5CDA908E4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CBF95-D71C-45F6-8704-D7378EE0D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3D22-3200-480A-AAAE-E58AB4E8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74F32-154A-4915-9E16-0C31B5A2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485B3-E167-4500-9CB9-6E1BBC3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9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C98D-213E-4174-B451-57CBFE13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AD88A-497E-46A0-BB16-A11CB716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31210-BC45-45CE-9AB0-4CD3D720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4001-29CC-4A36-8C04-CC301666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F7978-B132-49AF-BAF4-D18A6CA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35466-E734-4B99-98CD-5DB9C2CD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A1364-91A0-4950-A135-E9EA3E6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5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E72-C3DF-421B-9751-D9E1F4DD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BFC1-B4D7-4AF9-BC2E-BDA213ED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DBC1B-7DA6-4A79-9A59-C24DD5B1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2713-14E5-4A1F-9F47-49290732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2E31A-CC6B-4BC1-94DE-7C8F8D0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5CB93-6B31-42B2-8863-3F54D178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4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87E0-202E-44CC-AAB9-53737D20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1C618-90E8-4862-9456-75F77CC82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FBCAC-B881-4031-91B1-29FE723A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3C78-7972-4966-9F93-66A76D6F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C55D-8752-40EB-9225-8AE0731B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3313-7642-4E46-9947-34C33077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E2567-482E-490A-9181-1E30B95E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6F28-30B5-4175-8AAF-1320F728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21AB-6177-4D7E-A17C-6C445F03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9479-6107-4BDE-9A6F-0241F8242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2309-055E-481F-893C-F5B07439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0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firzariany/" TargetMode="External"/><Relationship Id="rId4" Type="http://schemas.openxmlformats.org/officeDocument/2006/relationships/hyperlink" Target="mailto:firzariany2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12F1-C32C-47BE-A303-4629EFA6A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r="23298" b="65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21334-3F86-4556-AFE0-DDF52CA8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 err="1"/>
              <a:t>Advances</a:t>
            </a:r>
            <a:r>
              <a:rPr lang="fr-FR" sz="4800" dirty="0"/>
              <a:t> in quantitative </a:t>
            </a:r>
            <a:r>
              <a:rPr lang="fr-FR" sz="4800" dirty="0" err="1"/>
              <a:t>genetics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64C3-69CA-4B03-BE7A-1060CE75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fr-FR" sz="1600" dirty="0"/>
              <a:t>Firza RIANY, Data </a:t>
            </a:r>
            <a:r>
              <a:rPr lang="fr-FR" sz="1600" dirty="0" err="1"/>
              <a:t>Analyst</a:t>
            </a:r>
            <a:endParaRPr lang="en-GB" sz="1600" dirty="0"/>
          </a:p>
          <a:p>
            <a:pPr algn="l"/>
            <a:r>
              <a:rPr lang="en-GB" sz="1600" dirty="0"/>
              <a:t>Email: </a:t>
            </a:r>
            <a:r>
              <a:rPr lang="en-GB" sz="1600" dirty="0">
                <a:hlinkClick r:id="rId4"/>
              </a:rPr>
              <a:t>firzariany2@gmail.com</a:t>
            </a:r>
            <a:endParaRPr lang="en-GB" sz="1600" dirty="0"/>
          </a:p>
          <a:p>
            <a:pPr algn="l"/>
            <a:r>
              <a:rPr lang="en-GB" sz="1600" dirty="0"/>
              <a:t>LinkedIn: </a:t>
            </a:r>
            <a:r>
              <a:rPr lang="en-GB" sz="1600" dirty="0">
                <a:hlinkClick r:id="rId5"/>
              </a:rPr>
              <a:t>Firza Riany | LinkedIn</a:t>
            </a:r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6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838200" y="1195963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The modeling</a:t>
            </a:r>
            <a:endParaRPr lang="en-GB" sz="2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06C28-C4B0-45C6-A277-D044B5E069E0}"/>
              </a:ext>
            </a:extLst>
          </p:cNvPr>
          <p:cNvSpPr txBox="1"/>
          <p:nvPr/>
        </p:nvSpPr>
        <p:spPr>
          <a:xfrm>
            <a:off x="822087" y="1691719"/>
            <a:ext cx="6557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Aim of GWAS: </a:t>
            </a:r>
            <a:r>
              <a:rPr lang="fr-FR" dirty="0" err="1"/>
              <a:t>find</a:t>
            </a:r>
            <a:r>
              <a:rPr lang="fr-FR" dirty="0"/>
              <a:t> the association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phenotype</a:t>
            </a:r>
            <a:r>
              <a:rPr lang="fr-FR" dirty="0"/>
              <a:t> and </a:t>
            </a:r>
            <a:r>
              <a:rPr lang="fr-FR" dirty="0" err="1"/>
              <a:t>genotype</a:t>
            </a:r>
            <a:endParaRPr lang="fr-FR" dirty="0"/>
          </a:p>
          <a:p>
            <a:r>
              <a:rPr lang="fr-FR" dirty="0"/>
              <a:t>Intuition: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b="1" i="1" dirty="0"/>
              <a:t>more </a:t>
            </a:r>
            <a:r>
              <a:rPr lang="fr-FR" b="1" i="1" dirty="0" err="1"/>
              <a:t>likely</a:t>
            </a:r>
            <a:r>
              <a:rPr lang="fr-FR" b="1" i="1" dirty="0"/>
              <a:t> </a:t>
            </a:r>
            <a:r>
              <a:rPr lang="fr-FR" dirty="0"/>
              <a:t>to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the </a:t>
            </a:r>
            <a:r>
              <a:rPr lang="fr-FR" dirty="0" err="1"/>
              <a:t>phenotype</a:t>
            </a:r>
            <a:r>
              <a:rPr lang="fr-FR" dirty="0"/>
              <a:t> in question and </a:t>
            </a:r>
            <a:r>
              <a:rPr lang="fr-FR" b="1" i="1" dirty="0" err="1"/>
              <a:t>where</a:t>
            </a:r>
            <a:r>
              <a:rPr lang="fr-FR" b="1" i="1" dirty="0"/>
              <a:t> </a:t>
            </a:r>
            <a:r>
              <a:rPr lang="fr-FR" dirty="0"/>
              <a:t>are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located</a:t>
            </a:r>
            <a:r>
              <a:rPr lang="fr-FR" dirty="0"/>
              <a:t> in an </a:t>
            </a:r>
            <a:r>
              <a:rPr lang="fr-FR" dirty="0" err="1"/>
              <a:t>individual’s</a:t>
            </a:r>
            <a:r>
              <a:rPr lang="fr-FR" dirty="0"/>
              <a:t> </a:t>
            </a:r>
            <a:r>
              <a:rPr lang="fr-FR" dirty="0" err="1"/>
              <a:t>genome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There are 10 </a:t>
            </a:r>
            <a:r>
              <a:rPr lang="fr-FR" dirty="0" err="1"/>
              <a:t>individuals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Genes</a:t>
            </a:r>
            <a:r>
              <a:rPr lang="fr-FR" dirty="0"/>
              <a:t> are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 and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SNPs</a:t>
            </a:r>
            <a:r>
              <a:rPr lang="fr-FR" dirty="0"/>
              <a:t> are </a:t>
            </a:r>
            <a:r>
              <a:rPr lang="fr-FR" dirty="0" err="1"/>
              <a:t>used</a:t>
            </a:r>
            <a:r>
              <a:rPr lang="fr-FR" dirty="0"/>
              <a:t> to code the </a:t>
            </a:r>
            <a:r>
              <a:rPr lang="fr-FR" dirty="0" err="1"/>
              <a:t>genes</a:t>
            </a:r>
            <a:r>
              <a:rPr lang="fr-FR" dirty="0"/>
              <a:t> in 3 locations in the </a:t>
            </a:r>
            <a:r>
              <a:rPr lang="fr-FR" dirty="0" err="1"/>
              <a:t>genome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phenotype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Model the association: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genes</a:t>
            </a:r>
            <a:r>
              <a:rPr lang="fr-FR" dirty="0"/>
              <a:t> are more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individuals</a:t>
            </a:r>
            <a:r>
              <a:rPr lang="fr-FR" dirty="0"/>
              <a:t> are </a:t>
            </a:r>
            <a:r>
              <a:rPr lang="fr-FR" dirty="0" err="1"/>
              <a:t>tall</a:t>
            </a:r>
            <a:r>
              <a:rPr lang="fr-FR" dirty="0"/>
              <a:t>? </a:t>
            </a:r>
            <a:r>
              <a:rPr lang="fr-FR" dirty="0" err="1"/>
              <a:t>Where</a:t>
            </a:r>
            <a:r>
              <a:rPr lang="fr-FR" dirty="0"/>
              <a:t> in the </a:t>
            </a:r>
            <a:r>
              <a:rPr lang="fr-FR" dirty="0" err="1"/>
              <a:t>genome</a:t>
            </a:r>
            <a:r>
              <a:rPr lang="fr-FR" dirty="0"/>
              <a:t>?</a:t>
            </a:r>
          </a:p>
        </p:txBody>
      </p:sp>
      <p:graphicFrame>
        <p:nvGraphicFramePr>
          <p:cNvPr id="28" name="Table 19">
            <a:extLst>
              <a:ext uri="{FF2B5EF4-FFF2-40B4-BE49-F238E27FC236}">
                <a16:creationId xmlns:a16="http://schemas.microsoft.com/office/drawing/2014/main" id="{E6890DE0-B91A-468D-BA3E-A55CFD70F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21506"/>
              </p:ext>
            </p:extLst>
          </p:nvPr>
        </p:nvGraphicFramePr>
        <p:xfrm>
          <a:off x="7247108" y="1691719"/>
          <a:ext cx="4239490" cy="410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98">
                  <a:extLst>
                    <a:ext uri="{9D8B030D-6E8A-4147-A177-3AD203B41FA5}">
                      <a16:colId xmlns:a16="http://schemas.microsoft.com/office/drawing/2014/main" val="1115011864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35514920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614372687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4115719328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494531678"/>
                    </a:ext>
                  </a:extLst>
                </a:gridCol>
              </a:tblGrid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Ind</a:t>
                      </a:r>
                      <a:r>
                        <a:rPr lang="fr-FR" sz="1600" dirty="0"/>
                        <a:t>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Height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3732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74830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248428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65710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4534633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40524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144132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43573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67638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581525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932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422564" y="1288327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The modeling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95D1DA3-39C9-4C93-9C66-0FDED18C1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76205"/>
              </p:ext>
            </p:extLst>
          </p:nvPr>
        </p:nvGraphicFramePr>
        <p:xfrm>
          <a:off x="424873" y="1946472"/>
          <a:ext cx="4239490" cy="410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98">
                  <a:extLst>
                    <a:ext uri="{9D8B030D-6E8A-4147-A177-3AD203B41FA5}">
                      <a16:colId xmlns:a16="http://schemas.microsoft.com/office/drawing/2014/main" val="1115011864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35514920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614372687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4115719328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494531678"/>
                    </a:ext>
                  </a:extLst>
                </a:gridCol>
              </a:tblGrid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Ind</a:t>
                      </a:r>
                      <a:r>
                        <a:rPr lang="fr-FR" sz="1600" dirty="0"/>
                        <a:t>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Height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3732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74830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248428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65710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4534633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40524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144132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43573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67638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581525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9324759"/>
                  </a:ext>
                </a:extLst>
              </a:tr>
            </a:tbl>
          </a:graphicData>
        </a:graphic>
      </p:graphicFrame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C33729-34EB-4B35-9F81-E454E572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47" y="1219554"/>
            <a:ext cx="3510888" cy="2107384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724763-AB69-4A9C-B840-9AC991460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35" y="1219554"/>
            <a:ext cx="3508762" cy="2107384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4F78D2-7E11-40BE-A97A-02484D34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47" y="3526019"/>
            <a:ext cx="3510888" cy="21073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88E9FC-1C7F-4EBF-ACB7-A25622B47E9A}"/>
              </a:ext>
            </a:extLst>
          </p:cNvPr>
          <p:cNvSpPr/>
          <p:nvPr/>
        </p:nvSpPr>
        <p:spPr>
          <a:xfrm>
            <a:off x="1274619" y="1887636"/>
            <a:ext cx="914400" cy="42730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3E128-4EB6-4920-9B1A-75C3AA76DA31}"/>
              </a:ext>
            </a:extLst>
          </p:cNvPr>
          <p:cNvSpPr/>
          <p:nvPr/>
        </p:nvSpPr>
        <p:spPr>
          <a:xfrm>
            <a:off x="2117214" y="1887636"/>
            <a:ext cx="914400" cy="42730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A0FA3-C2EC-43F8-848A-EF74F962B8EE}"/>
              </a:ext>
            </a:extLst>
          </p:cNvPr>
          <p:cNvSpPr/>
          <p:nvPr/>
        </p:nvSpPr>
        <p:spPr>
          <a:xfrm>
            <a:off x="3017320" y="1887636"/>
            <a:ext cx="914400" cy="427301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B777C-2E10-44BB-B673-B96785C402F1}"/>
              </a:ext>
            </a:extLst>
          </p:cNvPr>
          <p:cNvSpPr txBox="1"/>
          <p:nvPr/>
        </p:nvSpPr>
        <p:spPr>
          <a:xfrm>
            <a:off x="8462819" y="3433656"/>
            <a:ext cx="359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C are taller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A in SNP_1 and SNP_3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87792-CD3F-47BB-BB28-3A4B56665873}"/>
              </a:ext>
            </a:extLst>
          </p:cNvPr>
          <p:cNvSpPr txBox="1"/>
          <p:nvPr/>
        </p:nvSpPr>
        <p:spPr>
          <a:xfrm>
            <a:off x="8462819" y="4356986"/>
            <a:ext cx="3590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tall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.</a:t>
            </a:r>
            <a:endParaRPr lang="en-GB" dirty="0"/>
          </a:p>
          <a:p>
            <a:r>
              <a:rPr lang="en-GB" dirty="0"/>
              <a:t>And it happens if gene C appears in location 1 and 3 of the individual’s genome.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09F07-45F3-4457-AA14-367E73472FFE}"/>
              </a:ext>
            </a:extLst>
          </p:cNvPr>
          <p:cNvSpPr txBox="1"/>
          <p:nvPr/>
        </p:nvSpPr>
        <p:spPr>
          <a:xfrm>
            <a:off x="4862009" y="5832484"/>
            <a:ext cx="691405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To check if the </a:t>
            </a:r>
            <a:r>
              <a:rPr lang="fr-FR" dirty="0" err="1"/>
              <a:t>heights</a:t>
            </a:r>
            <a:r>
              <a:rPr lang="fr-FR" dirty="0"/>
              <a:t> are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A and C,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check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p-value </a:t>
            </a:r>
            <a:r>
              <a:rPr lang="fr-FR" dirty="0" err="1"/>
              <a:t>generated</a:t>
            </a:r>
            <a:r>
              <a:rPr lang="fr-FR" dirty="0"/>
              <a:t> by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or mixed </a:t>
            </a:r>
            <a:r>
              <a:rPr lang="fr-FR" dirty="0" err="1"/>
              <a:t>linear</a:t>
            </a:r>
            <a:r>
              <a:rPr lang="fr-FR" dirty="0"/>
              <a:t>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0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3" grpId="0"/>
      <p:bldP spid="1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F7D0-06DF-452A-AA88-4D1462E8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To have a reliable </a:t>
            </a:r>
            <a:r>
              <a:rPr lang="fr-FR" dirty="0" err="1"/>
              <a:t>result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10 </a:t>
            </a:r>
            <a:r>
              <a:rPr lang="fr-FR" dirty="0" err="1"/>
              <a:t>individuals</a:t>
            </a:r>
            <a:r>
              <a:rPr lang="fr-FR" dirty="0"/>
              <a:t> and 3 </a:t>
            </a:r>
            <a:r>
              <a:rPr lang="fr-FR" dirty="0" err="1"/>
              <a:t>SNPs</a:t>
            </a:r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you</a:t>
            </a:r>
            <a:r>
              <a:rPr lang="fr-FR" dirty="0"/>
              <a:t> can have 400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10.000 </a:t>
            </a:r>
            <a:r>
              <a:rPr lang="fr-FR" dirty="0" err="1"/>
              <a:t>SNPs</a:t>
            </a:r>
            <a:r>
              <a:rPr lang="fr-FR" dirty="0"/>
              <a:t>, or more, </a:t>
            </a:r>
            <a:r>
              <a:rPr lang="fr-FR" dirty="0" err="1"/>
              <a:t>depending</a:t>
            </a:r>
            <a:r>
              <a:rPr lang="fr-FR" dirty="0"/>
              <a:t> on the type of </a:t>
            </a:r>
            <a:r>
              <a:rPr lang="fr-FR" dirty="0" err="1"/>
              <a:t>your</a:t>
            </a:r>
            <a:r>
              <a:rPr lang="fr-FR" dirty="0"/>
              <a:t> population (</a:t>
            </a:r>
            <a:r>
              <a:rPr lang="fr-FR" dirty="0" err="1"/>
              <a:t>natural</a:t>
            </a:r>
            <a:r>
              <a:rPr lang="fr-FR" dirty="0"/>
              <a:t> or </a:t>
            </a:r>
            <a:r>
              <a:rPr lang="fr-FR" dirty="0" err="1"/>
              <a:t>crossing</a:t>
            </a:r>
            <a:r>
              <a:rPr lang="fr-FR" dirty="0"/>
              <a:t>) and the goal of the </a:t>
            </a:r>
            <a:r>
              <a:rPr lang="fr-FR" dirty="0" err="1"/>
              <a:t>study</a:t>
            </a:r>
            <a:r>
              <a:rPr lang="fr-FR" dirty="0"/>
              <a:t>.</a:t>
            </a:r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association </a:t>
            </a:r>
            <a:r>
              <a:rPr lang="fr-FR" dirty="0" err="1"/>
              <a:t>depends</a:t>
            </a:r>
            <a:r>
              <a:rPr lang="fr-FR" dirty="0"/>
              <a:t> on the </a:t>
            </a:r>
            <a:r>
              <a:rPr lang="fr-FR" dirty="0" err="1"/>
              <a:t>repetition</a:t>
            </a:r>
            <a:r>
              <a:rPr lang="fr-FR" dirty="0"/>
              <a:t> of the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and </a:t>
            </a:r>
            <a:r>
              <a:rPr lang="fr-FR" dirty="0" err="1"/>
              <a:t>across</a:t>
            </a:r>
            <a:r>
              <a:rPr lang="fr-FR" dirty="0"/>
              <a:t> location in the </a:t>
            </a:r>
            <a:r>
              <a:rPr lang="fr-FR" dirty="0" err="1"/>
              <a:t>genome</a:t>
            </a:r>
            <a:r>
              <a:rPr lang="fr-FR" dirty="0"/>
              <a:t>. </a:t>
            </a:r>
          </a:p>
          <a:p>
            <a:r>
              <a:rPr lang="fr-FR" dirty="0"/>
              <a:t>In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thesis</a:t>
            </a:r>
            <a:r>
              <a:rPr lang="fr-FR" dirty="0"/>
              <a:t>, I </a:t>
            </a:r>
            <a:r>
              <a:rPr lang="fr-FR" dirty="0" err="1"/>
              <a:t>studied</a:t>
            </a:r>
            <a:r>
              <a:rPr lang="fr-FR" dirty="0"/>
              <a:t> the </a:t>
            </a:r>
            <a:r>
              <a:rPr lang="fr-FR" dirty="0" err="1"/>
              <a:t>genetics</a:t>
            </a:r>
            <a:r>
              <a:rPr lang="fr-FR" dirty="0"/>
              <a:t> of </a:t>
            </a:r>
            <a:r>
              <a:rPr lang="fr-FR" dirty="0" err="1"/>
              <a:t>resistance</a:t>
            </a:r>
            <a:r>
              <a:rPr lang="fr-FR" dirty="0"/>
              <a:t> in black </a:t>
            </a:r>
            <a:r>
              <a:rPr lang="fr-FR" dirty="0" err="1"/>
              <a:t>poplars</a:t>
            </a:r>
            <a:r>
              <a:rPr lang="fr-FR" dirty="0"/>
              <a:t>. I </a:t>
            </a:r>
            <a:r>
              <a:rPr lang="fr-FR" dirty="0" err="1"/>
              <a:t>had</a:t>
            </a:r>
            <a:r>
              <a:rPr lang="fr-FR" dirty="0"/>
              <a:t> 150 </a:t>
            </a:r>
            <a:r>
              <a:rPr lang="fr-FR" dirty="0" err="1"/>
              <a:t>individuals</a:t>
            </a:r>
            <a:r>
              <a:rPr lang="fr-FR" dirty="0"/>
              <a:t> and 7800 </a:t>
            </a:r>
            <a:r>
              <a:rPr lang="fr-FR" dirty="0" err="1"/>
              <a:t>SNPs</a:t>
            </a:r>
            <a:r>
              <a:rPr lang="fr-FR" dirty="0"/>
              <a:t>. It </a:t>
            </a:r>
            <a:r>
              <a:rPr lang="fr-FR" dirty="0" err="1"/>
              <a:t>was</a:t>
            </a:r>
            <a:r>
              <a:rPr lang="fr-FR" dirty="0"/>
              <a:t> not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, in the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the team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150 </a:t>
            </a:r>
            <a:r>
              <a:rPr lang="fr-FR" dirty="0" err="1"/>
              <a:t>individuals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statistical</a:t>
            </a:r>
            <a:r>
              <a:rPr lang="fr-FR" dirty="0"/>
              <a:t> power.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938921-DA0D-47BD-A21F-B3769F0F08D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8F9F3-E993-4E87-B2F6-3BDBAED4438E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48F5A-B3B8-44BD-8B07-DE15EADCC5D2}"/>
              </a:ext>
            </a:extLst>
          </p:cNvPr>
          <p:cNvSpPr/>
          <p:nvPr/>
        </p:nvSpPr>
        <p:spPr>
          <a:xfrm>
            <a:off x="692727" y="4664364"/>
            <a:ext cx="10926618" cy="15125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63BFD-7D96-4064-B402-704E1A4CF5F8}"/>
              </a:ext>
            </a:extLst>
          </p:cNvPr>
          <p:cNvSpPr/>
          <p:nvPr/>
        </p:nvSpPr>
        <p:spPr>
          <a:xfrm>
            <a:off x="699654" y="2567709"/>
            <a:ext cx="10926618" cy="341745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382A-6401-46C7-9014-FEC712D3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844"/>
            <a:ext cx="10515600" cy="4351338"/>
          </a:xfrm>
        </p:spPr>
        <p:txBody>
          <a:bodyPr/>
          <a:lstStyle/>
          <a:p>
            <a:r>
              <a:rPr lang="fr-FR" dirty="0"/>
              <a:t>So,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have 10k </a:t>
            </a:r>
            <a:r>
              <a:rPr lang="fr-FR" dirty="0" err="1"/>
              <a:t>SNPs</a:t>
            </a:r>
            <a:r>
              <a:rPr lang="fr-FR" dirty="0"/>
              <a:t> and a lot of </a:t>
            </a:r>
            <a:r>
              <a:rPr lang="fr-FR" dirty="0" err="1"/>
              <a:t>individuals</a:t>
            </a:r>
            <a:r>
              <a:rPr lang="fr-FR" dirty="0"/>
              <a:t>?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the </a:t>
            </a:r>
            <a:r>
              <a:rPr lang="fr-FR" dirty="0" err="1"/>
              <a:t>genes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location.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evaluate</a:t>
            </a:r>
            <a:r>
              <a:rPr lang="fr-FR" dirty="0"/>
              <a:t> the p-value.</a:t>
            </a:r>
            <a:r>
              <a:rPr lang="en-GB" dirty="0"/>
              <a:t> The result would be visualized in a Manhattan plot: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F9DB90-B9B2-47BF-84F7-0B5BE3A115F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1BAD3-BE80-4715-A255-C6A6588A931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AEE88EC-B612-4B23-B065-CECAB5355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74" y="3091974"/>
            <a:ext cx="7182852" cy="340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C1F7B-22BC-477D-9393-8F047340D30D}"/>
              </a:ext>
            </a:extLst>
          </p:cNvPr>
          <p:cNvSpPr txBox="1"/>
          <p:nvPr/>
        </p:nvSpPr>
        <p:spPr>
          <a:xfrm>
            <a:off x="1513245" y="5973183"/>
            <a:ext cx="10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P-value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3E4AB-7931-4FDB-B080-7DA5264876C5}"/>
              </a:ext>
            </a:extLst>
          </p:cNvPr>
          <p:cNvSpPr txBox="1"/>
          <p:nvPr/>
        </p:nvSpPr>
        <p:spPr>
          <a:xfrm>
            <a:off x="2386080" y="6367033"/>
            <a:ext cx="166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Chromosomes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95D185-1DCB-4B52-BC01-71B862651389}"/>
              </a:ext>
            </a:extLst>
          </p:cNvPr>
          <p:cNvCxnSpPr>
            <a:stCxn id="8" idx="0"/>
          </p:cNvCxnSpPr>
          <p:nvPr/>
        </p:nvCxnSpPr>
        <p:spPr>
          <a:xfrm flipV="1">
            <a:off x="2054332" y="3091974"/>
            <a:ext cx="5377" cy="288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E158F-2A8A-4B59-B38E-CDED14B0C70B}"/>
              </a:ext>
            </a:extLst>
          </p:cNvPr>
          <p:cNvCxnSpPr>
            <a:stCxn id="9" idx="3"/>
          </p:cNvCxnSpPr>
          <p:nvPr/>
        </p:nvCxnSpPr>
        <p:spPr>
          <a:xfrm>
            <a:off x="4054763" y="6551699"/>
            <a:ext cx="5421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9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DFA-9DC8-44AA-ABC0-8E5618E7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Ideally, alleles are in a balanced frequency if individuals are randomly mating (outcrossing)</a:t>
            </a:r>
          </a:p>
          <a:p>
            <a:pPr lvl="1"/>
            <a:r>
              <a:rPr lang="en-US" sz="1800" dirty="0"/>
              <a:t>Example: in a population of 300 individuals, allele A is present in 150 individuals and allele C is present in 150 individuals </a:t>
            </a:r>
            <a:r>
              <a:rPr lang="en-US" sz="1800" dirty="0">
                <a:sym typeface="Wingdings" panose="05000000000000000000" pitchFamily="2" charset="2"/>
              </a:rPr>
              <a:t> linkage equilibrium</a:t>
            </a:r>
          </a:p>
          <a:p>
            <a:r>
              <a:rPr lang="en-US" sz="2400" dirty="0">
                <a:sym typeface="Wingdings" panose="05000000000000000000" pitchFamily="2" charset="2"/>
              </a:rPr>
              <a:t>However, individuals can be related like brothers and sisters, in this case when they are mating (non-random mating), the allele frequency in the resulted offspring will be unbalanced.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Example: in a population of 300 individuals, 200 of them are made of allele A and 100 are made of allele C  linkage disequilibrium</a:t>
            </a: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838200" y="1195963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Linkage </a:t>
            </a:r>
            <a:r>
              <a:rPr lang="fr-FR" sz="2800" b="1" dirty="0" err="1">
                <a:latin typeface="+mn-lt"/>
              </a:rPr>
              <a:t>Disequilibrium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2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DFA-9DC8-44AA-ABC0-8E5618E7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838200" y="1195963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Impact of linkage </a:t>
            </a:r>
            <a:r>
              <a:rPr lang="fr-FR" sz="2800" b="1" dirty="0" err="1">
                <a:latin typeface="+mn-lt"/>
              </a:rPr>
              <a:t>disequilibrium</a:t>
            </a:r>
            <a:r>
              <a:rPr lang="fr-FR" sz="2800" b="1" dirty="0">
                <a:latin typeface="+mn-lt"/>
              </a:rPr>
              <a:t> on GWAS </a:t>
            </a:r>
            <a:r>
              <a:rPr lang="fr-FR" sz="2800" b="1" dirty="0" err="1">
                <a:latin typeface="+mn-lt"/>
              </a:rPr>
              <a:t>result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776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6C19-79F4-4FA0-886F-5D7D4887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5E4FA-3FA3-4BE7-89DC-F815B9DA9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The frustration is real - Frustrated Cat | Meme Generator">
            <a:extLst>
              <a:ext uri="{FF2B5EF4-FFF2-40B4-BE49-F238E27FC236}">
                <a16:creationId xmlns:a16="http://schemas.microsoft.com/office/drawing/2014/main" id="{0FE8D249-3F69-452F-8BD5-A07A398D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2047875"/>
            <a:ext cx="36290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4283-7025-47DF-8B0B-7D228F61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662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+mn-lt"/>
              </a:rPr>
              <a:t>Outline</a:t>
            </a:r>
            <a:endParaRPr lang="en-GB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4EE1-F9B9-438A-B1D8-29F2F2BC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Classical</a:t>
            </a:r>
            <a:r>
              <a:rPr lang="fr-FR" sz="1800" dirty="0"/>
              <a:t> vs modern plant </a:t>
            </a:r>
            <a:r>
              <a:rPr lang="fr-FR" sz="1800" dirty="0" err="1"/>
              <a:t>breeding</a:t>
            </a:r>
            <a:r>
              <a:rPr lang="fr-F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Marker-</a:t>
            </a:r>
            <a:r>
              <a:rPr lang="fr-FR" sz="1800" dirty="0" err="1"/>
              <a:t>assisted</a:t>
            </a:r>
            <a:r>
              <a:rPr lang="fr-FR" sz="1800" dirty="0"/>
              <a:t> </a:t>
            </a:r>
            <a:r>
              <a:rPr lang="fr-FR" sz="1800" dirty="0" err="1"/>
              <a:t>selection</a:t>
            </a:r>
            <a:r>
              <a:rPr lang="fr-FR" sz="1800" dirty="0"/>
              <a:t>: GWAS, QTL, </a:t>
            </a:r>
            <a:r>
              <a:rPr lang="fr-FR" sz="1800" dirty="0" err="1"/>
              <a:t>working</a:t>
            </a:r>
            <a:r>
              <a:rPr lang="fr-FR" sz="1800" dirty="0"/>
              <a:t>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The concept of GWAS and QTL </a:t>
            </a:r>
            <a:r>
              <a:rPr lang="fr-FR" sz="1800" dirty="0" err="1"/>
              <a:t>Studies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How to </a:t>
            </a:r>
            <a:r>
              <a:rPr lang="fr-FR" sz="1800" dirty="0" err="1"/>
              <a:t>interpret</a:t>
            </a:r>
            <a:r>
              <a:rPr lang="fr-FR" sz="1800" dirty="0"/>
              <a:t> the </a:t>
            </a:r>
            <a:r>
              <a:rPr lang="fr-FR" sz="1800" dirty="0" err="1"/>
              <a:t>results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association </a:t>
            </a:r>
            <a:r>
              <a:rPr lang="fr-FR" sz="1800" dirty="0" err="1"/>
              <a:t>studies</a:t>
            </a:r>
            <a:r>
              <a:rPr lang="fr-FR" sz="1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Corporating</a:t>
            </a:r>
            <a:r>
              <a:rPr lang="fr-FR" sz="1800" dirty="0"/>
              <a:t> </a:t>
            </a:r>
            <a:r>
              <a:rPr lang="fr-FR" sz="1800" dirty="0" err="1"/>
              <a:t>genetic</a:t>
            </a:r>
            <a:r>
              <a:rPr lang="fr-FR" sz="1800" dirty="0"/>
              <a:t> x </a:t>
            </a:r>
            <a:r>
              <a:rPr lang="fr-FR" sz="1800" dirty="0" err="1"/>
              <a:t>environment</a:t>
            </a:r>
            <a:r>
              <a:rPr lang="fr-FR" sz="1800" dirty="0"/>
              <a:t> interaction (</a:t>
            </a:r>
            <a:r>
              <a:rPr lang="fr-FR" sz="1800" dirty="0" err="1"/>
              <a:t>GxE</a:t>
            </a:r>
            <a:r>
              <a:rPr lang="fr-FR" sz="1800" dirty="0"/>
              <a:t>) in association </a:t>
            </a:r>
            <a:r>
              <a:rPr lang="fr-FR" sz="1800" dirty="0" err="1"/>
              <a:t>studies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Implementation</a:t>
            </a:r>
            <a:r>
              <a:rPr lang="fr-FR" sz="1800" dirty="0"/>
              <a:t> of association </a:t>
            </a:r>
            <a:r>
              <a:rPr lang="fr-FR" sz="1800" dirty="0" err="1"/>
              <a:t>studies</a:t>
            </a:r>
            <a:r>
              <a:rPr lang="fr-FR" sz="1800" dirty="0"/>
              <a:t>: </a:t>
            </a:r>
            <a:r>
              <a:rPr lang="fr-FR" sz="1800" dirty="0" err="1"/>
              <a:t>Genetic</a:t>
            </a:r>
            <a:r>
              <a:rPr lang="fr-FR" sz="1800" dirty="0"/>
              <a:t> control of </a:t>
            </a:r>
            <a:r>
              <a:rPr lang="fr-FR" sz="1800" dirty="0" err="1"/>
              <a:t>resistance</a:t>
            </a:r>
            <a:r>
              <a:rPr lang="fr-FR" sz="1800" dirty="0"/>
              <a:t> in black </a:t>
            </a:r>
            <a:r>
              <a:rPr lang="fr-FR" sz="1800" dirty="0" err="1"/>
              <a:t>poplar</a:t>
            </a:r>
            <a:r>
              <a:rPr lang="fr-FR" sz="1800" dirty="0"/>
              <a:t> (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nigra</a:t>
            </a:r>
            <a:r>
              <a:rPr lang="fr-FR" sz="18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10CAB-8DE6-4CE4-816E-C6BE66F8DF0D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1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29E84B9-7C01-40DF-820A-D13A19F07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208103"/>
              </p:ext>
            </p:extLst>
          </p:nvPr>
        </p:nvGraphicFramePr>
        <p:xfrm>
          <a:off x="1668780" y="186689"/>
          <a:ext cx="885444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03C89E6-F29B-4829-B1AD-1608EC8E93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Introduction: </a:t>
            </a:r>
            <a:r>
              <a:rPr lang="fr-FR" sz="2800" b="1" dirty="0" err="1">
                <a:latin typeface="+mn-lt"/>
              </a:rPr>
              <a:t>Classical</a:t>
            </a:r>
            <a:r>
              <a:rPr lang="fr-FR" sz="2800" b="1" dirty="0">
                <a:latin typeface="+mn-lt"/>
              </a:rPr>
              <a:t> and modern plant </a:t>
            </a:r>
            <a:r>
              <a:rPr lang="fr-FR" sz="2800" b="1" dirty="0" err="1">
                <a:latin typeface="+mn-lt"/>
              </a:rPr>
              <a:t>breeding</a:t>
            </a:r>
            <a:endParaRPr lang="en-GB" sz="2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2662D-7A42-4451-A7A3-1BC693B11147}"/>
              </a:ext>
            </a:extLst>
          </p:cNvPr>
          <p:cNvSpPr txBox="1"/>
          <p:nvPr/>
        </p:nvSpPr>
        <p:spPr>
          <a:xfrm>
            <a:off x="1988820" y="4010501"/>
            <a:ext cx="452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Innovations: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Finding</a:t>
            </a:r>
            <a:r>
              <a:rPr lang="fr-FR" dirty="0"/>
              <a:t> plants </a:t>
            </a:r>
            <a:r>
              <a:rPr lang="fr-FR" dirty="0" err="1"/>
              <a:t>with</a:t>
            </a:r>
            <a:r>
              <a:rPr lang="fr-FR" dirty="0"/>
              <a:t> high </a:t>
            </a:r>
            <a:r>
              <a:rPr lang="fr-FR" dirty="0" err="1"/>
              <a:t>tolerance</a:t>
            </a:r>
            <a:r>
              <a:rPr lang="fr-FR" dirty="0"/>
              <a:t> to </a:t>
            </a:r>
            <a:r>
              <a:rPr lang="fr-FR" dirty="0" err="1"/>
              <a:t>droughts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Finding</a:t>
            </a:r>
            <a:r>
              <a:rPr lang="fr-FR" dirty="0"/>
              <a:t> plants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produce</a:t>
            </a:r>
            <a:r>
              <a:rPr lang="fr-FR" dirty="0"/>
              <a:t> high </a:t>
            </a:r>
            <a:r>
              <a:rPr lang="fr-FR" dirty="0" err="1"/>
              <a:t>yields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Plants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resistant</a:t>
            </a:r>
            <a:r>
              <a:rPr lang="fr-FR" dirty="0"/>
              <a:t> to </a:t>
            </a:r>
            <a:r>
              <a:rPr lang="fr-FR" dirty="0" err="1"/>
              <a:t>pest</a:t>
            </a:r>
            <a:r>
              <a:rPr lang="fr-FR" dirty="0"/>
              <a:t> </a:t>
            </a:r>
            <a:r>
              <a:rPr lang="fr-FR" dirty="0" err="1"/>
              <a:t>attack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F3179-D3AF-415D-8E5F-F9102BCA1043}"/>
              </a:ext>
            </a:extLst>
          </p:cNvPr>
          <p:cNvSpPr txBox="1"/>
          <p:nvPr/>
        </p:nvSpPr>
        <p:spPr>
          <a:xfrm>
            <a:off x="5998845" y="4010501"/>
            <a:ext cx="452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plant </a:t>
            </a:r>
            <a:r>
              <a:rPr lang="fr-FR" dirty="0" err="1"/>
              <a:t>breeding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Plant </a:t>
            </a:r>
            <a:r>
              <a:rPr lang="fr-FR" dirty="0" err="1"/>
              <a:t>breeding</a:t>
            </a:r>
            <a:r>
              <a:rPr lang="fr-FR" dirty="0"/>
              <a:t>: </a:t>
            </a:r>
            <a:r>
              <a:rPr lang="en-US" dirty="0"/>
              <a:t>a method to produce a line or a plant with desired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on the genetics that control these traits so that these traits can be passed on to the next generation.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92927-3926-40A8-B270-BF93A63F262D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9063-3B50-458D-99B2-D2CF26CB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4788"/>
            <a:ext cx="5157787" cy="823912"/>
          </a:xfrm>
        </p:spPr>
        <p:txBody>
          <a:bodyPr/>
          <a:lstStyle/>
          <a:p>
            <a:r>
              <a:rPr lang="fr-FR" dirty="0" err="1"/>
              <a:t>Classical</a:t>
            </a:r>
            <a:r>
              <a:rPr lang="fr-FR" dirty="0"/>
              <a:t> plant </a:t>
            </a:r>
            <a:r>
              <a:rPr lang="fr-FR" dirty="0" err="1"/>
              <a:t>breeding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CE3A-8264-452B-A529-0D838301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2461"/>
            <a:ext cx="5157787" cy="368458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/>
              <a:t>Selection</a:t>
            </a:r>
            <a:r>
              <a:rPr lang="en-GB" sz="1800" dirty="0"/>
              <a:t>: Selectively propagating plants with desirable characteristics and eliminating the others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/>
              <a:t>Crossing</a:t>
            </a:r>
            <a:r>
              <a:rPr lang="en-GB" sz="1800" dirty="0"/>
              <a:t>: Interbreeding of closely or distantly related individuals to create new crop varieties with desirable characteristics.</a:t>
            </a:r>
          </a:p>
          <a:p>
            <a:pPr lvl="1" algn="just"/>
            <a:r>
              <a:rPr lang="en-GB" sz="1400" dirty="0"/>
              <a:t>Introduce individuals with different levels of variation in the trait of interest (hence different genes) to create a new variety that ensures its desirability and genetic variation.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/>
              <a:t>Inbreeding</a:t>
            </a:r>
            <a:r>
              <a:rPr lang="en-GB" sz="1800" dirty="0"/>
              <a:t>: Crossing plants with themselves</a:t>
            </a:r>
          </a:p>
          <a:p>
            <a:pPr marL="0" indent="0" algn="just">
              <a:buNone/>
            </a:pPr>
            <a:r>
              <a:rPr lang="en-GB" sz="1800" dirty="0"/>
              <a:t>Reference: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35F18-1118-47EA-8D04-15A9B8C50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994788"/>
            <a:ext cx="5183188" cy="823912"/>
          </a:xfrm>
        </p:spPr>
        <p:txBody>
          <a:bodyPr/>
          <a:lstStyle/>
          <a:p>
            <a:r>
              <a:rPr lang="fr-FR" dirty="0"/>
              <a:t>Modern plant </a:t>
            </a:r>
            <a:r>
              <a:rPr lang="fr-FR" dirty="0" err="1"/>
              <a:t>breeding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6BCD-3E46-4E95-BD9F-5A02ADB3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22461"/>
            <a:ext cx="5183188" cy="3684588"/>
          </a:xfrm>
        </p:spPr>
        <p:txBody>
          <a:bodyPr>
            <a:normAutofit/>
          </a:bodyPr>
          <a:lstStyle/>
          <a:p>
            <a:pPr algn="just"/>
            <a:r>
              <a:rPr lang="fr-FR" sz="1800" b="1" dirty="0"/>
              <a:t>Marker-</a:t>
            </a:r>
            <a:r>
              <a:rPr lang="fr-FR" sz="1800" b="1" dirty="0" err="1"/>
              <a:t>assisted</a:t>
            </a:r>
            <a:r>
              <a:rPr lang="fr-FR" sz="1800" b="1" dirty="0"/>
              <a:t> </a:t>
            </a:r>
            <a:r>
              <a:rPr lang="fr-FR" sz="1800" b="1" dirty="0" err="1"/>
              <a:t>selection</a:t>
            </a:r>
            <a:r>
              <a:rPr lang="fr-FR" sz="1800" dirty="0"/>
              <a:t>: </a:t>
            </a:r>
            <a:r>
              <a:rPr lang="fr-FR" sz="1800" dirty="0" err="1"/>
              <a:t>selecting</a:t>
            </a:r>
            <a:r>
              <a:rPr lang="fr-FR" sz="1800" dirty="0"/>
              <a:t> </a:t>
            </a:r>
            <a:r>
              <a:rPr lang="fr-FR" sz="1800" dirty="0" err="1"/>
              <a:t>individual</a:t>
            </a:r>
            <a:r>
              <a:rPr lang="fr-FR" sz="1800" dirty="0"/>
              <a:t> </a:t>
            </a:r>
            <a:r>
              <a:rPr lang="fr-FR" sz="1800" dirty="0" err="1"/>
              <a:t>lines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desirable</a:t>
            </a:r>
            <a:r>
              <a:rPr lang="fr-FR" sz="1800" dirty="0"/>
              <a:t> </a:t>
            </a:r>
            <a:r>
              <a:rPr lang="fr-FR" sz="1800" dirty="0" err="1"/>
              <a:t>characteristics</a:t>
            </a:r>
            <a:r>
              <a:rPr lang="fr-FR" sz="1800" dirty="0"/>
              <a:t> </a:t>
            </a:r>
            <a:r>
              <a:rPr lang="fr-FR" sz="1800" dirty="0" err="1"/>
              <a:t>based</a:t>
            </a:r>
            <a:r>
              <a:rPr lang="fr-FR" sz="1800" dirty="0"/>
              <a:t> on the </a:t>
            </a:r>
            <a:r>
              <a:rPr lang="fr-FR" sz="1800" dirty="0" err="1"/>
              <a:t>studies</a:t>
            </a:r>
            <a:r>
              <a:rPr lang="fr-FR" sz="1800" dirty="0"/>
              <a:t> of the </a:t>
            </a:r>
            <a:r>
              <a:rPr lang="fr-FR" sz="1800" dirty="0" err="1"/>
              <a:t>genetics</a:t>
            </a:r>
            <a:r>
              <a:rPr lang="fr-FR" sz="1800" dirty="0"/>
              <a:t> of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characteristics</a:t>
            </a:r>
            <a:r>
              <a:rPr lang="fr-FR" sz="1800" dirty="0"/>
              <a:t>.</a:t>
            </a:r>
          </a:p>
          <a:p>
            <a:pPr algn="just"/>
            <a:r>
              <a:rPr lang="fr-FR" sz="1800" b="1" dirty="0"/>
              <a:t>Quantitative Trait </a:t>
            </a:r>
            <a:r>
              <a:rPr lang="fr-FR" sz="1800" b="1" dirty="0" err="1"/>
              <a:t>Loci</a:t>
            </a:r>
            <a:r>
              <a:rPr lang="fr-FR" sz="1800" b="1" dirty="0"/>
              <a:t> </a:t>
            </a:r>
            <a:r>
              <a:rPr lang="fr-FR" sz="1800" b="1" dirty="0" err="1"/>
              <a:t>Studies</a:t>
            </a:r>
            <a:r>
              <a:rPr lang="fr-FR" sz="1800" b="1" dirty="0"/>
              <a:t> (QTL </a:t>
            </a:r>
            <a:r>
              <a:rPr lang="fr-FR" sz="1800" b="1" dirty="0" err="1"/>
              <a:t>Studies</a:t>
            </a:r>
            <a:r>
              <a:rPr lang="fr-FR" sz="1800" b="1" dirty="0"/>
              <a:t>)</a:t>
            </a:r>
          </a:p>
          <a:p>
            <a:pPr algn="just"/>
            <a:r>
              <a:rPr lang="fr-FR" sz="1800" b="1" dirty="0" err="1"/>
              <a:t>Genome</a:t>
            </a:r>
            <a:r>
              <a:rPr lang="fr-FR" sz="1800" b="1" dirty="0"/>
              <a:t>-Wide Association </a:t>
            </a:r>
            <a:r>
              <a:rPr lang="fr-FR" sz="1800" b="1" dirty="0" err="1"/>
              <a:t>Studies</a:t>
            </a:r>
            <a:r>
              <a:rPr lang="fr-FR" sz="1800" b="1" dirty="0"/>
              <a:t> (GWAS)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3C89E6-F29B-4829-B1AD-1608EC8E93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Introduction: </a:t>
            </a:r>
            <a:r>
              <a:rPr lang="fr-FR" sz="2800" b="1" dirty="0" err="1">
                <a:latin typeface="+mn-lt"/>
              </a:rPr>
              <a:t>Classical</a:t>
            </a:r>
            <a:r>
              <a:rPr lang="fr-FR" sz="2800" b="1" dirty="0">
                <a:latin typeface="+mn-lt"/>
              </a:rPr>
              <a:t> and modern plant </a:t>
            </a:r>
            <a:r>
              <a:rPr lang="fr-FR" sz="2800" b="1" dirty="0" err="1">
                <a:latin typeface="+mn-lt"/>
              </a:rPr>
              <a:t>breeding</a:t>
            </a:r>
            <a:endParaRPr lang="en-GB" sz="28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1D1B8-25B7-4563-9378-C063566D7496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3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F717-94E5-4A64-BCAA-FC83CAF1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4" y="454024"/>
            <a:ext cx="4722812" cy="1600200"/>
          </a:xfrm>
        </p:spPr>
        <p:txBody>
          <a:bodyPr/>
          <a:lstStyle/>
          <a:p>
            <a:r>
              <a:rPr lang="fr-FR" dirty="0"/>
              <a:t>Concept of </a:t>
            </a:r>
            <a:r>
              <a:rPr lang="fr-FR" dirty="0" err="1"/>
              <a:t>complex</a:t>
            </a:r>
            <a:r>
              <a:rPr lang="fr-FR" dirty="0"/>
              <a:t> traits, QTL </a:t>
            </a:r>
            <a:r>
              <a:rPr lang="fr-FR" dirty="0" err="1"/>
              <a:t>Studies</a:t>
            </a:r>
            <a:r>
              <a:rPr lang="fr-FR" dirty="0"/>
              <a:t>, and GWAS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C226-F5A8-4CDE-96FA-3D53EE41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44587"/>
            <a:ext cx="5935663" cy="260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QTL (Quantitative Trait </a:t>
            </a:r>
            <a:r>
              <a:rPr lang="fr-FR" sz="2000" dirty="0" err="1"/>
              <a:t>Loci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r>
              <a:rPr lang="fr-FR" sz="1600" b="1" dirty="0"/>
              <a:t>Relates the </a:t>
            </a:r>
            <a:r>
              <a:rPr lang="fr-FR" sz="1600" b="1" dirty="0" err="1"/>
              <a:t>genotype</a:t>
            </a:r>
            <a:r>
              <a:rPr lang="fr-FR" sz="1600" b="1" dirty="0"/>
              <a:t> and a </a:t>
            </a:r>
            <a:r>
              <a:rPr lang="fr-FR" sz="1600" b="1" dirty="0" err="1"/>
              <a:t>phenotype</a:t>
            </a:r>
            <a:r>
              <a:rPr lang="fr-FR" sz="1600" b="1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statistical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to </a:t>
            </a:r>
            <a:r>
              <a:rPr lang="fr-FR" sz="1600" dirty="0" err="1"/>
              <a:t>find</a:t>
            </a:r>
            <a:r>
              <a:rPr lang="fr-FR" sz="1600" dirty="0"/>
              <a:t> the </a:t>
            </a:r>
            <a:r>
              <a:rPr lang="fr-FR" sz="1600" dirty="0" err="1"/>
              <a:t>region</a:t>
            </a:r>
            <a:r>
              <a:rPr lang="fr-FR" sz="1600" dirty="0"/>
              <a:t> in the </a:t>
            </a:r>
            <a:r>
              <a:rPr lang="fr-FR" sz="1600" dirty="0" err="1"/>
              <a:t>genome</a:t>
            </a:r>
            <a:r>
              <a:rPr lang="fr-FR" sz="1600" dirty="0"/>
              <a:t> </a:t>
            </a:r>
            <a:r>
              <a:rPr lang="fr-FR" sz="1600" dirty="0" err="1"/>
              <a:t>where</a:t>
            </a:r>
            <a:r>
              <a:rPr lang="fr-FR" sz="1600" dirty="0"/>
              <a:t> the association </a:t>
            </a:r>
            <a:r>
              <a:rPr lang="fr-FR" sz="1600" dirty="0" err="1"/>
              <a:t>happens</a:t>
            </a:r>
            <a:r>
              <a:rPr lang="fr-FR" sz="1600" dirty="0"/>
              <a:t> for </a:t>
            </a:r>
            <a:r>
              <a:rPr lang="fr-FR" sz="1600" b="1" dirty="0" err="1">
                <a:highlight>
                  <a:srgbClr val="FFFF00"/>
                </a:highlight>
              </a:rPr>
              <a:t>individuals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created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from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experimental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crossings</a:t>
            </a:r>
            <a:r>
              <a:rPr lang="fr-FR" sz="1600" b="1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fr-FR" sz="2000" dirty="0"/>
              <a:t>GWAS (</a:t>
            </a:r>
            <a:r>
              <a:rPr lang="fr-FR" sz="2000" dirty="0" err="1"/>
              <a:t>Genome</a:t>
            </a:r>
            <a:r>
              <a:rPr lang="fr-FR" sz="2000" dirty="0"/>
              <a:t>-Wide Association </a:t>
            </a:r>
            <a:r>
              <a:rPr lang="fr-FR" sz="2000" dirty="0" err="1"/>
              <a:t>Studies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1600" b="1" dirty="0"/>
              <a:t>Relates the </a:t>
            </a:r>
            <a:r>
              <a:rPr lang="fr-FR" sz="1600" b="1" dirty="0" err="1"/>
              <a:t>genotype</a:t>
            </a:r>
            <a:r>
              <a:rPr lang="fr-FR" sz="1600" b="1" dirty="0"/>
              <a:t> and a </a:t>
            </a:r>
            <a:r>
              <a:rPr lang="fr-FR" sz="1600" b="1" dirty="0" err="1"/>
              <a:t>phenotype</a:t>
            </a:r>
            <a:r>
              <a:rPr lang="fr-FR" sz="1600" b="1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statistical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to </a:t>
            </a:r>
            <a:r>
              <a:rPr lang="fr-FR" sz="1600" dirty="0" err="1"/>
              <a:t>find</a:t>
            </a:r>
            <a:r>
              <a:rPr lang="fr-FR" sz="1600" dirty="0"/>
              <a:t> the </a:t>
            </a:r>
            <a:r>
              <a:rPr lang="fr-FR" sz="1600" dirty="0" err="1"/>
              <a:t>region</a:t>
            </a:r>
            <a:r>
              <a:rPr lang="fr-FR" sz="1600" dirty="0"/>
              <a:t> in the </a:t>
            </a:r>
            <a:r>
              <a:rPr lang="fr-FR" sz="1600" dirty="0" err="1"/>
              <a:t>genome</a:t>
            </a:r>
            <a:r>
              <a:rPr lang="fr-FR" sz="1600" dirty="0"/>
              <a:t> </a:t>
            </a:r>
            <a:r>
              <a:rPr lang="fr-FR" sz="1600" dirty="0" err="1"/>
              <a:t>where</a:t>
            </a:r>
            <a:r>
              <a:rPr lang="fr-FR" sz="1600" dirty="0"/>
              <a:t> the association </a:t>
            </a:r>
            <a:r>
              <a:rPr lang="fr-FR" sz="1600" dirty="0" err="1"/>
              <a:t>happens</a:t>
            </a:r>
            <a:r>
              <a:rPr lang="fr-FR" sz="1600" dirty="0"/>
              <a:t> for </a:t>
            </a:r>
            <a:r>
              <a:rPr lang="fr-FR" sz="1600" b="1" dirty="0" err="1">
                <a:highlight>
                  <a:srgbClr val="FFFF00"/>
                </a:highlight>
              </a:rPr>
              <a:t>unrelated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individuals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coming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from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different</a:t>
            </a:r>
            <a:r>
              <a:rPr lang="fr-FR" sz="1600" b="1" dirty="0">
                <a:highlight>
                  <a:srgbClr val="FFFF00"/>
                </a:highlight>
              </a:rPr>
              <a:t> populations. The </a:t>
            </a:r>
            <a:r>
              <a:rPr lang="fr-FR" sz="1600" b="1" dirty="0" err="1">
                <a:highlight>
                  <a:srgbClr val="FFFF00"/>
                </a:highlight>
              </a:rPr>
              <a:t>study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is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done</a:t>
            </a:r>
            <a:r>
              <a:rPr lang="fr-FR" sz="1600" b="1" dirty="0">
                <a:highlight>
                  <a:srgbClr val="FFFF00"/>
                </a:highlight>
              </a:rPr>
              <a:t> for the </a:t>
            </a:r>
            <a:r>
              <a:rPr lang="fr-FR" sz="1600" b="1" dirty="0" err="1">
                <a:highlight>
                  <a:srgbClr val="FFFF00"/>
                </a:highlight>
              </a:rPr>
              <a:t>whole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genome</a:t>
            </a:r>
            <a:r>
              <a:rPr lang="fr-FR" sz="1600" b="1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91B8-063B-44E9-8CDF-B7824C3F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614" y="2054224"/>
            <a:ext cx="48085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Yield</a:t>
            </a:r>
            <a:r>
              <a:rPr lang="fr-FR" dirty="0"/>
              <a:t>, </a:t>
            </a:r>
            <a:r>
              <a:rPr lang="fr-FR" dirty="0" err="1"/>
              <a:t>diameter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resistance</a:t>
            </a:r>
            <a:r>
              <a:rPr lang="fr-FR" dirty="0"/>
              <a:t> are the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complex</a:t>
            </a:r>
            <a:r>
              <a:rPr lang="fr-FR" dirty="0"/>
              <a:t> traits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Complex</a:t>
            </a:r>
            <a:r>
              <a:rPr lang="fr-FR" dirty="0"/>
              <a:t> traits: traits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controlled</a:t>
            </a:r>
            <a:r>
              <a:rPr lang="fr-FR" dirty="0"/>
              <a:t> by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genes</a:t>
            </a:r>
            <a:r>
              <a:rPr lang="fr-FR" dirty="0"/>
              <a:t> (</a:t>
            </a:r>
            <a:r>
              <a:rPr lang="fr-FR" dirty="0" err="1"/>
              <a:t>polygenic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Genes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majorly</a:t>
            </a:r>
            <a:r>
              <a:rPr lang="fr-FR" dirty="0"/>
              <a:t> </a:t>
            </a:r>
            <a:r>
              <a:rPr lang="fr-FR" dirty="0" err="1"/>
              <a:t>contributed</a:t>
            </a:r>
            <a:r>
              <a:rPr lang="fr-FR" dirty="0"/>
              <a:t> to a trait (or </a:t>
            </a:r>
            <a:r>
              <a:rPr lang="fr-FR" dirty="0" err="1"/>
              <a:t>phenotype</a:t>
            </a:r>
            <a:r>
              <a:rPr lang="fr-FR" dirty="0"/>
              <a:t>) or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minorly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Across</a:t>
            </a:r>
            <a:r>
              <a:rPr lang="fr-FR" dirty="0"/>
              <a:t> the </a:t>
            </a:r>
            <a:r>
              <a:rPr lang="fr-FR" dirty="0" err="1"/>
              <a:t>genome</a:t>
            </a:r>
            <a:r>
              <a:rPr lang="fr-FR" dirty="0"/>
              <a:t> of an </a:t>
            </a:r>
            <a:r>
              <a:rPr lang="fr-FR" dirty="0" err="1"/>
              <a:t>individual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control a </a:t>
            </a:r>
            <a:r>
              <a:rPr lang="fr-FR" dirty="0" err="1"/>
              <a:t>complex</a:t>
            </a:r>
            <a:r>
              <a:rPr lang="fr-FR" dirty="0"/>
              <a:t>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can scan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and model the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associating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trait in question. 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084135-12B3-4237-9A03-AD5813734D2B}"/>
              </a:ext>
            </a:extLst>
          </p:cNvPr>
          <p:cNvCxnSpPr/>
          <p:nvPr/>
        </p:nvCxnSpPr>
        <p:spPr>
          <a:xfrm>
            <a:off x="5838825" y="601661"/>
            <a:ext cx="0" cy="56483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6F5227-FEAB-4A93-B016-B1252DE6F8FE}"/>
              </a:ext>
            </a:extLst>
          </p:cNvPr>
          <p:cNvSpPr txBox="1"/>
          <p:nvPr/>
        </p:nvSpPr>
        <p:spPr>
          <a:xfrm>
            <a:off x="8096250" y="3867150"/>
            <a:ext cx="3790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simplistic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. In practice, </a:t>
            </a:r>
            <a:r>
              <a:rPr lang="fr-FR" dirty="0" err="1"/>
              <a:t>they</a:t>
            </a:r>
            <a:r>
              <a:rPr lang="fr-FR" dirty="0"/>
              <a:t> can go </a:t>
            </a:r>
            <a:r>
              <a:rPr lang="fr-FR" dirty="0" err="1"/>
              <a:t>together</a:t>
            </a:r>
            <a:r>
              <a:rPr lang="fr-FR" dirty="0"/>
              <a:t>. You can </a:t>
            </a:r>
            <a:r>
              <a:rPr lang="fr-FR" dirty="0" err="1"/>
              <a:t>find</a:t>
            </a:r>
            <a:r>
              <a:rPr lang="fr-FR" dirty="0"/>
              <a:t> QTL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use GWAS. Or </a:t>
            </a:r>
            <a:r>
              <a:rPr lang="fr-FR" dirty="0" err="1"/>
              <a:t>you</a:t>
            </a:r>
            <a:r>
              <a:rPr lang="fr-FR" dirty="0"/>
              <a:t> can first </a:t>
            </a:r>
            <a:r>
              <a:rPr lang="fr-FR" dirty="0" err="1"/>
              <a:t>find</a:t>
            </a:r>
            <a:r>
              <a:rPr lang="fr-FR" dirty="0"/>
              <a:t> QTL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use GWAS to </a:t>
            </a:r>
            <a:r>
              <a:rPr lang="fr-FR" dirty="0" err="1"/>
              <a:t>confirm</a:t>
            </a:r>
            <a:r>
              <a:rPr lang="fr-FR" dirty="0"/>
              <a:t> the </a:t>
            </a:r>
            <a:r>
              <a:rPr lang="fr-FR" dirty="0" err="1"/>
              <a:t>region</a:t>
            </a:r>
            <a:r>
              <a:rPr lang="fr-F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1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550063-FC85-40AA-8EE0-8D0FDA5BA3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Marker-</a:t>
            </a:r>
            <a:r>
              <a:rPr lang="fr-FR" sz="2800" b="1" dirty="0" err="1">
                <a:latin typeface="+mn-lt"/>
              </a:rPr>
              <a:t>assisted</a:t>
            </a:r>
            <a:r>
              <a:rPr lang="fr-FR" sz="2800" b="1" dirty="0">
                <a:latin typeface="+mn-lt"/>
              </a:rPr>
              <a:t> </a:t>
            </a:r>
            <a:r>
              <a:rPr lang="fr-FR" sz="2800" b="1" dirty="0" err="1">
                <a:latin typeface="+mn-lt"/>
              </a:rPr>
              <a:t>selection</a:t>
            </a:r>
            <a:r>
              <a:rPr lang="fr-FR" sz="2800" b="1" dirty="0">
                <a:latin typeface="+mn-lt"/>
              </a:rPr>
              <a:t>: the </a:t>
            </a:r>
            <a:r>
              <a:rPr lang="fr-FR" sz="2800" b="1" dirty="0" err="1">
                <a:latin typeface="+mn-lt"/>
              </a:rPr>
              <a:t>working</a:t>
            </a:r>
            <a:r>
              <a:rPr lang="fr-FR" sz="2800" b="1" dirty="0">
                <a:latin typeface="+mn-lt"/>
              </a:rPr>
              <a:t> pipeline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C43A3-42DF-4B20-83B4-1CF27A10A6DB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409B8-338F-4568-872B-22BECCDAD3B9}"/>
              </a:ext>
            </a:extLst>
          </p:cNvPr>
          <p:cNvSpPr/>
          <p:nvPr/>
        </p:nvSpPr>
        <p:spPr>
          <a:xfrm>
            <a:off x="747713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42" tIns="159442" rIns="159442" bIns="15944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/>
              <a:t>Mapping population</a:t>
            </a:r>
            <a:endParaRPr lang="en-GB" sz="32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C1CB13-911E-4B0E-A650-803295D45A83}"/>
              </a:ext>
            </a:extLst>
          </p:cNvPr>
          <p:cNvSpPr/>
          <p:nvPr/>
        </p:nvSpPr>
        <p:spPr>
          <a:xfrm>
            <a:off x="3096420" y="18079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2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B3D974-E8F6-49E5-8A53-4C77B23CC72C}"/>
              </a:ext>
            </a:extLst>
          </p:cNvPr>
          <p:cNvSpPr/>
          <p:nvPr/>
        </p:nvSpPr>
        <p:spPr>
          <a:xfrm>
            <a:off x="3736976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42" tIns="159442" rIns="159442" bIns="15944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/>
              <a:t>Data collection</a:t>
            </a:r>
            <a:endParaRPr lang="en-GB" sz="32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1C9C38-2E70-474B-9476-51FFD92082D6}"/>
              </a:ext>
            </a:extLst>
          </p:cNvPr>
          <p:cNvSpPr/>
          <p:nvPr/>
        </p:nvSpPr>
        <p:spPr>
          <a:xfrm>
            <a:off x="6085682" y="18079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2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491FA0-A5EB-4C7D-9B99-E217C0110107}"/>
              </a:ext>
            </a:extLst>
          </p:cNvPr>
          <p:cNvSpPr/>
          <p:nvPr/>
        </p:nvSpPr>
        <p:spPr>
          <a:xfrm>
            <a:off x="6726238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42" tIns="159442" rIns="159442" bIns="15944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/>
              <a:t>Data </a:t>
            </a:r>
            <a:r>
              <a:rPr lang="fr-FR" sz="3200" kern="1200" dirty="0" err="1"/>
              <a:t>analysis</a:t>
            </a:r>
            <a:endParaRPr lang="en-GB" sz="32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4CFE52-B575-4CE5-8FB6-8D5ABC8DB544}"/>
              </a:ext>
            </a:extLst>
          </p:cNvPr>
          <p:cNvSpPr/>
          <p:nvPr/>
        </p:nvSpPr>
        <p:spPr>
          <a:xfrm>
            <a:off x="9715500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912" tIns="109912" rIns="109912" bIns="1099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 err="1"/>
              <a:t>Found</a:t>
            </a:r>
            <a:r>
              <a:rPr lang="fr-FR" sz="1900" kern="1200" dirty="0"/>
              <a:t> the </a:t>
            </a:r>
            <a:r>
              <a:rPr lang="fr-FR" sz="1900" kern="1200" dirty="0" err="1"/>
              <a:t>genome</a:t>
            </a:r>
            <a:r>
              <a:rPr lang="fr-FR" sz="1900" kern="1200" dirty="0"/>
              <a:t> </a:t>
            </a:r>
            <a:r>
              <a:rPr lang="fr-FR" sz="1900" kern="1200" dirty="0" err="1"/>
              <a:t>regions</a:t>
            </a:r>
            <a:r>
              <a:rPr lang="fr-FR" sz="1900" kern="1200" dirty="0"/>
              <a:t> </a:t>
            </a:r>
            <a:r>
              <a:rPr lang="fr-FR" sz="1900" kern="1200" dirty="0" err="1"/>
              <a:t>where</a:t>
            </a:r>
            <a:r>
              <a:rPr lang="fr-FR" sz="1900" kern="1200" dirty="0"/>
              <a:t> association </a:t>
            </a:r>
            <a:r>
              <a:rPr lang="fr-FR" sz="1900" kern="1200" dirty="0" err="1"/>
              <a:t>happens</a:t>
            </a:r>
            <a:endParaRPr lang="en-GB" sz="19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F59C1F-A9F5-4F63-90FE-08FE27E9BDBA}"/>
              </a:ext>
            </a:extLst>
          </p:cNvPr>
          <p:cNvSpPr/>
          <p:nvPr/>
        </p:nvSpPr>
        <p:spPr>
          <a:xfrm>
            <a:off x="107158" y="44217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890E00-8D22-4FE5-BAC5-D8A56FE8C3B3}"/>
              </a:ext>
            </a:extLst>
          </p:cNvPr>
          <p:cNvSpPr/>
          <p:nvPr/>
        </p:nvSpPr>
        <p:spPr>
          <a:xfrm>
            <a:off x="747714" y="40459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912" tIns="109912" rIns="109912" bIns="1099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/>
              <a:t>Candidate </a:t>
            </a:r>
            <a:r>
              <a:rPr lang="fr-FR" sz="1900" kern="1200" dirty="0" err="1"/>
              <a:t>genes</a:t>
            </a:r>
            <a:endParaRPr lang="en-GB" sz="1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5CE5A9-D92A-40F8-935B-80A70F7E8A06}"/>
              </a:ext>
            </a:extLst>
          </p:cNvPr>
          <p:cNvSpPr/>
          <p:nvPr/>
        </p:nvSpPr>
        <p:spPr>
          <a:xfrm>
            <a:off x="3096420" y="44217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76021D-51BD-4261-B893-176956AB8715}"/>
              </a:ext>
            </a:extLst>
          </p:cNvPr>
          <p:cNvSpPr/>
          <p:nvPr/>
        </p:nvSpPr>
        <p:spPr>
          <a:xfrm>
            <a:off x="3736976" y="40459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912" tIns="109912" rIns="109912" bIns="1099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 err="1"/>
              <a:t>Selecting</a:t>
            </a:r>
            <a:r>
              <a:rPr lang="fr-FR" sz="1900" kern="1200" dirty="0"/>
              <a:t> </a:t>
            </a:r>
            <a:r>
              <a:rPr lang="fr-FR" sz="1900" kern="1200" dirty="0" err="1"/>
              <a:t>individuals</a:t>
            </a:r>
            <a:r>
              <a:rPr lang="fr-FR" sz="1900" kern="1200" dirty="0"/>
              <a:t> </a:t>
            </a:r>
            <a:r>
              <a:rPr lang="fr-FR" sz="1900" kern="1200" dirty="0" err="1"/>
              <a:t>that</a:t>
            </a:r>
            <a:r>
              <a:rPr lang="fr-FR" sz="1900" kern="1200" dirty="0"/>
              <a:t> have the candidate </a:t>
            </a:r>
            <a:r>
              <a:rPr lang="fr-FR" sz="1900" kern="1200" dirty="0" err="1"/>
              <a:t>genes</a:t>
            </a:r>
            <a:endParaRPr lang="en-GB" sz="19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5007A9-02A7-4898-B4C0-2A10197F022E}"/>
              </a:ext>
            </a:extLst>
          </p:cNvPr>
          <p:cNvSpPr/>
          <p:nvPr/>
        </p:nvSpPr>
        <p:spPr>
          <a:xfrm>
            <a:off x="9049322" y="18079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2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3F8EA-7CFA-49F9-8E32-89EFE40BFFC1}"/>
              </a:ext>
            </a:extLst>
          </p:cNvPr>
          <p:cNvSpPr txBox="1"/>
          <p:nvPr/>
        </p:nvSpPr>
        <p:spPr>
          <a:xfrm>
            <a:off x="747713" y="2828925"/>
            <a:ext cx="213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crossing</a:t>
            </a:r>
            <a:r>
              <a:rPr lang="fr-FR" dirty="0"/>
              <a:t> or </a:t>
            </a:r>
            <a:r>
              <a:rPr lang="fr-FR" dirty="0" err="1"/>
              <a:t>natural</a:t>
            </a:r>
            <a:r>
              <a:rPr lang="fr-FR" dirty="0"/>
              <a:t> populations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A4FB6-6092-4E67-A67C-FCD98DF15502}"/>
              </a:ext>
            </a:extLst>
          </p:cNvPr>
          <p:cNvSpPr txBox="1"/>
          <p:nvPr/>
        </p:nvSpPr>
        <p:spPr>
          <a:xfrm>
            <a:off x="3736976" y="2828925"/>
            <a:ext cx="2135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Measurement</a:t>
            </a:r>
            <a:r>
              <a:rPr lang="fr-FR" sz="1400" dirty="0"/>
              <a:t> of the </a:t>
            </a:r>
            <a:r>
              <a:rPr lang="fr-FR" sz="1400" dirty="0" err="1"/>
              <a:t>phenotype</a:t>
            </a:r>
            <a:r>
              <a:rPr lang="fr-FR" sz="1400" dirty="0"/>
              <a:t> in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Genotype</a:t>
            </a:r>
            <a:r>
              <a:rPr lang="fr-FR" sz="1400" dirty="0"/>
              <a:t> </a:t>
            </a:r>
            <a:r>
              <a:rPr lang="fr-FR" sz="1400" dirty="0" err="1"/>
              <a:t>sequencing</a:t>
            </a:r>
            <a:r>
              <a:rPr lang="fr-FR" sz="1400" dirty="0"/>
              <a:t> (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SNPs</a:t>
            </a:r>
            <a:r>
              <a:rPr lang="fr-FR" sz="1400" dirty="0"/>
              <a:t>)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228B0-D312-4F05-8DA6-D6FC364E956F}"/>
              </a:ext>
            </a:extLst>
          </p:cNvPr>
          <p:cNvSpPr txBox="1"/>
          <p:nvPr/>
        </p:nvSpPr>
        <p:spPr>
          <a:xfrm>
            <a:off x="6650859" y="2828925"/>
            <a:ext cx="2285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Statistical</a:t>
            </a:r>
            <a:r>
              <a:rPr lang="fr-FR" sz="1400" dirty="0"/>
              <a:t> modeling to </a:t>
            </a:r>
            <a:r>
              <a:rPr lang="fr-FR" sz="1400" dirty="0" err="1"/>
              <a:t>find</a:t>
            </a:r>
            <a:r>
              <a:rPr lang="fr-FR" sz="1400" dirty="0"/>
              <a:t> the association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genotype</a:t>
            </a:r>
            <a:r>
              <a:rPr lang="fr-FR" sz="1400" dirty="0"/>
              <a:t> and </a:t>
            </a:r>
            <a:r>
              <a:rPr lang="fr-FR" sz="1400" dirty="0" err="1"/>
              <a:t>phenotype</a:t>
            </a:r>
            <a:endParaRPr lang="fr-FR" sz="1400" dirty="0"/>
          </a:p>
          <a:p>
            <a:r>
              <a:rPr lang="fr-FR" sz="1400" dirty="0"/>
              <a:t>(i.e.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linear</a:t>
            </a:r>
            <a:r>
              <a:rPr lang="fr-FR" sz="1400" dirty="0"/>
              <a:t> </a:t>
            </a:r>
            <a:r>
              <a:rPr lang="fr-FR" sz="1400" dirty="0" err="1"/>
              <a:t>regression</a:t>
            </a:r>
            <a:r>
              <a:rPr lang="fr-FR" sz="1400" dirty="0"/>
              <a:t> or mixed </a:t>
            </a:r>
            <a:r>
              <a:rPr lang="fr-FR" sz="1400" dirty="0" err="1"/>
              <a:t>linear</a:t>
            </a:r>
            <a:r>
              <a:rPr lang="fr-FR" sz="1400" dirty="0"/>
              <a:t> model)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A03395-8B28-47DD-AE67-2434C9B95907}"/>
              </a:ext>
            </a:extLst>
          </p:cNvPr>
          <p:cNvSpPr txBox="1"/>
          <p:nvPr/>
        </p:nvSpPr>
        <p:spPr>
          <a:xfrm>
            <a:off x="640952" y="5348651"/>
            <a:ext cx="234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Detect</a:t>
            </a:r>
            <a:r>
              <a:rPr lang="fr-FR" dirty="0"/>
              <a:t> the </a:t>
            </a:r>
            <a:r>
              <a:rPr lang="fr-FR" dirty="0" err="1"/>
              <a:t>genes</a:t>
            </a:r>
            <a:r>
              <a:rPr lang="fr-FR" dirty="0"/>
              <a:t> in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.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BLAST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44C054-D9F1-4DB3-96C0-8F597EA098CC}"/>
              </a:ext>
            </a:extLst>
          </p:cNvPr>
          <p:cNvSpPr txBox="1"/>
          <p:nvPr/>
        </p:nvSpPr>
        <p:spPr>
          <a:xfrm>
            <a:off x="3630215" y="5348651"/>
            <a:ext cx="234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candidate </a:t>
            </a:r>
            <a:r>
              <a:rPr lang="fr-FR" dirty="0" err="1"/>
              <a:t>genes</a:t>
            </a:r>
            <a:r>
              <a:rPr lang="fr-FR" dirty="0"/>
              <a:t> are </a:t>
            </a:r>
            <a:r>
              <a:rPr lang="fr-FR" dirty="0" err="1"/>
              <a:t>subject</a:t>
            </a:r>
            <a:r>
              <a:rPr lang="fr-FR" dirty="0"/>
              <a:t> to </a:t>
            </a:r>
            <a:r>
              <a:rPr lang="fr-FR" dirty="0" err="1"/>
              <a:t>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3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" grpId="0" animBg="1"/>
      <p:bldP spid="23" grpId="0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08C7-0908-4C94-A4CC-F2150198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Mapping population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by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phenotypes</a:t>
            </a:r>
            <a:r>
              <a:rPr lang="fr-FR" dirty="0"/>
              <a:t> and </a:t>
            </a:r>
            <a:r>
              <a:rPr lang="fr-FR" dirty="0" err="1"/>
              <a:t>genotypes</a:t>
            </a:r>
            <a:r>
              <a:rPr lang="fr-FR" dirty="0"/>
              <a:t> are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phenotype</a:t>
            </a:r>
            <a:r>
              <a:rPr lang="fr-FR" dirty="0"/>
              <a:t> data, 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individuals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genotype</a:t>
            </a:r>
            <a:r>
              <a:rPr lang="fr-FR" dirty="0"/>
              <a:t> (</a:t>
            </a:r>
            <a:r>
              <a:rPr lang="fr-FR" dirty="0" err="1"/>
              <a:t>using</a:t>
            </a:r>
            <a:r>
              <a:rPr lang="fr-FR" dirty="0"/>
              <a:t> Single </a:t>
            </a:r>
            <a:r>
              <a:rPr lang="fr-FR" dirty="0" err="1"/>
              <a:t>Nucleotide</a:t>
            </a:r>
            <a:r>
              <a:rPr lang="fr-FR" dirty="0"/>
              <a:t> </a:t>
            </a:r>
            <a:r>
              <a:rPr lang="fr-FR" dirty="0" err="1"/>
              <a:t>Polymorphism</a:t>
            </a:r>
            <a:r>
              <a:rPr lang="fr-FR" dirty="0"/>
              <a:t>)</a:t>
            </a:r>
          </a:p>
          <a:p>
            <a:r>
              <a:rPr lang="en-GB" dirty="0"/>
              <a:t>Other information we may need: environmental condition in the mapping population (i.e. temperature, soil condition, precipitation, longitude, latitude) </a:t>
            </a:r>
          </a:p>
          <a:p>
            <a:r>
              <a:rPr lang="en-GB" dirty="0"/>
              <a:t>Two types of mapping population:</a:t>
            </a:r>
          </a:p>
          <a:p>
            <a:pPr lvl="1"/>
            <a:r>
              <a:rPr lang="en-GB" dirty="0"/>
              <a:t>Population with individuals created from experimental crossing</a:t>
            </a:r>
          </a:p>
          <a:p>
            <a:pPr lvl="1"/>
            <a:r>
              <a:rPr lang="en-GB" dirty="0"/>
              <a:t>Population with individuals that are coming from natural populations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D5186E-17A6-4187-858D-D3F8589D4A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Mapping population and data collection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E31CF-CDF1-4D38-A5F8-B3E8B422328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0311-C9AE-449C-822D-EF7720FCC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5" y="179527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 err="1"/>
              <a:t>Experimental</a:t>
            </a:r>
            <a:r>
              <a:rPr lang="fr-FR" sz="2000" b="1" dirty="0"/>
              <a:t> </a:t>
            </a:r>
            <a:r>
              <a:rPr lang="fr-FR" sz="2000" b="1" dirty="0" err="1"/>
              <a:t>crossing</a:t>
            </a:r>
            <a:endParaRPr lang="fr-FR" sz="2000" b="1" dirty="0"/>
          </a:p>
          <a:p>
            <a:r>
              <a:rPr lang="fr-FR" sz="1800" dirty="0" err="1"/>
              <a:t>Individuals</a:t>
            </a:r>
            <a:r>
              <a:rPr lang="fr-FR" sz="1800" dirty="0"/>
              <a:t> are </a:t>
            </a:r>
            <a:r>
              <a:rPr lang="fr-FR" sz="1800" dirty="0" err="1"/>
              <a:t>created</a:t>
            </a:r>
            <a:r>
              <a:rPr lang="fr-FR" sz="1800" dirty="0"/>
              <a:t> by </a:t>
            </a:r>
            <a:r>
              <a:rPr lang="fr-FR" sz="1800" dirty="0" err="1"/>
              <a:t>crossing</a:t>
            </a:r>
            <a:r>
              <a:rPr lang="fr-FR" sz="1800" dirty="0"/>
              <a:t> </a:t>
            </a:r>
            <a:r>
              <a:rPr lang="fr-FR" sz="1800" dirty="0" err="1"/>
              <a:t>distantly</a:t>
            </a:r>
            <a:r>
              <a:rPr lang="fr-FR" sz="1800" dirty="0"/>
              <a:t> or </a:t>
            </a:r>
            <a:r>
              <a:rPr lang="fr-FR" sz="1800" dirty="0" err="1"/>
              <a:t>closely</a:t>
            </a:r>
            <a:r>
              <a:rPr lang="fr-FR" sz="1800" dirty="0"/>
              <a:t> </a:t>
            </a:r>
            <a:r>
              <a:rPr lang="fr-FR" sz="1800" dirty="0" err="1"/>
              <a:t>related</a:t>
            </a:r>
            <a:r>
              <a:rPr lang="fr-FR" sz="1800" dirty="0"/>
              <a:t> parents</a:t>
            </a:r>
          </a:p>
          <a:p>
            <a:r>
              <a:rPr lang="fr-FR" sz="1800" dirty="0"/>
              <a:t>Example: </a:t>
            </a:r>
            <a:r>
              <a:rPr lang="fr-FR" sz="1800" dirty="0" err="1"/>
              <a:t>crossing</a:t>
            </a:r>
            <a:r>
              <a:rPr lang="fr-FR" sz="1800" dirty="0"/>
              <a:t> 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deltoides</a:t>
            </a:r>
            <a:r>
              <a:rPr lang="fr-FR" sz="1800" i="1" dirty="0"/>
              <a:t> </a:t>
            </a:r>
            <a:r>
              <a:rPr lang="fr-FR" sz="1800" dirty="0"/>
              <a:t>(North America) and 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trichocarpa</a:t>
            </a:r>
            <a:r>
              <a:rPr lang="fr-FR" sz="1800" i="1" dirty="0"/>
              <a:t> </a:t>
            </a:r>
            <a:r>
              <a:rPr lang="fr-FR" sz="1800" dirty="0"/>
              <a:t>(Western America) to </a:t>
            </a:r>
            <a:r>
              <a:rPr lang="fr-FR" sz="1800" dirty="0" err="1"/>
              <a:t>create</a:t>
            </a:r>
            <a:r>
              <a:rPr lang="fr-FR" sz="1800" dirty="0"/>
              <a:t> a </a:t>
            </a:r>
            <a:r>
              <a:rPr lang="fr-FR" sz="1800" dirty="0" err="1"/>
              <a:t>hybrid</a:t>
            </a:r>
            <a:r>
              <a:rPr lang="fr-FR" sz="1800" dirty="0"/>
              <a:t> </a:t>
            </a:r>
            <a:r>
              <a:rPr lang="fr-FR" sz="1800" i="1" dirty="0"/>
              <a:t>P x </a:t>
            </a:r>
            <a:r>
              <a:rPr lang="fr-FR" sz="1800" i="1" dirty="0" err="1"/>
              <a:t>interamericana</a:t>
            </a:r>
            <a:r>
              <a:rPr lang="fr-FR" sz="1800" i="1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resistance</a:t>
            </a:r>
            <a:endParaRPr lang="fr-FR" sz="1800" dirty="0"/>
          </a:p>
          <a:p>
            <a:r>
              <a:rPr lang="fr-FR" sz="1800" dirty="0" err="1"/>
              <a:t>Individuals</a:t>
            </a:r>
            <a:r>
              <a:rPr lang="fr-FR" sz="1800" dirty="0"/>
              <a:t> </a:t>
            </a:r>
            <a:r>
              <a:rPr lang="fr-FR" sz="1800" dirty="0" err="1"/>
              <a:t>created</a:t>
            </a:r>
            <a:r>
              <a:rPr lang="fr-FR" sz="1800" dirty="0"/>
              <a:t> </a:t>
            </a:r>
            <a:r>
              <a:rPr lang="fr-FR" sz="1800" dirty="0" err="1"/>
              <a:t>through</a:t>
            </a:r>
            <a:r>
              <a:rPr lang="fr-FR" sz="1800" dirty="0"/>
              <a:t> </a:t>
            </a:r>
            <a:r>
              <a:rPr lang="fr-FR" sz="1800" dirty="0" err="1"/>
              <a:t>crossing</a:t>
            </a:r>
            <a:r>
              <a:rPr lang="fr-FR" sz="1800" dirty="0"/>
              <a:t> (non-</a:t>
            </a:r>
            <a:r>
              <a:rPr lang="fr-FR" sz="1800" dirty="0" err="1"/>
              <a:t>random</a:t>
            </a:r>
            <a:r>
              <a:rPr lang="fr-FR" sz="1800" dirty="0"/>
              <a:t> </a:t>
            </a:r>
            <a:r>
              <a:rPr lang="fr-FR" sz="1800" dirty="0" err="1"/>
              <a:t>mating</a:t>
            </a:r>
            <a:r>
              <a:rPr lang="fr-FR" sz="1800" dirty="0"/>
              <a:t>) are like relatives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 err="1">
                <a:sym typeface="Wingdings" panose="05000000000000000000" pitchFamily="2" charset="2"/>
              </a:rPr>
              <a:t>they</a:t>
            </a:r>
            <a:r>
              <a:rPr lang="fr-FR" sz="1800" dirty="0">
                <a:sym typeface="Wingdings" panose="05000000000000000000" pitchFamily="2" charset="2"/>
              </a:rPr>
              <a:t> have </a:t>
            </a:r>
            <a:r>
              <a:rPr lang="fr-FR" sz="1800" dirty="0" err="1">
                <a:sym typeface="Wingdings" panose="05000000000000000000" pitchFamily="2" charset="2"/>
              </a:rPr>
              <a:t>phenotypic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resemblance</a:t>
            </a:r>
            <a:endParaRPr lang="fr-FR" sz="1800" dirty="0">
              <a:sym typeface="Wingdings" panose="05000000000000000000" pitchFamily="2" charset="2"/>
            </a:endParaRPr>
          </a:p>
          <a:p>
            <a:r>
              <a:rPr lang="fr-FR" sz="1800" dirty="0" err="1">
                <a:sym typeface="Wingdings" panose="05000000000000000000" pitchFamily="2" charset="2"/>
              </a:rPr>
              <a:t>Phenotypic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resemblance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comes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from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genotypic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resemblance</a:t>
            </a:r>
            <a:endParaRPr lang="fr-FR" sz="1800" dirty="0">
              <a:sym typeface="Wingdings" panose="05000000000000000000" pitchFamily="2" charset="2"/>
            </a:endParaRPr>
          </a:p>
          <a:p>
            <a:r>
              <a:rPr lang="fr-FR" sz="1800" dirty="0" err="1">
                <a:sym typeface="Wingdings" panose="05000000000000000000" pitchFamily="2" charset="2"/>
              </a:rPr>
              <a:t>Another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characteristic</a:t>
            </a:r>
            <a:r>
              <a:rPr lang="fr-FR" sz="1800" dirty="0">
                <a:sym typeface="Wingdings" panose="05000000000000000000" pitchFamily="2" charset="2"/>
              </a:rPr>
              <a:t>: </a:t>
            </a:r>
            <a:r>
              <a:rPr lang="fr-FR" sz="1800" dirty="0" err="1">
                <a:sym typeface="Wingdings" panose="05000000000000000000" pitchFamily="2" charset="2"/>
              </a:rPr>
              <a:t>they</a:t>
            </a:r>
            <a:r>
              <a:rPr lang="fr-FR" sz="1800" dirty="0">
                <a:sym typeface="Wingdings" panose="05000000000000000000" pitchFamily="2" charset="2"/>
              </a:rPr>
              <a:t> have </a:t>
            </a:r>
            <a:r>
              <a:rPr lang="fr-FR" sz="1800" dirty="0" err="1">
                <a:sym typeface="Wingdings" panose="05000000000000000000" pitchFamily="2" charset="2"/>
              </a:rPr>
              <a:t>low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degree</a:t>
            </a:r>
            <a:r>
              <a:rPr lang="fr-FR" sz="1800" dirty="0">
                <a:sym typeface="Wingdings" panose="05000000000000000000" pitchFamily="2" charset="2"/>
              </a:rPr>
              <a:t> of </a:t>
            </a:r>
            <a:r>
              <a:rPr lang="fr-FR" sz="1800" dirty="0" err="1">
                <a:sym typeface="Wingdings" panose="05000000000000000000" pitchFamily="2" charset="2"/>
              </a:rPr>
              <a:t>recombination</a:t>
            </a:r>
            <a:r>
              <a:rPr lang="fr-FR" sz="1800" dirty="0">
                <a:sym typeface="Wingdings" panose="05000000000000000000" pitchFamily="2" charset="2"/>
              </a:rPr>
              <a:t>  </a:t>
            </a:r>
            <a:r>
              <a:rPr lang="fr-FR" sz="1800" dirty="0" err="1">
                <a:sym typeface="Wingdings" panose="05000000000000000000" pitchFamily="2" charset="2"/>
              </a:rPr>
              <a:t>this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is</a:t>
            </a:r>
            <a:r>
              <a:rPr lang="fr-FR" sz="1800" dirty="0">
                <a:sym typeface="Wingdings" panose="05000000000000000000" pitchFamily="2" charset="2"/>
              </a:rPr>
              <a:t> the factor of </a:t>
            </a:r>
            <a:r>
              <a:rPr lang="fr-FR" sz="1800" dirty="0" err="1">
                <a:sym typeface="Wingdings" panose="05000000000000000000" pitchFamily="2" charset="2"/>
              </a:rPr>
              <a:t>their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resemblance</a:t>
            </a:r>
            <a:endParaRPr lang="fr-FR" sz="1800" dirty="0"/>
          </a:p>
          <a:p>
            <a:endParaRPr lang="en-GB" sz="1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09C9A-2281-4BE9-9B62-A8973DA4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325" y="1795272"/>
            <a:ext cx="6362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Natural population</a:t>
            </a:r>
          </a:p>
          <a:p>
            <a:r>
              <a:rPr lang="fr-FR" sz="1800" dirty="0" err="1"/>
              <a:t>Individuals</a:t>
            </a:r>
            <a:r>
              <a:rPr lang="fr-FR" sz="1800" dirty="0"/>
              <a:t> are </a:t>
            </a:r>
            <a:r>
              <a:rPr lang="fr-FR" sz="1800" dirty="0" err="1"/>
              <a:t>created</a:t>
            </a:r>
            <a:r>
              <a:rPr lang="fr-FR" sz="1800" dirty="0"/>
              <a:t> by sampling </a:t>
            </a:r>
            <a:r>
              <a:rPr lang="fr-FR" sz="1800" dirty="0" err="1"/>
              <a:t>them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natural</a:t>
            </a:r>
            <a:r>
              <a:rPr lang="fr-FR" sz="1800" dirty="0"/>
              <a:t> populations</a:t>
            </a:r>
          </a:p>
          <a:p>
            <a:r>
              <a:rPr lang="fr-FR" sz="1800" dirty="0"/>
              <a:t>Example: </a:t>
            </a:r>
            <a:r>
              <a:rPr lang="fr-FR" sz="1800" dirty="0" err="1"/>
              <a:t>collecting</a:t>
            </a:r>
            <a:r>
              <a:rPr lang="fr-FR" sz="1800" dirty="0"/>
              <a:t> </a:t>
            </a:r>
            <a:r>
              <a:rPr lang="fr-FR" sz="1800" dirty="0" err="1"/>
              <a:t>samples</a:t>
            </a:r>
            <a:r>
              <a:rPr lang="fr-FR" sz="1800" dirty="0"/>
              <a:t> of 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nigra</a:t>
            </a:r>
            <a:r>
              <a:rPr lang="fr-FR" sz="1800" i="1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their</a:t>
            </a:r>
            <a:r>
              <a:rPr lang="fr-FR" sz="1800" dirty="0"/>
              <a:t> </a:t>
            </a:r>
            <a:r>
              <a:rPr lang="fr-FR" sz="1800" dirty="0" err="1"/>
              <a:t>natural</a:t>
            </a:r>
            <a:r>
              <a:rPr lang="fr-FR" sz="1800" dirty="0"/>
              <a:t> population. </a:t>
            </a:r>
            <a:r>
              <a:rPr lang="fr-FR" sz="1800" dirty="0" err="1"/>
              <a:t>Samples</a:t>
            </a:r>
            <a:r>
              <a:rPr lang="fr-FR" sz="1800" dirty="0"/>
              <a:t> are </a:t>
            </a:r>
            <a:r>
              <a:rPr lang="fr-FR" sz="1800" dirty="0" err="1"/>
              <a:t>taken</a:t>
            </a:r>
            <a:r>
              <a:rPr lang="fr-FR" sz="1800" dirty="0"/>
              <a:t> to the </a:t>
            </a:r>
            <a:r>
              <a:rPr lang="fr-FR" sz="1800" dirty="0" err="1"/>
              <a:t>lab</a:t>
            </a:r>
            <a:r>
              <a:rPr lang="fr-FR" sz="1800" dirty="0"/>
              <a:t> for </a:t>
            </a:r>
            <a:r>
              <a:rPr lang="fr-FR" sz="1800" dirty="0" err="1"/>
              <a:t>genotyping</a:t>
            </a:r>
            <a:r>
              <a:rPr lang="fr-FR" sz="1800" dirty="0"/>
              <a:t>. </a:t>
            </a:r>
            <a:r>
              <a:rPr lang="fr-FR" sz="1800" dirty="0" err="1"/>
              <a:t>Phenotypes</a:t>
            </a:r>
            <a:r>
              <a:rPr lang="fr-FR" sz="1800" dirty="0"/>
              <a:t> are </a:t>
            </a:r>
            <a:r>
              <a:rPr lang="fr-FR" sz="1800" dirty="0" err="1"/>
              <a:t>measured</a:t>
            </a:r>
            <a:r>
              <a:rPr lang="fr-FR" sz="1800" dirty="0"/>
              <a:t> in the </a:t>
            </a:r>
            <a:r>
              <a:rPr lang="fr-FR" sz="1800" dirty="0" err="1"/>
              <a:t>field</a:t>
            </a:r>
            <a:r>
              <a:rPr lang="fr-FR" sz="1800" dirty="0"/>
              <a:t>. Or </a:t>
            </a:r>
            <a:r>
              <a:rPr lang="fr-FR" sz="1800" dirty="0" err="1"/>
              <a:t>samples</a:t>
            </a:r>
            <a:r>
              <a:rPr lang="fr-FR" sz="1800" dirty="0"/>
              <a:t> can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grown</a:t>
            </a:r>
            <a:r>
              <a:rPr lang="fr-FR" sz="1800" dirty="0"/>
              <a:t> in the </a:t>
            </a:r>
            <a:r>
              <a:rPr lang="fr-FR" sz="1800" dirty="0" err="1"/>
              <a:t>laboratory</a:t>
            </a:r>
            <a:r>
              <a:rPr lang="fr-FR" sz="1800" dirty="0"/>
              <a:t> for </a:t>
            </a: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measurements</a:t>
            </a:r>
            <a:r>
              <a:rPr lang="fr-FR" sz="1800" dirty="0"/>
              <a:t>. </a:t>
            </a:r>
          </a:p>
          <a:p>
            <a:r>
              <a:rPr lang="fr-FR" sz="1800" dirty="0" err="1"/>
              <a:t>Individuals</a:t>
            </a:r>
            <a:r>
              <a:rPr lang="fr-FR" sz="1800" dirty="0"/>
              <a:t> </a:t>
            </a:r>
            <a:r>
              <a:rPr lang="fr-FR" sz="1800" dirty="0" err="1"/>
              <a:t>collected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natural</a:t>
            </a:r>
            <a:r>
              <a:rPr lang="fr-FR" sz="1800" dirty="0"/>
              <a:t> populations are </a:t>
            </a:r>
            <a:r>
              <a:rPr lang="fr-FR" sz="1800" dirty="0" err="1"/>
              <a:t>created</a:t>
            </a:r>
            <a:r>
              <a:rPr lang="fr-FR" sz="1800" dirty="0"/>
              <a:t> </a:t>
            </a:r>
            <a:r>
              <a:rPr lang="fr-FR" sz="1800" dirty="0" err="1"/>
              <a:t>through</a:t>
            </a:r>
            <a:r>
              <a:rPr lang="fr-FR" sz="1800" dirty="0"/>
              <a:t> </a:t>
            </a:r>
            <a:r>
              <a:rPr lang="fr-FR" sz="1800" dirty="0" err="1"/>
              <a:t>outcrossing</a:t>
            </a:r>
            <a:r>
              <a:rPr lang="fr-FR" sz="1800" dirty="0"/>
              <a:t> (</a:t>
            </a:r>
            <a:r>
              <a:rPr lang="fr-FR" sz="1800" dirty="0" err="1"/>
              <a:t>random</a:t>
            </a:r>
            <a:r>
              <a:rPr lang="fr-FR" sz="1800" dirty="0"/>
              <a:t> </a:t>
            </a:r>
            <a:r>
              <a:rPr lang="fr-FR" sz="1800" dirty="0" err="1"/>
              <a:t>mating</a:t>
            </a:r>
            <a:r>
              <a:rPr lang="fr-FR" sz="1800" dirty="0"/>
              <a:t>)</a:t>
            </a:r>
          </a:p>
          <a:p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may</a:t>
            </a:r>
            <a:r>
              <a:rPr lang="fr-FR" sz="1800" dirty="0"/>
              <a:t> have </a:t>
            </a:r>
            <a:r>
              <a:rPr lang="fr-FR" sz="1800" dirty="0" err="1"/>
              <a:t>phenotypic</a:t>
            </a:r>
            <a:r>
              <a:rPr lang="fr-FR" sz="1800" dirty="0"/>
              <a:t> </a:t>
            </a:r>
            <a:r>
              <a:rPr lang="fr-FR" sz="1800" dirty="0" err="1"/>
              <a:t>resemblance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comes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interactions </a:t>
            </a:r>
            <a:r>
              <a:rPr lang="fr-FR" sz="1800" dirty="0" err="1"/>
              <a:t>between</a:t>
            </a:r>
            <a:r>
              <a:rPr lang="fr-FR" sz="1800" dirty="0"/>
              <a:t>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/>
              <a:t>gene</a:t>
            </a:r>
            <a:r>
              <a:rPr lang="fr-FR" sz="1800" dirty="0"/>
              <a:t> variants or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genotypic</a:t>
            </a:r>
            <a:r>
              <a:rPr lang="fr-FR" sz="1800" dirty="0"/>
              <a:t> </a:t>
            </a:r>
            <a:r>
              <a:rPr lang="fr-FR" sz="1800" dirty="0" err="1"/>
              <a:t>resemblance</a:t>
            </a:r>
            <a:endParaRPr lang="fr-FR" sz="1800" dirty="0"/>
          </a:p>
          <a:p>
            <a:r>
              <a:rPr lang="fr-FR" sz="1800" dirty="0" err="1"/>
              <a:t>Another</a:t>
            </a:r>
            <a:r>
              <a:rPr lang="fr-FR" sz="1800" dirty="0"/>
              <a:t> </a:t>
            </a:r>
            <a:r>
              <a:rPr lang="fr-FR" sz="1800" dirty="0" err="1"/>
              <a:t>characteristic</a:t>
            </a:r>
            <a:r>
              <a:rPr lang="fr-FR" sz="1800" dirty="0"/>
              <a:t>: </a:t>
            </a:r>
            <a:r>
              <a:rPr lang="fr-FR" sz="1800" dirty="0" err="1"/>
              <a:t>they</a:t>
            </a:r>
            <a:r>
              <a:rPr lang="fr-FR" sz="1800" dirty="0"/>
              <a:t> have high </a:t>
            </a:r>
            <a:r>
              <a:rPr lang="fr-FR" sz="1800" dirty="0" err="1"/>
              <a:t>degree</a:t>
            </a:r>
            <a:r>
              <a:rPr lang="fr-FR" sz="1800" dirty="0"/>
              <a:t> of </a:t>
            </a:r>
            <a:r>
              <a:rPr lang="fr-FR" sz="1800" dirty="0" err="1"/>
              <a:t>recombination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the factor of </a:t>
            </a:r>
            <a:r>
              <a:rPr lang="fr-FR" sz="1800" dirty="0" err="1">
                <a:sym typeface="Wingdings" panose="05000000000000000000" pitchFamily="2" charset="2"/>
              </a:rPr>
              <a:t>their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resemblance</a:t>
            </a:r>
            <a:endParaRPr lang="en-GB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428474-F430-4BB2-91C6-0A81D44CACD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Mapping population</a:t>
            </a:r>
            <a:endParaRPr lang="en-GB" sz="2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D290C-6001-499A-9088-2C1DC57E11DD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2C921-5102-4AE5-B72F-EB7A5B55C3FD}"/>
              </a:ext>
            </a:extLst>
          </p:cNvPr>
          <p:cNvSpPr/>
          <p:nvPr/>
        </p:nvSpPr>
        <p:spPr>
          <a:xfrm>
            <a:off x="180975" y="5005894"/>
            <a:ext cx="12011025" cy="10620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4B57F-F877-4511-9BC8-BC1F1175BB88}"/>
              </a:ext>
            </a:extLst>
          </p:cNvPr>
          <p:cNvSpPr/>
          <p:nvPr/>
        </p:nvSpPr>
        <p:spPr>
          <a:xfrm>
            <a:off x="90487" y="4205410"/>
            <a:ext cx="12011025" cy="154769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A4AC78-F2F0-45BE-A2C3-450EE287C5BA}"/>
              </a:ext>
            </a:extLst>
          </p:cNvPr>
          <p:cNvSpPr/>
          <p:nvPr/>
        </p:nvSpPr>
        <p:spPr>
          <a:xfrm>
            <a:off x="0" y="3629025"/>
            <a:ext cx="12011025" cy="18669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B59A55-39DC-4A64-BD4A-A5D9878E7763}"/>
              </a:ext>
            </a:extLst>
          </p:cNvPr>
          <p:cNvSpPr/>
          <p:nvPr/>
        </p:nvSpPr>
        <p:spPr>
          <a:xfrm>
            <a:off x="90486" y="2743130"/>
            <a:ext cx="12011025" cy="23622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00E6-9500-43B7-9EB1-58FDFB1A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917"/>
            <a:ext cx="3952875" cy="2574925"/>
          </a:xfrm>
        </p:spPr>
        <p:txBody>
          <a:bodyPr>
            <a:normAutofit/>
          </a:bodyPr>
          <a:lstStyle/>
          <a:p>
            <a:r>
              <a:rPr lang="fr-FR" sz="1600" dirty="0" err="1"/>
              <a:t>Phenotypic</a:t>
            </a:r>
            <a:r>
              <a:rPr lang="fr-FR" sz="1600" dirty="0"/>
              <a:t> data: </a:t>
            </a:r>
            <a:r>
              <a:rPr lang="fr-FR" sz="1600" dirty="0" err="1"/>
              <a:t>collected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measurement</a:t>
            </a:r>
            <a:endParaRPr lang="fr-FR" sz="1600" dirty="0"/>
          </a:p>
          <a:p>
            <a:r>
              <a:rPr lang="fr-FR" sz="1600" dirty="0" err="1"/>
              <a:t>Genotypic</a:t>
            </a:r>
            <a:r>
              <a:rPr lang="fr-FR" sz="1600" dirty="0"/>
              <a:t> data: </a:t>
            </a:r>
            <a:r>
              <a:rPr lang="fr-FR" sz="1600" dirty="0" err="1"/>
              <a:t>collected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sequencing</a:t>
            </a:r>
            <a:r>
              <a:rPr lang="en-GB" sz="1600" dirty="0"/>
              <a:t> using Single Nucleotide Polymorphism</a:t>
            </a:r>
          </a:p>
          <a:p>
            <a:r>
              <a:rPr lang="en-GB" sz="1600" dirty="0"/>
              <a:t>Coding the nucleotide base at a specific position in a genome</a:t>
            </a:r>
          </a:p>
          <a:p>
            <a:r>
              <a:rPr lang="en-GB" sz="1600" dirty="0"/>
              <a:t>Example of the genotype data: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7CF7C-5AB4-4671-87C7-89511EF9F5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collection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DB540-DC97-4CB3-8A47-1E571FEF562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E4331-C053-4D2A-B265-79BF0527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58" y="1705917"/>
            <a:ext cx="7127017" cy="4475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5578E-C547-43FF-A87D-71CA26D608E0}"/>
              </a:ext>
            </a:extLst>
          </p:cNvPr>
          <p:cNvSpPr txBox="1"/>
          <p:nvPr/>
        </p:nvSpPr>
        <p:spPr>
          <a:xfrm>
            <a:off x="5676900" y="140017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Location of the SNP in the </a:t>
            </a:r>
            <a:r>
              <a:rPr lang="fr-FR" dirty="0" err="1"/>
              <a:t>genome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F196F4-04D4-46DE-BF9C-49659E3BBC6A}"/>
              </a:ext>
            </a:extLst>
          </p:cNvPr>
          <p:cNvCxnSpPr>
            <a:stCxn id="8" idx="3"/>
          </p:cNvCxnSpPr>
          <p:nvPr/>
        </p:nvCxnSpPr>
        <p:spPr>
          <a:xfrm flipV="1">
            <a:off x="9629775" y="1570997"/>
            <a:ext cx="2228850" cy="13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E0B550-3310-4667-92C7-83F6CA221002}"/>
              </a:ext>
            </a:extLst>
          </p:cNvPr>
          <p:cNvSpPr txBox="1"/>
          <p:nvPr/>
        </p:nvSpPr>
        <p:spPr>
          <a:xfrm>
            <a:off x="4616400" y="1703774"/>
            <a:ext cx="14233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Individuals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AE7BA-0335-411F-B9CB-7493EE027895}"/>
              </a:ext>
            </a:extLst>
          </p:cNvPr>
          <p:cNvCxnSpPr/>
          <p:nvPr/>
        </p:nvCxnSpPr>
        <p:spPr>
          <a:xfrm>
            <a:off x="5260495" y="2075249"/>
            <a:ext cx="0" cy="4227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217E01-59FE-4C77-846F-8E6CB1D68699}"/>
              </a:ext>
            </a:extLst>
          </p:cNvPr>
          <p:cNvSpPr txBox="1"/>
          <p:nvPr/>
        </p:nvSpPr>
        <p:spPr>
          <a:xfrm>
            <a:off x="5476876" y="6228721"/>
            <a:ext cx="14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Genetic</a:t>
            </a:r>
            <a:r>
              <a:rPr lang="fr-FR" dirty="0"/>
              <a:t> code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FF23B-C6DF-49EC-AF69-103305C5C60F}"/>
              </a:ext>
            </a:extLst>
          </p:cNvPr>
          <p:cNvSpPr/>
          <p:nvPr/>
        </p:nvSpPr>
        <p:spPr>
          <a:xfrm>
            <a:off x="5762314" y="5718942"/>
            <a:ext cx="394104" cy="4020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D0425E-A090-4388-9D6B-2F81DA0BEA57}"/>
              </a:ext>
            </a:extLst>
          </p:cNvPr>
          <p:cNvCxnSpPr>
            <a:stCxn id="14" idx="0"/>
            <a:endCxn id="15" idx="4"/>
          </p:cNvCxnSpPr>
          <p:nvPr/>
        </p:nvCxnSpPr>
        <p:spPr>
          <a:xfrm flipH="1" flipV="1">
            <a:off x="5959366" y="6120962"/>
            <a:ext cx="244825" cy="107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Microsoft Office PowerPoint</Application>
  <PresentationFormat>Widescreen</PresentationFormat>
  <Paragraphs>254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Advances in quantitative genetics</vt:lpstr>
      <vt:lpstr>Outline</vt:lpstr>
      <vt:lpstr>PowerPoint Presentation</vt:lpstr>
      <vt:lpstr>PowerPoint Presentation</vt:lpstr>
      <vt:lpstr>Concept of complex traits, QTL Studies, and GWAS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quantitative genetics</dc:title>
  <dc:creator>Firza Riany</dc:creator>
  <cp:lastModifiedBy>Firza Riany</cp:lastModifiedBy>
  <cp:revision>27</cp:revision>
  <dcterms:created xsi:type="dcterms:W3CDTF">2021-03-09T15:56:13Z</dcterms:created>
  <dcterms:modified xsi:type="dcterms:W3CDTF">2021-03-09T20:46:55Z</dcterms:modified>
</cp:coreProperties>
</file>