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6" r:id="rId5"/>
    <p:sldId id="279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D5C34-EB61-4097-98B8-2BF07812879A}" v="45" dt="2021-02-05T13:17:15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 showGuides="1">
      <p:cViewPr>
        <p:scale>
          <a:sx n="81" d="100"/>
          <a:sy n="81" d="100"/>
        </p:scale>
        <p:origin x="754" y="72"/>
      </p:cViewPr>
      <p:guideLst>
        <p:guide orient="horz" pos="2328"/>
        <p:guide pos="3864"/>
        <p:guide pos="7514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za Riany" userId="76fc7aea-155a-4ef6-a546-07c2564bfe70" providerId="ADAL" clId="{E30D5C34-EB61-4097-98B8-2BF07812879A}"/>
    <pc:docChg chg="custSel modSld">
      <pc:chgData name="Firza Riany" userId="76fc7aea-155a-4ef6-a546-07c2564bfe70" providerId="ADAL" clId="{E30D5C34-EB61-4097-98B8-2BF07812879A}" dt="2021-02-05T17:06:38.496" v="1054" actId="20577"/>
      <pc:docMkLst>
        <pc:docMk/>
      </pc:docMkLst>
      <pc:sldChg chg="modNotesTx">
        <pc:chgData name="Firza Riany" userId="76fc7aea-155a-4ef6-a546-07c2564bfe70" providerId="ADAL" clId="{E30D5C34-EB61-4097-98B8-2BF07812879A}" dt="2021-02-05T13:21:36.105" v="921" actId="20577"/>
        <pc:sldMkLst>
          <pc:docMk/>
          <pc:sldMk cId="3299715198" sldId="276"/>
        </pc:sldMkLst>
      </pc:sldChg>
      <pc:sldChg chg="modSp modNotesTx">
        <pc:chgData name="Firza Riany" userId="76fc7aea-155a-4ef6-a546-07c2564bfe70" providerId="ADAL" clId="{E30D5C34-EB61-4097-98B8-2BF07812879A}" dt="2021-02-05T13:24:25.412" v="949" actId="20577"/>
        <pc:sldMkLst>
          <pc:docMk/>
          <pc:sldMk cId="1212140928" sldId="279"/>
        </pc:sldMkLst>
        <pc:spChg chg="mod">
          <ac:chgData name="Firza Riany" userId="76fc7aea-155a-4ef6-a546-07c2564bfe70" providerId="ADAL" clId="{E30D5C34-EB61-4097-98B8-2BF07812879A}" dt="2021-02-05T13:17:03.045" v="795" actId="20577"/>
          <ac:spMkLst>
            <pc:docMk/>
            <pc:sldMk cId="1212140928" sldId="279"/>
            <ac:spMk id="25" creationId="{0F552360-2C43-45E5-A9D3-AAA653917016}"/>
          </ac:spMkLst>
        </pc:spChg>
        <pc:spChg chg="mod">
          <ac:chgData name="Firza Riany" userId="76fc7aea-155a-4ef6-a546-07c2564bfe70" providerId="ADAL" clId="{E30D5C34-EB61-4097-98B8-2BF07812879A}" dt="2021-02-05T13:12:52.618" v="19" actId="20577"/>
          <ac:spMkLst>
            <pc:docMk/>
            <pc:sldMk cId="1212140928" sldId="279"/>
            <ac:spMk id="57" creationId="{B6C87509-2B12-4995-A919-1703923C18E6}"/>
          </ac:spMkLst>
        </pc:spChg>
        <pc:spChg chg="mod">
          <ac:chgData name="Firza Riany" userId="76fc7aea-155a-4ef6-a546-07c2564bfe70" providerId="ADAL" clId="{E30D5C34-EB61-4097-98B8-2BF07812879A}" dt="2021-02-05T13:17:00.212" v="791" actId="20577"/>
          <ac:spMkLst>
            <pc:docMk/>
            <pc:sldMk cId="1212140928" sldId="279"/>
            <ac:spMk id="60" creationId="{07EBF8C4-DC6B-407A-BE1C-B34F06923FEE}"/>
          </ac:spMkLst>
        </pc:spChg>
      </pc:sldChg>
      <pc:sldChg chg="modSp modNotesTx">
        <pc:chgData name="Firza Riany" userId="76fc7aea-155a-4ef6-a546-07c2564bfe70" providerId="ADAL" clId="{E30D5C34-EB61-4097-98B8-2BF07812879A}" dt="2021-02-05T13:30:18.199" v="1032" actId="20577"/>
        <pc:sldMkLst>
          <pc:docMk/>
          <pc:sldMk cId="1481428757" sldId="290"/>
        </pc:sldMkLst>
        <pc:spChg chg="mod">
          <ac:chgData name="Firza Riany" userId="76fc7aea-155a-4ef6-a546-07c2564bfe70" providerId="ADAL" clId="{E30D5C34-EB61-4097-98B8-2BF07812879A}" dt="2021-02-05T13:17:15.914" v="799" actId="20577"/>
          <ac:spMkLst>
            <pc:docMk/>
            <pc:sldMk cId="1481428757" sldId="290"/>
            <ac:spMk id="27" creationId="{AAE2EBCA-BC52-47A4-B644-F40AFC80E8C8}"/>
          </ac:spMkLst>
        </pc:spChg>
      </pc:sldChg>
      <pc:sldChg chg="modNotesTx">
        <pc:chgData name="Firza Riany" userId="76fc7aea-155a-4ef6-a546-07c2564bfe70" providerId="ADAL" clId="{E30D5C34-EB61-4097-98B8-2BF07812879A}" dt="2021-02-05T17:06:38.496" v="1054" actId="20577"/>
        <pc:sldMkLst>
          <pc:docMk/>
          <pc:sldMk cId="4007585802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</a:rPr>
              <a:t>Thank you for the opportunity to share my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To understand the link between soy production and deforestation.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To identify the exporting companies that are exposed to deforestation.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soy production: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Aggregating  by state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Wait for the amount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Associated risk</a:t>
            </a:r>
          </a:p>
          <a:p>
            <a:pPr marL="171450" indent="-171450">
              <a:buFontTx/>
              <a:buChar char="-"/>
            </a:pPr>
            <a:r>
              <a:rPr lang="en-US" dirty="0"/>
              <a:t>Aggregating by state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question: companies in Mato Grosso linked with deforestation</a:t>
            </a:r>
          </a:p>
          <a:p>
            <a:pPr marL="0" indent="0">
              <a:buFontTx/>
              <a:buNone/>
            </a:pPr>
            <a:r>
              <a:rPr lang="en-US" dirty="0"/>
              <a:t>To compare the companies .. To say if they have high deforestation …</a:t>
            </a:r>
          </a:p>
          <a:p>
            <a:pPr marL="0" indent="0">
              <a:buFontTx/>
              <a:buNone/>
            </a:pPr>
            <a:r>
              <a:rPr lang="en-US" dirty="0"/>
              <a:t>Filter companies in Moto Grosso</a:t>
            </a:r>
          </a:p>
          <a:p>
            <a:pPr marL="0" indent="0">
              <a:buFontTx/>
              <a:buNone/>
            </a:pPr>
            <a:r>
              <a:rPr lang="en-US" dirty="0"/>
              <a:t>Assumptions: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In this sense, how many hectares are deforested to produce 1 </a:t>
            </a:r>
            <a:r>
              <a:rPr lang="en-US" dirty="0" err="1"/>
              <a:t>tonne</a:t>
            </a:r>
            <a:r>
              <a:rPr lang="en-US" dirty="0"/>
              <a:t> of soy. Total soy production, total deforestation risk by company, divide them (ha/ton)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Then I had to define the threshold to say..</a:t>
            </a:r>
          </a:p>
          <a:p>
            <a:pPr marL="228600" indent="-228600">
              <a:buFontTx/>
              <a:buAutoNum type="arabicPeriod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Threshold</a:t>
            </a:r>
          </a:p>
          <a:p>
            <a:pPr marL="0" indent="0">
              <a:buFontTx/>
              <a:buNone/>
            </a:pPr>
            <a:r>
              <a:rPr lang="en-US" dirty="0"/>
              <a:t>Why target: halting deforestation while producing soybean</a:t>
            </a:r>
          </a:p>
          <a:p>
            <a:pPr marL="0" indent="0">
              <a:buFontTx/>
              <a:buNone/>
            </a:pPr>
            <a:r>
              <a:rPr lang="en-US" dirty="0"/>
              <a:t>Ton/ha == allowed deforestation to produce 1t of soybean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Deforestation-free: so even though Cargill produces 1.5 million tons,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Loz</a:t>
            </a:r>
            <a:r>
              <a:rPr lang="en-US" dirty="0"/>
              <a:t> </a:t>
            </a:r>
            <a:r>
              <a:rPr lang="en-US"/>
              <a:t>productio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2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692566" y="522898"/>
            <a:ext cx="2499434" cy="2192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0" y="544822"/>
            <a:ext cx="249943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1399" y="2660650"/>
            <a:ext cx="2037565" cy="203756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Procedures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top 10 exporting companies that supply the</a:t>
            </a:r>
          </a:p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most soy to China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Comparing their risks of </a:t>
            </a:r>
          </a:p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deforestation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Recommend the</a:t>
            </a:r>
          </a:p>
          <a:p>
            <a:pPr algn="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deforestation-free exporting companies.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Inspecting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soy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producing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state in Brazil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7262" y="5154978"/>
            <a:ext cx="396101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companies that are exposed to deforestation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37784" y="349522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20463" y="181725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657DB2F7-135D-4AB5-BB45-D5F71E85F68E}"/>
              </a:ext>
            </a:extLst>
          </p:cNvPr>
          <p:cNvSpPr txBox="1">
            <a:spLocks/>
          </p:cNvSpPr>
          <p:nvPr/>
        </p:nvSpPr>
        <p:spPr>
          <a:xfrm>
            <a:off x="2499434" y="267823"/>
            <a:ext cx="7193132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Risks to deforestation from soybean production</a:t>
            </a:r>
            <a:br>
              <a:rPr lang="en-US" sz="1600" b="1" dirty="0"/>
            </a:br>
            <a:r>
              <a:rPr lang="en-US" sz="1600" b="1" dirty="0"/>
              <a:t>Country of interest: Brazil</a:t>
            </a:r>
            <a:endParaRPr lang="en-US" sz="1600" dirty="0"/>
          </a:p>
        </p:txBody>
      </p:sp>
      <p:sp>
        <p:nvSpPr>
          <p:cNvPr id="45" name="Freeform 1676" descr="Icon of check box. ">
            <a:extLst>
              <a:ext uri="{FF2B5EF4-FFF2-40B4-BE49-F238E27FC236}">
                <a16:creationId xmlns:a16="http://schemas.microsoft.com/office/drawing/2014/main" id="{9D3CFDCB-E187-4989-BF78-75544C1E26B6}"/>
              </a:ext>
            </a:extLst>
          </p:cNvPr>
          <p:cNvSpPr>
            <a:spLocks noEditPoints="1"/>
          </p:cNvSpPr>
          <p:nvPr/>
        </p:nvSpPr>
        <p:spPr bwMode="auto">
          <a:xfrm>
            <a:off x="4716621" y="535259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6" name="Group 45" descr="Icon of human being and gear. ">
            <a:extLst>
              <a:ext uri="{FF2B5EF4-FFF2-40B4-BE49-F238E27FC236}">
                <a16:creationId xmlns:a16="http://schemas.microsoft.com/office/drawing/2014/main" id="{EC9E1DF0-3E76-450A-840D-43A8E3C0F152}"/>
              </a:ext>
            </a:extLst>
          </p:cNvPr>
          <p:cNvGrpSpPr/>
          <p:nvPr/>
        </p:nvGrpSpPr>
        <p:grpSpPr>
          <a:xfrm>
            <a:off x="7137306" y="536379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7" name="Freeform 3673">
              <a:extLst>
                <a:ext uri="{FF2B5EF4-FFF2-40B4-BE49-F238E27FC236}">
                  <a16:creationId xmlns:a16="http://schemas.microsoft.com/office/drawing/2014/main" id="{18869DB0-2105-4848-BD51-4E35B9AF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674">
              <a:extLst>
                <a:ext uri="{FF2B5EF4-FFF2-40B4-BE49-F238E27FC236}">
                  <a16:creationId xmlns:a16="http://schemas.microsoft.com/office/drawing/2014/main" id="{B880F4A5-E2CC-4D76-8DE0-0166B222B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A252AFCE-488E-4809-848A-8115908A9C25}"/>
              </a:ext>
            </a:extLst>
          </p:cNvPr>
          <p:cNvSpPr txBox="1">
            <a:spLocks/>
          </p:cNvSpPr>
          <p:nvPr/>
        </p:nvSpPr>
        <p:spPr>
          <a:xfrm>
            <a:off x="9393684" y="18525"/>
            <a:ext cx="2531616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i="1" dirty="0"/>
              <a:t>Firza Riany</a:t>
            </a:r>
          </a:p>
          <a:p>
            <a:pPr algn="r"/>
            <a:r>
              <a:rPr lang="en-US" sz="1600" b="1" i="1" dirty="0"/>
              <a:t>firzariany2@gmail.com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493576" y="522882"/>
            <a:ext cx="2698424" cy="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13261" y="328983"/>
            <a:ext cx="708031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The largest soy producing state in Brazil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0" y="522882"/>
            <a:ext cx="2413261" cy="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E9CA3459-3D71-41A2-87FE-CAEC460F6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844"/>
            <a:ext cx="8865092" cy="5319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EC1351-D990-4076-A994-C4AE39306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119844"/>
            <a:ext cx="8814292" cy="52885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28C0C0-BE7A-49C5-AE43-9D3B74E63795}"/>
              </a:ext>
            </a:extLst>
          </p:cNvPr>
          <p:cNvSpPr/>
          <p:nvPr/>
        </p:nvSpPr>
        <p:spPr>
          <a:xfrm>
            <a:off x="0" y="910680"/>
            <a:ext cx="9067800" cy="54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4FB3DCC-3F9A-41DE-9DA1-511AFB3D5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86797" cy="43433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A21432-26A7-473F-8E66-46F6DA06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05295" y="150130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F552360-2C43-45E5-A9D3-AAA653917016}"/>
              </a:ext>
            </a:extLst>
          </p:cNvPr>
          <p:cNvSpPr/>
          <p:nvPr/>
        </p:nvSpPr>
        <p:spPr>
          <a:xfrm>
            <a:off x="8702045" y="1492061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25 million tons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8C2364-BE45-49FA-8420-DE8D58C9107E}"/>
              </a:ext>
            </a:extLst>
          </p:cNvPr>
          <p:cNvSpPr/>
          <p:nvPr/>
        </p:nvSpPr>
        <p:spPr>
          <a:xfrm>
            <a:off x="8702045" y="1040344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soy production in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Moto Grosso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7E8BA9-6962-4FEA-8BA6-E09C24C27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05295" y="269877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ADE2973-C6A0-409B-978B-F8365D2F49C7}"/>
              </a:ext>
            </a:extLst>
          </p:cNvPr>
          <p:cNvSpPr/>
          <p:nvPr/>
        </p:nvSpPr>
        <p:spPr>
          <a:xfrm>
            <a:off x="8702045" y="2689532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12.6k hectares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3E4BB0-EDED-428D-A6E2-A94015D0508A}"/>
              </a:ext>
            </a:extLst>
          </p:cNvPr>
          <p:cNvSpPr/>
          <p:nvPr/>
        </p:nvSpPr>
        <p:spPr>
          <a:xfrm>
            <a:off x="8702045" y="223781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deforestation risk in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Moto Grosso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1A0D84-B825-40EF-96CB-516A84FC4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19580" y="387195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E96E7A-1E1B-4767-B3B2-F53916C102D0}"/>
              </a:ext>
            </a:extLst>
          </p:cNvPr>
          <p:cNvSpPr/>
          <p:nvPr/>
        </p:nvSpPr>
        <p:spPr>
          <a:xfrm>
            <a:off x="8716330" y="3862710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Bunge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EDAEC5-E0BC-4DCE-A3DD-D14716FC7D58}"/>
              </a:ext>
            </a:extLst>
          </p:cNvPr>
          <p:cNvSpPr/>
          <p:nvPr/>
        </p:nvSpPr>
        <p:spPr>
          <a:xfrm>
            <a:off x="8716330" y="3410993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highest risk to deforestation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CEFCD-69CC-4680-B86C-0120D77F8F67}"/>
              </a:ext>
            </a:extLst>
          </p:cNvPr>
          <p:cNvSpPr/>
          <p:nvPr/>
        </p:nvSpPr>
        <p:spPr>
          <a:xfrm>
            <a:off x="2328421" y="4440025"/>
            <a:ext cx="5316717" cy="492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D90AF2-27EC-4591-9E23-DA8369EF8EFB}"/>
              </a:ext>
            </a:extLst>
          </p:cNvPr>
          <p:cNvSpPr/>
          <p:nvPr/>
        </p:nvSpPr>
        <p:spPr>
          <a:xfrm>
            <a:off x="4911365" y="4440024"/>
            <a:ext cx="2659928" cy="49242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61C9A8-07A6-453B-91B2-5F9B1B8B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326723" y="508542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6C87509-2B12-4995-A919-1703923C18E6}"/>
              </a:ext>
            </a:extLst>
          </p:cNvPr>
          <p:cNvSpPr/>
          <p:nvPr/>
        </p:nvSpPr>
        <p:spPr>
          <a:xfrm>
            <a:off x="8723473" y="5076179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China and the EU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C1F785-6223-4536-8798-09BE4D0AD032}"/>
              </a:ext>
            </a:extLst>
          </p:cNvPr>
          <p:cNvSpPr/>
          <p:nvPr/>
        </p:nvSpPr>
        <p:spPr>
          <a:xfrm>
            <a:off x="8723473" y="4624462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economic blocks sourcing from Bunge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46A145A2-FD6F-4DAC-A7AA-5A7611EBFCDA}"/>
              </a:ext>
            </a:extLst>
          </p:cNvPr>
          <p:cNvSpPr txBox="1">
            <a:spLocks/>
          </p:cNvSpPr>
          <p:nvPr/>
        </p:nvSpPr>
        <p:spPr>
          <a:xfrm>
            <a:off x="324962" y="759670"/>
            <a:ext cx="3342065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Assumptions:</a:t>
            </a:r>
          </a:p>
          <a:p>
            <a:pPr marL="228600" indent="-228600">
              <a:buAutoNum type="arabicPeriod"/>
            </a:pPr>
            <a:r>
              <a:rPr lang="en-US" sz="1200" b="1" dirty="0"/>
              <a:t>Each company has the same probability to cause deforestation</a:t>
            </a:r>
          </a:p>
          <a:p>
            <a:pPr marL="228600" indent="-228600">
              <a:buAutoNum type="arabicPeriod"/>
            </a:pPr>
            <a:r>
              <a:rPr lang="en-US" sz="1200" b="1" dirty="0"/>
              <a:t>Defining the threshold to decide which companies are having high risk of deforestation</a:t>
            </a:r>
            <a:endParaRPr lang="en-US" sz="1200" dirty="0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07EBF8C4-DC6B-407A-BE1C-B34F06923FEE}"/>
              </a:ext>
            </a:extLst>
          </p:cNvPr>
          <p:cNvSpPr txBox="1">
            <a:spLocks/>
          </p:cNvSpPr>
          <p:nvPr/>
        </p:nvSpPr>
        <p:spPr>
          <a:xfrm>
            <a:off x="3746625" y="759670"/>
            <a:ext cx="4944622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Threshold: target / forest / yield = 0.00240 ha/ton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Deforestation target (Silva, et. al., 2021) = 400k 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Forest areas (FAO, 2020) = 49 million 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Potential yield soybean (FAO, 2020) = 3.41 tons/ha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  <p:bldP spid="41" grpId="0"/>
      <p:bldP spid="42" grpId="0"/>
      <p:bldP spid="53" grpId="0"/>
      <p:bldP spid="54" grpId="0"/>
      <p:bldP spid="19" grpId="0" animBg="1"/>
      <p:bldP spid="55" grpId="0" animBg="1"/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281893" y="577630"/>
            <a:ext cx="191010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910107" y="383731"/>
            <a:ext cx="8371786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If I have to recommend someone from China…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-150829" y="577630"/>
            <a:ext cx="20609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AB695D6-9889-4C9B-AD87-9C6F3414C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" y="1442269"/>
            <a:ext cx="6502923" cy="325146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59E953-A565-4105-B81F-E6E14191E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3087208" y="505501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56002-B152-46E6-9813-6B65EC10A504}"/>
              </a:ext>
            </a:extLst>
          </p:cNvPr>
          <p:cNvSpPr/>
          <p:nvPr/>
        </p:nvSpPr>
        <p:spPr>
          <a:xfrm>
            <a:off x="228600" y="5617612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Cargill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2DD71C-09F2-46F3-8B52-1F6A910C7085}"/>
              </a:ext>
            </a:extLst>
          </p:cNvPr>
          <p:cNvSpPr/>
          <p:nvPr/>
        </p:nvSpPr>
        <p:spPr>
          <a:xfrm>
            <a:off x="228600" y="516589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most soy exports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59966-84EA-486C-BA82-E8A764B88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6275756" y="505501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2EBCA-BC52-47A4-B644-F40AFC80E8C8}"/>
              </a:ext>
            </a:extLst>
          </p:cNvPr>
          <p:cNvSpPr/>
          <p:nvPr/>
        </p:nvSpPr>
        <p:spPr>
          <a:xfrm>
            <a:off x="3228609" y="5617612"/>
            <a:ext cx="308037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1.5 million tons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C2A3A5-F270-400F-B12E-B0BFAA1625B1}"/>
              </a:ext>
            </a:extLst>
          </p:cNvPr>
          <p:cNvSpPr/>
          <p:nvPr/>
        </p:nvSpPr>
        <p:spPr>
          <a:xfrm>
            <a:off x="3228609" y="516589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amount of soy exported by Cargill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1B17E69-F979-44F9-AA17-DB661BA043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291" b="-1"/>
          <a:stretch/>
        </p:blipFill>
        <p:spPr>
          <a:xfrm>
            <a:off x="6389016" y="1456498"/>
            <a:ext cx="5536284" cy="325146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F6CB34-B269-480C-80F6-C38F9287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9308992" y="503898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9C8833A-43DC-4A22-932E-9794901C8101}"/>
              </a:ext>
            </a:extLst>
          </p:cNvPr>
          <p:cNvSpPr/>
          <p:nvPr/>
        </p:nvSpPr>
        <p:spPr>
          <a:xfrm>
            <a:off x="6450384" y="5601576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Bunge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4723E-FF2F-4CA2-85E4-5BCE20B1D547}"/>
              </a:ext>
            </a:extLst>
          </p:cNvPr>
          <p:cNvSpPr/>
          <p:nvPr/>
        </p:nvSpPr>
        <p:spPr>
          <a:xfrm>
            <a:off x="6450384" y="5149859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highest risk to deforestation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19B7B4-EA99-4929-B60E-BD6D831B089D}"/>
              </a:ext>
            </a:extLst>
          </p:cNvPr>
          <p:cNvSpPr/>
          <p:nvPr/>
        </p:nvSpPr>
        <p:spPr>
          <a:xfrm>
            <a:off x="1281800" y="3544478"/>
            <a:ext cx="10435718" cy="2747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6A62847-D4F5-4E08-BC21-5E2D56895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993" y="1438058"/>
            <a:ext cx="6589945" cy="32949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8A489BB-3086-4A60-B79B-65F81913A43B}"/>
              </a:ext>
            </a:extLst>
          </p:cNvPr>
          <p:cNvSpPr/>
          <p:nvPr/>
        </p:nvSpPr>
        <p:spPr>
          <a:xfrm>
            <a:off x="861082" y="3313522"/>
            <a:ext cx="10432426" cy="2747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2117CB-9EEF-4F5F-B432-0885A23C6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12530773" y="504926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431CB22-67FB-458E-9B21-2A67F8E7DEEA}"/>
              </a:ext>
            </a:extLst>
          </p:cNvPr>
          <p:cNvSpPr/>
          <p:nvPr/>
        </p:nvSpPr>
        <p:spPr>
          <a:xfrm>
            <a:off x="9483626" y="5611858"/>
            <a:ext cx="308037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Cargill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34880-B47A-4FE2-B743-7B2C5191F598}"/>
              </a:ext>
            </a:extLst>
          </p:cNvPr>
          <p:cNvSpPr/>
          <p:nvPr/>
        </p:nvSpPr>
        <p:spPr>
          <a:xfrm>
            <a:off x="9483626" y="516014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deforestation-free company</a:t>
            </a:r>
          </a:p>
        </p:txBody>
      </p:sp>
    </p:spTree>
    <p:extLst>
      <p:ext uri="{BB962C8B-B14F-4D97-AF65-F5344CB8AC3E}">
        <p14:creationId xmlns:p14="http://schemas.microsoft.com/office/powerpoint/2010/main" val="14814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5" grpId="0"/>
      <p:bldP spid="36" grpId="0"/>
      <p:bldP spid="37" grpId="0" animBg="1"/>
      <p:bldP spid="29" grpId="0" animBg="1"/>
      <p:bldP spid="42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AC5B74AC-DE12-4449-97AC-88BA92E74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14" y="1316419"/>
            <a:ext cx="6893675" cy="3446838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281893" y="577630"/>
            <a:ext cx="191010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910107" y="383731"/>
            <a:ext cx="8371786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If I have to recommend someone from China…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-150829" y="577630"/>
            <a:ext cx="20609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59E953-A565-4105-B81F-E6E14191E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3087208" y="505501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56002-B152-46E6-9813-6B65EC10A504}"/>
              </a:ext>
            </a:extLst>
          </p:cNvPr>
          <p:cNvSpPr/>
          <p:nvPr/>
        </p:nvSpPr>
        <p:spPr>
          <a:xfrm>
            <a:off x="228600" y="5617612"/>
            <a:ext cx="308038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Bunge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2DD71C-09F2-46F3-8B52-1F6A910C7085}"/>
              </a:ext>
            </a:extLst>
          </p:cNvPr>
          <p:cNvSpPr/>
          <p:nvPr/>
        </p:nvSpPr>
        <p:spPr>
          <a:xfrm>
            <a:off x="228600" y="5165895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highest emission per 1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tonne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of soy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59966-84EA-486C-BA82-E8A764B88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6370026" y="505501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2EBCA-BC52-47A4-B644-F40AFC80E8C8}"/>
              </a:ext>
            </a:extLst>
          </p:cNvPr>
          <p:cNvSpPr/>
          <p:nvPr/>
        </p:nvSpPr>
        <p:spPr>
          <a:xfrm>
            <a:off x="3228609" y="5617612"/>
            <a:ext cx="308037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Glencore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C2A3A5-F270-400F-B12E-B0BFAA1625B1}"/>
              </a:ext>
            </a:extLst>
          </p:cNvPr>
          <p:cNvSpPr/>
          <p:nvPr/>
        </p:nvSpPr>
        <p:spPr>
          <a:xfrm>
            <a:off x="3228609" y="5165895"/>
            <a:ext cx="304714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company with the second highest emission per 1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tonne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of soy</a:t>
            </a:r>
          </a:p>
        </p:txBody>
      </p:sp>
      <p:pic>
        <p:nvPicPr>
          <p:cNvPr id="3" name="Picture 2" descr="Chart, timeline, bar chart&#10;&#10;Description automatically generated">
            <a:extLst>
              <a:ext uri="{FF2B5EF4-FFF2-40B4-BE49-F238E27FC236}">
                <a16:creationId xmlns:a16="http://schemas.microsoft.com/office/drawing/2014/main" id="{CAC2F0B9-F3B9-42EF-BA96-0C42967B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248" y="1338191"/>
            <a:ext cx="6851719" cy="342586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43D7159-1E57-4CF1-9228-90F7357A6945}"/>
              </a:ext>
            </a:extLst>
          </p:cNvPr>
          <p:cNvSpPr txBox="1">
            <a:spLocks/>
          </p:cNvSpPr>
          <p:nvPr/>
        </p:nvSpPr>
        <p:spPr>
          <a:xfrm>
            <a:off x="228600" y="788150"/>
            <a:ext cx="5743204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Equation = total area changed (ha) x carbon stock in Mato Grosso (</a:t>
            </a:r>
            <a:r>
              <a:rPr lang="en-US" sz="1200" b="1" dirty="0" err="1"/>
              <a:t>mgC</a:t>
            </a:r>
            <a:r>
              <a:rPr lang="en-US" sz="1200" b="1" dirty="0"/>
              <a:t>/ha); carbon stock (Nogueira et. al. 2009) = 159.7 </a:t>
            </a:r>
            <a:r>
              <a:rPr lang="en-US" sz="1200" b="1" dirty="0" err="1"/>
              <a:t>mgC</a:t>
            </a:r>
            <a:r>
              <a:rPr lang="en-US" sz="1200" b="1" dirty="0"/>
              <a:t>/ha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6A3913-80C4-4924-8265-A31D6AD50CE7}"/>
              </a:ext>
            </a:extLst>
          </p:cNvPr>
          <p:cNvSpPr/>
          <p:nvPr/>
        </p:nvSpPr>
        <p:spPr>
          <a:xfrm>
            <a:off x="876693" y="3535052"/>
            <a:ext cx="10869106" cy="2922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460</Words>
  <Application>Microsoft Office PowerPoint</Application>
  <PresentationFormat>Widescreen</PresentationFormat>
  <Paragraphs>77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Project analysis slide 2</vt:lpstr>
      <vt:lpstr>Project analysis slide 5</vt:lpstr>
      <vt:lpstr>Project analysis slide 5</vt:lpstr>
      <vt:lpstr>Project analysis slide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Risks to deforestation from soybean production Country of interest: Brazil</dc:title>
  <dc:creator>Firza Riany</dc:creator>
  <cp:lastModifiedBy>Firza Riany</cp:lastModifiedBy>
  <cp:revision>10</cp:revision>
  <dcterms:created xsi:type="dcterms:W3CDTF">2021-02-05T11:36:53Z</dcterms:created>
  <dcterms:modified xsi:type="dcterms:W3CDTF">2021-02-05T17:06:40Z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