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76" r:id="rId5"/>
    <p:sldId id="279" r:id="rId6"/>
    <p:sldId id="290" r:id="rId7"/>
    <p:sldId id="29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4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0D5C34-EB61-4097-98B8-2BF07812879A}" v="268" dt="2021-02-08T14:48:33.8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6" autoAdjust="0"/>
  </p:normalViewPr>
  <p:slideViewPr>
    <p:cSldViewPr snapToGrid="0" showGuides="1">
      <p:cViewPr varScale="1">
        <p:scale>
          <a:sx n="75" d="100"/>
          <a:sy n="75" d="100"/>
        </p:scale>
        <p:origin x="82" y="149"/>
      </p:cViewPr>
      <p:guideLst>
        <p:guide orient="horz" pos="2328"/>
        <p:guide pos="3864"/>
        <p:guide pos="7514"/>
        <p:guide pos="144"/>
        <p:guide orient="horz" pos="624"/>
        <p:guide orient="horz" pos="406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rza Riany" userId="76fc7aea-155a-4ef6-a546-07c2564bfe70" providerId="ADAL" clId="{E30D5C34-EB61-4097-98B8-2BF07812879A}"/>
    <pc:docChg chg="undo custSel modSld">
      <pc:chgData name="Firza Riany" userId="76fc7aea-155a-4ef6-a546-07c2564bfe70" providerId="ADAL" clId="{E30D5C34-EB61-4097-98B8-2BF07812879A}" dt="2021-02-08T14:48:33.875" v="1480"/>
      <pc:docMkLst>
        <pc:docMk/>
      </pc:docMkLst>
      <pc:sldChg chg="modNotesTx">
        <pc:chgData name="Firza Riany" userId="76fc7aea-155a-4ef6-a546-07c2564bfe70" providerId="ADAL" clId="{E30D5C34-EB61-4097-98B8-2BF07812879A}" dt="2021-02-05T13:21:36.105" v="921" actId="20577"/>
        <pc:sldMkLst>
          <pc:docMk/>
          <pc:sldMk cId="3299715198" sldId="276"/>
        </pc:sldMkLst>
      </pc:sldChg>
      <pc:sldChg chg="modSp modNotesTx">
        <pc:chgData name="Firza Riany" userId="76fc7aea-155a-4ef6-a546-07c2564bfe70" providerId="ADAL" clId="{E30D5C34-EB61-4097-98B8-2BF07812879A}" dt="2021-02-05T13:24:25.412" v="949" actId="20577"/>
        <pc:sldMkLst>
          <pc:docMk/>
          <pc:sldMk cId="1212140928" sldId="279"/>
        </pc:sldMkLst>
        <pc:spChg chg="mod">
          <ac:chgData name="Firza Riany" userId="76fc7aea-155a-4ef6-a546-07c2564bfe70" providerId="ADAL" clId="{E30D5C34-EB61-4097-98B8-2BF07812879A}" dt="2021-02-05T13:17:03.045" v="795" actId="20577"/>
          <ac:spMkLst>
            <pc:docMk/>
            <pc:sldMk cId="1212140928" sldId="279"/>
            <ac:spMk id="25" creationId="{0F552360-2C43-45E5-A9D3-AAA653917016}"/>
          </ac:spMkLst>
        </pc:spChg>
        <pc:spChg chg="mod">
          <ac:chgData name="Firza Riany" userId="76fc7aea-155a-4ef6-a546-07c2564bfe70" providerId="ADAL" clId="{E30D5C34-EB61-4097-98B8-2BF07812879A}" dt="2021-02-05T13:12:52.618" v="19" actId="20577"/>
          <ac:spMkLst>
            <pc:docMk/>
            <pc:sldMk cId="1212140928" sldId="279"/>
            <ac:spMk id="57" creationId="{B6C87509-2B12-4995-A919-1703923C18E6}"/>
          </ac:spMkLst>
        </pc:spChg>
        <pc:spChg chg="mod">
          <ac:chgData name="Firza Riany" userId="76fc7aea-155a-4ef6-a546-07c2564bfe70" providerId="ADAL" clId="{E30D5C34-EB61-4097-98B8-2BF07812879A}" dt="2021-02-05T13:17:00.212" v="791" actId="20577"/>
          <ac:spMkLst>
            <pc:docMk/>
            <pc:sldMk cId="1212140928" sldId="279"/>
            <ac:spMk id="60" creationId="{07EBF8C4-DC6B-407A-BE1C-B34F06923FEE}"/>
          </ac:spMkLst>
        </pc:spChg>
      </pc:sldChg>
      <pc:sldChg chg="addSp delSp modSp mod addAnim delAnim modAnim modNotesTx">
        <pc:chgData name="Firza Riany" userId="76fc7aea-155a-4ef6-a546-07c2564bfe70" providerId="ADAL" clId="{E30D5C34-EB61-4097-98B8-2BF07812879A}" dt="2021-02-08T14:42:53.371" v="1295" actId="20577"/>
        <pc:sldMkLst>
          <pc:docMk/>
          <pc:sldMk cId="1481428757" sldId="290"/>
        </pc:sldMkLst>
        <pc:spChg chg="mod">
          <ac:chgData name="Firza Riany" userId="76fc7aea-155a-4ef6-a546-07c2564bfe70" providerId="ADAL" clId="{E30D5C34-EB61-4097-98B8-2BF07812879A}" dt="2021-02-08T14:33:06.783" v="1059" actId="1076"/>
          <ac:spMkLst>
            <pc:docMk/>
            <pc:sldMk cId="1481428757" sldId="290"/>
            <ac:spMk id="11" creationId="{4E3F5479-058B-4FA8-92E9-18CAB8CDC5C5}"/>
          </ac:spMkLst>
        </pc:spChg>
        <pc:spChg chg="add mod">
          <ac:chgData name="Firza Riany" userId="76fc7aea-155a-4ef6-a546-07c2564bfe70" providerId="ADAL" clId="{E30D5C34-EB61-4097-98B8-2BF07812879A}" dt="2021-02-08T14:39:52.159" v="1138" actId="1037"/>
          <ac:spMkLst>
            <pc:docMk/>
            <pc:sldMk cId="1481428757" sldId="290"/>
            <ac:spMk id="19" creationId="{432D1479-8210-4500-8612-15ED2F28F365}"/>
          </ac:spMkLst>
        </pc:spChg>
        <pc:spChg chg="mod">
          <ac:chgData name="Firza Riany" userId="76fc7aea-155a-4ef6-a546-07c2564bfe70" providerId="ADAL" clId="{E30D5C34-EB61-4097-98B8-2BF07812879A}" dt="2021-02-05T13:17:15.914" v="799" actId="20577"/>
          <ac:spMkLst>
            <pc:docMk/>
            <pc:sldMk cId="1481428757" sldId="290"/>
            <ac:spMk id="27" creationId="{AAE2EBCA-BC52-47A4-B644-F40AFC80E8C8}"/>
          </ac:spMkLst>
        </pc:spChg>
        <pc:spChg chg="del">
          <ac:chgData name="Firza Riany" userId="76fc7aea-155a-4ef6-a546-07c2564bfe70" providerId="ADAL" clId="{E30D5C34-EB61-4097-98B8-2BF07812879A}" dt="2021-02-08T14:33:30.084" v="1064" actId="478"/>
          <ac:spMkLst>
            <pc:docMk/>
            <pc:sldMk cId="1481428757" sldId="290"/>
            <ac:spMk id="29" creationId="{38A489BB-3086-4A60-B79B-65F81913A43B}"/>
          </ac:spMkLst>
        </pc:spChg>
        <pc:spChg chg="del">
          <ac:chgData name="Firza Riany" userId="76fc7aea-155a-4ef6-a546-07c2564bfe70" providerId="ADAL" clId="{E30D5C34-EB61-4097-98B8-2BF07812879A}" dt="2021-02-08T14:33:30.084" v="1064" actId="478"/>
          <ac:spMkLst>
            <pc:docMk/>
            <pc:sldMk cId="1481428757" sldId="290"/>
            <ac:spMk id="37" creationId="{A919B7B4-EA99-4929-B60E-BD6D831B089D}"/>
          </ac:spMkLst>
        </pc:spChg>
        <pc:spChg chg="add mod">
          <ac:chgData name="Firza Riany" userId="76fc7aea-155a-4ef6-a546-07c2564bfe70" providerId="ADAL" clId="{E30D5C34-EB61-4097-98B8-2BF07812879A}" dt="2021-02-08T14:40:56.348" v="1150" actId="208"/>
          <ac:spMkLst>
            <pc:docMk/>
            <pc:sldMk cId="1481428757" sldId="290"/>
            <ac:spMk id="38" creationId="{8736CD4D-6657-4220-ACDB-B3A59797830E}"/>
          </ac:spMkLst>
        </pc:spChg>
        <pc:spChg chg="add mod">
          <ac:chgData name="Firza Riany" userId="76fc7aea-155a-4ef6-a546-07c2564bfe70" providerId="ADAL" clId="{E30D5C34-EB61-4097-98B8-2BF07812879A}" dt="2021-02-08T14:41:57.146" v="1172" actId="208"/>
          <ac:spMkLst>
            <pc:docMk/>
            <pc:sldMk cId="1481428757" sldId="290"/>
            <ac:spMk id="39" creationId="{6037B3D4-8A3E-4E79-A695-B6DC956ACB71}"/>
          </ac:spMkLst>
        </pc:spChg>
        <pc:spChg chg="add mod">
          <ac:chgData name="Firza Riany" userId="76fc7aea-155a-4ef6-a546-07c2564bfe70" providerId="ADAL" clId="{E30D5C34-EB61-4097-98B8-2BF07812879A}" dt="2021-02-08T14:42:14.508" v="1177" actId="14100"/>
          <ac:spMkLst>
            <pc:docMk/>
            <pc:sldMk cId="1481428757" sldId="290"/>
            <ac:spMk id="40" creationId="{08C4FD1C-2D44-4318-B872-4358DE831E39}"/>
          </ac:spMkLst>
        </pc:spChg>
        <pc:spChg chg="mod">
          <ac:chgData name="Firza Riany" userId="76fc7aea-155a-4ef6-a546-07c2564bfe70" providerId="ADAL" clId="{E30D5C34-EB61-4097-98B8-2BF07812879A}" dt="2021-02-08T14:42:31.535" v="1204" actId="20577"/>
          <ac:spMkLst>
            <pc:docMk/>
            <pc:sldMk cId="1481428757" sldId="290"/>
            <ac:spMk id="42" creationId="{E431CB22-67FB-458E-9B21-2A67F8E7DEEA}"/>
          </ac:spMkLst>
        </pc:spChg>
        <pc:spChg chg="mod">
          <ac:chgData name="Firza Riany" userId="76fc7aea-155a-4ef6-a546-07c2564bfe70" providerId="ADAL" clId="{E30D5C34-EB61-4097-98B8-2BF07812879A}" dt="2021-02-08T14:42:53.371" v="1295" actId="20577"/>
          <ac:spMkLst>
            <pc:docMk/>
            <pc:sldMk cId="1481428757" sldId="290"/>
            <ac:spMk id="52" creationId="{B5D34880-B47A-4FE2-B743-7B2C5191F598}"/>
          </ac:spMkLst>
        </pc:spChg>
        <pc:picChg chg="del">
          <ac:chgData name="Firza Riany" userId="76fc7aea-155a-4ef6-a546-07c2564bfe70" providerId="ADAL" clId="{E30D5C34-EB61-4097-98B8-2BF07812879A}" dt="2021-02-08T14:33:30.084" v="1064" actId="478"/>
          <ac:picMkLst>
            <pc:docMk/>
            <pc:sldMk cId="1481428757" sldId="290"/>
            <ac:picMk id="9" creationId="{AAB695D6-9889-4C9B-AD87-9C6F3414C884}"/>
          </ac:picMkLst>
        </pc:picChg>
        <pc:picChg chg="add del mod">
          <ac:chgData name="Firza Riany" userId="76fc7aea-155a-4ef6-a546-07c2564bfe70" providerId="ADAL" clId="{E30D5C34-EB61-4097-98B8-2BF07812879A}" dt="2021-02-08T14:35:37.189" v="1075" actId="478"/>
          <ac:picMkLst>
            <pc:docMk/>
            <pc:sldMk cId="1481428757" sldId="290"/>
            <ac:picMk id="10" creationId="{AE532B23-F549-422C-B620-88E717B75D4F}"/>
          </ac:picMkLst>
        </pc:picChg>
        <pc:picChg chg="del">
          <ac:chgData name="Firza Riany" userId="76fc7aea-155a-4ef6-a546-07c2564bfe70" providerId="ADAL" clId="{E30D5C34-EB61-4097-98B8-2BF07812879A}" dt="2021-02-08T14:33:30.084" v="1064" actId="478"/>
          <ac:picMkLst>
            <pc:docMk/>
            <pc:sldMk cId="1481428757" sldId="290"/>
            <ac:picMk id="12" creationId="{21B17E69-F979-44F9-AA17-DB661BA04308}"/>
          </ac:picMkLst>
        </pc:picChg>
        <pc:picChg chg="add mod modCrop">
          <ac:chgData name="Firza Riany" userId="76fc7aea-155a-4ef6-a546-07c2564bfe70" providerId="ADAL" clId="{E30D5C34-EB61-4097-98B8-2BF07812879A}" dt="2021-02-08T14:37:45.071" v="1091" actId="732"/>
          <ac:picMkLst>
            <pc:docMk/>
            <pc:sldMk cId="1481428757" sldId="290"/>
            <ac:picMk id="15" creationId="{4ED42251-31CE-4BB7-868B-46FE7CD20897}"/>
          </ac:picMkLst>
        </pc:picChg>
        <pc:picChg chg="add del">
          <ac:chgData name="Firza Riany" userId="76fc7aea-155a-4ef6-a546-07c2564bfe70" providerId="ADAL" clId="{E30D5C34-EB61-4097-98B8-2BF07812879A}" dt="2021-02-08T14:33:30.084" v="1064" actId="478"/>
          <ac:picMkLst>
            <pc:docMk/>
            <pc:sldMk cId="1481428757" sldId="290"/>
            <ac:picMk id="16" creationId="{C6A62847-D4F5-4E08-BC21-5E2D56895C3B}"/>
          </ac:picMkLst>
        </pc:picChg>
        <pc:picChg chg="add mod ord modCrop">
          <ac:chgData name="Firza Riany" userId="76fc7aea-155a-4ef6-a546-07c2564bfe70" providerId="ADAL" clId="{E30D5C34-EB61-4097-98B8-2BF07812879A}" dt="2021-02-08T14:42:03.220" v="1175" actId="1076"/>
          <ac:picMkLst>
            <pc:docMk/>
            <pc:sldMk cId="1481428757" sldId="290"/>
            <ac:picMk id="18" creationId="{87C35FE6-CF28-45FE-A164-E8D71313A7FC}"/>
          </ac:picMkLst>
        </pc:picChg>
        <pc:cxnChg chg="mod">
          <ac:chgData name="Firza Riany" userId="76fc7aea-155a-4ef6-a546-07c2564bfe70" providerId="ADAL" clId="{E30D5C34-EB61-4097-98B8-2BF07812879A}" dt="2021-02-08T14:33:19.581" v="1061" actId="14100"/>
          <ac:cxnSpMkLst>
            <pc:docMk/>
            <pc:sldMk cId="1481428757" sldId="290"/>
            <ac:cxnSpMk id="8" creationId="{D0986099-F5F2-4E8B-BE17-81194861A00C}"/>
          </ac:cxnSpMkLst>
        </pc:cxnChg>
        <pc:cxnChg chg="mod">
          <ac:chgData name="Firza Riany" userId="76fc7aea-155a-4ef6-a546-07c2564bfe70" providerId="ADAL" clId="{E30D5C34-EB61-4097-98B8-2BF07812879A}" dt="2021-02-08T14:33:10.729" v="1060" actId="14100"/>
          <ac:cxnSpMkLst>
            <pc:docMk/>
            <pc:sldMk cId="1481428757" sldId="290"/>
            <ac:cxnSpMk id="14" creationId="{83E690F4-843A-47A5-8620-4FB01C0D8E68}"/>
          </ac:cxnSpMkLst>
        </pc:cxnChg>
      </pc:sldChg>
      <pc:sldChg chg="addSp delSp modSp mod addAnim delAnim modAnim modNotesTx">
        <pc:chgData name="Firza Riany" userId="76fc7aea-155a-4ef6-a546-07c2564bfe70" providerId="ADAL" clId="{E30D5C34-EB61-4097-98B8-2BF07812879A}" dt="2021-02-08T14:48:33.875" v="1480"/>
        <pc:sldMkLst>
          <pc:docMk/>
          <pc:sldMk cId="4007585802" sldId="291"/>
        </pc:sldMkLst>
        <pc:spChg chg="add mod">
          <ac:chgData name="Firza Riany" userId="76fc7aea-155a-4ef6-a546-07c2564bfe70" providerId="ADAL" clId="{E30D5C34-EB61-4097-98B8-2BF07812879A}" dt="2021-02-08T14:47:58.168" v="1475" actId="207"/>
          <ac:spMkLst>
            <pc:docMk/>
            <pc:sldMk cId="4007585802" sldId="291"/>
            <ac:spMk id="10" creationId="{F663AD2C-7749-4310-AFD2-76D4BEA2CD95}"/>
          </ac:spMkLst>
        </pc:spChg>
        <pc:spChg chg="mod">
          <ac:chgData name="Firza Riany" userId="76fc7aea-155a-4ef6-a546-07c2564bfe70" providerId="ADAL" clId="{E30D5C34-EB61-4097-98B8-2BF07812879A}" dt="2021-02-08T14:47:03.077" v="1402" actId="14100"/>
          <ac:spMkLst>
            <pc:docMk/>
            <pc:sldMk cId="4007585802" sldId="291"/>
            <ac:spMk id="27" creationId="{AAE2EBCA-BC52-47A4-B644-F40AFC80E8C8}"/>
          </ac:spMkLst>
        </pc:spChg>
        <pc:spChg chg="mod">
          <ac:chgData name="Firza Riany" userId="76fc7aea-155a-4ef6-a546-07c2564bfe70" providerId="ADAL" clId="{E30D5C34-EB61-4097-98B8-2BF07812879A}" dt="2021-02-08T14:47:34.793" v="1472" actId="14100"/>
          <ac:spMkLst>
            <pc:docMk/>
            <pc:sldMk cId="4007585802" sldId="291"/>
            <ac:spMk id="28" creationId="{43C2A3A5-F270-400F-B12E-B0BFAA1625B1}"/>
          </ac:spMkLst>
        </pc:spChg>
        <pc:spChg chg="add del">
          <ac:chgData name="Firza Riany" userId="76fc7aea-155a-4ef6-a546-07c2564bfe70" providerId="ADAL" clId="{E30D5C34-EB61-4097-98B8-2BF07812879A}" dt="2021-02-08T14:44:09.356" v="1302" actId="478"/>
          <ac:spMkLst>
            <pc:docMk/>
            <pc:sldMk cId="4007585802" sldId="291"/>
            <ac:spMk id="31" creationId="{496A3913-80C4-4924-8265-A31D6AD50CE7}"/>
          </ac:spMkLst>
        </pc:spChg>
        <pc:picChg chg="add del">
          <ac:chgData name="Firza Riany" userId="76fc7aea-155a-4ef6-a546-07c2564bfe70" providerId="ADAL" clId="{E30D5C34-EB61-4097-98B8-2BF07812879A}" dt="2021-02-08T14:44:12.221" v="1304" actId="478"/>
          <ac:picMkLst>
            <pc:docMk/>
            <pc:sldMk cId="4007585802" sldId="291"/>
            <ac:picMk id="3" creationId="{CAC2F0B9-F3B9-42EF-BA96-0C42967BFEC6}"/>
          </ac:picMkLst>
        </pc:picChg>
        <pc:picChg chg="add mod modCrop">
          <ac:chgData name="Firza Riany" userId="76fc7aea-155a-4ef6-a546-07c2564bfe70" providerId="ADAL" clId="{E30D5C34-EB61-4097-98B8-2BF07812879A}" dt="2021-02-08T14:45:28.296" v="1318" actId="732"/>
          <ac:picMkLst>
            <pc:docMk/>
            <pc:sldMk cId="4007585802" sldId="291"/>
            <ac:picMk id="5" creationId="{28AFBFF1-9F76-463E-9152-26CE098FCB6C}"/>
          </ac:picMkLst>
        </pc:picChg>
        <pc:picChg chg="add del">
          <ac:chgData name="Firza Riany" userId="76fc7aea-155a-4ef6-a546-07c2564bfe70" providerId="ADAL" clId="{E30D5C34-EB61-4097-98B8-2BF07812879A}" dt="2021-02-08T14:44:10.910" v="1303" actId="478"/>
          <ac:picMkLst>
            <pc:docMk/>
            <pc:sldMk cId="4007585802" sldId="291"/>
            <ac:picMk id="6" creationId="{AC5B74AC-DE12-4449-97AC-88BA92E74AF2}"/>
          </ac:picMkLst>
        </pc:picChg>
        <pc:picChg chg="add mod ord">
          <ac:chgData name="Firza Riany" userId="76fc7aea-155a-4ef6-a546-07c2564bfe70" providerId="ADAL" clId="{E30D5C34-EB61-4097-98B8-2BF07812879A}" dt="2021-02-08T14:45:45.319" v="1336" actId="1038"/>
          <ac:picMkLst>
            <pc:docMk/>
            <pc:sldMk cId="4007585802" sldId="291"/>
            <ac:picMk id="9" creationId="{924FEB95-55AE-4E5A-8AE0-84F10A0FBE4F}"/>
          </ac:picMkLst>
        </pc:picChg>
        <pc:cxnChg chg="mod">
          <ac:chgData name="Firza Riany" userId="76fc7aea-155a-4ef6-a546-07c2564bfe70" providerId="ADAL" clId="{E30D5C34-EB61-4097-98B8-2BF07812879A}" dt="2021-02-08T14:47:07.843" v="1404" actId="1036"/>
          <ac:cxnSpMkLst>
            <pc:docMk/>
            <pc:sldMk cId="4007585802" sldId="291"/>
            <ac:cxnSpMk id="26" creationId="{D1F59966-84EA-486C-BA82-E8A764B883E9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GB" dirty="0">
                <a:latin typeface="Calibri" panose="020F0502020204030204" pitchFamily="34" charset="0"/>
              </a:rPr>
              <a:t>Thank you for the opportunity to share my results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To understand the link between soy production and deforestation.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To identify the exporting companies that are exposed to deforestation.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Total soy production:</a:t>
            </a:r>
          </a:p>
          <a:p>
            <a:pPr marL="171450" indent="-171450">
              <a:buFontTx/>
              <a:buChar char="-"/>
            </a:pPr>
            <a:r>
              <a:rPr lang="en-US" dirty="0"/>
              <a:t>Aggregating  by state</a:t>
            </a:r>
          </a:p>
          <a:p>
            <a:pPr marL="171450" indent="-171450">
              <a:buFontTx/>
              <a:buChar char="-"/>
            </a:pPr>
            <a:r>
              <a:rPr lang="en-US" dirty="0"/>
              <a:t>Wait for the amount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Associated risk</a:t>
            </a:r>
          </a:p>
          <a:p>
            <a:pPr marL="171450" indent="-171450">
              <a:buFontTx/>
              <a:buChar char="-"/>
            </a:pPr>
            <a:r>
              <a:rPr lang="en-US" dirty="0"/>
              <a:t>Aggregating by state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question: companies in Mato Grosso linked with deforestation</a:t>
            </a:r>
          </a:p>
          <a:p>
            <a:pPr marL="0" indent="0">
              <a:buFontTx/>
              <a:buNone/>
            </a:pPr>
            <a:r>
              <a:rPr lang="en-US" dirty="0"/>
              <a:t>To compare the companies .. To say if they have high deforestation …</a:t>
            </a:r>
          </a:p>
          <a:p>
            <a:pPr marL="0" indent="0">
              <a:buFontTx/>
              <a:buNone/>
            </a:pPr>
            <a:r>
              <a:rPr lang="en-US" dirty="0"/>
              <a:t>Filter companies in Moto Grosso</a:t>
            </a:r>
          </a:p>
          <a:p>
            <a:pPr marL="0" indent="0">
              <a:buFontTx/>
              <a:buNone/>
            </a:pPr>
            <a:r>
              <a:rPr lang="en-US" dirty="0"/>
              <a:t>Assumptions:</a:t>
            </a:r>
          </a:p>
          <a:p>
            <a:pPr marL="228600" indent="-228600">
              <a:buFontTx/>
              <a:buAutoNum type="arabicPeriod"/>
            </a:pPr>
            <a:r>
              <a:rPr lang="en-US" dirty="0"/>
              <a:t>In this sense, how many hectares are deforested to produce 1 </a:t>
            </a:r>
            <a:r>
              <a:rPr lang="en-US" dirty="0" err="1"/>
              <a:t>tonne</a:t>
            </a:r>
            <a:r>
              <a:rPr lang="en-US" dirty="0"/>
              <a:t> of soy. Total soy production, total deforestation risk by company, divide them (ha/ton)</a:t>
            </a:r>
          </a:p>
          <a:p>
            <a:pPr marL="228600" indent="-228600">
              <a:buFontTx/>
              <a:buAutoNum type="arabicPeriod"/>
            </a:pPr>
            <a:r>
              <a:rPr lang="en-US" dirty="0"/>
              <a:t>Then I had to define the threshold to say..</a:t>
            </a:r>
          </a:p>
          <a:p>
            <a:pPr marL="228600" indent="-228600">
              <a:buFontTx/>
              <a:buAutoNum type="arabicPeriod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Threshold</a:t>
            </a:r>
          </a:p>
          <a:p>
            <a:pPr marL="0" indent="0">
              <a:buFontTx/>
              <a:buNone/>
            </a:pPr>
            <a:r>
              <a:rPr lang="en-US" dirty="0"/>
              <a:t>Why target: halting deforestation while producing soybean</a:t>
            </a:r>
          </a:p>
          <a:p>
            <a:pPr marL="0" indent="0">
              <a:buFontTx/>
              <a:buNone/>
            </a:pPr>
            <a:r>
              <a:rPr lang="en-US" dirty="0"/>
              <a:t>Ton/ha == allowed deforestation to produce 1t of soybean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Deforestation-free: so even though Cargill produces 1.5 million tons,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580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Loz</a:t>
            </a:r>
            <a:r>
              <a:rPr lang="en-US" dirty="0"/>
              <a:t> </a:t>
            </a:r>
            <a:r>
              <a:rPr lang="en-US"/>
              <a:t>productio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28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9692566" y="522898"/>
            <a:ext cx="2499434" cy="21924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0" y="544822"/>
            <a:ext cx="249943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31399" y="2660650"/>
            <a:ext cx="2037565" cy="203756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Procedures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Identifying the top 10 exporting companies that supply the</a:t>
            </a:r>
          </a:p>
          <a:p>
            <a:pPr algn="r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most soy to China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Comparing their risks of </a:t>
            </a:r>
          </a:p>
          <a:p>
            <a:pPr algn="r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deforestation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Recommend the</a:t>
            </a:r>
          </a:p>
          <a:p>
            <a:pPr algn="r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deforestation-free exporting companies.</a:t>
            </a:r>
            <a:endParaRPr lang="en-US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Inspecting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Analysing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largest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soy</a:t>
            </a: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producing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state in Brazil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87262" y="5154978"/>
            <a:ext cx="3961013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Identifying the companies that are exposed to deforestation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3937784" y="349522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4720463" y="181725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657DB2F7-135D-4AB5-BB45-D5F71E85F68E}"/>
              </a:ext>
            </a:extLst>
          </p:cNvPr>
          <p:cNvSpPr txBox="1">
            <a:spLocks/>
          </p:cNvSpPr>
          <p:nvPr/>
        </p:nvSpPr>
        <p:spPr>
          <a:xfrm>
            <a:off x="2499434" y="267823"/>
            <a:ext cx="7193132" cy="5539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/>
              <a:t>Risks to deforestation from soybean production</a:t>
            </a:r>
            <a:br>
              <a:rPr lang="en-US" sz="1600" b="1" dirty="0"/>
            </a:br>
            <a:r>
              <a:rPr lang="en-US" sz="1600" b="1" dirty="0"/>
              <a:t>Country of interest: Brazil</a:t>
            </a:r>
            <a:endParaRPr lang="en-US" sz="1600" dirty="0"/>
          </a:p>
        </p:txBody>
      </p:sp>
      <p:sp>
        <p:nvSpPr>
          <p:cNvPr id="45" name="Freeform 1676" descr="Icon of check box. ">
            <a:extLst>
              <a:ext uri="{FF2B5EF4-FFF2-40B4-BE49-F238E27FC236}">
                <a16:creationId xmlns:a16="http://schemas.microsoft.com/office/drawing/2014/main" id="{9D3CFDCB-E187-4989-BF78-75544C1E26B6}"/>
              </a:ext>
            </a:extLst>
          </p:cNvPr>
          <p:cNvSpPr>
            <a:spLocks noEditPoints="1"/>
          </p:cNvSpPr>
          <p:nvPr/>
        </p:nvSpPr>
        <p:spPr bwMode="auto">
          <a:xfrm>
            <a:off x="4716621" y="5352597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6" name="Group 45" descr="Icon of human being and gear. ">
            <a:extLst>
              <a:ext uri="{FF2B5EF4-FFF2-40B4-BE49-F238E27FC236}">
                <a16:creationId xmlns:a16="http://schemas.microsoft.com/office/drawing/2014/main" id="{EC9E1DF0-3E76-450A-840D-43A8E3C0F152}"/>
              </a:ext>
            </a:extLst>
          </p:cNvPr>
          <p:cNvGrpSpPr/>
          <p:nvPr/>
        </p:nvGrpSpPr>
        <p:grpSpPr>
          <a:xfrm>
            <a:off x="7137306" y="5363793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47" name="Freeform 3673">
              <a:extLst>
                <a:ext uri="{FF2B5EF4-FFF2-40B4-BE49-F238E27FC236}">
                  <a16:creationId xmlns:a16="http://schemas.microsoft.com/office/drawing/2014/main" id="{18869DB0-2105-4848-BD51-4E35B9AFC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3674">
              <a:extLst>
                <a:ext uri="{FF2B5EF4-FFF2-40B4-BE49-F238E27FC236}">
                  <a16:creationId xmlns:a16="http://schemas.microsoft.com/office/drawing/2014/main" id="{B880F4A5-E2CC-4D76-8DE0-0166B222BF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9" name="Title 1">
            <a:extLst>
              <a:ext uri="{FF2B5EF4-FFF2-40B4-BE49-F238E27FC236}">
                <a16:creationId xmlns:a16="http://schemas.microsoft.com/office/drawing/2014/main" id="{A252AFCE-488E-4809-848A-8115908A9C25}"/>
              </a:ext>
            </a:extLst>
          </p:cNvPr>
          <p:cNvSpPr txBox="1">
            <a:spLocks/>
          </p:cNvSpPr>
          <p:nvPr/>
        </p:nvSpPr>
        <p:spPr>
          <a:xfrm>
            <a:off x="9393684" y="18525"/>
            <a:ext cx="2531616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b="1" i="1" dirty="0"/>
              <a:t>Firza Riany</a:t>
            </a:r>
          </a:p>
          <a:p>
            <a:pPr algn="r"/>
            <a:r>
              <a:rPr lang="en-US" sz="1600" b="1" i="1" dirty="0"/>
              <a:t>firzariany2@gmail.com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9493576" y="522882"/>
            <a:ext cx="2698424" cy="16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413261" y="328983"/>
            <a:ext cx="7080315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The largest soy producing state in Brazil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0" y="522882"/>
            <a:ext cx="2413261" cy="16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hart, bar chart&#10;&#10;Description automatically generated">
            <a:extLst>
              <a:ext uri="{FF2B5EF4-FFF2-40B4-BE49-F238E27FC236}">
                <a16:creationId xmlns:a16="http://schemas.microsoft.com/office/drawing/2014/main" id="{E9CA3459-3D71-41A2-87FE-CAEC460F6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9844"/>
            <a:ext cx="8865092" cy="53190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EEC1351-D990-4076-A994-C4AE393061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1119844"/>
            <a:ext cx="8814292" cy="528857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228C0C0-BE7A-49C5-AE43-9D3B74E63795}"/>
              </a:ext>
            </a:extLst>
          </p:cNvPr>
          <p:cNvSpPr/>
          <p:nvPr/>
        </p:nvSpPr>
        <p:spPr>
          <a:xfrm>
            <a:off x="0" y="910680"/>
            <a:ext cx="9067800" cy="54977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4FB3DCC-3F9A-41DE-9DA1-511AFB3D52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8686797" cy="4343399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EA21432-26A7-473F-8E66-46F6DA062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6200000">
            <a:off x="9305295" y="1501306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F552360-2C43-45E5-A9D3-AAA653917016}"/>
              </a:ext>
            </a:extLst>
          </p:cNvPr>
          <p:cNvSpPr/>
          <p:nvPr/>
        </p:nvSpPr>
        <p:spPr>
          <a:xfrm>
            <a:off x="8702045" y="1492061"/>
            <a:ext cx="3080380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25 million tons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8C2364-BE45-49FA-8420-DE8D58C9107E}"/>
              </a:ext>
            </a:extLst>
          </p:cNvPr>
          <p:cNvSpPr/>
          <p:nvPr/>
        </p:nvSpPr>
        <p:spPr>
          <a:xfrm>
            <a:off x="8702045" y="1040344"/>
            <a:ext cx="2743195" cy="4655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Total soy production in</a:t>
            </a:r>
          </a:p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Moto Grosso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7E8BA9-6962-4FEA-8BA6-E09C24C277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6200000">
            <a:off x="9305295" y="2698777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ADE2973-C6A0-409B-978B-F8365D2F49C7}"/>
              </a:ext>
            </a:extLst>
          </p:cNvPr>
          <p:cNvSpPr/>
          <p:nvPr/>
        </p:nvSpPr>
        <p:spPr>
          <a:xfrm>
            <a:off x="8702045" y="2689532"/>
            <a:ext cx="3080380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12.6k hectares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D3E4BB0-EDED-428D-A6E2-A94015D0508A}"/>
              </a:ext>
            </a:extLst>
          </p:cNvPr>
          <p:cNvSpPr/>
          <p:nvPr/>
        </p:nvSpPr>
        <p:spPr>
          <a:xfrm>
            <a:off x="8702045" y="2237815"/>
            <a:ext cx="2743195" cy="4655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The deforestation risk in</a:t>
            </a:r>
          </a:p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Moto Grosso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F1A0D84-B825-40EF-96CB-516A84FC4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6200000">
            <a:off x="9319580" y="3871955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3E96E7A-1E1B-4767-B3B2-F53916C102D0}"/>
              </a:ext>
            </a:extLst>
          </p:cNvPr>
          <p:cNvSpPr/>
          <p:nvPr/>
        </p:nvSpPr>
        <p:spPr>
          <a:xfrm>
            <a:off x="8716330" y="3862710"/>
            <a:ext cx="3080380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Bunge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BEDAEC5-E0BC-4DCE-A3DD-D14716FC7D58}"/>
              </a:ext>
            </a:extLst>
          </p:cNvPr>
          <p:cNvSpPr/>
          <p:nvPr/>
        </p:nvSpPr>
        <p:spPr>
          <a:xfrm>
            <a:off x="8716330" y="3410993"/>
            <a:ext cx="2743195" cy="4655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The company with the highest risk to deforestation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1CEFCD-69CC-4680-B86C-0120D77F8F67}"/>
              </a:ext>
            </a:extLst>
          </p:cNvPr>
          <p:cNvSpPr/>
          <p:nvPr/>
        </p:nvSpPr>
        <p:spPr>
          <a:xfrm>
            <a:off x="2328421" y="4440025"/>
            <a:ext cx="5316717" cy="4924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CD90AF2-27EC-4591-9E23-DA8369EF8EFB}"/>
              </a:ext>
            </a:extLst>
          </p:cNvPr>
          <p:cNvSpPr/>
          <p:nvPr/>
        </p:nvSpPr>
        <p:spPr>
          <a:xfrm>
            <a:off x="4911365" y="4440024"/>
            <a:ext cx="2659928" cy="492425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461C9A8-07A6-453B-91B2-5F9B1B8B2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6200000">
            <a:off x="9326723" y="5085424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6C87509-2B12-4995-A919-1703923C18E6}"/>
              </a:ext>
            </a:extLst>
          </p:cNvPr>
          <p:cNvSpPr/>
          <p:nvPr/>
        </p:nvSpPr>
        <p:spPr>
          <a:xfrm>
            <a:off x="8723473" y="5076179"/>
            <a:ext cx="3080380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China and the EU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BC1F785-6223-4536-8798-09BE4D0AD032}"/>
              </a:ext>
            </a:extLst>
          </p:cNvPr>
          <p:cNvSpPr/>
          <p:nvPr/>
        </p:nvSpPr>
        <p:spPr>
          <a:xfrm>
            <a:off x="8723473" y="4624462"/>
            <a:ext cx="2743195" cy="4655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The economic blocks sourcing from Bunge</a:t>
            </a: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46A145A2-FD6F-4DAC-A7AA-5A7611EBFCDA}"/>
              </a:ext>
            </a:extLst>
          </p:cNvPr>
          <p:cNvSpPr txBox="1">
            <a:spLocks/>
          </p:cNvSpPr>
          <p:nvPr/>
        </p:nvSpPr>
        <p:spPr>
          <a:xfrm>
            <a:off x="324962" y="759670"/>
            <a:ext cx="3342065" cy="9971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/>
              <a:t>Assumptions:</a:t>
            </a:r>
          </a:p>
          <a:p>
            <a:pPr marL="228600" indent="-228600">
              <a:buAutoNum type="arabicPeriod"/>
            </a:pPr>
            <a:r>
              <a:rPr lang="en-US" sz="1200" b="1" dirty="0"/>
              <a:t>Each company has the same probability to cause deforestation</a:t>
            </a:r>
          </a:p>
          <a:p>
            <a:pPr marL="228600" indent="-228600">
              <a:buAutoNum type="arabicPeriod"/>
            </a:pPr>
            <a:r>
              <a:rPr lang="en-US" sz="1200" b="1" dirty="0"/>
              <a:t>Defining the threshold to decide which companies are having high risk of deforestation</a:t>
            </a:r>
            <a:endParaRPr lang="en-US" sz="1200" dirty="0"/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07EBF8C4-DC6B-407A-BE1C-B34F06923FEE}"/>
              </a:ext>
            </a:extLst>
          </p:cNvPr>
          <p:cNvSpPr txBox="1">
            <a:spLocks/>
          </p:cNvSpPr>
          <p:nvPr/>
        </p:nvSpPr>
        <p:spPr>
          <a:xfrm>
            <a:off x="3746625" y="759670"/>
            <a:ext cx="4944622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/>
              <a:t>Threshold: target / forest / yield = 0.00240 ha/ton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Deforestation target (Silva, et. al., 2021) = 400k ha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Forest areas (FAO, 2020) = 49 million ha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Potential yield soybean (FAO, 2020) = 3.41 tons/ha</a:t>
            </a:r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5" grpId="0"/>
      <p:bldP spid="26" grpId="0"/>
      <p:bldP spid="41" grpId="0"/>
      <p:bldP spid="42" grpId="0"/>
      <p:bldP spid="53" grpId="0"/>
      <p:bldP spid="54" grpId="0"/>
      <p:bldP spid="19" grpId="0" animBg="1"/>
      <p:bldP spid="55" grpId="0" animBg="1"/>
      <p:bldP spid="57" grpId="0"/>
      <p:bldP spid="58" grpId="0"/>
      <p:bldP spid="59" grpId="0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87C35FE6-CF28-45FE-A164-E8D71313A7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071" b="500"/>
          <a:stretch/>
        </p:blipFill>
        <p:spPr>
          <a:xfrm>
            <a:off x="4886016" y="1179170"/>
            <a:ext cx="7234450" cy="3590198"/>
          </a:xfrm>
          <a:prstGeom prst="rect">
            <a:avLst/>
          </a:prstGeom>
        </p:spPr>
      </p:pic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0682209" y="570082"/>
            <a:ext cx="150979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261398" y="376183"/>
            <a:ext cx="9420811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If I have to recommend to someone from China…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-204993" y="570082"/>
            <a:ext cx="146639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59E953-A565-4105-B81F-E6E14191E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>
            <a:off x="3087208" y="5055016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FE56002-B152-46E6-9813-6B65EC10A504}"/>
              </a:ext>
            </a:extLst>
          </p:cNvPr>
          <p:cNvSpPr/>
          <p:nvPr/>
        </p:nvSpPr>
        <p:spPr>
          <a:xfrm>
            <a:off x="228600" y="5617612"/>
            <a:ext cx="3080380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Cargill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2DD71C-09F2-46F3-8B52-1F6A910C7085}"/>
              </a:ext>
            </a:extLst>
          </p:cNvPr>
          <p:cNvSpPr/>
          <p:nvPr/>
        </p:nvSpPr>
        <p:spPr>
          <a:xfrm>
            <a:off x="228600" y="5165895"/>
            <a:ext cx="2743195" cy="4655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The company with the most soy exports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1F59966-84EA-486C-BA82-E8A764B88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>
            <a:off x="6275756" y="5055016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AE2EBCA-BC52-47A4-B644-F40AFC80E8C8}"/>
              </a:ext>
            </a:extLst>
          </p:cNvPr>
          <p:cNvSpPr/>
          <p:nvPr/>
        </p:nvSpPr>
        <p:spPr>
          <a:xfrm>
            <a:off x="3228609" y="5617612"/>
            <a:ext cx="3080374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1.5 million tons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C2A3A5-F270-400F-B12E-B0BFAA1625B1}"/>
              </a:ext>
            </a:extLst>
          </p:cNvPr>
          <p:cNvSpPr/>
          <p:nvPr/>
        </p:nvSpPr>
        <p:spPr>
          <a:xfrm>
            <a:off x="3228609" y="5165895"/>
            <a:ext cx="2743195" cy="4655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The amount of soy exported by Cargill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5F6CB34-B269-480C-80F6-C38F9287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>
            <a:off x="9308992" y="5038980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E9C8833A-43DC-4A22-932E-9794901C8101}"/>
              </a:ext>
            </a:extLst>
          </p:cNvPr>
          <p:cNvSpPr/>
          <p:nvPr/>
        </p:nvSpPr>
        <p:spPr>
          <a:xfrm>
            <a:off x="6450384" y="5601576"/>
            <a:ext cx="3080380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Bunge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704723E-FF2F-4CA2-85E4-5BCE20B1D547}"/>
              </a:ext>
            </a:extLst>
          </p:cNvPr>
          <p:cNvSpPr/>
          <p:nvPr/>
        </p:nvSpPr>
        <p:spPr>
          <a:xfrm>
            <a:off x="6450384" y="5149859"/>
            <a:ext cx="2743195" cy="4655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The company with the highest risk to deforestation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A2117CB-9EEF-4F5F-B432-0885A23C6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>
            <a:off x="12530773" y="5049262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431CB22-67FB-458E-9B21-2A67F8E7DEEA}"/>
              </a:ext>
            </a:extLst>
          </p:cNvPr>
          <p:cNvSpPr/>
          <p:nvPr/>
        </p:nvSpPr>
        <p:spPr>
          <a:xfrm>
            <a:off x="9483626" y="5611858"/>
            <a:ext cx="3080374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 err="1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Engelhart</a:t>
            </a:r>
            <a:endParaRPr lang="en-US" sz="3200" dirty="0">
              <a:solidFill>
                <a:schemeClr val="accent4">
                  <a:lumMod val="7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5D34880-B47A-4FE2-B743-7B2C5191F598}"/>
              </a:ext>
            </a:extLst>
          </p:cNvPr>
          <p:cNvSpPr/>
          <p:nvPr/>
        </p:nvSpPr>
        <p:spPr>
          <a:xfrm>
            <a:off x="9448805" y="5149859"/>
            <a:ext cx="2743195" cy="4655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The company with the lowest risk to deforestation</a:t>
            </a:r>
          </a:p>
        </p:txBody>
      </p:sp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4ED42251-31CE-4BB7-868B-46FE7CD208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0"/>
          <a:stretch/>
        </p:blipFill>
        <p:spPr>
          <a:xfrm>
            <a:off x="-204993" y="1205416"/>
            <a:ext cx="6848388" cy="355462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32D1479-8210-4500-8612-15ED2F28F365}"/>
              </a:ext>
            </a:extLst>
          </p:cNvPr>
          <p:cNvSpPr/>
          <p:nvPr/>
        </p:nvSpPr>
        <p:spPr>
          <a:xfrm>
            <a:off x="1129003" y="3209730"/>
            <a:ext cx="5477068" cy="27991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736CD4D-6657-4220-ACDB-B3A59797830E}"/>
              </a:ext>
            </a:extLst>
          </p:cNvPr>
          <p:cNvSpPr/>
          <p:nvPr/>
        </p:nvSpPr>
        <p:spPr>
          <a:xfrm>
            <a:off x="1129002" y="3411696"/>
            <a:ext cx="10674221" cy="335605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037B3D4-8A3E-4E79-A695-B6DC956ACB71}"/>
              </a:ext>
            </a:extLst>
          </p:cNvPr>
          <p:cNvSpPr/>
          <p:nvPr/>
        </p:nvSpPr>
        <p:spPr>
          <a:xfrm>
            <a:off x="193454" y="2228520"/>
            <a:ext cx="8625426" cy="27991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C4FD1C-2D44-4318-B872-4358DE831E39}"/>
              </a:ext>
            </a:extLst>
          </p:cNvPr>
          <p:cNvSpPr/>
          <p:nvPr/>
        </p:nvSpPr>
        <p:spPr>
          <a:xfrm>
            <a:off x="905338" y="2739553"/>
            <a:ext cx="6674022" cy="25695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42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  <p:bldP spid="28" grpId="0"/>
      <p:bldP spid="35" grpId="0"/>
      <p:bldP spid="36" grpId="0"/>
      <p:bldP spid="42" grpId="0"/>
      <p:bldP spid="52" grpId="0"/>
      <p:bldP spid="19" grpId="0" animBg="1"/>
      <p:bldP spid="38" grpId="0" animBg="1"/>
      <p:bldP spid="39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924FEB95-55AE-4E5A-8AE0-84F10A0FB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212" y="1232577"/>
            <a:ext cx="7500144" cy="3750072"/>
          </a:xfrm>
          <a:prstGeom prst="rect">
            <a:avLst/>
          </a:prstGeom>
        </p:spPr>
      </p:pic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0281893" y="577630"/>
            <a:ext cx="191010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910107" y="383731"/>
            <a:ext cx="8371786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If I have to recommend someone from China…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-150829" y="577630"/>
            <a:ext cx="206093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59E953-A565-4105-B81F-E6E14191E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>
            <a:off x="3087208" y="5055016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FE56002-B152-46E6-9813-6B65EC10A504}"/>
              </a:ext>
            </a:extLst>
          </p:cNvPr>
          <p:cNvSpPr/>
          <p:nvPr/>
        </p:nvSpPr>
        <p:spPr>
          <a:xfrm>
            <a:off x="228600" y="5617612"/>
            <a:ext cx="3080380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Bunge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2DD71C-09F2-46F3-8B52-1F6A910C7085}"/>
              </a:ext>
            </a:extLst>
          </p:cNvPr>
          <p:cNvSpPr/>
          <p:nvPr/>
        </p:nvSpPr>
        <p:spPr>
          <a:xfrm>
            <a:off x="228600" y="5165895"/>
            <a:ext cx="2743195" cy="4655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The company with the highest emission per 1 </a:t>
            </a:r>
            <a:r>
              <a:rPr lang="en-US" sz="1400" b="1" dirty="0" err="1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tonne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 of soy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1F59966-84EA-486C-BA82-E8A764B88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>
            <a:off x="7349756" y="5064347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AE2EBCA-BC52-47A4-B644-F40AFC80E8C8}"/>
              </a:ext>
            </a:extLst>
          </p:cNvPr>
          <p:cNvSpPr/>
          <p:nvPr/>
        </p:nvSpPr>
        <p:spPr>
          <a:xfrm>
            <a:off x="3228608" y="5617612"/>
            <a:ext cx="4777051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0.00026 tons of Carbon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C2A3A5-F270-400F-B12E-B0BFAA1625B1}"/>
              </a:ext>
            </a:extLst>
          </p:cNvPr>
          <p:cNvSpPr/>
          <p:nvPr/>
        </p:nvSpPr>
        <p:spPr>
          <a:xfrm>
            <a:off x="3228609" y="5165895"/>
            <a:ext cx="3172191" cy="4655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The total possible emission caused by Bunge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143D7159-1E57-4CF1-9228-90F7357A6945}"/>
              </a:ext>
            </a:extLst>
          </p:cNvPr>
          <p:cNvSpPr txBox="1">
            <a:spLocks/>
          </p:cNvSpPr>
          <p:nvPr/>
        </p:nvSpPr>
        <p:spPr>
          <a:xfrm>
            <a:off x="228600" y="788150"/>
            <a:ext cx="5743204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/>
              <a:t>Equation = total area changed (ha) x carbon stock in Mato Grosso (</a:t>
            </a:r>
            <a:r>
              <a:rPr lang="en-US" sz="1200" b="1" dirty="0" err="1"/>
              <a:t>mgC</a:t>
            </a:r>
            <a:r>
              <a:rPr lang="en-US" sz="1200" b="1" dirty="0"/>
              <a:t>/ha); carbon stock (Nogueira et. al. 2009) = 159.7 </a:t>
            </a:r>
            <a:r>
              <a:rPr lang="en-US" sz="1200" b="1" dirty="0" err="1"/>
              <a:t>mgC</a:t>
            </a:r>
            <a:r>
              <a:rPr lang="en-US" sz="1200" b="1" dirty="0"/>
              <a:t>/ha</a:t>
            </a:r>
            <a:endParaRPr lang="en-US" sz="1200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8AFBFF1-9F76-463E-9152-26CE098FCB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98"/>
          <a:stretch/>
        </p:blipFill>
        <p:spPr>
          <a:xfrm>
            <a:off x="-150829" y="1312204"/>
            <a:ext cx="6943508" cy="357905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663AD2C-7749-4310-AFD2-76D4BEA2CD95}"/>
              </a:ext>
            </a:extLst>
          </p:cNvPr>
          <p:cNvSpPr/>
          <p:nvPr/>
        </p:nvSpPr>
        <p:spPr>
          <a:xfrm>
            <a:off x="1138335" y="3573624"/>
            <a:ext cx="11053665" cy="33590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58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  <p:bldP spid="28" grpId="0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464</Words>
  <Application>Microsoft Office PowerPoint</Application>
  <PresentationFormat>Widescreen</PresentationFormat>
  <Paragraphs>77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Segoe UI Light</vt:lpstr>
      <vt:lpstr>Office Theme</vt:lpstr>
      <vt:lpstr>Project analysis slide 2</vt:lpstr>
      <vt:lpstr>Project analysis slide 5</vt:lpstr>
      <vt:lpstr>Project analysis slide 5</vt:lpstr>
      <vt:lpstr>Project analysis slide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Risks to deforestation from soybean production Country of interest: Brazil</dc:title>
  <dc:creator>Firza Riany</dc:creator>
  <cp:lastModifiedBy>Firza Riany</cp:lastModifiedBy>
  <cp:revision>10</cp:revision>
  <dcterms:created xsi:type="dcterms:W3CDTF">2021-02-05T11:36:53Z</dcterms:created>
  <dcterms:modified xsi:type="dcterms:W3CDTF">2021-02-08T14:48:46Z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