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4"/>
  </p:notesMasterIdLst>
  <p:handoutMasterIdLst>
    <p:handoutMasterId r:id="rId75"/>
  </p:handoutMasterIdLst>
  <p:sldIdLst>
    <p:sldId id="292" r:id="rId3"/>
    <p:sldId id="270" r:id="rId4"/>
    <p:sldId id="293" r:id="rId5"/>
    <p:sldId id="294" r:id="rId6"/>
    <p:sldId id="300" r:id="rId7"/>
    <p:sldId id="296" r:id="rId8"/>
    <p:sldId id="301" r:id="rId9"/>
    <p:sldId id="298" r:id="rId10"/>
    <p:sldId id="302" r:id="rId11"/>
    <p:sldId id="275" r:id="rId12"/>
    <p:sldId id="395" r:id="rId13"/>
    <p:sldId id="281" r:id="rId14"/>
    <p:sldId id="283" r:id="rId15"/>
    <p:sldId id="284" r:id="rId16"/>
    <p:sldId id="282" r:id="rId17"/>
    <p:sldId id="291" r:id="rId18"/>
    <p:sldId id="286" r:id="rId19"/>
    <p:sldId id="287" r:id="rId20"/>
    <p:sldId id="288" r:id="rId21"/>
    <p:sldId id="289" r:id="rId22"/>
    <p:sldId id="290" r:id="rId23"/>
    <p:sldId id="303" r:id="rId24"/>
    <p:sldId id="304" r:id="rId25"/>
    <p:sldId id="305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273" r:id="rId39"/>
    <p:sldId id="330" r:id="rId40"/>
    <p:sldId id="285" r:id="rId41"/>
    <p:sldId id="331" r:id="rId42"/>
    <p:sldId id="364" r:id="rId43"/>
    <p:sldId id="399" r:id="rId44"/>
    <p:sldId id="365" r:id="rId45"/>
    <p:sldId id="369" r:id="rId46"/>
    <p:sldId id="366" r:id="rId47"/>
    <p:sldId id="396" r:id="rId48"/>
    <p:sldId id="367" r:id="rId49"/>
    <p:sldId id="397" r:id="rId50"/>
    <p:sldId id="368" r:id="rId51"/>
    <p:sldId id="398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80" r:id="rId62"/>
    <p:sldId id="381" r:id="rId63"/>
    <p:sldId id="384" r:id="rId64"/>
    <p:sldId id="400" r:id="rId65"/>
    <p:sldId id="394" r:id="rId66"/>
    <p:sldId id="356" r:id="rId67"/>
    <p:sldId id="357" r:id="rId68"/>
    <p:sldId id="358" r:id="rId69"/>
    <p:sldId id="359" r:id="rId70"/>
    <p:sldId id="360" r:id="rId71"/>
    <p:sldId id="362" r:id="rId72"/>
    <p:sldId id="363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70"/>
          </p14:sldIdLst>
        </p14:section>
        <p14:section name="current situation (Duc)" id="{1D40958F-2ADA-456C-B958-D96D2E1C5CF9}">
          <p14:sldIdLst>
            <p14:sldId id="293"/>
            <p14:sldId id="294"/>
            <p14:sldId id="300"/>
            <p14:sldId id="296"/>
            <p14:sldId id="301"/>
            <p14:sldId id="298"/>
            <p14:sldId id="302"/>
          </p14:sldIdLst>
        </p14:section>
        <p14:section name="proposed (Thanh)" id="{EB60348A-F37A-45EA-AA65-207E896E5256}">
          <p14:sldIdLst>
            <p14:sldId id="275"/>
            <p14:sldId id="395"/>
            <p14:sldId id="281"/>
            <p14:sldId id="283"/>
            <p14:sldId id="284"/>
            <p14:sldId id="282"/>
            <p14:sldId id="291"/>
            <p14:sldId id="286"/>
            <p14:sldId id="287"/>
            <p14:sldId id="288"/>
            <p14:sldId id="289"/>
            <p14:sldId id="290"/>
          </p14:sldIdLst>
        </p14:section>
        <p14:section name="Intro feature (Tam)" id="{F57204B4-660D-44BB-9701-04604DDC2D17}">
          <p14:sldIdLst>
            <p14:sldId id="303"/>
            <p14:sldId id="304"/>
            <p14:sldId id="30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Scenario 1 (Thanh)" id="{4FC09AF6-5B80-4E55-815E-37027EECFCB5}">
          <p14:sldIdLst>
            <p14:sldId id="273"/>
            <p14:sldId id="330"/>
            <p14:sldId id="285"/>
            <p14:sldId id="331"/>
          </p14:sldIdLst>
        </p14:section>
        <p14:section name="Scenario 2 (Khoa)" id="{92CBFA4B-E221-4EF0-B04C-F0441EACB303}">
          <p14:sldIdLst>
            <p14:sldId id="364"/>
            <p14:sldId id="399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96"/>
            <p14:sldId id="367"/>
            <p14:sldId id="397"/>
            <p14:sldId id="368"/>
            <p14:sldId id="398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4"/>
            <p14:sldId id="400"/>
            <p14:sldId id="394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609" autoAdjust="0"/>
  </p:normalViewPr>
  <p:slideViewPr>
    <p:cSldViewPr snapToGrid="0">
      <p:cViewPr varScale="1">
        <p:scale>
          <a:sx n="72" d="100"/>
          <a:sy n="72" d="100"/>
        </p:scale>
        <p:origin x="1944" y="54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</a:t>
          </a:r>
          <a:r>
            <a:rPr lang="en-US" baseline="0" dirty="0" smtClean="0"/>
            <a:t> Function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Xin chân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</a:t>
            </a:r>
            <a:r>
              <a:rPr lang="vi-VN" sz="1200" dirty="0" err="1" smtClean="0"/>
              <a:t>cảm</a:t>
            </a:r>
            <a:r>
              <a:rPr lang="vi-VN" sz="1200" dirty="0" smtClean="0"/>
              <a:t> ơn </a:t>
            </a:r>
            <a:r>
              <a:rPr lang="vi-VN" sz="1200" dirty="0" err="1" smtClean="0"/>
              <a:t>quý</a:t>
            </a:r>
            <a:r>
              <a:rPr lang="vi-VN" sz="1200" dirty="0" smtClean="0"/>
              <a:t> </a:t>
            </a:r>
            <a:r>
              <a:rPr lang="en-US" sz="1200" dirty="0" err="1" smtClean="0"/>
              <a:t>hội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đồng</a:t>
            </a:r>
            <a:r>
              <a:rPr lang="vi-VN" sz="1200" dirty="0" smtClean="0"/>
              <a:t>,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phụ</a:t>
            </a:r>
            <a:r>
              <a:rPr lang="vi-VN" sz="1200" dirty="0" smtClean="0"/>
              <a:t> huynh, </a:t>
            </a:r>
            <a:r>
              <a:rPr lang="vi-VN" sz="1200" dirty="0" err="1" smtClean="0"/>
              <a:t>cùng</a:t>
            </a:r>
            <a:r>
              <a:rPr lang="vi-VN" sz="1200" dirty="0" smtClean="0"/>
              <a:t>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khán</a:t>
            </a:r>
            <a:r>
              <a:rPr lang="vi-VN" sz="1200" dirty="0" smtClean="0"/>
              <a:t> </a:t>
            </a:r>
            <a:r>
              <a:rPr lang="vi-VN" sz="1200" dirty="0" err="1" smtClean="0"/>
              <a:t>giả</a:t>
            </a:r>
            <a:r>
              <a:rPr lang="vi-VN" sz="1200" dirty="0" smtClean="0"/>
              <a:t> </a:t>
            </a:r>
            <a:r>
              <a:rPr lang="vi-VN" sz="1200" dirty="0" err="1" smtClean="0"/>
              <a:t>đã</a:t>
            </a:r>
            <a:r>
              <a:rPr lang="vi-VN" sz="1200" dirty="0" smtClean="0"/>
              <a:t> </a:t>
            </a:r>
            <a:r>
              <a:rPr lang="vi-VN" sz="1200" dirty="0" err="1" smtClean="0"/>
              <a:t>đến</a:t>
            </a:r>
            <a:r>
              <a:rPr lang="vi-VN" sz="1200" dirty="0" smtClean="0"/>
              <a:t> tham </a:t>
            </a:r>
            <a:r>
              <a:rPr lang="vi-VN" sz="1200" dirty="0" err="1" smtClean="0"/>
              <a:t>dự</a:t>
            </a:r>
            <a:r>
              <a:rPr lang="vi-VN" sz="1200" dirty="0" smtClean="0"/>
              <a:t> </a:t>
            </a:r>
            <a:r>
              <a:rPr lang="vi-VN" sz="1200" dirty="0" err="1" smtClean="0"/>
              <a:t>buổi</a:t>
            </a:r>
            <a:r>
              <a:rPr lang="vi-VN" sz="1200" dirty="0" smtClean="0"/>
              <a:t> </a:t>
            </a:r>
            <a:r>
              <a:rPr lang="vi-VN" sz="1200" dirty="0" err="1" smtClean="0"/>
              <a:t>bảo</a:t>
            </a:r>
            <a:r>
              <a:rPr lang="vi-VN" sz="1200" dirty="0" smtClean="0"/>
              <a:t> </a:t>
            </a:r>
            <a:r>
              <a:rPr lang="vi-VN" sz="1200" dirty="0" err="1" smtClean="0"/>
              <a:t>vệ</a:t>
            </a:r>
            <a:r>
              <a:rPr lang="vi-VN" sz="1200" dirty="0" smtClean="0"/>
              <a:t> </a:t>
            </a:r>
            <a:r>
              <a:rPr lang="vi-VN" sz="1200" dirty="0" err="1" smtClean="0"/>
              <a:t>đồ</a:t>
            </a:r>
            <a:r>
              <a:rPr lang="vi-VN" sz="1200" dirty="0" smtClean="0"/>
              <a:t> </a:t>
            </a:r>
            <a:r>
              <a:rPr lang="vi-VN" sz="1200" dirty="0" err="1" smtClean="0"/>
              <a:t>án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nhóm</a:t>
            </a:r>
            <a:r>
              <a:rPr lang="vi-VN" sz="1200" dirty="0" smtClean="0"/>
              <a:t> </a:t>
            </a:r>
            <a:r>
              <a:rPr lang="vi-VN" sz="1200" dirty="0" err="1" smtClean="0"/>
              <a:t>chúng</a:t>
            </a:r>
            <a:r>
              <a:rPr lang="vi-VN" sz="1200" dirty="0" smtClean="0"/>
              <a:t> tôi hôm nay.</a:t>
            </a:r>
            <a:endParaRPr lang="en-US" sz="1200" dirty="0" smtClean="0"/>
          </a:p>
          <a:p>
            <a:endParaRPr lang="vi-VN" sz="1200" dirty="0" smtClean="0"/>
          </a:p>
          <a:p>
            <a:r>
              <a:rPr lang="vi-VN" sz="1200" dirty="0" err="1" smtClean="0"/>
              <a:t>Đề</a:t>
            </a:r>
            <a:r>
              <a:rPr lang="vi-VN" sz="1200" dirty="0" smtClean="0"/>
              <a:t> </a:t>
            </a:r>
            <a:r>
              <a:rPr lang="vi-VN" sz="1200" dirty="0" err="1" smtClean="0"/>
              <a:t>tài</a:t>
            </a:r>
            <a:r>
              <a:rPr lang="vi-VN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được</a:t>
            </a:r>
            <a:r>
              <a:rPr lang="vi-VN" sz="1200" dirty="0" smtClean="0"/>
              <a:t> </a:t>
            </a:r>
            <a:r>
              <a:rPr lang="vi-VN" sz="1200" dirty="0" err="1" smtClean="0"/>
              <a:t>tiến</a:t>
            </a:r>
            <a:r>
              <a:rPr lang="vi-VN" sz="1200" dirty="0" smtClean="0"/>
              <a:t> </a:t>
            </a:r>
            <a:r>
              <a:rPr lang="vi-VN" sz="1200" dirty="0" err="1" smtClean="0"/>
              <a:t>hành</a:t>
            </a:r>
            <a:r>
              <a:rPr lang="vi-VN" sz="1200" dirty="0" smtClean="0"/>
              <a:t> </a:t>
            </a:r>
            <a:r>
              <a:rPr lang="vi-VN" sz="1200" dirty="0" err="1" smtClean="0"/>
              <a:t>dưới</a:t>
            </a:r>
            <a:r>
              <a:rPr lang="vi-VN" sz="1200" dirty="0" smtClean="0"/>
              <a:t> </a:t>
            </a:r>
            <a:r>
              <a:rPr lang="vi-VN" sz="1200" dirty="0" err="1" smtClean="0"/>
              <a:t>sự</a:t>
            </a:r>
            <a:r>
              <a:rPr lang="vi-VN" sz="1200" dirty="0" smtClean="0"/>
              <a:t> </a:t>
            </a:r>
            <a:r>
              <a:rPr lang="vi-VN" sz="1200" dirty="0" err="1" smtClean="0"/>
              <a:t>chỉ</a:t>
            </a:r>
            <a:r>
              <a:rPr lang="vi-VN" sz="1200" dirty="0" smtClean="0"/>
              <a:t> </a:t>
            </a:r>
            <a:r>
              <a:rPr lang="vi-VN" sz="1200" dirty="0" err="1" smtClean="0"/>
              <a:t>dẫn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thầy</a:t>
            </a:r>
            <a:r>
              <a:rPr lang="vi-VN" sz="1200" dirty="0" smtClean="0"/>
              <a:t> Lâm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Khánh</a:t>
            </a:r>
            <a:r>
              <a:rPr lang="vi-VN" sz="1200" dirty="0" smtClean="0"/>
              <a:t> Phương, </a:t>
            </a:r>
            <a:r>
              <a:rPr lang="vi-VN" sz="1200" dirty="0" err="1" smtClean="0"/>
              <a:t>thực</a:t>
            </a:r>
            <a:r>
              <a:rPr lang="vi-VN" sz="1200" dirty="0" smtClean="0"/>
              <a:t> </a:t>
            </a:r>
            <a:r>
              <a:rPr lang="vi-VN" sz="1200" dirty="0" err="1" smtClean="0"/>
              <a:t>hiện</a:t>
            </a:r>
            <a:r>
              <a:rPr lang="vi-VN" sz="1200" dirty="0" smtClean="0"/>
              <a:t> </a:t>
            </a:r>
            <a:r>
              <a:rPr lang="vi-VN" sz="1200" dirty="0" err="1" smtClean="0"/>
              <a:t>bởi</a:t>
            </a:r>
            <a:r>
              <a:rPr lang="vi-VN" sz="1200" dirty="0" smtClean="0"/>
              <a:t> 4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viên </a:t>
            </a:r>
            <a:r>
              <a:rPr lang="vi-VN" sz="1200" dirty="0" err="1" smtClean="0"/>
              <a:t>là</a:t>
            </a:r>
            <a:r>
              <a:rPr lang="vi-VN" sz="1200" dirty="0" smtClean="0"/>
              <a:t> tôi, </a:t>
            </a:r>
            <a:r>
              <a:rPr lang="vi-VN" sz="1200" dirty="0" err="1" smtClean="0"/>
              <a:t>Trần</a:t>
            </a:r>
            <a:r>
              <a:rPr lang="vi-VN" sz="1200" dirty="0" smtClean="0"/>
              <a:t>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Đức</a:t>
            </a:r>
            <a:r>
              <a:rPr lang="vi-VN" sz="1200" dirty="0" smtClean="0"/>
              <a:t>, anh </a:t>
            </a:r>
            <a:r>
              <a:rPr lang="vi-VN" sz="1200" dirty="0" err="1" smtClean="0"/>
              <a:t>Huỳnh</a:t>
            </a:r>
            <a:r>
              <a:rPr lang="vi-VN" sz="1200" dirty="0" smtClean="0"/>
              <a:t> Công </a:t>
            </a:r>
            <a:r>
              <a:rPr lang="vi-VN" sz="1200" dirty="0" err="1" smtClean="0"/>
              <a:t>Thành</a:t>
            </a:r>
            <a:r>
              <a:rPr lang="vi-VN" sz="1200" dirty="0" smtClean="0"/>
              <a:t>, anh Lê </a:t>
            </a:r>
            <a:r>
              <a:rPr lang="vi-VN" sz="1200" dirty="0" err="1" smtClean="0"/>
              <a:t>Vũ</a:t>
            </a:r>
            <a:r>
              <a:rPr lang="vi-VN" sz="1200" dirty="0" smtClean="0"/>
              <a:t> Đăng Khoa </a:t>
            </a:r>
            <a:r>
              <a:rPr lang="vi-VN" sz="1200" dirty="0" err="1" smtClean="0"/>
              <a:t>và</a:t>
            </a:r>
            <a:r>
              <a:rPr lang="vi-VN" sz="1200" dirty="0" smtClean="0"/>
              <a:t> anh </a:t>
            </a:r>
            <a:r>
              <a:rPr lang="vi-VN" sz="1200" dirty="0" err="1" smtClean="0"/>
              <a:t>Nguyễn</a:t>
            </a:r>
            <a:r>
              <a:rPr lang="vi-VN" sz="1200" dirty="0" smtClean="0"/>
              <a:t> </a:t>
            </a:r>
            <a:r>
              <a:rPr lang="vi-VN" sz="1200" dirty="0" err="1" smtClean="0"/>
              <a:t>Tường</a:t>
            </a:r>
            <a:r>
              <a:rPr lang="vi-VN" sz="1200" dirty="0" smtClean="0"/>
              <a:t> Tâm.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6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Airbnb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engine.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2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8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76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33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0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49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0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7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5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7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hết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chương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buổi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hôm nay:</a:t>
            </a:r>
            <a:endParaRPr lang="en-US" dirty="0" smtClean="0"/>
          </a:p>
          <a:p>
            <a:r>
              <a:rPr lang="vi-VN" dirty="0" err="1" smtClean="0"/>
              <a:t>Mở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baseline="0" dirty="0" smtClean="0"/>
              <a:t> 2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Ở </a:t>
            </a:r>
            <a:r>
              <a:rPr lang="vi-VN" dirty="0" err="1" smtClean="0"/>
              <a:t>mục</a:t>
            </a:r>
            <a:r>
              <a:rPr lang="vi-VN" dirty="0" smtClean="0"/>
              <a:t> 3,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sâu hơn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 mang </a:t>
            </a:r>
            <a:r>
              <a:rPr lang="vi-VN" dirty="0" err="1" smtClean="0"/>
              <a:t>lại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tầm</a:t>
            </a:r>
            <a:r>
              <a:rPr lang="vi-VN" dirty="0" smtClean="0"/>
              <a:t> </a:t>
            </a:r>
            <a:r>
              <a:rPr lang="vi-VN" dirty="0" err="1" smtClean="0"/>
              <a:t>nhìn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trong tương lai.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87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6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4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3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0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0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05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group </a:t>
            </a:r>
            <a:r>
              <a:rPr lang="en-US" baseline="0" dirty="0" err="1" smtClean="0"/>
              <a:t>dó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 </a:t>
            </a:r>
            <a:r>
              <a:rPr lang="vi-VN" dirty="0" err="1" smtClean="0"/>
              <a:t>Hiện</a:t>
            </a:r>
            <a:r>
              <a:rPr lang="vi-VN" dirty="0" smtClean="0"/>
              <a:t> nay,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ở </a:t>
            </a:r>
            <a:r>
              <a:rPr lang="vi-VN" dirty="0" err="1" smtClean="0"/>
              <a:t>nước</a:t>
            </a:r>
            <a:r>
              <a:rPr lang="vi-VN" dirty="0" smtClean="0"/>
              <a:t> ta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trở</a:t>
            </a:r>
            <a:r>
              <a:rPr lang="vi-VN" dirty="0" smtClean="0"/>
              <a:t> nên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đa </a:t>
            </a:r>
            <a:r>
              <a:rPr lang="vi-VN" dirty="0" err="1" smtClean="0"/>
              <a:t>dạng</a:t>
            </a:r>
            <a:r>
              <a:rPr lang="vi-VN" dirty="0" smtClean="0"/>
              <a:t>, </a:t>
            </a:r>
            <a:r>
              <a:rPr lang="vi-VN" dirty="0" err="1" smtClean="0"/>
              <a:t>từ</a:t>
            </a:r>
            <a:r>
              <a:rPr lang="vi-VN" dirty="0" smtClean="0"/>
              <a:t> </a:t>
            </a:r>
            <a:r>
              <a:rPr lang="vi-VN" dirty="0" err="1" smtClean="0"/>
              <a:t>ngắn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 như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 cho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 như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du </a:t>
            </a:r>
            <a:r>
              <a:rPr lang="vi-VN" dirty="0" err="1" smtClean="0"/>
              <a:t>lịch</a:t>
            </a:r>
            <a:r>
              <a:rPr lang="vi-VN" dirty="0" smtClean="0"/>
              <a:t>, </a:t>
            </a:r>
            <a:r>
              <a:rPr lang="vi-VN" dirty="0" err="1" smtClean="0"/>
              <a:t>từ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theo </a:t>
            </a:r>
            <a:r>
              <a:rPr lang="vi-VN" dirty="0" err="1" smtClean="0"/>
              <a:t>giờ</a:t>
            </a:r>
            <a:r>
              <a:rPr lang="vi-VN" dirty="0" smtClean="0"/>
              <a:t> hay </a:t>
            </a:r>
            <a:r>
              <a:rPr lang="vi-VN" dirty="0" err="1" smtClean="0"/>
              <a:t>ngày</a:t>
            </a:r>
            <a:r>
              <a:rPr lang="vi-VN" dirty="0" smtClean="0"/>
              <a:t> thuê cho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theo </a:t>
            </a:r>
            <a:r>
              <a:rPr lang="vi-VN" dirty="0" err="1" smtClean="0"/>
              <a:t>quảng</a:t>
            </a:r>
            <a:r>
              <a:rPr lang="vi-VN" dirty="0" smtClean="0"/>
              <a:t> </a:t>
            </a:r>
            <a:r>
              <a:rPr lang="vi-VN" dirty="0" err="1" smtClean="0"/>
              <a:t>đường</a:t>
            </a:r>
            <a:r>
              <a:rPr lang="vi-VN" dirty="0" smtClean="0"/>
              <a:t> di </a:t>
            </a:r>
            <a:r>
              <a:rPr lang="vi-VN" dirty="0" err="1" smtClean="0"/>
              <a:t>chuyển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bất</a:t>
            </a:r>
            <a:r>
              <a:rPr lang="vi-VN" dirty="0" smtClean="0"/>
              <a:t> </a:t>
            </a:r>
            <a:r>
              <a:rPr lang="vi-VN" dirty="0" err="1" smtClean="0"/>
              <a:t>kì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,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quảng</a:t>
            </a:r>
            <a:r>
              <a:rPr lang="vi-VN" dirty="0" smtClean="0"/>
              <a:t> </a:t>
            </a:r>
            <a:r>
              <a:rPr lang="vi-VN" dirty="0" err="1" smtClean="0"/>
              <a:t>bá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nối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tiềm</a:t>
            </a:r>
            <a:r>
              <a:rPr lang="vi-VN" dirty="0" smtClean="0"/>
              <a:t> năng qua </a:t>
            </a:r>
            <a:r>
              <a:rPr lang="vi-VN" dirty="0" err="1" smtClean="0"/>
              <a:t>internet</a:t>
            </a:r>
            <a:r>
              <a:rPr lang="vi-VN" dirty="0" smtClean="0"/>
              <a:t> luôn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chiến</a:t>
            </a:r>
            <a:r>
              <a:rPr lang="vi-VN" dirty="0" smtClean="0"/>
              <a:t> </a:t>
            </a:r>
            <a:r>
              <a:rPr lang="vi-VN" dirty="0" err="1" smtClean="0"/>
              <a:t>lược</a:t>
            </a:r>
            <a:r>
              <a:rPr lang="vi-VN" dirty="0" smtClean="0"/>
              <a:t> </a:t>
            </a:r>
            <a:r>
              <a:rPr lang="vi-VN" dirty="0" err="1" smtClean="0"/>
              <a:t>đáng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tư.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mới</a:t>
            </a:r>
            <a:r>
              <a:rPr lang="vi-VN" dirty="0" smtClean="0"/>
              <a:t> 1 </a:t>
            </a:r>
            <a:r>
              <a:rPr lang="vi-VN" dirty="0" err="1" smtClean="0"/>
              <a:t>bộ</a:t>
            </a:r>
            <a:r>
              <a:rPr lang="vi-VN" dirty="0" smtClean="0"/>
              <a:t> </a:t>
            </a:r>
            <a:r>
              <a:rPr lang="vi-VN" dirty="0" err="1" smtClean="0"/>
              <a:t>phận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trong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internet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cho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5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4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admin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5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admin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provider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01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6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92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bắt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</a:t>
            </a:r>
            <a:r>
              <a:rPr lang="en-US" dirty="0" smtClean="0"/>
              <a:t>e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37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vi-VN" dirty="0" err="1" smtClean="0"/>
              <a:t>recommender</a:t>
            </a:r>
            <a:r>
              <a:rPr lang="en-US" dirty="0" smtClean="0"/>
              <a:t> engine, k</a:t>
            </a:r>
            <a:r>
              <a:rPr lang="vi-VN" dirty="0" smtClean="0"/>
              <a:t>hi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xe,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để</a:t>
            </a:r>
            <a:r>
              <a:rPr lang="vi-VN" dirty="0" smtClean="0"/>
              <a:t> phân </a:t>
            </a:r>
            <a:r>
              <a:rPr lang="vi-VN" dirty="0" err="1" smtClean="0"/>
              <a:t>tích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xuất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lựa</a:t>
            </a:r>
            <a:r>
              <a:rPr lang="vi-VN" dirty="0" smtClean="0"/>
              <a:t> </a:t>
            </a:r>
            <a:r>
              <a:rPr lang="vi-VN" dirty="0" err="1" smtClean="0"/>
              <a:t>chọn</a:t>
            </a:r>
            <a:r>
              <a:rPr lang="vi-VN" dirty="0" smtClean="0"/>
              <a:t> cao hơn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giảm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gian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đẩy</a:t>
            </a:r>
            <a:r>
              <a:rPr lang="vi-VN" dirty="0" smtClean="0"/>
              <a:t> nhanh </a:t>
            </a:r>
            <a:r>
              <a:rPr lang="vi-VN" dirty="0" err="1" smtClean="0"/>
              <a:t>luồn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1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công ty </a:t>
            </a:r>
            <a:r>
              <a:rPr lang="vi-VN" dirty="0" err="1" smtClean="0"/>
              <a:t>lớn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tư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website</a:t>
            </a:r>
            <a:r>
              <a:rPr lang="vi-VN" dirty="0" smtClean="0"/>
              <a:t> hay </a:t>
            </a:r>
            <a:r>
              <a:rPr lang="vi-VN" dirty="0" err="1" smtClean="0"/>
              <a:t>app</a:t>
            </a:r>
            <a:r>
              <a:rPr lang="vi-VN" dirty="0" smtClean="0"/>
              <a:t> di </a:t>
            </a:r>
            <a:r>
              <a:rPr lang="vi-VN" dirty="0" err="1" smtClean="0"/>
              <a:t>dộng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riêng </a:t>
            </a:r>
            <a:r>
              <a:rPr lang="vi-VN" dirty="0" err="1" smtClean="0"/>
              <a:t>họ</a:t>
            </a:r>
            <a:r>
              <a:rPr lang="vi-VN" dirty="0" smtClean="0"/>
              <a:t>, </a:t>
            </a:r>
            <a:r>
              <a:rPr lang="vi-VN" dirty="0" err="1" smtClean="0"/>
              <a:t>điển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như </a:t>
            </a:r>
            <a:r>
              <a:rPr lang="vi-VN" dirty="0" err="1" smtClean="0"/>
              <a:t>Vinasun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, thuexegiare.net, </a:t>
            </a:r>
            <a:r>
              <a:rPr lang="vi-VN" dirty="0" err="1" smtClean="0"/>
              <a:t>đoàn</a:t>
            </a:r>
            <a:r>
              <a:rPr lang="vi-VN" dirty="0" smtClean="0"/>
              <a:t> khanh </a:t>
            </a:r>
            <a:r>
              <a:rPr lang="vi-VN" dirty="0" err="1" smtClean="0"/>
              <a:t>travel</a:t>
            </a:r>
            <a:r>
              <a:rPr lang="vi-VN" dirty="0" smtClean="0"/>
              <a:t>...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cho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thoải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phù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kinh doanh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47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khả</a:t>
            </a:r>
            <a:r>
              <a:rPr lang="vi-VN" dirty="0" smtClean="0"/>
              <a:t> năng </a:t>
            </a:r>
            <a:r>
              <a:rPr lang="vi-VN" dirty="0" err="1" smtClean="0"/>
              <a:t>dự</a:t>
            </a:r>
            <a:r>
              <a:rPr lang="vi-VN" dirty="0" smtClean="0"/>
              <a:t> </a:t>
            </a:r>
            <a:r>
              <a:rPr lang="vi-VN" dirty="0" err="1" smtClean="0"/>
              <a:t>đoán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</a:t>
            </a:r>
            <a:r>
              <a:rPr lang="vi-VN" dirty="0" err="1" smtClean="0"/>
              <a:t>thỏa</a:t>
            </a:r>
            <a:r>
              <a:rPr lang="vi-VN" dirty="0" smtClean="0"/>
              <a:t> </a:t>
            </a:r>
            <a:r>
              <a:rPr lang="vi-VN" dirty="0" err="1" smtClean="0"/>
              <a:t>mãn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53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2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cơ </a:t>
            </a:r>
            <a:r>
              <a:rPr lang="vi-VN" dirty="0" err="1" smtClean="0"/>
              <a:t>bản</a:t>
            </a:r>
            <a:r>
              <a:rPr lang="vi-VN" dirty="0" smtClean="0"/>
              <a:t> trong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thiết</a:t>
            </a:r>
            <a:r>
              <a:rPr lang="vi-VN" dirty="0" smtClean="0"/>
              <a:t>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.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30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53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hai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Collaborative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5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2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69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, sau </a:t>
            </a:r>
            <a:r>
              <a:rPr lang="vi-VN" dirty="0" err="1" smtClean="0"/>
              <a:t>đó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trên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95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</a:t>
            </a:r>
            <a:r>
              <a:rPr lang="vi-VN" dirty="0" err="1" smtClean="0"/>
              <a:t>hybrid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collaborative</a:t>
            </a:r>
            <a:r>
              <a:rPr lang="vi-VN" dirty="0" smtClean="0"/>
              <a:t>.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chấm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cho </a:t>
            </a:r>
            <a:r>
              <a:rPr lang="vi-VN" dirty="0" err="1" smtClean="0"/>
              <a:t>từng</a:t>
            </a:r>
            <a:r>
              <a:rPr lang="vi-VN" dirty="0" smtClean="0"/>
              <a:t> xe. Xe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đưa lên </a:t>
            </a:r>
            <a:r>
              <a:rPr lang="vi-VN" dirty="0" err="1" smtClean="0"/>
              <a:t>các</a:t>
            </a:r>
            <a:r>
              <a:rPr lang="vi-VN" dirty="0" smtClean="0"/>
              <a:t> trang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</a:p>
          <a:p>
            <a:endParaRPr lang="en-US" dirty="0" smtClean="0"/>
          </a:p>
          <a:p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đúc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</a:p>
          <a:p>
            <a:endParaRPr lang="vi-VN" dirty="0" smtClean="0"/>
          </a:p>
          <a:p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xe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45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món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hóa</a:t>
            </a:r>
            <a:r>
              <a:rPr lang="vi-VN" dirty="0" smtClean="0"/>
              <a:t> </a:t>
            </a:r>
            <a:r>
              <a:rPr lang="en-US" dirty="0" err="1" smtClean="0"/>
              <a:t>đa</a:t>
            </a:r>
            <a:r>
              <a:rPr lang="en-US" baseline="0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trong không gian </a:t>
            </a:r>
            <a:r>
              <a:rPr lang="vi-VN" dirty="0" err="1" smtClean="0"/>
              <a:t>vector</a:t>
            </a:r>
            <a:r>
              <a:rPr lang="vi-VN" dirty="0" smtClean="0"/>
              <a:t> đa </a:t>
            </a:r>
            <a:r>
              <a:rPr lang="vi-VN" dirty="0" err="1" smtClean="0"/>
              <a:t>chiều</a:t>
            </a:r>
            <a:r>
              <a:rPr lang="vi-VN" dirty="0" smtClean="0"/>
              <a:t>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miêu </a:t>
            </a:r>
            <a:r>
              <a:rPr lang="vi-VN" dirty="0" err="1" smtClean="0"/>
              <a:t>tả</a:t>
            </a:r>
            <a:r>
              <a:rPr lang="vi-VN" dirty="0" smtClean="0"/>
              <a:t> như 1 </a:t>
            </a:r>
            <a:r>
              <a:rPr lang="vi-VN" dirty="0" err="1" smtClean="0"/>
              <a:t>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chiều</a:t>
            </a:r>
            <a:r>
              <a:rPr lang="vi-VN" dirty="0" smtClean="0"/>
              <a:t> không gian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cho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.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trên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trục</a:t>
            </a:r>
            <a:r>
              <a:rPr lang="vi-VN" dirty="0" smtClean="0"/>
              <a:t> không gian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,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997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như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trong không gian </a:t>
            </a:r>
            <a:r>
              <a:rPr lang="vi-VN" dirty="0" err="1" smtClean="0"/>
              <a:t>này</a:t>
            </a:r>
            <a:r>
              <a:rPr lang="vi-VN" dirty="0" smtClean="0"/>
              <a:t>.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xe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cosine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point</a:t>
            </a:r>
            <a:r>
              <a:rPr lang="vi-VN" dirty="0" smtClean="0"/>
              <a:t> cho xe.</a:t>
            </a:r>
            <a:r>
              <a:rPr lang="en-US" dirty="0" smtClean="0"/>
              <a:t> </a:t>
            </a:r>
            <a:r>
              <a:rPr lang="en-US" dirty="0" err="1" smtClean="0"/>
              <a:t>Consine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68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vector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 </a:t>
            </a:r>
            <a:r>
              <a:rPr lang="vi-VN" dirty="0" smtClean="0"/>
              <a:t>phương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baseline="0" dirty="0" smtClean="0"/>
              <a:t> attribute 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tf-idf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term frequency – inverse document frequency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Thế</a:t>
            </a:r>
            <a:r>
              <a:rPr lang="vi-VN" dirty="0" smtClean="0"/>
              <a:t> nhưng chi </a:t>
            </a:r>
            <a:r>
              <a:rPr lang="vi-VN" dirty="0" err="1" smtClean="0"/>
              <a:t>phí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không </a:t>
            </a:r>
            <a:r>
              <a:rPr lang="vi-VN" dirty="0" err="1" smtClean="0"/>
              <a:t>hề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doanh </a:t>
            </a:r>
            <a:r>
              <a:rPr lang="vi-VN" dirty="0" err="1" smtClean="0"/>
              <a:t>nghiệp</a:t>
            </a:r>
            <a:r>
              <a:rPr lang="vi-VN" dirty="0" smtClean="0"/>
              <a:t> cho thuê xe </a:t>
            </a:r>
            <a:r>
              <a:rPr lang="vi-VN" dirty="0" err="1" smtClean="0"/>
              <a:t>cở</a:t>
            </a:r>
            <a:r>
              <a:rPr lang="vi-VN" dirty="0" smtClean="0"/>
              <a:t> </a:t>
            </a:r>
            <a:r>
              <a:rPr lang="vi-VN" dirty="0" err="1" smtClean="0"/>
              <a:t>vừa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nhó</a:t>
            </a:r>
            <a:r>
              <a:rPr lang="vi-VN" dirty="0" smtClean="0"/>
              <a:t>, hơn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nữa</a:t>
            </a:r>
            <a:r>
              <a:rPr lang="vi-VN" dirty="0" smtClean="0"/>
              <a:t>, </a:t>
            </a:r>
            <a:r>
              <a:rPr lang="vi-VN" dirty="0" err="1" smtClean="0"/>
              <a:t>giống</a:t>
            </a:r>
            <a:r>
              <a:rPr lang="vi-VN" dirty="0" smtClean="0"/>
              <a:t> như </a:t>
            </a:r>
            <a:r>
              <a:rPr lang="vi-VN" dirty="0" err="1" smtClean="0"/>
              <a:t>bất</a:t>
            </a:r>
            <a:r>
              <a:rPr lang="vi-VN" dirty="0" smtClean="0"/>
              <a:t> </a:t>
            </a:r>
            <a:r>
              <a:rPr lang="vi-VN" dirty="0" err="1" smtClean="0"/>
              <a:t>kì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mềm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,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tiềm</a:t>
            </a:r>
            <a:r>
              <a:rPr lang="vi-VN" dirty="0" smtClean="0"/>
              <a:t> </a:t>
            </a:r>
            <a:r>
              <a:rPr lang="vi-VN" dirty="0" err="1" smtClean="0"/>
              <a:t>ẩn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rủi</a:t>
            </a:r>
            <a:r>
              <a:rPr lang="vi-VN" dirty="0" smtClean="0"/>
              <a:t> ro </a:t>
            </a:r>
            <a:r>
              <a:rPr lang="vi-VN" dirty="0" err="1" smtClean="0"/>
              <a:t>thất</a:t>
            </a:r>
            <a:r>
              <a:rPr lang="vi-VN" dirty="0" smtClean="0"/>
              <a:t> </a:t>
            </a:r>
            <a:r>
              <a:rPr lang="vi-VN" dirty="0" err="1" smtClean="0"/>
              <a:t>bại</a:t>
            </a:r>
            <a:r>
              <a:rPr lang="vi-VN" dirty="0" smtClean="0"/>
              <a:t>,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bị</a:t>
            </a:r>
            <a:r>
              <a:rPr lang="vi-VN" dirty="0" smtClean="0"/>
              <a:t> </a:t>
            </a:r>
            <a:r>
              <a:rPr lang="vi-VN" dirty="0" err="1" smtClean="0"/>
              <a:t>lép</a:t>
            </a:r>
            <a:r>
              <a:rPr lang="vi-VN" dirty="0" smtClean="0"/>
              <a:t> </a:t>
            </a:r>
            <a:r>
              <a:rPr lang="vi-VN" dirty="0" err="1" smtClean="0"/>
              <a:t>vế</a:t>
            </a:r>
            <a:r>
              <a:rPr lang="vi-VN" dirty="0" smtClean="0"/>
              <a:t>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loại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tuổi</a:t>
            </a:r>
            <a:r>
              <a:rPr lang="vi-VN" dirty="0" smtClean="0"/>
              <a:t> hơn, hay </a:t>
            </a:r>
            <a:r>
              <a:rPr lang="vi-VN" dirty="0" err="1" smtClean="0"/>
              <a:t>bị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đào</a:t>
            </a:r>
            <a:r>
              <a:rPr lang="vi-VN" dirty="0" smtClean="0"/>
              <a:t> </a:t>
            </a:r>
            <a:r>
              <a:rPr lang="vi-VN" dirty="0" err="1" smtClean="0"/>
              <a:t>thải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thiếu</a:t>
            </a:r>
            <a:r>
              <a:rPr lang="vi-VN" dirty="0" smtClean="0"/>
              <a:t> </a:t>
            </a:r>
            <a:r>
              <a:rPr lang="vi-VN" dirty="0" err="1" smtClean="0"/>
              <a:t>tiện</a:t>
            </a:r>
            <a:r>
              <a:rPr lang="vi-VN" dirty="0" smtClean="0"/>
              <a:t> </a:t>
            </a:r>
            <a:r>
              <a:rPr lang="vi-VN" dirty="0" err="1" smtClean="0"/>
              <a:t>lợi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61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endParaRPr lang="en-US" baseline="0" dirty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1: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smtClean="0"/>
              <a:t>customer profile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020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trên. </a:t>
            </a:r>
            <a:r>
              <a:rPr lang="vi-VN" dirty="0" err="1" smtClean="0"/>
              <a:t>Đặt</a:t>
            </a:r>
            <a:r>
              <a:rPr lang="vi-VN" dirty="0" smtClean="0"/>
              <a:t> trong </a:t>
            </a:r>
            <a:r>
              <a:rPr lang="vi-VN" dirty="0" err="1" smtClean="0"/>
              <a:t>trường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n </a:t>
            </a:r>
            <a:r>
              <a:rPr lang="vi-VN" dirty="0" err="1" smtClean="0"/>
              <a:t>attribute</a:t>
            </a:r>
            <a:r>
              <a:rPr lang="vi-VN" dirty="0" smtClean="0"/>
              <a:t>, k </a:t>
            </a:r>
            <a:r>
              <a:rPr lang="vi-VN" dirty="0" err="1" smtClean="0"/>
              <a:t>chiếc</a:t>
            </a:r>
            <a:r>
              <a:rPr lang="vi-VN" dirty="0" smtClean="0"/>
              <a:t> xe,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m </a:t>
            </a:r>
            <a:r>
              <a:rPr lang="vi-VN" dirty="0" err="1" smtClean="0"/>
              <a:t>chuyến</a:t>
            </a:r>
            <a:r>
              <a:rPr lang="vi-VN" dirty="0" smtClean="0"/>
              <a:t> thuê xe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,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tất</a:t>
            </a:r>
            <a:r>
              <a:rPr lang="vi-VN" dirty="0" smtClean="0"/>
              <a:t> </a:t>
            </a:r>
            <a:r>
              <a:rPr lang="vi-VN" dirty="0" err="1" smtClean="0"/>
              <a:t>cả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booking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xe </a:t>
            </a:r>
            <a:r>
              <a:rPr lang="vi-VN" dirty="0" err="1" smtClean="0"/>
              <a:t>đều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logarith</a:t>
            </a:r>
            <a:r>
              <a:rPr lang="vi-VN" dirty="0" smtClean="0"/>
              <a:t> 10 </a:t>
            </a:r>
            <a:r>
              <a:rPr lang="vi-VN" dirty="0" err="1" smtClean="0"/>
              <a:t>và</a:t>
            </a:r>
            <a:r>
              <a:rPr lang="vi-VN" dirty="0" smtClean="0"/>
              <a:t> căn </a:t>
            </a:r>
            <a:r>
              <a:rPr lang="vi-VN" dirty="0" err="1" smtClean="0"/>
              <a:t>bật</a:t>
            </a:r>
            <a:r>
              <a:rPr lang="vi-VN" dirty="0" smtClean="0"/>
              <a:t> 2 </a:t>
            </a:r>
            <a:r>
              <a:rPr lang="vi-VN" dirty="0" err="1" smtClean="0"/>
              <a:t>của</a:t>
            </a:r>
            <a:r>
              <a:rPr lang="vi-VN" dirty="0" smtClean="0"/>
              <a:t> 1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double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time</a:t>
            </a:r>
            <a:r>
              <a:rPr lang="vi-VN" dirty="0" smtClean="0"/>
              <a:t> </a:t>
            </a:r>
            <a:r>
              <a:rPr lang="vi-VN" dirty="0" err="1" smtClean="0"/>
              <a:t>complexity</a:t>
            </a:r>
            <a:r>
              <a:rPr lang="vi-VN" dirty="0" smtClean="0"/>
              <a:t> O(1). </a:t>
            </a:r>
            <a:r>
              <a:rPr lang="vi-VN" dirty="0" err="1" smtClean="0"/>
              <a:t>Vậy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ta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như sau.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Tôi xin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, anh Tâm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vi-VN" dirty="0" smtClean="0"/>
              <a:t> trong tương lai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Xin </a:t>
            </a:r>
            <a:r>
              <a:rPr lang="vi-VN" dirty="0" err="1" smtClean="0"/>
              <a:t>mời</a:t>
            </a:r>
            <a:r>
              <a:rPr lang="vi-VN" dirty="0" smtClean="0"/>
              <a:t> anh Tâm.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51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, mail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trở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hay </a:t>
            </a:r>
            <a:r>
              <a:rPr lang="vi-VN" dirty="0" err="1" smtClean="0"/>
              <a:t>lái</a:t>
            </a:r>
            <a:r>
              <a:rPr lang="vi-VN" dirty="0" smtClean="0"/>
              <a:t> xe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lớn</a:t>
            </a:r>
            <a:r>
              <a:rPr lang="vi-VN" dirty="0" smtClean="0"/>
              <a:t> hơn, </a:t>
            </a:r>
            <a:r>
              <a:rPr lang="vi-VN" dirty="0" err="1" smtClean="0"/>
              <a:t>điển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Uber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Grab</a:t>
            </a:r>
            <a:r>
              <a:rPr lang="vi-VN" dirty="0" smtClean="0"/>
              <a:t>, 2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rẽ</a:t>
            </a:r>
            <a:r>
              <a:rPr lang="vi-VN" dirty="0" smtClean="0"/>
              <a:t> đang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ở </a:t>
            </a:r>
            <a:r>
              <a:rPr lang="vi-VN" dirty="0" err="1" smtClean="0"/>
              <a:t>nước</a:t>
            </a:r>
            <a:r>
              <a:rPr lang="vi-VN" dirty="0" smtClean="0"/>
              <a:t> ta. Qui </a:t>
            </a:r>
            <a:r>
              <a:rPr lang="vi-VN" dirty="0" err="1" smtClean="0"/>
              <a:t>trình</a:t>
            </a:r>
            <a:r>
              <a:rPr lang="vi-VN" dirty="0" smtClean="0"/>
              <a:t> đăng </a:t>
            </a:r>
            <a:r>
              <a:rPr lang="vi-VN" dirty="0" err="1" smtClean="0"/>
              <a:t>ký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việc</a:t>
            </a:r>
            <a:r>
              <a:rPr lang="vi-VN" dirty="0" smtClean="0"/>
              <a:t>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khá</a:t>
            </a:r>
            <a:r>
              <a:rPr lang="vi-VN" dirty="0" smtClean="0"/>
              <a:t> đơn </a:t>
            </a:r>
            <a:r>
              <a:rPr lang="vi-VN" dirty="0" err="1" smtClean="0"/>
              <a:t>giản</a:t>
            </a:r>
            <a:r>
              <a:rPr lang="vi-VN" dirty="0" smtClean="0"/>
              <a:t>.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tận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mềm</a:t>
            </a:r>
            <a:r>
              <a:rPr lang="vi-VN" dirty="0" smtClean="0"/>
              <a:t> trên </a:t>
            </a:r>
            <a:r>
              <a:rPr lang="vi-VN" dirty="0" err="1" smtClean="0"/>
              <a:t>điện</a:t>
            </a:r>
            <a:r>
              <a:rPr lang="vi-VN" dirty="0" smtClean="0"/>
              <a:t> </a:t>
            </a:r>
            <a:r>
              <a:rPr lang="vi-VN" dirty="0" err="1" smtClean="0"/>
              <a:t>thoại</a:t>
            </a:r>
            <a:r>
              <a:rPr lang="vi-VN" dirty="0" smtClean="0"/>
              <a:t> di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vô </a:t>
            </a:r>
            <a:r>
              <a:rPr lang="vi-VN" dirty="0" err="1" smtClean="0"/>
              <a:t>cùng</a:t>
            </a:r>
            <a:r>
              <a:rPr lang="vi-VN" dirty="0" smtClean="0"/>
              <a:t> nhanh </a:t>
            </a:r>
            <a:r>
              <a:rPr lang="vi-VN" dirty="0" err="1" smtClean="0"/>
              <a:t>chóng</a:t>
            </a:r>
            <a:r>
              <a:rPr lang="vi-VN" dirty="0" smtClean="0"/>
              <a:t>. </a:t>
            </a:r>
            <a:r>
              <a:rPr lang="vi-VN" dirty="0" err="1" smtClean="0"/>
              <a:t>Phầm</a:t>
            </a:r>
            <a:r>
              <a:rPr lang="vi-VN" dirty="0" smtClean="0"/>
              <a:t> </a:t>
            </a:r>
            <a:r>
              <a:rPr lang="vi-VN" dirty="0" err="1" smtClean="0"/>
              <a:t>mềm</a:t>
            </a:r>
            <a:r>
              <a:rPr lang="vi-VN" dirty="0" smtClean="0"/>
              <a:t>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giúp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lái</a:t>
            </a:r>
            <a:r>
              <a:rPr lang="vi-VN" dirty="0" smtClean="0"/>
              <a:t> xe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lẫn</a:t>
            </a:r>
            <a:r>
              <a:rPr lang="vi-VN" dirty="0" smtClean="0"/>
              <a:t> nhau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chỉ</a:t>
            </a:r>
            <a:r>
              <a:rPr lang="vi-VN" dirty="0" smtClean="0"/>
              <a:t> ra </a:t>
            </a:r>
            <a:r>
              <a:rPr lang="vi-VN" dirty="0" err="1" smtClean="0"/>
              <a:t>điểm</a:t>
            </a:r>
            <a:r>
              <a:rPr lang="vi-VN" dirty="0" smtClean="0"/>
              <a:t> đi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google</a:t>
            </a:r>
            <a:r>
              <a:rPr lang="vi-VN" dirty="0" smtClean="0"/>
              <a:t> </a:t>
            </a:r>
            <a:r>
              <a:rPr lang="vi-VN" dirty="0" err="1" smtClean="0"/>
              <a:t>map</a:t>
            </a:r>
            <a:r>
              <a:rPr lang="vi-VN" dirty="0" smtClean="0"/>
              <a:t>.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en-US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còn</a:t>
            </a:r>
            <a:r>
              <a:rPr lang="vi-VN" dirty="0" smtClean="0"/>
              <a:t> đưa ra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mức</a:t>
            </a:r>
            <a:r>
              <a:rPr lang="vi-VN" dirty="0" smtClean="0"/>
              <a:t> lương </a:t>
            </a:r>
            <a:r>
              <a:rPr lang="vi-VN" dirty="0" err="1" smtClean="0"/>
              <a:t>thưởng</a:t>
            </a:r>
            <a:r>
              <a:rPr lang="vi-VN" dirty="0" smtClean="0"/>
              <a:t>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hấp</a:t>
            </a:r>
            <a:r>
              <a:rPr lang="vi-VN" dirty="0" smtClean="0"/>
              <a:t> </a:t>
            </a:r>
            <a:r>
              <a:rPr lang="vi-VN" dirty="0" err="1" smtClean="0"/>
              <a:t>dẫn</a:t>
            </a:r>
            <a:r>
              <a:rPr lang="vi-VN" dirty="0" smtClean="0"/>
              <a:t> cho </a:t>
            </a:r>
            <a:r>
              <a:rPr lang="vi-VN" dirty="0" err="1" smtClean="0"/>
              <a:t>tài</a:t>
            </a:r>
            <a:r>
              <a:rPr lang="vi-VN" dirty="0" smtClean="0"/>
              <a:t> </a:t>
            </a:r>
            <a:r>
              <a:rPr lang="vi-VN" dirty="0" err="1" smtClean="0"/>
              <a:t>xế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cho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Dù</a:t>
            </a:r>
            <a:r>
              <a:rPr lang="vi-VN" dirty="0" smtClean="0"/>
              <a:t> 2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vẫn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</a:t>
            </a:r>
            <a:r>
              <a:rPr lang="vi-VN" dirty="0" err="1" smtClean="0"/>
              <a:t>vẫn</a:t>
            </a:r>
            <a:r>
              <a:rPr lang="vi-VN" dirty="0" smtClean="0"/>
              <a:t> không </a:t>
            </a:r>
            <a:r>
              <a:rPr lang="vi-VN" dirty="0" err="1" smtClean="0"/>
              <a:t>chọn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cảm</a:t>
            </a:r>
            <a:r>
              <a:rPr lang="vi-VN" dirty="0" smtClean="0"/>
              <a:t> </a:t>
            </a:r>
            <a:r>
              <a:rPr lang="vi-VN" dirty="0" err="1" smtClean="0"/>
              <a:t>thấy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phải</a:t>
            </a:r>
            <a:r>
              <a:rPr lang="vi-VN" dirty="0" smtClean="0"/>
              <a:t> </a:t>
            </a:r>
            <a:r>
              <a:rPr lang="vi-VN" dirty="0" err="1" smtClean="0"/>
              <a:t>chấp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khi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việc</a:t>
            </a:r>
            <a:r>
              <a:rPr lang="vi-VN" dirty="0" smtClean="0"/>
              <a:t> cho </a:t>
            </a:r>
            <a:r>
              <a:rPr lang="vi-VN" dirty="0" err="1" smtClean="0"/>
              <a:t>Uber</a:t>
            </a:r>
            <a:r>
              <a:rPr lang="vi-VN" dirty="0" smtClean="0"/>
              <a:t> hay </a:t>
            </a:r>
            <a:r>
              <a:rPr lang="vi-VN" dirty="0" err="1" smtClean="0"/>
              <a:t>Grab</a:t>
            </a:r>
            <a:r>
              <a:rPr lang="vi-VN" dirty="0" smtClean="0"/>
              <a:t>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gò</a:t>
            </a:r>
            <a:r>
              <a:rPr lang="vi-VN" dirty="0" smtClean="0"/>
              <a:t> </a:t>
            </a:r>
            <a:r>
              <a:rPr lang="vi-VN" dirty="0" err="1" smtClean="0"/>
              <a:t>bó</a:t>
            </a:r>
            <a:r>
              <a:rPr lang="vi-VN" dirty="0" smtClean="0"/>
              <a:t>.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không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mức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thuê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 </a:t>
            </a:r>
            <a:r>
              <a:rPr lang="vi-VN" dirty="0" err="1" smtClean="0"/>
              <a:t>Ngoài</a:t>
            </a:r>
            <a:r>
              <a:rPr lang="vi-VN" dirty="0" smtClean="0"/>
              <a:t> ra </a:t>
            </a:r>
            <a:r>
              <a:rPr lang="vi-VN" dirty="0" err="1" smtClean="0"/>
              <a:t>Uber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Grab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không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thuê xe </a:t>
            </a:r>
            <a:r>
              <a:rPr lang="vi-VN" dirty="0" err="1" smtClean="0"/>
              <a:t>dài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2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Gần</a:t>
            </a:r>
            <a:r>
              <a:rPr lang="vi-VN" dirty="0" smtClean="0"/>
              <a:t> đây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giái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cho thuê xe </a:t>
            </a:r>
            <a:r>
              <a:rPr lang="vi-VN" dirty="0" err="1" smtClean="0"/>
              <a:t>online</a:t>
            </a:r>
            <a:r>
              <a:rPr lang="vi-VN" dirty="0" smtClean="0"/>
              <a:t> </a:t>
            </a:r>
            <a:r>
              <a:rPr lang="vi-VN" dirty="0" err="1" smtClean="0"/>
              <a:t>mới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Aleka. Aleka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website</a:t>
            </a:r>
            <a:r>
              <a:rPr lang="vi-VN" dirty="0" smtClean="0"/>
              <a:t> </a:t>
            </a:r>
            <a:r>
              <a:rPr lang="vi-VN" dirty="0" err="1" smtClean="0"/>
              <a:t>sàn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 cho thuê xe </a:t>
            </a:r>
            <a:r>
              <a:rPr lang="vi-VN" dirty="0" err="1" smtClean="0"/>
              <a:t>được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trên khuôn </a:t>
            </a:r>
            <a:r>
              <a:rPr lang="vi-VN" dirty="0" err="1" smtClean="0"/>
              <a:t>mẫu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như </a:t>
            </a:r>
            <a:r>
              <a:rPr lang="vi-VN" dirty="0" err="1" smtClean="0"/>
              <a:t>Airbnb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cho thuê </a:t>
            </a:r>
            <a:r>
              <a:rPr lang="vi-VN" dirty="0" err="1" smtClean="0"/>
              <a:t>nhà</a:t>
            </a:r>
            <a:r>
              <a:rPr lang="vi-VN" dirty="0" smtClean="0"/>
              <a:t> </a:t>
            </a:r>
            <a:r>
              <a:rPr lang="vi-VN" dirty="0" err="1" smtClean="0"/>
              <a:t>trọ</a:t>
            </a:r>
            <a:r>
              <a:rPr lang="vi-VN" dirty="0" smtClean="0"/>
              <a:t> </a:t>
            </a:r>
            <a:r>
              <a:rPr lang="vi-VN" dirty="0" err="1" smtClean="0"/>
              <a:t>nỗi</a:t>
            </a:r>
            <a:r>
              <a:rPr lang="vi-VN" dirty="0" smtClean="0"/>
              <a:t> </a:t>
            </a:r>
            <a:r>
              <a:rPr lang="vi-VN" dirty="0" err="1" smtClean="0"/>
              <a:t>tiếng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. Aleka cho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cho thuê xe </a:t>
            </a:r>
            <a:r>
              <a:rPr lang="vi-VN" dirty="0" err="1" smtClean="0"/>
              <a:t>đã</a:t>
            </a:r>
            <a:r>
              <a:rPr lang="vi-VN" dirty="0" smtClean="0"/>
              <a:t> đăng </a:t>
            </a:r>
            <a:r>
              <a:rPr lang="vi-VN" dirty="0" err="1" smtClean="0"/>
              <a:t>ký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đăng xe lên </a:t>
            </a:r>
            <a:r>
              <a:rPr lang="vi-VN" dirty="0" err="1" smtClean="0"/>
              <a:t>website</a:t>
            </a:r>
            <a:r>
              <a:rPr lang="vi-VN" dirty="0" smtClean="0"/>
              <a:t> </a:t>
            </a: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thuê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thuê </a:t>
            </a:r>
            <a:r>
              <a:rPr lang="vi-VN" dirty="0" err="1" smtClean="0"/>
              <a:t>khác</a:t>
            </a:r>
            <a:r>
              <a:rPr lang="vi-VN" dirty="0" smtClean="0"/>
              <a:t>. Trang </a:t>
            </a:r>
            <a:r>
              <a:rPr lang="vi-VN" dirty="0" err="1" smtClean="0"/>
              <a:t>web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công </a:t>
            </a:r>
            <a:r>
              <a:rPr lang="vi-VN" dirty="0" err="1" smtClean="0"/>
              <a:t>cụ</a:t>
            </a:r>
            <a:r>
              <a:rPr lang="vi-VN" dirty="0" smtClean="0"/>
              <a:t> </a:t>
            </a:r>
            <a:r>
              <a:rPr lang="vi-VN" dirty="0" err="1" smtClean="0"/>
              <a:t>search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thuê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dễ</a:t>
            </a:r>
            <a:r>
              <a:rPr lang="vi-VN" dirty="0" smtClean="0"/>
              <a:t> </a:t>
            </a:r>
            <a:r>
              <a:rPr lang="vi-VN" dirty="0" err="1" smtClean="0"/>
              <a:t>dàng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 cho thuê </a:t>
            </a:r>
            <a:r>
              <a:rPr lang="vi-VN" dirty="0" err="1" smtClean="0"/>
              <a:t>phụ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.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</a:t>
            </a:r>
            <a:r>
              <a:rPr lang="vi-VN" dirty="0" err="1" smtClean="0"/>
              <a:t>người</a:t>
            </a:r>
            <a:r>
              <a:rPr lang="vi-VN" dirty="0" smtClean="0"/>
              <a:t> thuê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trả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thuê xe </a:t>
            </a:r>
            <a:r>
              <a:rPr lang="vi-VN" dirty="0" err="1" smtClean="0"/>
              <a:t>online</a:t>
            </a:r>
            <a:r>
              <a:rPr lang="vi-VN" dirty="0" smtClean="0"/>
              <a:t>. Hơn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nữa</a:t>
            </a:r>
            <a:r>
              <a:rPr lang="vi-VN" dirty="0" smtClean="0"/>
              <a:t>, Aleka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giúp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</a:t>
            </a:r>
            <a:r>
              <a:rPr lang="vi-VN" dirty="0" err="1" smtClean="0"/>
              <a:t>quản</a:t>
            </a:r>
            <a:r>
              <a:rPr lang="vi-VN" dirty="0" smtClean="0"/>
              <a:t> </a:t>
            </a:r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ngay trên </a:t>
            </a:r>
            <a:r>
              <a:rPr lang="vi-VN" dirty="0" err="1" smtClean="0"/>
              <a:t>website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Dù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Aleka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Airbnb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</a:t>
            </a:r>
            <a:r>
              <a:rPr lang="vi-VN" dirty="0" err="1" smtClean="0"/>
              <a:t>thiếu</a:t>
            </a:r>
            <a:r>
              <a:rPr lang="vi-VN" dirty="0" smtClean="0"/>
              <a:t> </a:t>
            </a:r>
            <a:r>
              <a:rPr lang="en-US" dirty="0" err="1" smtClean="0"/>
              <a:t>mất</a:t>
            </a:r>
            <a:r>
              <a:rPr lang="en-US" baseline="0" dirty="0" smtClean="0"/>
              <a:t> 1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Airbnb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rất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,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feedback</a:t>
            </a:r>
            <a:r>
              <a:rPr lang="vi-VN" dirty="0" smtClean="0"/>
              <a:t>/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. Aleka chưa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viết</a:t>
            </a:r>
            <a:r>
              <a:rPr lang="vi-VN" dirty="0" smtClean="0"/>
              <a:t> 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cho xe sau khi thuê </a:t>
            </a:r>
            <a:r>
              <a:rPr lang="vi-VN" dirty="0" err="1" smtClean="0"/>
              <a:t>cũng</a:t>
            </a:r>
            <a:r>
              <a:rPr lang="vi-VN" dirty="0" smtClean="0"/>
              <a:t> như xem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trước</a:t>
            </a:r>
            <a:r>
              <a:rPr lang="vi-VN" dirty="0" smtClean="0"/>
              <a:t> khi </a:t>
            </a:r>
            <a:r>
              <a:rPr lang="vi-VN" dirty="0" err="1" smtClean="0"/>
              <a:t>quyết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thuê. Đây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khuyết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lớn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Aleka.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err="1" smtClean="0"/>
              <a:t>Đến</a:t>
            </a:r>
            <a:r>
              <a:rPr lang="vi-VN" dirty="0" smtClean="0"/>
              <a:t> đây,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mục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. </a:t>
            </a:r>
            <a:r>
              <a:rPr lang="vi-VN" dirty="0" err="1" smtClean="0"/>
              <a:t>Mục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theo: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bởi</a:t>
            </a:r>
            <a:r>
              <a:rPr lang="vi-VN" dirty="0" smtClean="0"/>
              <a:t> anh </a:t>
            </a:r>
            <a:r>
              <a:rPr lang="vi-VN" dirty="0" err="1" smtClean="0"/>
              <a:t>Thành</a:t>
            </a:r>
            <a:r>
              <a:rPr lang="vi-VN" dirty="0" smtClean="0"/>
              <a:t>. Xin </a:t>
            </a:r>
            <a:r>
              <a:rPr lang="vi-VN" dirty="0" err="1" smtClean="0"/>
              <a:t>mời</a:t>
            </a:r>
            <a:r>
              <a:rPr lang="vi-VN" dirty="0" smtClean="0"/>
              <a:t> anh </a:t>
            </a:r>
            <a:r>
              <a:rPr lang="vi-VN" dirty="0" err="1" smtClean="0"/>
              <a:t>Thành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0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7.png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5.png"/><Relationship Id="rId5" Type="http://schemas.openxmlformats.org/officeDocument/2006/relationships/image" Target="../media/image48.png"/><Relationship Id="rId10" Type="http://schemas.openxmlformats.org/officeDocument/2006/relationships/image" Target="../media/image40.png"/><Relationship Id="rId4" Type="http://schemas.openxmlformats.org/officeDocument/2006/relationships/image" Target="../media/image47.png"/><Relationship Id="rId9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7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32.png"/><Relationship Id="rId5" Type="http://schemas.openxmlformats.org/officeDocument/2006/relationships/image" Target="../media/image49.png"/><Relationship Id="rId15" Type="http://schemas.openxmlformats.org/officeDocument/2006/relationships/image" Target="../media/image40.png"/><Relationship Id="rId10" Type="http://schemas.openxmlformats.org/officeDocument/2006/relationships/image" Target="../media/image50.png"/><Relationship Id="rId4" Type="http://schemas.openxmlformats.org/officeDocument/2006/relationships/image" Target="../media/image41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69" y="2357737"/>
            <a:ext cx="5322194" cy="5532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336" y="3420105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69" y="1896072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r="19816"/>
          <a:stretch>
            <a:fillRect/>
          </a:stretch>
        </p:blipFill>
        <p:spPr/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7" r="2496"/>
          <a:stretch/>
        </p:blipFill>
        <p:spPr bwMode="auto">
          <a:xfrm>
            <a:off x="455336" y="170996"/>
            <a:ext cx="3480560" cy="985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0413" y="3177903"/>
            <a:ext cx="2514599" cy="1355354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pic>
        <p:nvPicPr>
          <p:cNvPr id="1026" name="Picture 2" descr="Image result for airbn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008209"/>
            <a:ext cx="1491535" cy="14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03648" y="3919057"/>
            <a:ext cx="3027341" cy="2027652"/>
            <a:chOff x="7615686" y="1601273"/>
            <a:chExt cx="4036454" cy="2703536"/>
          </a:xfrm>
        </p:grpSpPr>
        <p:pic>
          <p:nvPicPr>
            <p:cNvPr id="1032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230991" y="3499745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8686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65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485238" y="2805862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19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85236" y="2112034"/>
            <a:ext cx="6658764" cy="1557941"/>
            <a:chOff x="3313648" y="1673042"/>
            <a:chExt cx="8878352" cy="2077254"/>
          </a:xfrm>
        </p:grpSpPr>
        <p:sp>
          <p:nvSpPr>
            <p:cNvPr id="12" name="Rectangle 11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21" name="Picture 20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8895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85239" y="2112034"/>
            <a:ext cx="6658765" cy="1557941"/>
            <a:chOff x="3313648" y="1673042"/>
            <a:chExt cx="8878353" cy="2077254"/>
          </a:xfrm>
        </p:grpSpPr>
        <p:sp>
          <p:nvSpPr>
            <p:cNvPr id="15" name="Rectangle 14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24" name="Picture 23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6306226" y="2753759"/>
              <a:ext cx="5885775" cy="852754"/>
              <a:chOff x="6123345" y="1747280"/>
              <a:chExt cx="5783471" cy="85275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976100" y="1749169"/>
                <a:ext cx="4930716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Book and pay booking easily</a:t>
                </a:r>
              </a:p>
            </p:txBody>
          </p:sp>
          <p:pic>
            <p:nvPicPr>
              <p:cNvPr id="22" name="Picture 21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236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85239" y="2112032"/>
            <a:ext cx="6658765" cy="2260641"/>
            <a:chOff x="3313648" y="1673042"/>
            <a:chExt cx="8878353" cy="3014188"/>
          </a:xfrm>
        </p:grpSpPr>
        <p:sp>
          <p:nvSpPr>
            <p:cNvPr id="4" name="Rectangle 3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3" name="Picture 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6306226" y="2753759"/>
              <a:ext cx="5885775" cy="852754"/>
              <a:chOff x="6123345" y="1747280"/>
              <a:chExt cx="5783471" cy="85275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976100" y="1749169"/>
                <a:ext cx="4930716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Book and pay booking easily</a:t>
                </a:r>
              </a:p>
            </p:txBody>
          </p:sp>
          <p:pic>
            <p:nvPicPr>
              <p:cNvPr id="13" name="Picture 1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306226" y="3834476"/>
              <a:ext cx="5777922" cy="852754"/>
              <a:chOff x="6123345" y="1747280"/>
              <a:chExt cx="5677493" cy="85275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976100" y="1749169"/>
                <a:ext cx="4824738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Feedback on rental services</a:t>
                </a:r>
              </a:p>
            </p:txBody>
          </p:sp>
          <p:pic>
            <p:nvPicPr>
              <p:cNvPr id="16" name="Picture 15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8638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1672587" y="339507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</p:spTree>
    <p:extLst>
      <p:ext uri="{BB962C8B-B14F-4D97-AF65-F5344CB8AC3E}">
        <p14:creationId xmlns:p14="http://schemas.microsoft.com/office/powerpoint/2010/main" val="249309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52"/>
            <a:ext cx="5601536" cy="2104333"/>
            <a:chOff x="2230114" y="1730131"/>
            <a:chExt cx="7468715" cy="2805777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5" cy="2805777"/>
              <a:chOff x="3313648" y="944519"/>
              <a:chExt cx="7468715" cy="280577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313648" y="2598146"/>
                <a:ext cx="2419082" cy="1152150"/>
              </a:xfrm>
              <a:prstGeom prst="rect">
                <a:avLst/>
              </a:prstGeom>
              <a:solidFill>
                <a:srgbClr val="007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b="1" dirty="0"/>
                  <a:t>CRP</a:t>
                </a:r>
              </a:p>
            </p:txBody>
          </p: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89354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6" y="2154852"/>
            <a:ext cx="5601537" cy="2104333"/>
            <a:chOff x="2230114" y="1730131"/>
            <a:chExt cx="7468716" cy="2805777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6" cy="2805777"/>
              <a:chOff x="3313648" y="944519"/>
              <a:chExt cx="7468716" cy="28057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313648" y="1847576"/>
                <a:ext cx="7468716" cy="1902720"/>
                <a:chOff x="3210617" y="1589998"/>
                <a:chExt cx="7468716" cy="19027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210617" y="2340568"/>
                  <a:ext cx="2419082" cy="1152150"/>
                </a:xfrm>
                <a:prstGeom prst="rect">
                  <a:avLst/>
                </a:prstGeom>
                <a:solidFill>
                  <a:srgbClr val="007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/>
                    <a:t>CRP</a:t>
                  </a: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5637494" y="1589998"/>
                  <a:ext cx="5041839" cy="956011"/>
                  <a:chOff x="5637494" y="1589998"/>
                  <a:chExt cx="5041839" cy="956011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6520486" y="1589998"/>
                    <a:ext cx="4158847" cy="848977"/>
                    <a:chOff x="7766988" y="1859471"/>
                    <a:chExt cx="4158847" cy="848977"/>
                  </a:xfrm>
                </p:grpSpPr>
                <p:pic>
                  <p:nvPicPr>
                    <p:cNvPr id="2052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8" y="1859471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8615964" y="1859471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Update customer feedback</a:t>
                      </a:r>
                    </a:p>
                  </p:txBody>
                </p:sp>
              </p:grpSp>
              <p:sp>
                <p:nvSpPr>
                  <p:cNvPr id="27" name="Right Arrow 26"/>
                  <p:cNvSpPr/>
                  <p:nvPr/>
                </p:nvSpPr>
                <p:spPr>
                  <a:xfrm rot="19820156">
                    <a:off x="5637494" y="2235075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810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52"/>
            <a:ext cx="5601538" cy="2104333"/>
            <a:chOff x="2230114" y="1730131"/>
            <a:chExt cx="7468717" cy="2805777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7" cy="2805777"/>
              <a:chOff x="3313648" y="944519"/>
              <a:chExt cx="7468717" cy="28057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313648" y="1847576"/>
                <a:ext cx="7468717" cy="1902720"/>
                <a:chOff x="3210617" y="1589998"/>
                <a:chExt cx="7468717" cy="19027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210617" y="2340568"/>
                  <a:ext cx="2419082" cy="1152150"/>
                </a:xfrm>
                <a:prstGeom prst="rect">
                  <a:avLst/>
                </a:prstGeom>
                <a:solidFill>
                  <a:srgbClr val="007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/>
                    <a:t>CRP</a:t>
                  </a: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5637494" y="1589998"/>
                  <a:ext cx="5041840" cy="1751134"/>
                  <a:chOff x="5637494" y="1589998"/>
                  <a:chExt cx="5041840" cy="1751134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6520486" y="1589998"/>
                    <a:ext cx="4158847" cy="848977"/>
                    <a:chOff x="7766988" y="1859471"/>
                    <a:chExt cx="4158847" cy="848977"/>
                  </a:xfrm>
                </p:grpSpPr>
                <p:pic>
                  <p:nvPicPr>
                    <p:cNvPr id="2052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8" y="1859471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8615964" y="1859471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Update customer feedback</a:t>
                      </a:r>
                    </a:p>
                  </p:txBody>
                </p:sp>
              </p:grp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6520487" y="2492155"/>
                    <a:ext cx="4158847" cy="848977"/>
                    <a:chOff x="7766989" y="1809795"/>
                    <a:chExt cx="4158847" cy="848977"/>
                  </a:xfrm>
                </p:grpSpPr>
                <p:pic>
                  <p:nvPicPr>
                    <p:cNvPr id="10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9" y="1809795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8615965" y="1809795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Manage vehicles’ information</a:t>
                      </a:r>
                    </a:p>
                  </p:txBody>
                </p:sp>
              </p:grpSp>
              <p:sp>
                <p:nvSpPr>
                  <p:cNvPr id="27" name="Right Arrow 26"/>
                  <p:cNvSpPr/>
                  <p:nvPr/>
                </p:nvSpPr>
                <p:spPr>
                  <a:xfrm rot="19820156">
                    <a:off x="5637494" y="2235075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5" name="Right Arrow 34"/>
                  <p:cNvSpPr/>
                  <p:nvPr/>
                </p:nvSpPr>
                <p:spPr>
                  <a:xfrm>
                    <a:off x="5675107" y="2761176"/>
                    <a:ext cx="824473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31998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508425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48"/>
            <a:ext cx="5601538" cy="2667261"/>
            <a:chOff x="2230114" y="1730131"/>
            <a:chExt cx="7468717" cy="3556348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7" cy="3556348"/>
              <a:chOff x="3313648" y="944519"/>
              <a:chExt cx="7468717" cy="3556348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313648" y="1847576"/>
                <a:ext cx="7468717" cy="1983802"/>
                <a:chOff x="3210617" y="1589998"/>
                <a:chExt cx="7468717" cy="198380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210617" y="2340568"/>
                  <a:ext cx="2419082" cy="1152150"/>
                </a:xfrm>
                <a:prstGeom prst="rect">
                  <a:avLst/>
                </a:prstGeom>
                <a:solidFill>
                  <a:srgbClr val="007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/>
                    <a:t>CRP</a:t>
                  </a: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5637494" y="1589998"/>
                  <a:ext cx="5041840" cy="1983802"/>
                  <a:chOff x="5637494" y="1589998"/>
                  <a:chExt cx="5041840" cy="1983802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6520486" y="1589998"/>
                    <a:ext cx="4158847" cy="848977"/>
                    <a:chOff x="7766988" y="1859471"/>
                    <a:chExt cx="4158847" cy="848977"/>
                  </a:xfrm>
                </p:grpSpPr>
                <p:pic>
                  <p:nvPicPr>
                    <p:cNvPr id="2052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8" y="1859471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8615964" y="1859471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Update customer feedback</a:t>
                      </a:r>
                    </a:p>
                  </p:txBody>
                </p:sp>
              </p:grp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6520487" y="2492155"/>
                    <a:ext cx="4158847" cy="848977"/>
                    <a:chOff x="7766989" y="1809795"/>
                    <a:chExt cx="4158847" cy="848977"/>
                  </a:xfrm>
                </p:grpSpPr>
                <p:pic>
                  <p:nvPicPr>
                    <p:cNvPr id="10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9" y="1809795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8615965" y="1809795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Manage vehicles’ information</a:t>
                      </a:r>
                    </a:p>
                  </p:txBody>
                </p:sp>
              </p:grpSp>
              <p:sp>
                <p:nvSpPr>
                  <p:cNvPr id="27" name="Right Arrow 26"/>
                  <p:cNvSpPr/>
                  <p:nvPr/>
                </p:nvSpPr>
                <p:spPr>
                  <a:xfrm rot="19820156">
                    <a:off x="5637494" y="2235075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5" name="Right Arrow 34"/>
                  <p:cNvSpPr/>
                  <p:nvPr/>
                </p:nvSpPr>
                <p:spPr>
                  <a:xfrm>
                    <a:off x="5675107" y="2761176"/>
                    <a:ext cx="824473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6" name="Right Arrow 35"/>
                  <p:cNvSpPr/>
                  <p:nvPr/>
                </p:nvSpPr>
                <p:spPr>
                  <a:xfrm rot="1513184">
                    <a:off x="5660586" y="3262866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pic>
            <p:nvPicPr>
              <p:cNvPr id="40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7" y="3651890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Rectangle 40"/>
              <p:cNvSpPr/>
              <p:nvPr/>
            </p:nvSpPr>
            <p:spPr>
              <a:xfrm>
                <a:off x="7472493" y="3651890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Manage bookings’ information</a:t>
                </a:r>
              </a:p>
            </p:txBody>
          </p: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7187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48"/>
            <a:ext cx="7131704" cy="3767928"/>
            <a:chOff x="2230114" y="1730131"/>
            <a:chExt cx="9508939" cy="5023904"/>
          </a:xfrm>
        </p:grpSpPr>
        <p:grpSp>
          <p:nvGrpSpPr>
            <p:cNvPr id="7" name="Group 6"/>
            <p:cNvGrpSpPr/>
            <p:nvPr/>
          </p:nvGrpSpPr>
          <p:grpSpPr>
            <a:xfrm>
              <a:off x="2230114" y="1730131"/>
              <a:ext cx="9508939" cy="5023904"/>
              <a:chOff x="2230114" y="1730131"/>
              <a:chExt cx="9508939" cy="502390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230114" y="1730131"/>
                <a:ext cx="9506747" cy="4966883"/>
                <a:chOff x="3313648" y="944519"/>
                <a:chExt cx="9506747" cy="4966883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3648" y="1847576"/>
                  <a:ext cx="9506747" cy="4063826"/>
                  <a:chOff x="3210617" y="1589998"/>
                  <a:chExt cx="9506747" cy="4063826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3210617" y="2340568"/>
                    <a:ext cx="2419082" cy="1152150"/>
                  </a:xfrm>
                  <a:prstGeom prst="rect">
                    <a:avLst/>
                  </a:prstGeom>
                  <a:solidFill>
                    <a:srgbClr val="0074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5400" b="1" dirty="0"/>
                      <a:t>CRP</a:t>
                    </a: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637494" y="1589998"/>
                    <a:ext cx="5049553" cy="3555011"/>
                    <a:chOff x="5637494" y="1589998"/>
                    <a:chExt cx="5049553" cy="3555011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6520486" y="1589998"/>
                      <a:ext cx="4158847" cy="848977"/>
                      <a:chOff x="7766988" y="1859471"/>
                      <a:chExt cx="4158847" cy="848977"/>
                    </a:xfrm>
                  </p:grpSpPr>
                  <p:pic>
                    <p:nvPicPr>
                      <p:cNvPr id="2052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8" y="1859471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3" name="Rectangle 2"/>
                      <p:cNvSpPr/>
                      <p:nvPr/>
                    </p:nvSpPr>
                    <p:spPr>
                      <a:xfrm>
                        <a:off x="8615964" y="1859471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Update customer feedback</a:t>
                        </a:r>
                      </a:p>
                    </p:txBody>
                  </p:sp>
                </p:grpSp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520487" y="2492155"/>
                      <a:ext cx="4158847" cy="848977"/>
                      <a:chOff x="7766989" y="1809795"/>
                      <a:chExt cx="4158847" cy="848977"/>
                    </a:xfrm>
                  </p:grpSpPr>
                  <p:pic>
                    <p:nvPicPr>
                      <p:cNvPr id="10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9" y="1809795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8615965" y="1809795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Manage vehicles’ information</a:t>
                        </a:r>
                      </a:p>
                    </p:txBody>
                  </p:sp>
                </p:grpSp>
                <p:grpSp>
                  <p:nvGrpSpPr>
                    <p:cNvPr id="12" name="Group 11"/>
                    <p:cNvGrpSpPr/>
                    <p:nvPr/>
                  </p:nvGrpSpPr>
                  <p:grpSpPr>
                    <a:xfrm>
                      <a:off x="6528200" y="4296032"/>
                      <a:ext cx="4158847" cy="848977"/>
                      <a:chOff x="7774702" y="2661839"/>
                      <a:chExt cx="4158847" cy="848977"/>
                    </a:xfrm>
                  </p:grpSpPr>
                  <p:pic>
                    <p:nvPicPr>
                      <p:cNvPr id="13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702" y="2661839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8623678" y="2661839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Declare their own rental policies</a:t>
                        </a:r>
                      </a:p>
                    </p:txBody>
                  </p:sp>
                </p:grpSp>
                <p:sp>
                  <p:nvSpPr>
                    <p:cNvPr id="27" name="Right Arrow 26"/>
                    <p:cNvSpPr/>
                    <p:nvPr/>
                  </p:nvSpPr>
                  <p:spPr>
                    <a:xfrm rot="19820156">
                      <a:off x="5637494" y="2235075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5" name="Right Arrow 34"/>
                    <p:cNvSpPr/>
                    <p:nvPr/>
                  </p:nvSpPr>
                  <p:spPr>
                    <a:xfrm>
                      <a:off x="5675107" y="2761176"/>
                      <a:ext cx="824473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6" name="Right Arrow 35"/>
                    <p:cNvSpPr/>
                    <p:nvPr/>
                  </p:nvSpPr>
                  <p:spPr>
                    <a:xfrm rot="1513184">
                      <a:off x="5660586" y="3262866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0771098" y="3697736"/>
                    <a:ext cx="1946266" cy="1956088"/>
                    <a:chOff x="10615638" y="3955072"/>
                    <a:chExt cx="1946266" cy="1956088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910814" y="3955072"/>
                      <a:ext cx="1651090" cy="539437"/>
                      <a:chOff x="8614626" y="3953593"/>
                      <a:chExt cx="1651090" cy="539437"/>
                    </a:xfrm>
                  </p:grpSpPr>
                  <p:pic>
                    <p:nvPicPr>
                      <p:cNvPr id="2058" name="Picture 10" descr="Image result for config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4626" y="3953593"/>
                        <a:ext cx="548959" cy="53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9163585" y="3953593"/>
                        <a:ext cx="1102131" cy="53943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>
                            <a:solidFill>
                              <a:schemeClr val="tx2"/>
                            </a:solidFill>
                          </a:rPr>
                          <a:t>Price</a:t>
                        </a:r>
                      </a:p>
                    </p:txBody>
                  </p:sp>
                </p:grpSp>
                <p:sp>
                  <p:nvSpPr>
                    <p:cNvPr id="32" name="Left Brace 31"/>
                    <p:cNvSpPr/>
                    <p:nvPr/>
                  </p:nvSpPr>
                  <p:spPr>
                    <a:xfrm>
                      <a:off x="10615638" y="4001843"/>
                      <a:ext cx="203411" cy="1909317"/>
                    </a:xfrm>
                    <a:prstGeom prst="leftBrace">
                      <a:avLst>
                        <a:gd name="adj1" fmla="val 135868"/>
                        <a:gd name="adj2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</p:grpSp>
            <p:pic>
              <p:nvPicPr>
                <p:cNvPr id="40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7" y="3651890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Rectangle 40"/>
                <p:cNvSpPr/>
                <p:nvPr/>
              </p:nvSpPr>
              <p:spPr>
                <a:xfrm>
                  <a:off x="7472493" y="3651890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Manage bookings’ information</a:t>
                  </a:r>
                </a:p>
              </p:txBody>
            </p:sp>
            <p:pic>
              <p:nvPicPr>
                <p:cNvPr id="42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6" y="944519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Rectangle 42"/>
                <p:cNvSpPr/>
                <p:nvPr/>
              </p:nvSpPr>
              <p:spPr>
                <a:xfrm>
                  <a:off x="7472492" y="944519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View analysis statistical</a:t>
                  </a:r>
                </a:p>
              </p:txBody>
            </p:sp>
          </p:grpSp>
          <p:pic>
            <p:nvPicPr>
              <p:cNvPr id="44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5477762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10636922" y="5477762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Time</a:t>
                </a:r>
              </a:p>
            </p:txBody>
          </p:sp>
          <p:pic>
            <p:nvPicPr>
              <p:cNvPr id="46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6214598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636922" y="6214598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…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ight Arrow 48"/>
            <p:cNvSpPr/>
            <p:nvPr/>
          </p:nvSpPr>
          <p:spPr>
            <a:xfrm rot="3062579">
              <a:off x="4509671" y="4911871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10380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65779" y="2081272"/>
            <a:ext cx="6429195" cy="855111"/>
            <a:chOff x="1725769" y="2081272"/>
            <a:chExt cx="7269206" cy="739201"/>
          </a:xfrm>
        </p:grpSpPr>
        <p:sp>
          <p:nvSpPr>
            <p:cNvPr id="9" name="Rounded Rectangle 8"/>
            <p:cNvSpPr/>
            <p:nvPr/>
          </p:nvSpPr>
          <p:spPr>
            <a:xfrm>
              <a:off x="1725769" y="2081272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06337" y="2081272"/>
              <a:ext cx="2239701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55274" y="2081272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FEEDBACK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565779" y="5267460"/>
            <a:ext cx="3549658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Register </a:t>
            </a:r>
            <a:r>
              <a:rPr lang="en-US" sz="2400" b="1" dirty="0" err="1">
                <a:solidFill>
                  <a:schemeClr val="tx2"/>
                </a:solidFill>
              </a:rPr>
              <a:t>providership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159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Search vehicle for booking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332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BOOKING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Booking/Cancel booking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booking history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56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FEEDBACK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Send rating and comment about rental service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3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176530"/>
            <a:ext cx="6285053" cy="3652572"/>
            <a:chOff x="3001551" y="1836030"/>
            <a:chExt cx="6285053" cy="3652572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1836030"/>
              <a:ext cx="2708475" cy="1100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Register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register </a:t>
              </a:r>
              <a:r>
                <a:rPr lang="en-US" sz="3200" b="1" dirty="0" err="1" smtClean="0">
                  <a:solidFill>
                    <a:schemeClr val="bg1"/>
                  </a:solidFill>
                </a:rPr>
                <a:t>providership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921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3495" y="2067720"/>
            <a:ext cx="7201025" cy="855112"/>
            <a:chOff x="1426117" y="2081271"/>
            <a:chExt cx="7514240" cy="739202"/>
          </a:xfrm>
        </p:grpSpPr>
        <p:sp>
          <p:nvSpPr>
            <p:cNvPr id="9" name="Rounded Rectangle 8"/>
            <p:cNvSpPr/>
            <p:nvPr/>
          </p:nvSpPr>
          <p:spPr>
            <a:xfrm>
              <a:off x="1426117" y="2081271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2066" y="2081272"/>
              <a:ext cx="2593972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00656" y="2081271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2"/>
          <p:cNvGrpSpPr/>
          <p:nvPr/>
        </p:nvGrpSpPr>
        <p:grpSpPr>
          <a:xfrm>
            <a:off x="2408433" y="5267460"/>
            <a:ext cx="6348955" cy="855111"/>
            <a:chOff x="1823495" y="5336222"/>
            <a:chExt cx="6348955" cy="855111"/>
          </a:xfrm>
        </p:grpSpPr>
        <p:sp>
          <p:nvSpPr>
            <p:cNvPr id="19" name="Rounded Rectangle 18"/>
            <p:cNvSpPr/>
            <p:nvPr/>
          </p:nvSpPr>
          <p:spPr>
            <a:xfrm>
              <a:off x="1823495" y="5336222"/>
              <a:ext cx="3549658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Extend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</a:rPr>
                <a:t>providership</a:t>
              </a:r>
              <a:endParaRPr 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63975" y="5336222"/>
              <a:ext cx="2708475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View report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6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Add/remove </a:t>
              </a:r>
              <a:r>
                <a:rPr lang="en-US" sz="2800" b="1" dirty="0">
                  <a:solidFill>
                    <a:schemeClr val="bg1"/>
                  </a:solidFill>
                </a:rPr>
                <a:t>vehicle from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Close/reopen garage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305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80" y="2446880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403416"/>
            <a:ext cx="3425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There are many car rental service providers that have not successfully utilized the internet</a:t>
            </a:r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pricing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Add/remove vehicle from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Deactivate/reactivate group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7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Track bookings of each garage/vehicle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Create/cancel self-booking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1983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Extend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extend </a:t>
              </a:r>
              <a:r>
                <a:rPr lang="en-US" sz="3200" b="1" dirty="0" err="1">
                  <a:solidFill>
                    <a:schemeClr val="bg1"/>
                  </a:solidFill>
                </a:rPr>
                <a:t>providership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5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View number of booking,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profit…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View </a:t>
              </a:r>
              <a:r>
                <a:rPr lang="en-US" sz="2800" b="1" dirty="0">
                  <a:solidFill>
                    <a:schemeClr val="bg1"/>
                  </a:solidFill>
                </a:rPr>
                <a:t>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44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02875" y="2078488"/>
            <a:ext cx="2274195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users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20181834">
            <a:off x="2017495" y="3053604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3702876" y="4829137"/>
            <a:ext cx="2274195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report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1407593">
            <a:off x="2034149" y="4433055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590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Manage users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all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user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 err="1">
                  <a:solidFill>
                    <a:schemeClr val="bg1"/>
                  </a:solidFill>
                </a:rPr>
                <a:t>Deactive</a:t>
              </a:r>
              <a:r>
                <a:rPr lang="en-US" sz="3200" b="1" dirty="0">
                  <a:solidFill>
                    <a:schemeClr val="bg1"/>
                  </a:solidFill>
                </a:rPr>
                <a:t>/Reactive 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18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View report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number customer, provider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41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7817476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</a:t>
            </a:r>
            <a:r>
              <a:rPr lang="en-US" sz="2400" dirty="0">
                <a:solidFill>
                  <a:schemeClr val="tx2"/>
                </a:solidFill>
              </a:rPr>
              <a:t>and her family have a trip to </a:t>
            </a:r>
            <a:r>
              <a:rPr lang="en-US" sz="2400" dirty="0" err="1">
                <a:solidFill>
                  <a:schemeClr val="tx2"/>
                </a:solidFill>
              </a:rPr>
              <a:t>Dalat</a:t>
            </a:r>
            <a:r>
              <a:rPr lang="en-US" sz="2400" dirty="0">
                <a:solidFill>
                  <a:schemeClr val="tx2"/>
                </a:solidFill>
              </a:rPr>
              <a:t> in </a:t>
            </a:r>
            <a:r>
              <a:rPr lang="en-US" sz="2400" dirty="0" smtClean="0">
                <a:solidFill>
                  <a:schemeClr val="tx2"/>
                </a:solidFill>
              </a:rPr>
              <a:t>4 days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(16/12 – 19/12).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login to CRP and book a 5-seats car for this trip.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when she contacts with provider, the policy is not the same as described on the website. Therefore, she cancels this booking.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46437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Can customize their solution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to suit their business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2: 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2: 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3: </a:t>
            </a:r>
            <a:r>
              <a:rPr lang="en-US" sz="2800" dirty="0" smtClean="0"/>
              <a:t>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With profit made, Mai opens a new garage at Hanoi and want to moves some vehicles to the new garage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94848" y="36826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89795" y="38715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8702" y="35000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41327" y="44801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766930" y="44754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Scenario 3: Create 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828800"/>
            <a:ext cx="7806418" cy="434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It’s take 5 days to move the vehicles to the new garage, Mai want to disable there </a:t>
            </a:r>
            <a:r>
              <a:rPr lang="en-US" sz="2400" dirty="0">
                <a:solidFill>
                  <a:schemeClr val="tx2"/>
                </a:solidFill>
              </a:rPr>
              <a:t>vehicles </a:t>
            </a:r>
            <a:r>
              <a:rPr lang="en-US" sz="2400" dirty="0" smtClean="0">
                <a:solidFill>
                  <a:schemeClr val="tx2"/>
                </a:solidFill>
              </a:rPr>
              <a:t>in that time.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In this situation, Mai can move there </a:t>
            </a:r>
            <a:r>
              <a:rPr lang="en-US" sz="2400" dirty="0">
                <a:solidFill>
                  <a:schemeClr val="tx2"/>
                </a:solidFill>
              </a:rPr>
              <a:t>vehicles </a:t>
            </a:r>
            <a:r>
              <a:rPr lang="en-US" sz="2400" dirty="0" smtClean="0">
                <a:solidFill>
                  <a:schemeClr val="tx2"/>
                </a:solidFill>
              </a:rPr>
              <a:t>out of price group.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59741" y="3841721"/>
            <a:ext cx="1508746" cy="1638562"/>
            <a:chOff x="4207886" y="3844515"/>
            <a:chExt cx="1508746" cy="1638562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582" y="3844515"/>
              <a:ext cx="1243354" cy="124335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207886" y="5082967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27023" y="4214415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Move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out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92963" y="3682618"/>
            <a:ext cx="1556657" cy="1956767"/>
            <a:chOff x="4147459" y="3184894"/>
            <a:chExt cx="1556657" cy="195676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8702" y="3500070"/>
            <a:ext cx="1831105" cy="2331077"/>
            <a:chOff x="869102" y="2906854"/>
            <a:chExt cx="2441473" cy="3108102"/>
          </a:xfrm>
        </p:grpSpPr>
        <p:pic>
          <p:nvPicPr>
            <p:cNvPr id="25" name="Picture 2" descr="Image result for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341327" y="44801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ight Arrow 27"/>
          <p:cNvSpPr/>
          <p:nvPr/>
        </p:nvSpPr>
        <p:spPr>
          <a:xfrm>
            <a:off x="5766930" y="44754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8553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Scenario 3: Create 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Or she can book her own vehicles between that time so nobody else can books there vehicles.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497524" y="3278687"/>
            <a:ext cx="2198038" cy="2040872"/>
            <a:chOff x="5689308" y="3158836"/>
            <a:chExt cx="2198038" cy="20408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275" y="3158836"/>
              <a:ext cx="1872104" cy="18721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689308" y="4799598"/>
              <a:ext cx="2198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Book own vehicle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07939" y="3158836"/>
            <a:ext cx="1831105" cy="2331077"/>
            <a:chOff x="869102" y="2906854"/>
            <a:chExt cx="2441473" cy="3108102"/>
          </a:xfrm>
        </p:grpSpPr>
        <p:pic>
          <p:nvPicPr>
            <p:cNvPr id="11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758298" y="4428591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495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Cost is too high for small and mid-size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providers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High risk: there is no guarantee that the application will be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successful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2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5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FEATURE FUNCTION: Recommender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FEATURE FUNCTION: 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FEATURE FUNCTION: 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potential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4169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87" y="4228382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1968062"/>
            <a:ext cx="8302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the more neighbors of this customer booked it before 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9814" y="461961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Registering and working processes are very simple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Easy for both customer and provider to find each other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Bonuses are very attractive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214829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640267"/>
            <a:ext cx="455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dimension represents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5317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709" y="2248789"/>
            <a:ext cx="52183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profile can also be represented as a vector in vector space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ookings in customer’s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 history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represented as vectors. Customer profile is the product of these vectors.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cosine with value ranging from -1 to 1 represents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acustomer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like or dislike the vehicle.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043" y="2459207"/>
            <a:ext cx="3726718" cy="30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4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tf-idf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335" y="3005240"/>
            <a:ext cx="811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calculate the cosine of angle between 2 vectors, it is necessary to find the length of every attribute vector that combines into these 2 vectors.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method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calculate these lengths in Vector Space Model is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(Term frequency - inverse document frequency) weighting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sequence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0074" y="2528162"/>
            <a:ext cx="8117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algorithm work through the following main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customer profile: Every booking in customer’s booking history is represent as a list of attribute vector. We use these values to calculate the length of each of customer’s profile attribute vector using 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vehicle vector for every vehicle: Also represent each vehicle vector as a list of attribute vector length calculating using tf-idf.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the recommendation point for every vehicle: Find cosine between customer profile and vehicle vector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3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780" y="1963854"/>
            <a:ext cx="810072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vector space 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with m bookings in her booking history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 attributes of every item (either vehicle or booking) has been ready 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Math.Log10(double) and Math.Sqrt(double) with O(1) time complexity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customer profile: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vehicle vectors for every 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point for every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k + m))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Offer pricing 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2"/>
                </a:solidFill>
              </a:rPr>
              <a:t>Support self-driving rental, driver management functions.</a:t>
            </a:r>
            <a:endParaRPr lang="en-US" sz="27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50" y="3183762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Upgrade</a:t>
            </a:r>
            <a:endParaRPr lang="en-US" sz="1350" b="1" dirty="0"/>
          </a:p>
        </p:txBody>
      </p:sp>
      <p:pic>
        <p:nvPicPr>
          <p:cNvPr id="6" name="Picture 5" descr="upgrade-eas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63" y="3305296"/>
            <a:ext cx="2912950" cy="2119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Restricted in rental policy, pricing…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Not suited for long-period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rental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12541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15" y="2559676"/>
            <a:ext cx="8721969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 for listening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Suitable for both long- and short-period rental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Easy for customer to find and book vehicle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Provider can manage their bookings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easily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9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Lack feedback/review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support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5052</Words>
  <Application>Microsoft Office PowerPoint</Application>
  <PresentationFormat>On-screen Show (4:3)</PresentationFormat>
  <Paragraphs>450</Paragraphs>
  <Slides>71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Book Antiqua</vt:lpstr>
      <vt:lpstr>Tahoma</vt:lpstr>
      <vt:lpstr>Times New Roman</vt:lpstr>
      <vt:lpstr>Wingdings</vt:lpstr>
      <vt:lpstr>Sales Direction 16X9</vt:lpstr>
      <vt:lpstr>CAR RENTAL PORTAL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Scenario 1: Book a vehicle</vt:lpstr>
      <vt:lpstr>PowerPoint Presentation</vt:lpstr>
      <vt:lpstr>Scenario 1: Book a vehicle</vt:lpstr>
      <vt:lpstr>PowerPoint Presentation</vt:lpstr>
      <vt:lpstr>Scenario 2: Become provider and bring vehicle into system</vt:lpstr>
      <vt:lpstr>PowerPoint Presentation</vt:lpstr>
      <vt:lpstr>Scenario 2: Become provider and bring vehicle into system</vt:lpstr>
      <vt:lpstr>PowerPoint Presentation</vt:lpstr>
      <vt:lpstr>Scenario 3: Create new subsidiary garage</vt:lpstr>
      <vt:lpstr>PowerPoint Presentation</vt:lpstr>
      <vt:lpstr>Scenario 3: Create new subsidiary garage</vt:lpstr>
      <vt:lpstr>PowerPoint Presentation</vt:lpstr>
      <vt:lpstr>Scenario 3: Create new subsidiary garage</vt:lpstr>
      <vt:lpstr>PowerPoint Presentation</vt:lpstr>
      <vt:lpstr>FEATURE FUNCTION: Recommender</vt:lpstr>
      <vt:lpstr>FEATURE FUNCTION: Recommender</vt:lpstr>
      <vt:lpstr>FEATURE FUNCTION: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Vector Space Model</vt:lpstr>
      <vt:lpstr>Our approach: Vector Space Model</vt:lpstr>
      <vt:lpstr>Our approach: tf-idf</vt:lpstr>
      <vt:lpstr>Our approach: sequence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2016-12-07T15:54:28Z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