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3"/>
  </p:notesMasterIdLst>
  <p:handoutMasterIdLst>
    <p:handoutMasterId r:id="rId64"/>
  </p:handoutMasterIdLst>
  <p:sldIdLst>
    <p:sldId id="292" r:id="rId3"/>
    <p:sldId id="270" r:id="rId4"/>
    <p:sldId id="293" r:id="rId5"/>
    <p:sldId id="294" r:id="rId6"/>
    <p:sldId id="300" r:id="rId7"/>
    <p:sldId id="296" r:id="rId8"/>
    <p:sldId id="301" r:id="rId9"/>
    <p:sldId id="298" r:id="rId10"/>
    <p:sldId id="302" r:id="rId11"/>
    <p:sldId id="275" r:id="rId12"/>
    <p:sldId id="401" r:id="rId13"/>
    <p:sldId id="395" r:id="rId14"/>
    <p:sldId id="282" r:id="rId15"/>
    <p:sldId id="402" r:id="rId16"/>
    <p:sldId id="303" r:id="rId17"/>
    <p:sldId id="304" r:id="rId18"/>
    <p:sldId id="305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273" r:id="rId32"/>
    <p:sldId id="330" r:id="rId33"/>
    <p:sldId id="403" r:id="rId34"/>
    <p:sldId id="331" r:id="rId35"/>
    <p:sldId id="364" r:id="rId36"/>
    <p:sldId id="399" r:id="rId37"/>
    <p:sldId id="365" r:id="rId38"/>
    <p:sldId id="369" r:id="rId39"/>
    <p:sldId id="366" r:id="rId40"/>
    <p:sldId id="396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80" r:id="rId51"/>
    <p:sldId id="381" r:id="rId52"/>
    <p:sldId id="384" r:id="rId53"/>
    <p:sldId id="400" r:id="rId54"/>
    <p:sldId id="394" r:id="rId55"/>
    <p:sldId id="356" r:id="rId56"/>
    <p:sldId id="357" r:id="rId57"/>
    <p:sldId id="358" r:id="rId58"/>
    <p:sldId id="359" r:id="rId59"/>
    <p:sldId id="360" r:id="rId60"/>
    <p:sldId id="362" r:id="rId61"/>
    <p:sldId id="363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294"/>
            <p14:sldId id="300"/>
            <p14:sldId id="296"/>
            <p14:sldId id="301"/>
            <p14:sldId id="298"/>
            <p14:sldId id="302"/>
          </p14:sldIdLst>
        </p14:section>
        <p14:section name="proposed (Thanh)" id="{EB60348A-F37A-45EA-AA65-207E896E5256}">
          <p14:sldIdLst>
            <p14:sldId id="275"/>
            <p14:sldId id="401"/>
            <p14:sldId id="395"/>
            <p14:sldId id="282"/>
            <p14:sldId id="402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403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4"/>
            <p14:sldId id="400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609" autoAdjust="0"/>
  </p:normalViewPr>
  <p:slideViewPr>
    <p:cSldViewPr snapToGrid="0">
      <p:cViewPr varScale="1">
        <p:scale>
          <a:sx n="53" d="100"/>
          <a:sy n="53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 &amp; Demo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&amp; Demo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chân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</a:t>
            </a:r>
            <a:r>
              <a:rPr lang="vi-VN" sz="1200" dirty="0" err="1" smtClean="0"/>
              <a:t>cảm</a:t>
            </a:r>
            <a:r>
              <a:rPr lang="vi-VN" sz="1200" dirty="0" smtClean="0"/>
              <a:t> ơn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,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phụ</a:t>
            </a:r>
            <a:r>
              <a:rPr lang="vi-VN" sz="1200" dirty="0" smtClean="0"/>
              <a:t> huynh, </a:t>
            </a:r>
            <a:r>
              <a:rPr lang="vi-VN" sz="1200" dirty="0" err="1" smtClean="0"/>
              <a:t>cùng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</a:t>
            </a:r>
            <a:r>
              <a:rPr lang="vi-VN" sz="1200" dirty="0" err="1" smtClean="0"/>
              <a:t>giả</a:t>
            </a:r>
            <a:r>
              <a:rPr lang="vi-VN" sz="1200" dirty="0" smtClean="0"/>
              <a:t> </a:t>
            </a:r>
            <a:r>
              <a:rPr lang="vi-VN" sz="1200" dirty="0" err="1" smtClean="0"/>
              <a:t>đã</a:t>
            </a:r>
            <a:r>
              <a:rPr lang="vi-VN" sz="1200" dirty="0" smtClean="0"/>
              <a:t> </a:t>
            </a:r>
            <a:r>
              <a:rPr lang="vi-VN" sz="1200" dirty="0" err="1" smtClean="0"/>
              <a:t>đến</a:t>
            </a:r>
            <a:r>
              <a:rPr lang="vi-VN" sz="1200" dirty="0" smtClean="0"/>
              <a:t> tham </a:t>
            </a:r>
            <a:r>
              <a:rPr lang="vi-VN" sz="1200" dirty="0" err="1" smtClean="0"/>
              <a:t>dự</a:t>
            </a:r>
            <a:r>
              <a:rPr lang="vi-VN" sz="1200" dirty="0" smtClean="0"/>
              <a:t> </a:t>
            </a:r>
            <a:r>
              <a:rPr lang="vi-VN" sz="1200" dirty="0" err="1" smtClean="0"/>
              <a:t>buổi</a:t>
            </a:r>
            <a:r>
              <a:rPr lang="vi-VN" sz="1200" dirty="0" smtClean="0"/>
              <a:t> </a:t>
            </a:r>
            <a:r>
              <a:rPr lang="vi-VN" sz="1200" dirty="0" err="1" smtClean="0"/>
              <a:t>bảo</a:t>
            </a:r>
            <a:r>
              <a:rPr lang="vi-VN" sz="1200" dirty="0" smtClean="0"/>
              <a:t> </a:t>
            </a:r>
            <a:r>
              <a:rPr lang="vi-VN" sz="1200" dirty="0" err="1" smtClean="0"/>
              <a:t>vệ</a:t>
            </a:r>
            <a:r>
              <a:rPr lang="vi-VN" sz="1200" dirty="0" smtClean="0"/>
              <a:t> </a:t>
            </a:r>
            <a:r>
              <a:rPr lang="vi-VN" sz="1200" dirty="0" err="1" smtClean="0"/>
              <a:t>đồ</a:t>
            </a:r>
            <a:r>
              <a:rPr lang="vi-VN" sz="1200" dirty="0" smtClean="0"/>
              <a:t> </a:t>
            </a:r>
            <a:r>
              <a:rPr lang="vi-VN" sz="1200" dirty="0" err="1" smtClean="0"/>
              <a:t>án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nhóm</a:t>
            </a:r>
            <a:r>
              <a:rPr lang="vi-VN" sz="1200" dirty="0" smtClean="0"/>
              <a:t> </a:t>
            </a:r>
            <a:r>
              <a:rPr lang="vi-VN" sz="1200" dirty="0" err="1" smtClean="0"/>
              <a:t>chúng</a:t>
            </a:r>
            <a:r>
              <a:rPr lang="vi-VN" sz="1200" dirty="0" smtClean="0"/>
              <a:t> tôi hôm nay.</a:t>
            </a:r>
            <a:endParaRPr lang="en-US" sz="1200" dirty="0" smtClean="0"/>
          </a:p>
          <a:p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Airbnb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engine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2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cloudinary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 </a:t>
            </a:r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ở </a:t>
            </a:r>
            <a:r>
              <a:rPr lang="vi-VN" dirty="0" err="1" smtClean="0"/>
              <a:t>nước</a:t>
            </a:r>
            <a:r>
              <a:rPr lang="vi-VN" dirty="0" smtClean="0"/>
              <a:t> ta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nên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đa </a:t>
            </a:r>
            <a:r>
              <a:rPr lang="vi-VN" dirty="0" err="1" smtClean="0"/>
              <a:t>dạng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ngắn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du </a:t>
            </a:r>
            <a:r>
              <a:rPr lang="vi-VN" dirty="0" err="1" smtClean="0"/>
              <a:t>lịch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giờ</a:t>
            </a:r>
            <a:r>
              <a:rPr lang="vi-VN" dirty="0" smtClean="0"/>
              <a:t> hay </a:t>
            </a:r>
            <a:r>
              <a:rPr lang="vi-VN" dirty="0" err="1" smtClean="0"/>
              <a:t>ngày</a:t>
            </a:r>
            <a:r>
              <a:rPr lang="vi-VN" dirty="0" smtClean="0"/>
              <a:t> thuê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đường</a:t>
            </a:r>
            <a:r>
              <a:rPr lang="vi-VN" dirty="0" smtClean="0"/>
              <a:t> di </a:t>
            </a:r>
            <a:r>
              <a:rPr lang="vi-VN" dirty="0" err="1" smtClean="0"/>
              <a:t>chuyển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bá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nối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năng qua </a:t>
            </a:r>
            <a:r>
              <a:rPr lang="vi-VN" dirty="0" err="1" smtClean="0"/>
              <a:t>internet</a:t>
            </a:r>
            <a:r>
              <a:rPr lang="vi-VN" dirty="0" smtClean="0"/>
              <a:t> luôn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chiến</a:t>
            </a:r>
            <a:r>
              <a:rPr lang="vi-VN" dirty="0" smtClean="0"/>
              <a:t> </a:t>
            </a:r>
            <a:r>
              <a:rPr lang="vi-VN" dirty="0" err="1" smtClean="0"/>
              <a:t>lược</a:t>
            </a:r>
            <a:r>
              <a:rPr lang="vi-VN" dirty="0" smtClean="0"/>
              <a:t> </a:t>
            </a:r>
            <a:r>
              <a:rPr lang="vi-VN" dirty="0" err="1" smtClean="0"/>
              <a:t>đáng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tư.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1 </a:t>
            </a:r>
            <a:r>
              <a:rPr lang="vi-VN" dirty="0" err="1" smtClean="0"/>
              <a:t>bộ</a:t>
            </a:r>
            <a:r>
              <a:rPr lang="vi-VN" dirty="0" smtClean="0"/>
              <a:t> </a:t>
            </a:r>
            <a:r>
              <a:rPr lang="vi-VN" dirty="0" err="1" smtClean="0"/>
              <a:t>phận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trong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internet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cho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3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, sau </a:t>
            </a:r>
            <a:r>
              <a:rPr lang="vi-VN" dirty="0" err="1" smtClean="0"/>
              <a:t>đó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trên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công ty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website</a:t>
            </a:r>
            <a:r>
              <a:rPr lang="vi-VN" dirty="0" smtClean="0"/>
              <a:t> hay </a:t>
            </a:r>
            <a:r>
              <a:rPr lang="vi-VN" dirty="0" err="1" smtClean="0"/>
              <a:t>app</a:t>
            </a:r>
            <a:r>
              <a:rPr lang="vi-VN" dirty="0" smtClean="0"/>
              <a:t> di </a:t>
            </a:r>
            <a:r>
              <a:rPr lang="vi-VN" dirty="0" err="1" smtClean="0"/>
              <a:t>dộng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riêng </a:t>
            </a:r>
            <a:r>
              <a:rPr lang="vi-VN" dirty="0" err="1" smtClean="0"/>
              <a:t>họ</a:t>
            </a:r>
            <a:r>
              <a:rPr lang="vi-VN" dirty="0" smtClean="0"/>
              <a:t>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như </a:t>
            </a:r>
            <a:r>
              <a:rPr lang="vi-VN" dirty="0" err="1" smtClean="0"/>
              <a:t>Vinasun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, thuexegiare.net, </a:t>
            </a:r>
            <a:r>
              <a:rPr lang="vi-VN" dirty="0" err="1" smtClean="0"/>
              <a:t>đoàn</a:t>
            </a:r>
            <a:r>
              <a:rPr lang="vi-VN" dirty="0" smtClean="0"/>
              <a:t> khanh </a:t>
            </a:r>
            <a:r>
              <a:rPr lang="vi-VN" dirty="0" err="1" smtClean="0"/>
              <a:t>travel</a:t>
            </a:r>
            <a:r>
              <a:rPr lang="vi-VN" dirty="0" smtClean="0"/>
              <a:t>...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thoải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phù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kinh doanh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47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dirty="0" smtClean="0"/>
              <a:t> </a:t>
            </a:r>
            <a:r>
              <a:rPr lang="en-US" dirty="0" err="1" smtClean="0"/>
              <a:t>Consine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term frequency – inverse document frequency.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2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51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mail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Thế</a:t>
            </a:r>
            <a:r>
              <a:rPr lang="vi-VN" dirty="0" smtClean="0"/>
              <a:t> nhưng chi </a:t>
            </a:r>
            <a:r>
              <a:rPr lang="vi-VN" dirty="0" err="1" smtClean="0"/>
              <a:t>phí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không </a:t>
            </a:r>
            <a:r>
              <a:rPr lang="vi-VN" dirty="0" err="1" smtClean="0"/>
              <a:t>hề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doanh </a:t>
            </a:r>
            <a:r>
              <a:rPr lang="vi-VN" dirty="0" err="1" smtClean="0"/>
              <a:t>nghiệp</a:t>
            </a:r>
            <a:r>
              <a:rPr lang="vi-VN" dirty="0" smtClean="0"/>
              <a:t> cho thuê xe </a:t>
            </a:r>
            <a:r>
              <a:rPr lang="vi-VN" dirty="0" err="1" smtClean="0"/>
              <a:t>cở</a:t>
            </a:r>
            <a:r>
              <a:rPr lang="vi-VN" dirty="0" smtClean="0"/>
              <a:t> </a:t>
            </a:r>
            <a:r>
              <a:rPr lang="vi-VN" dirty="0" err="1" smtClean="0"/>
              <a:t>vừa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nhó</a:t>
            </a:r>
            <a:r>
              <a:rPr lang="vi-VN" dirty="0" smtClean="0"/>
              <a:t>,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</a:t>
            </a:r>
            <a:r>
              <a:rPr lang="vi-VN" dirty="0" err="1" smtClean="0"/>
              <a:t>giống</a:t>
            </a:r>
            <a:r>
              <a:rPr lang="vi-VN" dirty="0" smtClean="0"/>
              <a:t> như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mềm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</a:t>
            </a:r>
            <a:r>
              <a:rPr lang="vi-VN" dirty="0" err="1" smtClean="0"/>
              <a:t>ẩn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rủi</a:t>
            </a:r>
            <a:r>
              <a:rPr lang="vi-VN" dirty="0" smtClean="0"/>
              <a:t> ro </a:t>
            </a:r>
            <a:r>
              <a:rPr lang="vi-VN" dirty="0" err="1" smtClean="0"/>
              <a:t>thất</a:t>
            </a:r>
            <a:r>
              <a:rPr lang="vi-VN" dirty="0" smtClean="0"/>
              <a:t> </a:t>
            </a:r>
            <a:r>
              <a:rPr lang="vi-VN" dirty="0" err="1" smtClean="0"/>
              <a:t>bại</a:t>
            </a:r>
            <a:r>
              <a:rPr lang="vi-VN" dirty="0" smtClean="0"/>
              <a:t>,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lép</a:t>
            </a:r>
            <a:r>
              <a:rPr lang="vi-VN" dirty="0" smtClean="0"/>
              <a:t> </a:t>
            </a:r>
            <a:r>
              <a:rPr lang="vi-VN" dirty="0" err="1" smtClean="0"/>
              <a:t>vế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loại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tuổi</a:t>
            </a:r>
            <a:r>
              <a:rPr lang="vi-VN" dirty="0" smtClean="0"/>
              <a:t> hơn, hay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đào</a:t>
            </a:r>
            <a:r>
              <a:rPr lang="vi-VN" dirty="0" smtClean="0"/>
              <a:t> </a:t>
            </a:r>
            <a:r>
              <a:rPr lang="vi-VN" dirty="0" err="1" smtClean="0"/>
              <a:t>thải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vi-VN" dirty="0" err="1" smtClean="0"/>
              <a:t>tiện</a:t>
            </a:r>
            <a:r>
              <a:rPr lang="vi-VN" dirty="0" smtClean="0"/>
              <a:t> </a:t>
            </a:r>
            <a:r>
              <a:rPr lang="vi-VN" dirty="0" err="1" smtClean="0"/>
              <a:t>lợi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61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hay </a:t>
            </a:r>
            <a:r>
              <a:rPr lang="vi-VN" dirty="0" err="1" smtClean="0"/>
              <a:t>lái</a:t>
            </a:r>
            <a:r>
              <a:rPr lang="vi-VN" dirty="0" smtClean="0"/>
              <a:t> xe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hơn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online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vi-VN" dirty="0" smtClean="0"/>
              <a:t>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,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rẽ</a:t>
            </a:r>
            <a:r>
              <a:rPr lang="vi-VN" dirty="0" smtClean="0"/>
              <a:t> đang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ở </a:t>
            </a:r>
            <a:r>
              <a:rPr lang="vi-VN" dirty="0" err="1" smtClean="0"/>
              <a:t>nước</a:t>
            </a:r>
            <a:r>
              <a:rPr lang="vi-VN" dirty="0" smtClean="0"/>
              <a:t> ta.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 </a:t>
            </a:r>
            <a:r>
              <a:rPr lang="en-US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Uber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grab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google map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hang, track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en-US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còn</a:t>
            </a:r>
            <a:r>
              <a:rPr lang="vi-VN" dirty="0" smtClean="0"/>
              <a:t> đưa ra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lương </a:t>
            </a:r>
            <a:r>
              <a:rPr lang="vi-VN" dirty="0" err="1" smtClean="0"/>
              <a:t>thưởng</a:t>
            </a:r>
            <a:r>
              <a:rPr lang="vi-VN" dirty="0" smtClean="0"/>
              <a:t>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hấp</a:t>
            </a:r>
            <a:r>
              <a:rPr lang="vi-VN" dirty="0" smtClean="0"/>
              <a:t> </a:t>
            </a:r>
            <a:r>
              <a:rPr lang="vi-VN" dirty="0" err="1" smtClean="0"/>
              <a:t>dẫn</a:t>
            </a:r>
            <a:r>
              <a:rPr lang="vi-VN" dirty="0" smtClean="0"/>
              <a:t> cho </a:t>
            </a:r>
            <a:r>
              <a:rPr lang="vi-VN" dirty="0" err="1" smtClean="0"/>
              <a:t>tài</a:t>
            </a:r>
            <a:r>
              <a:rPr lang="vi-VN" dirty="0" smtClean="0"/>
              <a:t> </a:t>
            </a:r>
            <a:r>
              <a:rPr lang="vi-VN" dirty="0" err="1" smtClean="0"/>
              <a:t>xế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cho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vẫn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vẫn</a:t>
            </a:r>
            <a:r>
              <a:rPr lang="vi-VN" dirty="0" smtClean="0"/>
              <a:t> không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cảm</a:t>
            </a:r>
            <a:r>
              <a:rPr lang="vi-VN" dirty="0" smtClean="0"/>
              <a:t> </a:t>
            </a:r>
            <a:r>
              <a:rPr lang="vi-VN" dirty="0" err="1" smtClean="0"/>
              <a:t>thấy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phải</a:t>
            </a:r>
            <a:r>
              <a:rPr lang="vi-VN" dirty="0" smtClean="0"/>
              <a:t> </a:t>
            </a:r>
            <a:r>
              <a:rPr lang="vi-VN" dirty="0" err="1" smtClean="0"/>
              <a:t>chấp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khi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việc</a:t>
            </a:r>
            <a:r>
              <a:rPr lang="vi-VN" dirty="0" smtClean="0"/>
              <a:t> cho </a:t>
            </a:r>
            <a:r>
              <a:rPr lang="vi-VN" dirty="0" err="1" smtClean="0"/>
              <a:t>Uber</a:t>
            </a:r>
            <a:r>
              <a:rPr lang="vi-VN" dirty="0" smtClean="0"/>
              <a:t> hay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gò</a:t>
            </a:r>
            <a:r>
              <a:rPr lang="vi-VN" dirty="0" smtClean="0"/>
              <a:t> </a:t>
            </a:r>
            <a:r>
              <a:rPr lang="vi-VN" dirty="0" err="1" smtClean="0"/>
              <a:t>bó</a:t>
            </a:r>
            <a:r>
              <a:rPr lang="vi-VN" dirty="0" smtClean="0"/>
              <a:t>.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không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 </a:t>
            </a:r>
            <a:r>
              <a:rPr lang="vi-VN" dirty="0" err="1" smtClean="0"/>
              <a:t>Ngoài</a:t>
            </a:r>
            <a:r>
              <a:rPr lang="vi-VN" dirty="0" smtClean="0"/>
              <a:t> ra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không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thuê xe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2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Gần</a:t>
            </a:r>
            <a:r>
              <a:rPr lang="vi-VN" dirty="0" smtClean="0"/>
              <a:t> đây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giái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xe </a:t>
            </a:r>
            <a:r>
              <a:rPr lang="vi-VN" dirty="0" err="1" smtClean="0"/>
              <a:t>online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Aleka.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vi-VN" dirty="0" err="1" smtClean="0"/>
              <a:t>sàn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 cho thuê xe </a:t>
            </a:r>
            <a:r>
              <a:rPr lang="vi-VN" dirty="0" err="1" smtClean="0"/>
              <a:t>được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trên khuôn </a:t>
            </a:r>
            <a:r>
              <a:rPr lang="vi-VN" dirty="0" err="1" smtClean="0"/>
              <a:t>mẫu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như </a:t>
            </a:r>
            <a:r>
              <a:rPr lang="vi-VN" dirty="0" err="1" smtClean="0"/>
              <a:t>Airbnb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</a:t>
            </a:r>
            <a:r>
              <a:rPr lang="vi-VN" dirty="0" err="1" smtClean="0"/>
              <a:t>nhà</a:t>
            </a:r>
            <a:r>
              <a:rPr lang="vi-VN" dirty="0" smtClean="0"/>
              <a:t> </a:t>
            </a:r>
            <a:r>
              <a:rPr lang="vi-VN" dirty="0" err="1" smtClean="0"/>
              <a:t>trọ</a:t>
            </a:r>
            <a:r>
              <a:rPr lang="vi-VN" dirty="0" smtClean="0"/>
              <a:t> </a:t>
            </a:r>
            <a:r>
              <a:rPr lang="vi-VN" dirty="0" err="1" smtClean="0"/>
              <a:t>nỗi</a:t>
            </a:r>
            <a:r>
              <a:rPr lang="vi-VN" dirty="0" smtClean="0"/>
              <a:t> </a:t>
            </a:r>
            <a:r>
              <a:rPr lang="vi-VN" dirty="0" err="1" smtClean="0"/>
              <a:t>tiếng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. Aleka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cho thuê xe </a:t>
            </a:r>
            <a:r>
              <a:rPr lang="vi-VN" dirty="0" err="1" smtClean="0"/>
              <a:t>đã</a:t>
            </a:r>
            <a:r>
              <a:rPr lang="vi-VN" dirty="0" smtClean="0"/>
              <a:t> đăng </a:t>
            </a:r>
            <a:r>
              <a:rPr lang="vi-VN" dirty="0" err="1" smtClean="0"/>
              <a:t>ký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đăng xe lên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thuê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khác</a:t>
            </a:r>
            <a:r>
              <a:rPr lang="vi-VN" dirty="0" smtClean="0"/>
              <a:t>. Trang </a:t>
            </a:r>
            <a:r>
              <a:rPr lang="vi-VN" dirty="0" err="1" smtClean="0"/>
              <a:t>web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công </a:t>
            </a:r>
            <a:r>
              <a:rPr lang="vi-VN" dirty="0" err="1" smtClean="0"/>
              <a:t>cụ</a:t>
            </a:r>
            <a:r>
              <a:rPr lang="vi-VN" dirty="0" smtClean="0"/>
              <a:t> </a:t>
            </a:r>
            <a:r>
              <a:rPr lang="vi-VN" dirty="0" err="1" smtClean="0"/>
              <a:t>search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thuê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dễ</a:t>
            </a:r>
            <a:r>
              <a:rPr lang="vi-VN" dirty="0" smtClean="0"/>
              <a:t> </a:t>
            </a:r>
            <a:r>
              <a:rPr lang="vi-VN" dirty="0" err="1" smtClean="0"/>
              <a:t>dàng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 cho thuê </a:t>
            </a:r>
            <a:r>
              <a:rPr lang="vi-VN" dirty="0" err="1" smtClean="0"/>
              <a:t>phụ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.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người</a:t>
            </a:r>
            <a:r>
              <a:rPr lang="vi-VN" dirty="0" smtClean="0"/>
              <a:t> thuê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trả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thuê xe </a:t>
            </a:r>
            <a:r>
              <a:rPr lang="vi-VN" dirty="0" err="1" smtClean="0"/>
              <a:t>online</a:t>
            </a:r>
            <a:r>
              <a:rPr lang="vi-VN" dirty="0" smtClean="0"/>
              <a:t>.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Aleka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giúp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</a:t>
            </a:r>
            <a:r>
              <a:rPr lang="vi-VN" dirty="0" err="1" smtClean="0"/>
              <a:t>quản</a:t>
            </a:r>
            <a:r>
              <a:rPr lang="vi-VN" dirty="0" smtClean="0"/>
              <a:t> </a:t>
            </a:r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ngay trên </a:t>
            </a:r>
            <a:r>
              <a:rPr lang="vi-VN" dirty="0" err="1" smtClean="0"/>
              <a:t>website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en-US" dirty="0" err="1" smtClean="0"/>
              <a:t>mất</a:t>
            </a:r>
            <a:r>
              <a:rPr lang="en-US" baseline="0" dirty="0" smtClean="0"/>
              <a:t> 1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rất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,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feedback</a:t>
            </a:r>
            <a:r>
              <a:rPr lang="vi-VN" dirty="0" smtClean="0"/>
              <a:t>/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. Aleka chưa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viết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cho xe sau khi thuê </a:t>
            </a:r>
            <a:r>
              <a:rPr lang="vi-VN" dirty="0" err="1" smtClean="0"/>
              <a:t>cũng</a:t>
            </a:r>
            <a:r>
              <a:rPr lang="vi-VN" dirty="0" smtClean="0"/>
              <a:t> như xem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khi </a:t>
            </a:r>
            <a:r>
              <a:rPr lang="vi-VN" dirty="0" err="1" smtClean="0"/>
              <a:t>quyết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thuê. Đây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khuyết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Aleka.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Đến</a:t>
            </a:r>
            <a:r>
              <a:rPr lang="vi-VN" dirty="0" smtClean="0"/>
              <a:t> đây,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.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theo: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bởi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 Xin </a:t>
            </a:r>
            <a:r>
              <a:rPr lang="vi-VN" dirty="0" err="1" smtClean="0"/>
              <a:t>mời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6.png"/><Relationship Id="rId5" Type="http://schemas.openxmlformats.org/officeDocument/2006/relationships/image" Target="../media/image49.png"/><Relationship Id="rId10" Type="http://schemas.openxmlformats.org/officeDocument/2006/relationships/image" Target="../media/image40.png"/><Relationship Id="rId4" Type="http://schemas.openxmlformats.org/officeDocument/2006/relationships/image" Target="../media/image48.png"/><Relationship Id="rId9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image" Target="../media/image36.png"/><Relationship Id="rId7" Type="http://schemas.openxmlformats.org/officeDocument/2006/relationships/image" Target="../media/image48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32.png"/><Relationship Id="rId5" Type="http://schemas.openxmlformats.org/officeDocument/2006/relationships/image" Target="../media/image50.png"/><Relationship Id="rId15" Type="http://schemas.openxmlformats.org/officeDocument/2006/relationships/image" Target="../media/image40.png"/><Relationship Id="rId10" Type="http://schemas.openxmlformats.org/officeDocument/2006/relationships/image" Target="../media/image51.png"/><Relationship Id="rId4" Type="http://schemas.openxmlformats.org/officeDocument/2006/relationships/image" Target="../media/image41.png"/><Relationship Id="rId9" Type="http://schemas.openxmlformats.org/officeDocument/2006/relationships/image" Target="../media/image39.png"/><Relationship Id="rId1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0413" y="3177903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1026" name="Picture 2" descr="Image result for airbn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008209"/>
            <a:ext cx="1491535" cy="1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3648" y="3919057"/>
            <a:ext cx="3027341" cy="2027652"/>
            <a:chOff x="7615686" y="1601273"/>
            <a:chExt cx="4036454" cy="2703536"/>
          </a:xfrm>
        </p:grpSpPr>
        <p:pic>
          <p:nvPicPr>
            <p:cNvPr id="1032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230991" y="3499745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8686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314700" y="4813272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4" name="Picture 2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3965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cloudin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99" y="1952247"/>
            <a:ext cx="2205160" cy="22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1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65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5239" y="2112032"/>
            <a:ext cx="6658765" cy="2260641"/>
            <a:chOff x="3313648" y="1673042"/>
            <a:chExt cx="8878353" cy="3014188"/>
          </a:xfrm>
        </p:grpSpPr>
        <p:sp>
          <p:nvSpPr>
            <p:cNvPr id="4" name="Rectangle 3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3" name="Picture 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13" name="Picture 1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306226" y="3834476"/>
              <a:ext cx="5777922" cy="852754"/>
              <a:chOff x="6123345" y="1747280"/>
              <a:chExt cx="5677493" cy="85275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976100" y="1749169"/>
                <a:ext cx="4824738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Feedback on rental services</a:t>
                </a:r>
              </a:p>
            </p:txBody>
          </p:sp>
          <p:pic>
            <p:nvPicPr>
              <p:cNvPr id="16" name="Picture 15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638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7131704" cy="3767928"/>
            <a:chOff x="2230114" y="1730131"/>
            <a:chExt cx="9508939" cy="5023904"/>
          </a:xfrm>
        </p:grpSpPr>
        <p:grpSp>
          <p:nvGrpSpPr>
            <p:cNvPr id="7" name="Group 6"/>
            <p:cNvGrpSpPr/>
            <p:nvPr/>
          </p:nvGrpSpPr>
          <p:grpSpPr>
            <a:xfrm>
              <a:off x="2230114" y="1730131"/>
              <a:ext cx="9508939" cy="5023904"/>
              <a:chOff x="2230114" y="1730131"/>
              <a:chExt cx="9508939" cy="502390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230114" y="1730131"/>
                <a:ext cx="9506747" cy="4966883"/>
                <a:chOff x="3313648" y="944519"/>
                <a:chExt cx="9506747" cy="4966883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3648" y="1847576"/>
                  <a:ext cx="9506747" cy="4063826"/>
                  <a:chOff x="3210617" y="1589998"/>
                  <a:chExt cx="9506747" cy="4063826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210617" y="2340568"/>
                    <a:ext cx="2419082" cy="1152150"/>
                  </a:xfrm>
                  <a:prstGeom prst="rect">
                    <a:avLst/>
                  </a:prstGeom>
                  <a:solidFill>
                    <a:srgbClr val="0074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b="1" dirty="0"/>
                      <a:t>CRP</a:t>
                    </a: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637494" y="1589998"/>
                    <a:ext cx="5049553" cy="3555011"/>
                    <a:chOff x="5637494" y="1589998"/>
                    <a:chExt cx="5049553" cy="3555011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6520486" y="1589998"/>
                      <a:ext cx="4158847" cy="848977"/>
                      <a:chOff x="7766988" y="1859471"/>
                      <a:chExt cx="4158847" cy="848977"/>
                    </a:xfrm>
                  </p:grpSpPr>
                  <p:pic>
                    <p:nvPicPr>
                      <p:cNvPr id="2052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8" y="1859471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8615964" y="1859471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 smtClean="0"/>
                          <a:t>View </a:t>
                        </a:r>
                        <a:r>
                          <a:rPr lang="en-US" sz="2100" dirty="0"/>
                          <a:t>customer feedback</a:t>
                        </a:r>
                      </a:p>
                    </p:txBody>
                  </p:sp>
                </p:grpSp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520487" y="2492155"/>
                      <a:ext cx="4158847" cy="848977"/>
                      <a:chOff x="7766989" y="1809795"/>
                      <a:chExt cx="4158847" cy="848977"/>
                    </a:xfrm>
                  </p:grpSpPr>
                  <p:pic>
                    <p:nvPicPr>
                      <p:cNvPr id="10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9" y="1809795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8615965" y="1809795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Manage vehicles’ information</a:t>
                        </a:r>
                      </a:p>
                    </p:txBody>
                  </p:sp>
                </p:grpSp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6528200" y="4296032"/>
                      <a:ext cx="4158847" cy="848977"/>
                      <a:chOff x="7774702" y="2661839"/>
                      <a:chExt cx="4158847" cy="848977"/>
                    </a:xfrm>
                  </p:grpSpPr>
                  <p:pic>
                    <p:nvPicPr>
                      <p:cNvPr id="13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702" y="2661839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8623678" y="2661839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Declare their own rental policies</a:t>
                        </a:r>
                      </a:p>
                    </p:txBody>
                  </p:sp>
                </p:grpSp>
                <p:sp>
                  <p:nvSpPr>
                    <p:cNvPr id="27" name="Right Arrow 26"/>
                    <p:cNvSpPr/>
                    <p:nvPr/>
                  </p:nvSpPr>
                  <p:spPr>
                    <a:xfrm rot="19820156">
                      <a:off x="5637494" y="2235075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5" name="Right Arrow 34"/>
                    <p:cNvSpPr/>
                    <p:nvPr/>
                  </p:nvSpPr>
                  <p:spPr>
                    <a:xfrm>
                      <a:off x="5675107" y="2761176"/>
                      <a:ext cx="824473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6" name="Right Arrow 35"/>
                    <p:cNvSpPr/>
                    <p:nvPr/>
                  </p:nvSpPr>
                  <p:spPr>
                    <a:xfrm rot="1513184">
                      <a:off x="5660586" y="3262866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0771098" y="3697736"/>
                    <a:ext cx="1946266" cy="1956088"/>
                    <a:chOff x="10615638" y="3955072"/>
                    <a:chExt cx="1946266" cy="1956088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910814" y="3955072"/>
                      <a:ext cx="1651090" cy="539437"/>
                      <a:chOff x="8614626" y="3953593"/>
                      <a:chExt cx="1651090" cy="539437"/>
                    </a:xfrm>
                  </p:grpSpPr>
                  <p:pic>
                    <p:nvPicPr>
                      <p:cNvPr id="2058" name="Picture 10" descr="Image result for config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626" y="3953593"/>
                        <a:ext cx="548959" cy="53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9163585" y="3953593"/>
                        <a:ext cx="1102131" cy="53943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>
                            <a:solidFill>
                              <a:schemeClr val="tx2"/>
                            </a:solidFill>
                          </a:rPr>
                          <a:t>Price</a:t>
                        </a:r>
                      </a:p>
                    </p:txBody>
                  </p:sp>
                </p:grpSp>
                <p:sp>
                  <p:nvSpPr>
                    <p:cNvPr id="32" name="Left Brace 31"/>
                    <p:cNvSpPr/>
                    <p:nvPr/>
                  </p:nvSpPr>
                  <p:spPr>
                    <a:xfrm>
                      <a:off x="10615638" y="4001843"/>
                      <a:ext cx="203411" cy="1909317"/>
                    </a:xfrm>
                    <a:prstGeom prst="leftBrace">
                      <a:avLst>
                        <a:gd name="adj1" fmla="val 135868"/>
                        <a:gd name="adj2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</p:grpSp>
            <p:pic>
              <p:nvPicPr>
                <p:cNvPr id="40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7" y="3651890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7472493" y="3651890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Manage bookings’ information</a:t>
                  </a:r>
                </a:p>
              </p:txBody>
            </p:sp>
            <p:pic>
              <p:nvPicPr>
                <p:cNvPr id="42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6" y="944519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/>
                <p:cNvSpPr/>
                <p:nvPr/>
              </p:nvSpPr>
              <p:spPr>
                <a:xfrm>
                  <a:off x="7472492" y="944519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View analysis statistical</a:t>
                  </a:r>
                </a:p>
              </p:txBody>
            </p:sp>
          </p:grpSp>
          <p:pic>
            <p:nvPicPr>
              <p:cNvPr id="44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5477762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10636922" y="5477762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  <p:pic>
            <p:nvPicPr>
              <p:cNvPr id="46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6214598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636922" y="6214598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…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ight Arrow 48"/>
            <p:cNvSpPr/>
            <p:nvPr/>
          </p:nvSpPr>
          <p:spPr>
            <a:xfrm rot="3062579">
              <a:off x="4509671" y="4911871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247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94363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0" y="2446880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403416"/>
            <a:ext cx="342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There are many car rental service providers that have not successfully utilized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7817476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</a:t>
            </a:r>
            <a:r>
              <a:rPr lang="en-US" sz="2400" dirty="0">
                <a:solidFill>
                  <a:schemeClr val="tx2"/>
                </a:solidFill>
              </a:rPr>
              <a:t>and her family have a trip to </a:t>
            </a:r>
            <a:r>
              <a:rPr lang="en-US" sz="2400" dirty="0" err="1">
                <a:solidFill>
                  <a:schemeClr val="tx2"/>
                </a:solidFill>
              </a:rPr>
              <a:t>Dalat</a:t>
            </a:r>
            <a:r>
              <a:rPr lang="en-US" sz="2400" dirty="0">
                <a:solidFill>
                  <a:schemeClr val="tx2"/>
                </a:solidFill>
              </a:rPr>
              <a:t> in </a:t>
            </a:r>
            <a:r>
              <a:rPr lang="en-US" sz="2400" dirty="0" smtClean="0">
                <a:solidFill>
                  <a:schemeClr val="tx2"/>
                </a:solidFill>
              </a:rPr>
              <a:t>4 days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(16/12 – 19/12).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login to CRP and book a 5-seats car for this trip.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</a:t>
            </a:r>
            <a:r>
              <a:rPr lang="en-US" sz="3200" dirty="0" smtClean="0"/>
              <a:t>2: Cancel booking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883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4</a:t>
            </a:r>
            <a:r>
              <a:rPr lang="en-US" sz="2800" dirty="0" smtClean="0"/>
              <a:t>: 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Mr.Sơn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is a former provider of our system. With profit he made he wants to open a new garage at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Hà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Nội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and move some vehicles from HCM garage to the new garage.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94848" y="36826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9795" y="38715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Can customize their solution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to suit their business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640267"/>
            <a:ext cx="455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Cost is too high for small and mid-size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providers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High risk: there is no guarantee that the application will be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successful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" y="2248789"/>
            <a:ext cx="52183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profile can also be represented as a vector in vector space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ookings in customer’s booking history can be represented as vectors. Customer profile is the product of these vectors.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acustomer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335" y="3005240"/>
            <a:ext cx="811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used to calculate these lengths in Vector Space Model is 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customer 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vehicle 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the recommendation point for every vehicle: Find cosine between customer profile and vehicle vector</a:t>
            </a:r>
          </a:p>
        </p:txBody>
      </p:sp>
    </p:spTree>
    <p:extLst>
      <p:ext uri="{BB962C8B-B14F-4D97-AF65-F5344CB8AC3E}">
        <p14:creationId xmlns:p14="http://schemas.microsoft.com/office/powerpoint/2010/main" val="2990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963854"/>
            <a:ext cx="810072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m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Offer pricing 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/>
                </a:solidFill>
              </a:rPr>
              <a:t>Support self-driving rental, driver management functions.</a:t>
            </a:r>
            <a:endParaRPr lang="en-US" sz="27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50" y="3183762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Upgrade</a:t>
            </a:r>
            <a:endParaRPr lang="en-US" sz="1350" b="1" dirty="0"/>
          </a:p>
        </p:txBody>
      </p:sp>
      <p:pic>
        <p:nvPicPr>
          <p:cNvPr id="6" name="Picture 5" descr="upgrade-eas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63" y="3305296"/>
            <a:ext cx="2912950" cy="2119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Instant-pricing and fast driver finding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Navigate pickup/</a:t>
            </a:r>
            <a:r>
              <a:rPr lang="en-US" sz="24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dropoff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 point with google map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Bonuses for </a:t>
            </a:r>
            <a:r>
              <a:rPr lang="en-US" sz="24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constractor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 are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very attractive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21482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Restricted in rental policy, pricing…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Not suited for long-period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rental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12541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Suitable for both long- and short-period rental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customer to find and book vehicle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Provider can manage their bookings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easily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Lack feedback/review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support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4599</Words>
  <Application>Microsoft Office PowerPoint</Application>
  <PresentationFormat>On-screen Show (4:3)</PresentationFormat>
  <Paragraphs>393</Paragraphs>
  <Slides>60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Sales Direction 16X9</vt:lpstr>
      <vt:lpstr>CAR RENTAL PORTAL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</vt:lpstr>
      <vt:lpstr>FEATURE</vt:lpstr>
      <vt:lpstr>FEATURE</vt:lpstr>
      <vt:lpstr>FEATURE</vt:lpstr>
      <vt:lpstr>FEATURE</vt:lpstr>
      <vt:lpstr>Scenario 1: Book a vehicle</vt:lpstr>
      <vt:lpstr>PowerPoint Presentation</vt:lpstr>
      <vt:lpstr>Scenario 2: Cancel booking</vt:lpstr>
      <vt:lpstr>PowerPoint Presentation</vt:lpstr>
      <vt:lpstr>Scenario 3: Become provider and bring vehicle into system</vt:lpstr>
      <vt:lpstr>PowerPoint Presentation</vt:lpstr>
      <vt:lpstr>Scenario 3: Become provider and bring vehicle into system</vt:lpstr>
      <vt:lpstr>PowerPoint Presentation</vt:lpstr>
      <vt:lpstr>Scenario 4: Create new subsidiary garage</vt:lpstr>
      <vt:lpstr>PowerPoint Presentation</vt:lpstr>
      <vt:lpstr>FEATURE: Recommender</vt:lpstr>
      <vt:lpstr>FEATURE: Recommender</vt:lpstr>
      <vt:lpstr>FEATURE: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2016-12-08T09:23:41Z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