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63"/>
  </p:notesMasterIdLst>
  <p:handoutMasterIdLst>
    <p:handoutMasterId r:id="rId64"/>
  </p:handoutMasterIdLst>
  <p:sldIdLst>
    <p:sldId id="292" r:id="rId3"/>
    <p:sldId id="270" r:id="rId4"/>
    <p:sldId id="293" r:id="rId5"/>
    <p:sldId id="294" r:id="rId6"/>
    <p:sldId id="300" r:id="rId7"/>
    <p:sldId id="296" r:id="rId8"/>
    <p:sldId id="301" r:id="rId9"/>
    <p:sldId id="298" r:id="rId10"/>
    <p:sldId id="302" r:id="rId11"/>
    <p:sldId id="275" r:id="rId12"/>
    <p:sldId id="401" r:id="rId13"/>
    <p:sldId id="395" r:id="rId14"/>
    <p:sldId id="282" r:id="rId15"/>
    <p:sldId id="402" r:id="rId16"/>
    <p:sldId id="303" r:id="rId17"/>
    <p:sldId id="304" r:id="rId18"/>
    <p:sldId id="305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273" r:id="rId32"/>
    <p:sldId id="330" r:id="rId33"/>
    <p:sldId id="403" r:id="rId34"/>
    <p:sldId id="331" r:id="rId35"/>
    <p:sldId id="364" r:id="rId36"/>
    <p:sldId id="399" r:id="rId37"/>
    <p:sldId id="365" r:id="rId38"/>
    <p:sldId id="369" r:id="rId39"/>
    <p:sldId id="366" r:id="rId40"/>
    <p:sldId id="396" r:id="rId41"/>
    <p:sldId id="370" r:id="rId42"/>
    <p:sldId id="371" r:id="rId43"/>
    <p:sldId id="372" r:id="rId44"/>
    <p:sldId id="373" r:id="rId45"/>
    <p:sldId id="374" r:id="rId46"/>
    <p:sldId id="375" r:id="rId47"/>
    <p:sldId id="376" r:id="rId48"/>
    <p:sldId id="377" r:id="rId49"/>
    <p:sldId id="378" r:id="rId50"/>
    <p:sldId id="380" r:id="rId51"/>
    <p:sldId id="381" r:id="rId52"/>
    <p:sldId id="384" r:id="rId53"/>
    <p:sldId id="400" r:id="rId54"/>
    <p:sldId id="394" r:id="rId55"/>
    <p:sldId id="356" r:id="rId56"/>
    <p:sldId id="357" r:id="rId57"/>
    <p:sldId id="358" r:id="rId58"/>
    <p:sldId id="359" r:id="rId59"/>
    <p:sldId id="360" r:id="rId60"/>
    <p:sldId id="362" r:id="rId61"/>
    <p:sldId id="363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 (Duc)" id="{5B297673-BE0D-49BB-B30F-B7B7B47F38CF}">
          <p14:sldIdLst>
            <p14:sldId id="292"/>
            <p14:sldId id="270"/>
          </p14:sldIdLst>
        </p14:section>
        <p14:section name="current situation (Duc)" id="{1D40958F-2ADA-456C-B958-D96D2E1C5CF9}">
          <p14:sldIdLst>
            <p14:sldId id="293"/>
            <p14:sldId id="294"/>
            <p14:sldId id="300"/>
            <p14:sldId id="296"/>
            <p14:sldId id="301"/>
            <p14:sldId id="298"/>
            <p14:sldId id="302"/>
          </p14:sldIdLst>
        </p14:section>
        <p14:section name="proposed (Thanh)" id="{EB60348A-F37A-45EA-AA65-207E896E5256}">
          <p14:sldIdLst>
            <p14:sldId id="275"/>
            <p14:sldId id="401"/>
            <p14:sldId id="395"/>
            <p14:sldId id="282"/>
            <p14:sldId id="402"/>
          </p14:sldIdLst>
        </p14:section>
        <p14:section name="Intro feature (Tam)" id="{F57204B4-660D-44BB-9701-04604DDC2D17}">
          <p14:sldIdLst>
            <p14:sldId id="303"/>
            <p14:sldId id="304"/>
            <p14:sldId id="305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</p14:sldIdLst>
        </p14:section>
        <p14:section name="Scenario 1 (Thanh)" id="{4FC09AF6-5B80-4E55-815E-37027EECFCB5}">
          <p14:sldIdLst>
            <p14:sldId id="273"/>
            <p14:sldId id="330"/>
            <p14:sldId id="403"/>
            <p14:sldId id="331"/>
          </p14:sldIdLst>
        </p14:section>
        <p14:section name="Scenario 2 (Khoa)" id="{92CBFA4B-E221-4EF0-B04C-F0441EACB303}">
          <p14:sldIdLst>
            <p14:sldId id="364"/>
            <p14:sldId id="399"/>
            <p14:sldId id="365"/>
            <p14:sldId id="369"/>
          </p14:sldIdLst>
        </p14:section>
        <p14:section name="Scenario 3 (Khoa)" id="{ACACCBCD-7BD8-4F70-B527-99125C68A677}">
          <p14:sldIdLst>
            <p14:sldId id="366"/>
            <p14:sldId id="396"/>
          </p14:sldIdLst>
        </p14:section>
        <p14:section name="Algorithm (Duc)" id="{BD1B49CC-7C1F-4397-AF6D-40E72907798B}">
          <p14:sldIdLst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80"/>
            <p14:sldId id="381"/>
            <p14:sldId id="384"/>
            <p14:sldId id="400"/>
            <p14:sldId id="394"/>
          </p14:sldIdLst>
        </p14:section>
        <p14:section name="Future plan (Tam)" id="{E6FF1F04-53A9-4F87-A410-64CB6E7F1673}">
          <p14:sldIdLst>
            <p14:sldId id="356"/>
            <p14:sldId id="357"/>
            <p14:sldId id="358"/>
            <p14:sldId id="359"/>
            <p14:sldId id="360"/>
          </p14:sldIdLst>
        </p14:section>
        <p14:section name="Q&amp;A" id="{C99A013A-524D-42FA-A4CF-96A533D1B005}">
          <p14:sldIdLst>
            <p14:sldId id="362"/>
            <p14:sldId id="363"/>
          </p14:sldIdLst>
        </p14:section>
      </p14:sectionLst>
    </p:ex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434"/>
    <a:srgbClr val="009A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3609" autoAdjust="0"/>
  </p:normalViewPr>
  <p:slideViewPr>
    <p:cSldViewPr snapToGrid="0">
      <p:cViewPr varScale="1">
        <p:scale>
          <a:sx n="72" d="100"/>
          <a:sy n="72" d="100"/>
        </p:scale>
        <p:origin x="1944" y="54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272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05/8/layout/chevron1" loCatId="process" qsTypeId="urn:microsoft.com/office/officeart/2005/8/quickstyle/simple4" qsCatId="simple" csTypeId="urn:microsoft.com/office/officeart/2005/8/colors/colorful1" csCatId="colorful" phldr="1"/>
      <dgm:spPr/>
    </dgm:pt>
    <dgm:pt modelId="{74020AF3-C700-4606-8917-C6A353D7963A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dirty="0" smtClean="0"/>
            <a:t>Current Situation</a:t>
          </a:r>
          <a:endParaRPr lang="en-US" dirty="0"/>
        </a:p>
      </dgm:t>
    </dgm:pt>
    <dgm:pt modelId="{87D99D21-0B4A-4259-89FB-0E5941CB535C}" type="parTrans" cxnId="{B0E2386F-A443-4201-8130-FB9CC25AA154}">
      <dgm:prSet/>
      <dgm:spPr/>
      <dgm:t>
        <a:bodyPr/>
        <a:lstStyle/>
        <a:p>
          <a:endParaRPr lang="en-US"/>
        </a:p>
      </dgm:t>
    </dgm:pt>
    <dgm:pt modelId="{6CFF1BD9-AE1F-4488-8B72-01186EADA6FF}" type="sibTrans" cxnId="{B0E2386F-A443-4201-8130-FB9CC25AA154}">
      <dgm:prSet/>
      <dgm:spPr/>
      <dgm:t>
        <a:bodyPr/>
        <a:lstStyle/>
        <a:p>
          <a:endParaRPr lang="en-US"/>
        </a:p>
      </dgm:t>
    </dgm:pt>
    <dgm:pt modelId="{12E26E22-71B0-4386-A84F-ABF2FF66A99F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dirty="0" smtClean="0"/>
            <a:t>Proposed Solution</a:t>
          </a:r>
          <a:endParaRPr lang="en-US" dirty="0"/>
        </a:p>
      </dgm:t>
    </dgm:pt>
    <dgm:pt modelId="{3A6CB3CB-0F71-4CA8-93AA-0E3E3D59D313}" type="parTrans" cxnId="{937639B3-2352-48E4-A96B-F63DF2119D92}">
      <dgm:prSet/>
      <dgm:spPr/>
      <dgm:t>
        <a:bodyPr/>
        <a:lstStyle/>
        <a:p>
          <a:endParaRPr lang="en-US"/>
        </a:p>
      </dgm:t>
    </dgm:pt>
    <dgm:pt modelId="{E1826C46-15A2-4345-B986-53D05F21F155}" type="sibTrans" cxnId="{937639B3-2352-48E4-A96B-F63DF2119D92}">
      <dgm:prSet/>
      <dgm:spPr/>
      <dgm:t>
        <a:bodyPr/>
        <a:lstStyle/>
        <a:p>
          <a:endParaRPr lang="en-US"/>
        </a:p>
      </dgm:t>
    </dgm:pt>
    <dgm:pt modelId="{A8B05E70-CCF1-4080-8EEE-6873C9D4B630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 smtClean="0"/>
            <a:t>Feature &amp; Demo</a:t>
          </a:r>
          <a:endParaRPr lang="en-US" dirty="0"/>
        </a:p>
      </dgm:t>
    </dgm:pt>
    <dgm:pt modelId="{11D1F3D3-0002-4131-9F84-22FBF8692DA9}" type="parTrans" cxnId="{B8B909D0-D4F6-48D4-81DA-A58F34AE3646}">
      <dgm:prSet/>
      <dgm:spPr/>
      <dgm:t>
        <a:bodyPr/>
        <a:lstStyle/>
        <a:p>
          <a:endParaRPr lang="en-US"/>
        </a:p>
      </dgm:t>
    </dgm:pt>
    <dgm:pt modelId="{B6438016-7365-4FC0-A372-D90585B4B6EE}" type="sibTrans" cxnId="{B8B909D0-D4F6-48D4-81DA-A58F34AE3646}">
      <dgm:prSet/>
      <dgm:spPr/>
      <dgm:t>
        <a:bodyPr/>
        <a:lstStyle/>
        <a:p>
          <a:endParaRPr lang="en-US"/>
        </a:p>
      </dgm:t>
    </dgm:pt>
    <dgm:pt modelId="{42147153-A6C2-4177-BA7D-2ACCC2C1B2F7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 smtClean="0"/>
            <a:t>Future</a:t>
          </a:r>
          <a:r>
            <a:rPr lang="en-US" baseline="0" dirty="0" smtClean="0"/>
            <a:t> Plan</a:t>
          </a:r>
          <a:endParaRPr lang="en-US" dirty="0"/>
        </a:p>
      </dgm:t>
    </dgm:pt>
    <dgm:pt modelId="{C6F68745-4C20-4204-96A6-585691399C14}" type="parTrans" cxnId="{777DC3C6-D336-4C94-A624-E5582A07ECAA}">
      <dgm:prSet/>
      <dgm:spPr/>
      <dgm:t>
        <a:bodyPr/>
        <a:lstStyle/>
        <a:p>
          <a:endParaRPr lang="en-US"/>
        </a:p>
      </dgm:t>
    </dgm:pt>
    <dgm:pt modelId="{0C6B132F-0347-46BA-86A4-3FAFB6676411}" type="sibTrans" cxnId="{777DC3C6-D336-4C94-A624-E5582A07ECAA}">
      <dgm:prSet/>
      <dgm:spPr/>
      <dgm:t>
        <a:bodyPr/>
        <a:lstStyle/>
        <a:p>
          <a:endParaRPr lang="en-US"/>
        </a:p>
      </dgm:t>
    </dgm:pt>
    <dgm:pt modelId="{1C61A9A2-33F2-469B-8AC4-A104A5A98D78}" type="pres">
      <dgm:prSet presAssocID="{44156040-AF98-4F2C-9909-9F2439F6F588}" presName="Name0" presStyleCnt="0">
        <dgm:presLayoutVars>
          <dgm:dir/>
          <dgm:animLvl val="lvl"/>
          <dgm:resizeHandles val="exact"/>
        </dgm:presLayoutVars>
      </dgm:prSet>
      <dgm:spPr/>
    </dgm:pt>
    <dgm:pt modelId="{881B8FEC-9D20-4669-BB2E-FA9CEA0BE5A9}" type="pres">
      <dgm:prSet presAssocID="{74020AF3-C700-4606-8917-C6A353D7963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5DFC51-4C30-4A07-9F0C-6EB770961C6F}" type="pres">
      <dgm:prSet presAssocID="{6CFF1BD9-AE1F-4488-8B72-01186EADA6FF}" presName="parTxOnlySpace" presStyleCnt="0"/>
      <dgm:spPr/>
    </dgm:pt>
    <dgm:pt modelId="{919A589F-F74A-40C3-BE88-AB8730BCAB04}" type="pres">
      <dgm:prSet presAssocID="{12E26E22-71B0-4386-A84F-ABF2FF66A99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C6BCDE-530E-4D03-9CF5-9AB36CDC1FE1}" type="pres">
      <dgm:prSet presAssocID="{E1826C46-15A2-4345-B986-53D05F21F155}" presName="parTxOnlySpace" presStyleCnt="0"/>
      <dgm:spPr/>
    </dgm:pt>
    <dgm:pt modelId="{268F2328-4548-422B-9C65-80797E16B241}" type="pres">
      <dgm:prSet presAssocID="{A8B05E70-CCF1-4080-8EEE-6873C9D4B6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B78EC1-7B74-4B6E-94C6-5F808A049A1F}" type="pres">
      <dgm:prSet presAssocID="{B6438016-7365-4FC0-A372-D90585B4B6EE}" presName="parTxOnlySpace" presStyleCnt="0"/>
      <dgm:spPr/>
    </dgm:pt>
    <dgm:pt modelId="{BDD0B0F7-A87C-4B5B-A4C3-4E4BE6EB0FE4}" type="pres">
      <dgm:prSet presAssocID="{42147153-A6C2-4177-BA7D-2ACCC2C1B2F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B909D0-D4F6-48D4-81DA-A58F34AE3646}" srcId="{44156040-AF98-4F2C-9909-9F2439F6F588}" destId="{A8B05E70-CCF1-4080-8EEE-6873C9D4B630}" srcOrd="2" destOrd="0" parTransId="{11D1F3D3-0002-4131-9F84-22FBF8692DA9}" sibTransId="{B6438016-7365-4FC0-A372-D90585B4B6EE}"/>
    <dgm:cxn modelId="{777DC3C6-D336-4C94-A624-E5582A07ECAA}" srcId="{44156040-AF98-4F2C-9909-9F2439F6F588}" destId="{42147153-A6C2-4177-BA7D-2ACCC2C1B2F7}" srcOrd="3" destOrd="0" parTransId="{C6F68745-4C20-4204-96A6-585691399C14}" sibTransId="{0C6B132F-0347-46BA-86A4-3FAFB6676411}"/>
    <dgm:cxn modelId="{C6DE9EBF-9CD9-45ED-921D-8F1D2E47E590}" type="presOf" srcId="{A8B05E70-CCF1-4080-8EEE-6873C9D4B630}" destId="{268F2328-4548-422B-9C65-80797E16B241}" srcOrd="0" destOrd="0" presId="urn:microsoft.com/office/officeart/2005/8/layout/chevron1"/>
    <dgm:cxn modelId="{5A2AC8F7-1EBB-411F-B5AD-81AD74A29719}" type="presOf" srcId="{42147153-A6C2-4177-BA7D-2ACCC2C1B2F7}" destId="{BDD0B0F7-A87C-4B5B-A4C3-4E4BE6EB0FE4}" srcOrd="0" destOrd="0" presId="urn:microsoft.com/office/officeart/2005/8/layout/chevron1"/>
    <dgm:cxn modelId="{5A9A0A98-7C9D-46E7-B696-848193F0B4D2}" type="presOf" srcId="{44156040-AF98-4F2C-9909-9F2439F6F588}" destId="{1C61A9A2-33F2-469B-8AC4-A104A5A98D78}" srcOrd="0" destOrd="0" presId="urn:microsoft.com/office/officeart/2005/8/layout/chevron1"/>
    <dgm:cxn modelId="{B0E2386F-A443-4201-8130-FB9CC25AA154}" srcId="{44156040-AF98-4F2C-9909-9F2439F6F588}" destId="{74020AF3-C700-4606-8917-C6A353D7963A}" srcOrd="0" destOrd="0" parTransId="{87D99D21-0B4A-4259-89FB-0E5941CB535C}" sibTransId="{6CFF1BD9-AE1F-4488-8B72-01186EADA6FF}"/>
    <dgm:cxn modelId="{937639B3-2352-48E4-A96B-F63DF2119D92}" srcId="{44156040-AF98-4F2C-9909-9F2439F6F588}" destId="{12E26E22-71B0-4386-A84F-ABF2FF66A99F}" srcOrd="1" destOrd="0" parTransId="{3A6CB3CB-0F71-4CA8-93AA-0E3E3D59D313}" sibTransId="{E1826C46-15A2-4345-B986-53D05F21F155}"/>
    <dgm:cxn modelId="{B734773E-C550-4977-A802-BCF4217F13F6}" type="presOf" srcId="{74020AF3-C700-4606-8917-C6A353D7963A}" destId="{881B8FEC-9D20-4669-BB2E-FA9CEA0BE5A9}" srcOrd="0" destOrd="0" presId="urn:microsoft.com/office/officeart/2005/8/layout/chevron1"/>
    <dgm:cxn modelId="{6AE5F272-A2C9-4E9B-B172-B6202E5275B5}" type="presOf" srcId="{12E26E22-71B0-4386-A84F-ABF2FF66A99F}" destId="{919A589F-F74A-40C3-BE88-AB8730BCAB04}" srcOrd="0" destOrd="0" presId="urn:microsoft.com/office/officeart/2005/8/layout/chevron1"/>
    <dgm:cxn modelId="{4FCF2A38-5C91-462A-8B0E-F726235EE7DA}" type="presParOf" srcId="{1C61A9A2-33F2-469B-8AC4-A104A5A98D78}" destId="{881B8FEC-9D20-4669-BB2E-FA9CEA0BE5A9}" srcOrd="0" destOrd="0" presId="urn:microsoft.com/office/officeart/2005/8/layout/chevron1"/>
    <dgm:cxn modelId="{D55732B9-CC9F-49CB-A654-92C01494C9F8}" type="presParOf" srcId="{1C61A9A2-33F2-469B-8AC4-A104A5A98D78}" destId="{705DFC51-4C30-4A07-9F0C-6EB770961C6F}" srcOrd="1" destOrd="0" presId="urn:microsoft.com/office/officeart/2005/8/layout/chevron1"/>
    <dgm:cxn modelId="{B028AAD4-5FD4-4D14-A00A-328CC664A21B}" type="presParOf" srcId="{1C61A9A2-33F2-469B-8AC4-A104A5A98D78}" destId="{919A589F-F74A-40C3-BE88-AB8730BCAB04}" srcOrd="2" destOrd="0" presId="urn:microsoft.com/office/officeart/2005/8/layout/chevron1"/>
    <dgm:cxn modelId="{1BC53446-C9D5-4F6A-8670-C42B42C7BBD6}" type="presParOf" srcId="{1C61A9A2-33F2-469B-8AC4-A104A5A98D78}" destId="{01C6BCDE-530E-4D03-9CF5-9AB36CDC1FE1}" srcOrd="3" destOrd="0" presId="urn:microsoft.com/office/officeart/2005/8/layout/chevron1"/>
    <dgm:cxn modelId="{A1BCD674-1B77-4FE0-A489-8CEAD0E77D65}" type="presParOf" srcId="{1C61A9A2-33F2-469B-8AC4-A104A5A98D78}" destId="{268F2328-4548-422B-9C65-80797E16B241}" srcOrd="4" destOrd="0" presId="urn:microsoft.com/office/officeart/2005/8/layout/chevron1"/>
    <dgm:cxn modelId="{55A0DFED-264F-461D-ABA8-E25C710FC302}" type="presParOf" srcId="{1C61A9A2-33F2-469B-8AC4-A104A5A98D78}" destId="{8CB78EC1-7B74-4B6E-94C6-5F808A049A1F}" srcOrd="5" destOrd="0" presId="urn:microsoft.com/office/officeart/2005/8/layout/chevron1"/>
    <dgm:cxn modelId="{A17AAD19-E1A5-4AC4-886A-C2532DFB3157}" type="presParOf" srcId="{1C61A9A2-33F2-469B-8AC4-A104A5A98D78}" destId="{BDD0B0F7-A87C-4B5B-A4C3-4E4BE6EB0FE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B8FEC-9D20-4669-BB2E-FA9CEA0BE5A9}">
      <dsp:nvSpPr>
        <dsp:cNvPr id="0" name=""/>
        <dsp:cNvSpPr/>
      </dsp:nvSpPr>
      <dsp:spPr>
        <a:xfrm>
          <a:off x="4149" y="1145700"/>
          <a:ext cx="2415373" cy="966149"/>
        </a:xfrm>
        <a:prstGeom prst="chevron">
          <a:avLst/>
        </a:prstGeom>
        <a:solidFill>
          <a:schemeClr val="accent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Current Situation</a:t>
          </a:r>
          <a:endParaRPr lang="en-US" sz="2400" kern="1200" dirty="0"/>
        </a:p>
      </dsp:txBody>
      <dsp:txXfrm>
        <a:off x="487224" y="1145700"/>
        <a:ext cx="1449224" cy="966149"/>
      </dsp:txXfrm>
    </dsp:sp>
    <dsp:sp modelId="{919A589F-F74A-40C3-BE88-AB8730BCAB04}">
      <dsp:nvSpPr>
        <dsp:cNvPr id="0" name=""/>
        <dsp:cNvSpPr/>
      </dsp:nvSpPr>
      <dsp:spPr>
        <a:xfrm>
          <a:off x="2177985" y="1145700"/>
          <a:ext cx="2415373" cy="966149"/>
        </a:xfrm>
        <a:prstGeom prst="chevron">
          <a:avLst/>
        </a:prstGeom>
        <a:solidFill>
          <a:schemeClr val="accent3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Proposed Solution</a:t>
          </a:r>
          <a:endParaRPr lang="en-US" sz="2400" kern="1200" dirty="0"/>
        </a:p>
      </dsp:txBody>
      <dsp:txXfrm>
        <a:off x="2661060" y="1145700"/>
        <a:ext cx="1449224" cy="966149"/>
      </dsp:txXfrm>
    </dsp:sp>
    <dsp:sp modelId="{268F2328-4548-422B-9C65-80797E16B241}">
      <dsp:nvSpPr>
        <dsp:cNvPr id="0" name=""/>
        <dsp:cNvSpPr/>
      </dsp:nvSpPr>
      <dsp:spPr>
        <a:xfrm>
          <a:off x="4351822" y="1145700"/>
          <a:ext cx="2415373" cy="966149"/>
        </a:xfrm>
        <a:prstGeom prst="chevron">
          <a:avLst/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Feature &amp; Demo</a:t>
          </a:r>
          <a:endParaRPr lang="en-US" sz="2400" kern="1200" dirty="0"/>
        </a:p>
      </dsp:txBody>
      <dsp:txXfrm>
        <a:off x="4834897" y="1145700"/>
        <a:ext cx="1449224" cy="966149"/>
      </dsp:txXfrm>
    </dsp:sp>
    <dsp:sp modelId="{BDD0B0F7-A87C-4B5B-A4C3-4E4BE6EB0FE4}">
      <dsp:nvSpPr>
        <dsp:cNvPr id="0" name=""/>
        <dsp:cNvSpPr/>
      </dsp:nvSpPr>
      <dsp:spPr>
        <a:xfrm>
          <a:off x="6525658" y="1145700"/>
          <a:ext cx="2415373" cy="966149"/>
        </a:xfrm>
        <a:prstGeom prst="chevron">
          <a:avLst/>
        </a:prstGeom>
        <a:solidFill>
          <a:schemeClr val="accent5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Future</a:t>
          </a:r>
          <a:r>
            <a:rPr lang="en-US" sz="2400" kern="1200" baseline="0" dirty="0" smtClean="0"/>
            <a:t> Plan</a:t>
          </a:r>
          <a:endParaRPr lang="en-US" sz="2400" kern="1200" dirty="0"/>
        </a:p>
      </dsp:txBody>
      <dsp:txXfrm>
        <a:off x="7008733" y="1145700"/>
        <a:ext cx="1449224" cy="9661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dirty="0" smtClean="0"/>
              <a:t>Xin chân </a:t>
            </a:r>
            <a:r>
              <a:rPr lang="vi-VN" sz="1200" dirty="0" err="1" smtClean="0"/>
              <a:t>thành</a:t>
            </a:r>
            <a:r>
              <a:rPr lang="vi-VN" sz="1200" dirty="0" smtClean="0"/>
              <a:t> </a:t>
            </a:r>
            <a:r>
              <a:rPr lang="vi-VN" sz="1200" dirty="0" err="1" smtClean="0"/>
              <a:t>cảm</a:t>
            </a:r>
            <a:r>
              <a:rPr lang="vi-VN" sz="1200" dirty="0" smtClean="0"/>
              <a:t> ơn </a:t>
            </a:r>
            <a:r>
              <a:rPr lang="vi-VN" sz="1200" dirty="0" err="1" smtClean="0"/>
              <a:t>quý</a:t>
            </a:r>
            <a:r>
              <a:rPr lang="vi-VN" sz="1200" dirty="0" smtClean="0"/>
              <a:t> </a:t>
            </a:r>
            <a:r>
              <a:rPr lang="en-US" sz="1200" dirty="0" err="1" smtClean="0"/>
              <a:t>hội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đồng</a:t>
            </a:r>
            <a:r>
              <a:rPr lang="vi-VN" sz="1200" dirty="0" smtClean="0"/>
              <a:t>, </a:t>
            </a:r>
            <a:r>
              <a:rPr lang="vi-VN" sz="1200" dirty="0" err="1" smtClean="0"/>
              <a:t>các</a:t>
            </a:r>
            <a:r>
              <a:rPr lang="vi-VN" sz="1200" dirty="0" smtClean="0"/>
              <a:t> </a:t>
            </a:r>
            <a:r>
              <a:rPr lang="vi-VN" sz="1200" dirty="0" err="1" smtClean="0"/>
              <a:t>vị</a:t>
            </a:r>
            <a:r>
              <a:rPr lang="vi-VN" sz="1200" dirty="0" smtClean="0"/>
              <a:t> </a:t>
            </a:r>
            <a:r>
              <a:rPr lang="vi-VN" sz="1200" dirty="0" err="1" smtClean="0"/>
              <a:t>phụ</a:t>
            </a:r>
            <a:r>
              <a:rPr lang="vi-VN" sz="1200" dirty="0" smtClean="0"/>
              <a:t> huynh, </a:t>
            </a:r>
            <a:r>
              <a:rPr lang="vi-VN" sz="1200" dirty="0" err="1" smtClean="0"/>
              <a:t>cùng</a:t>
            </a:r>
            <a:r>
              <a:rPr lang="vi-VN" sz="1200" dirty="0" smtClean="0"/>
              <a:t> </a:t>
            </a:r>
            <a:r>
              <a:rPr lang="vi-VN" sz="1200" dirty="0" err="1" smtClean="0"/>
              <a:t>các</a:t>
            </a:r>
            <a:r>
              <a:rPr lang="vi-VN" sz="1200" dirty="0" smtClean="0"/>
              <a:t> </a:t>
            </a:r>
            <a:r>
              <a:rPr lang="vi-VN" sz="1200" dirty="0" err="1" smtClean="0"/>
              <a:t>vị</a:t>
            </a:r>
            <a:r>
              <a:rPr lang="vi-VN" sz="1200" dirty="0" smtClean="0"/>
              <a:t> </a:t>
            </a:r>
            <a:r>
              <a:rPr lang="vi-VN" sz="1200" dirty="0" err="1" smtClean="0"/>
              <a:t>khán</a:t>
            </a:r>
            <a:r>
              <a:rPr lang="vi-VN" sz="1200" dirty="0" smtClean="0"/>
              <a:t> </a:t>
            </a:r>
            <a:r>
              <a:rPr lang="vi-VN" sz="1200" dirty="0" err="1" smtClean="0"/>
              <a:t>giả</a:t>
            </a:r>
            <a:r>
              <a:rPr lang="vi-VN" sz="1200" dirty="0" smtClean="0"/>
              <a:t> </a:t>
            </a:r>
            <a:r>
              <a:rPr lang="vi-VN" sz="1200" dirty="0" err="1" smtClean="0"/>
              <a:t>đã</a:t>
            </a:r>
            <a:r>
              <a:rPr lang="vi-VN" sz="1200" dirty="0" smtClean="0"/>
              <a:t> </a:t>
            </a:r>
            <a:r>
              <a:rPr lang="vi-VN" sz="1200" dirty="0" err="1" smtClean="0"/>
              <a:t>đến</a:t>
            </a:r>
            <a:r>
              <a:rPr lang="vi-VN" sz="1200" dirty="0" smtClean="0"/>
              <a:t> tham </a:t>
            </a:r>
            <a:r>
              <a:rPr lang="vi-VN" sz="1200" dirty="0" err="1" smtClean="0"/>
              <a:t>dự</a:t>
            </a:r>
            <a:r>
              <a:rPr lang="vi-VN" sz="1200" dirty="0" smtClean="0"/>
              <a:t> </a:t>
            </a:r>
            <a:r>
              <a:rPr lang="vi-VN" sz="1200" dirty="0" err="1" smtClean="0"/>
              <a:t>buổi</a:t>
            </a:r>
            <a:r>
              <a:rPr lang="vi-VN" sz="1200" dirty="0" smtClean="0"/>
              <a:t> </a:t>
            </a:r>
            <a:r>
              <a:rPr lang="vi-VN" sz="1200" dirty="0" err="1" smtClean="0"/>
              <a:t>bảo</a:t>
            </a:r>
            <a:r>
              <a:rPr lang="vi-VN" sz="1200" dirty="0" smtClean="0"/>
              <a:t> </a:t>
            </a:r>
            <a:r>
              <a:rPr lang="vi-VN" sz="1200" dirty="0" err="1" smtClean="0"/>
              <a:t>vệ</a:t>
            </a:r>
            <a:r>
              <a:rPr lang="vi-VN" sz="1200" dirty="0" smtClean="0"/>
              <a:t> </a:t>
            </a:r>
            <a:r>
              <a:rPr lang="vi-VN" sz="1200" dirty="0" err="1" smtClean="0"/>
              <a:t>đồ</a:t>
            </a:r>
            <a:r>
              <a:rPr lang="vi-VN" sz="1200" dirty="0" smtClean="0"/>
              <a:t> </a:t>
            </a:r>
            <a:r>
              <a:rPr lang="vi-VN" sz="1200" dirty="0" err="1" smtClean="0"/>
              <a:t>án</a:t>
            </a:r>
            <a:r>
              <a:rPr lang="vi-VN" sz="1200" dirty="0" smtClean="0"/>
              <a:t> </a:t>
            </a:r>
            <a:r>
              <a:rPr lang="vi-VN" sz="1200" dirty="0" err="1" smtClean="0"/>
              <a:t>của</a:t>
            </a:r>
            <a:r>
              <a:rPr lang="vi-VN" sz="1200" dirty="0" smtClean="0"/>
              <a:t> </a:t>
            </a:r>
            <a:r>
              <a:rPr lang="vi-VN" sz="1200" dirty="0" err="1" smtClean="0"/>
              <a:t>nhóm</a:t>
            </a:r>
            <a:r>
              <a:rPr lang="vi-VN" sz="1200" dirty="0" smtClean="0"/>
              <a:t> </a:t>
            </a:r>
            <a:r>
              <a:rPr lang="vi-VN" sz="1200" dirty="0" err="1" smtClean="0"/>
              <a:t>chúng</a:t>
            </a:r>
            <a:r>
              <a:rPr lang="vi-VN" sz="1200" dirty="0" smtClean="0"/>
              <a:t> tôi hôm nay.</a:t>
            </a:r>
            <a:endParaRPr lang="en-US" sz="1200" dirty="0" smtClean="0"/>
          </a:p>
          <a:p>
            <a:endParaRPr lang="vi-VN" sz="1200" dirty="0" smtClean="0"/>
          </a:p>
          <a:p>
            <a:r>
              <a:rPr lang="vi-VN" sz="1200" dirty="0" err="1" smtClean="0"/>
              <a:t>Đề</a:t>
            </a:r>
            <a:r>
              <a:rPr lang="vi-VN" sz="1200" dirty="0" smtClean="0"/>
              <a:t> </a:t>
            </a:r>
            <a:r>
              <a:rPr lang="vi-VN" sz="1200" dirty="0" err="1" smtClean="0"/>
              <a:t>tài</a:t>
            </a:r>
            <a:r>
              <a:rPr lang="vi-VN" sz="1200" dirty="0" smtClean="0"/>
              <a:t> </a:t>
            </a:r>
            <a:r>
              <a:rPr lang="en-US" sz="1200" dirty="0" err="1" smtClean="0"/>
              <a:t>của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chúng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tôi</a:t>
            </a:r>
            <a:r>
              <a:rPr lang="en-US" sz="1200" baseline="0" dirty="0" smtClean="0"/>
              <a:t> </a:t>
            </a:r>
            <a:r>
              <a:rPr lang="vi-VN" sz="1200" dirty="0" err="1" smtClean="0"/>
              <a:t>được</a:t>
            </a:r>
            <a:r>
              <a:rPr lang="vi-VN" sz="1200" dirty="0" smtClean="0"/>
              <a:t> </a:t>
            </a:r>
            <a:r>
              <a:rPr lang="vi-VN" sz="1200" dirty="0" err="1" smtClean="0"/>
              <a:t>tiến</a:t>
            </a:r>
            <a:r>
              <a:rPr lang="vi-VN" sz="1200" dirty="0" smtClean="0"/>
              <a:t> </a:t>
            </a:r>
            <a:r>
              <a:rPr lang="vi-VN" sz="1200" dirty="0" err="1" smtClean="0"/>
              <a:t>hành</a:t>
            </a:r>
            <a:r>
              <a:rPr lang="vi-VN" sz="1200" dirty="0" smtClean="0"/>
              <a:t> </a:t>
            </a:r>
            <a:r>
              <a:rPr lang="vi-VN" sz="1200" dirty="0" err="1" smtClean="0"/>
              <a:t>dưới</a:t>
            </a:r>
            <a:r>
              <a:rPr lang="vi-VN" sz="1200" dirty="0" smtClean="0"/>
              <a:t> </a:t>
            </a:r>
            <a:r>
              <a:rPr lang="vi-VN" sz="1200" dirty="0" err="1" smtClean="0"/>
              <a:t>sự</a:t>
            </a:r>
            <a:r>
              <a:rPr lang="vi-VN" sz="1200" dirty="0" smtClean="0"/>
              <a:t> </a:t>
            </a:r>
            <a:r>
              <a:rPr lang="vi-VN" sz="1200" dirty="0" err="1" smtClean="0"/>
              <a:t>chỉ</a:t>
            </a:r>
            <a:r>
              <a:rPr lang="vi-VN" sz="1200" dirty="0" smtClean="0"/>
              <a:t> </a:t>
            </a:r>
            <a:r>
              <a:rPr lang="vi-VN" sz="1200" dirty="0" err="1" smtClean="0"/>
              <a:t>dẫn</a:t>
            </a:r>
            <a:r>
              <a:rPr lang="vi-VN" sz="1200" dirty="0" smtClean="0"/>
              <a:t> </a:t>
            </a:r>
            <a:r>
              <a:rPr lang="vi-VN" sz="1200" dirty="0" err="1" smtClean="0"/>
              <a:t>của</a:t>
            </a:r>
            <a:r>
              <a:rPr lang="vi-VN" sz="1200" dirty="0" smtClean="0"/>
              <a:t> </a:t>
            </a:r>
            <a:r>
              <a:rPr lang="vi-VN" sz="1200" dirty="0" err="1" smtClean="0"/>
              <a:t>thầy</a:t>
            </a:r>
            <a:r>
              <a:rPr lang="vi-VN" sz="1200" dirty="0" smtClean="0"/>
              <a:t> Lâm </a:t>
            </a:r>
            <a:r>
              <a:rPr lang="vi-VN" sz="1200" dirty="0" err="1" smtClean="0"/>
              <a:t>Hữu</a:t>
            </a:r>
            <a:r>
              <a:rPr lang="vi-VN" sz="1200" dirty="0" smtClean="0"/>
              <a:t> </a:t>
            </a:r>
            <a:r>
              <a:rPr lang="vi-VN" sz="1200" dirty="0" err="1" smtClean="0"/>
              <a:t>Khánh</a:t>
            </a:r>
            <a:r>
              <a:rPr lang="vi-VN" sz="1200" dirty="0" smtClean="0"/>
              <a:t> Phương, </a:t>
            </a:r>
            <a:r>
              <a:rPr lang="vi-VN" sz="1200" dirty="0" err="1" smtClean="0"/>
              <a:t>thực</a:t>
            </a:r>
            <a:r>
              <a:rPr lang="vi-VN" sz="1200" dirty="0" smtClean="0"/>
              <a:t> </a:t>
            </a:r>
            <a:r>
              <a:rPr lang="vi-VN" sz="1200" dirty="0" err="1" smtClean="0"/>
              <a:t>hiện</a:t>
            </a:r>
            <a:r>
              <a:rPr lang="vi-VN" sz="1200" dirty="0" smtClean="0"/>
              <a:t> </a:t>
            </a:r>
            <a:r>
              <a:rPr lang="vi-VN" sz="1200" dirty="0" err="1" smtClean="0"/>
              <a:t>bởi</a:t>
            </a:r>
            <a:r>
              <a:rPr lang="vi-VN" sz="1200" dirty="0" smtClean="0"/>
              <a:t> 4 </a:t>
            </a:r>
            <a:r>
              <a:rPr lang="vi-VN" sz="1200" dirty="0" err="1" smtClean="0"/>
              <a:t>thành</a:t>
            </a:r>
            <a:r>
              <a:rPr lang="vi-VN" sz="1200" dirty="0" smtClean="0"/>
              <a:t> viên </a:t>
            </a:r>
            <a:r>
              <a:rPr lang="vi-VN" sz="1200" dirty="0" err="1" smtClean="0"/>
              <a:t>là</a:t>
            </a:r>
            <a:r>
              <a:rPr lang="vi-VN" sz="1200" dirty="0" smtClean="0"/>
              <a:t> tôi, </a:t>
            </a:r>
            <a:r>
              <a:rPr lang="vi-VN" sz="1200" dirty="0" err="1" smtClean="0"/>
              <a:t>Trần</a:t>
            </a:r>
            <a:r>
              <a:rPr lang="vi-VN" sz="1200" dirty="0" smtClean="0"/>
              <a:t> </a:t>
            </a:r>
            <a:r>
              <a:rPr lang="vi-VN" sz="1200" dirty="0" err="1" smtClean="0"/>
              <a:t>Hữu</a:t>
            </a:r>
            <a:r>
              <a:rPr lang="vi-VN" sz="1200" dirty="0" smtClean="0"/>
              <a:t> </a:t>
            </a:r>
            <a:r>
              <a:rPr lang="vi-VN" sz="1200" dirty="0" err="1" smtClean="0"/>
              <a:t>Đức</a:t>
            </a:r>
            <a:r>
              <a:rPr lang="vi-VN" sz="1200" dirty="0" smtClean="0"/>
              <a:t>, anh </a:t>
            </a:r>
            <a:r>
              <a:rPr lang="vi-VN" sz="1200" dirty="0" err="1" smtClean="0"/>
              <a:t>Huỳnh</a:t>
            </a:r>
            <a:r>
              <a:rPr lang="vi-VN" sz="1200" dirty="0" smtClean="0"/>
              <a:t> Công </a:t>
            </a:r>
            <a:r>
              <a:rPr lang="vi-VN" sz="1200" dirty="0" err="1" smtClean="0"/>
              <a:t>Thành</a:t>
            </a:r>
            <a:r>
              <a:rPr lang="vi-VN" sz="1200" dirty="0" smtClean="0"/>
              <a:t>, anh Lê </a:t>
            </a:r>
            <a:r>
              <a:rPr lang="vi-VN" sz="1200" dirty="0" err="1" smtClean="0"/>
              <a:t>Vũ</a:t>
            </a:r>
            <a:r>
              <a:rPr lang="vi-VN" sz="1200" dirty="0" smtClean="0"/>
              <a:t> Đăng Khoa </a:t>
            </a:r>
            <a:r>
              <a:rPr lang="vi-VN" sz="1200" dirty="0" err="1" smtClean="0"/>
              <a:t>và</a:t>
            </a:r>
            <a:r>
              <a:rPr lang="vi-VN" sz="1200" dirty="0" smtClean="0"/>
              <a:t> anh </a:t>
            </a:r>
            <a:r>
              <a:rPr lang="vi-VN" sz="1200" dirty="0" err="1" smtClean="0"/>
              <a:t>Nguyễn</a:t>
            </a:r>
            <a:r>
              <a:rPr lang="vi-VN" sz="1200" dirty="0" smtClean="0"/>
              <a:t> </a:t>
            </a:r>
            <a:r>
              <a:rPr lang="vi-VN" sz="1200" dirty="0" err="1" smtClean="0"/>
              <a:t>Tường</a:t>
            </a:r>
            <a:r>
              <a:rPr lang="vi-VN" sz="1200" dirty="0" smtClean="0"/>
              <a:t> Tâm.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36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hội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cổng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Airbnb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thêm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recommender engine (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gợi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ý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52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cổng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online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Ngân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cloudinary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ảnh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825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giữa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08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chóng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online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thêm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703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hướng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thêm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giấy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tắc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riêng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48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tâm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Nhằm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góp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trò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endParaRPr lang="en-US" baseline="0" dirty="0" smtClean="0"/>
          </a:p>
          <a:p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-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Admin: hay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462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86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endParaRPr lang="en-US" baseline="0" dirty="0" smtClean="0"/>
          </a:p>
          <a:p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vâng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vâng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386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Sau </a:t>
            </a:r>
            <a:r>
              <a:rPr lang="en-US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đăt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kèm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645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Sau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Theo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5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hưởng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83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Trước</a:t>
            </a:r>
            <a:r>
              <a:rPr lang="vi-VN" dirty="0" smtClean="0"/>
              <a:t> </a:t>
            </a:r>
            <a:r>
              <a:rPr lang="vi-VN" dirty="0" err="1" smtClean="0"/>
              <a:t>hết</a:t>
            </a:r>
            <a:r>
              <a:rPr lang="vi-VN" dirty="0" smtClean="0"/>
              <a:t>,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chương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buổi</a:t>
            </a:r>
            <a:r>
              <a:rPr lang="vi-VN" dirty="0" smtClean="0"/>
              <a:t> </a:t>
            </a:r>
            <a:r>
              <a:rPr lang="vi-VN" dirty="0" err="1" smtClean="0"/>
              <a:t>thuyết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hôm nay:</a:t>
            </a:r>
            <a:endParaRPr lang="en-US" dirty="0" smtClean="0"/>
          </a:p>
          <a:p>
            <a:r>
              <a:rPr lang="vi-VN" dirty="0" err="1" smtClean="0"/>
              <a:t>Mở</a:t>
            </a:r>
            <a:r>
              <a:rPr lang="vi-VN" dirty="0" smtClean="0"/>
              <a:t> </a:t>
            </a:r>
            <a:r>
              <a:rPr lang="vi-VN" dirty="0" err="1" smtClean="0"/>
              <a:t>đầu</a:t>
            </a:r>
            <a:r>
              <a:rPr lang="vi-VN" dirty="0" smtClean="0"/>
              <a:t>, </a:t>
            </a:r>
            <a:r>
              <a:rPr lang="vi-VN" dirty="0" err="1" smtClean="0"/>
              <a:t>chúng</a:t>
            </a:r>
            <a:r>
              <a:rPr lang="vi-VN" dirty="0" smtClean="0"/>
              <a:t>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phép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bày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tình</a:t>
            </a:r>
            <a:r>
              <a:rPr lang="vi-VN" dirty="0" smtClean="0"/>
              <a:t> </a:t>
            </a:r>
            <a:r>
              <a:rPr lang="vi-VN" dirty="0" err="1" smtClean="0"/>
              <a:t>hình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dịch</a:t>
            </a:r>
            <a:r>
              <a:rPr lang="vi-VN" dirty="0" smtClean="0"/>
              <a:t> </a:t>
            </a:r>
            <a:r>
              <a:rPr lang="vi-VN" dirty="0" err="1" smtClean="0"/>
              <a:t>vụ</a:t>
            </a:r>
            <a:r>
              <a:rPr lang="vi-VN" dirty="0" smtClean="0"/>
              <a:t> cho thuê xe </a:t>
            </a:r>
            <a:r>
              <a:rPr lang="vi-VN" dirty="0" err="1" smtClean="0"/>
              <a:t>hiện</a:t>
            </a:r>
            <a:r>
              <a:rPr lang="vi-VN" dirty="0" smtClean="0"/>
              <a:t> </a:t>
            </a:r>
            <a:r>
              <a:rPr lang="vi-VN" dirty="0" err="1" smtClean="0"/>
              <a:t>tại</a:t>
            </a:r>
            <a:r>
              <a:rPr lang="vi-VN" dirty="0" smtClean="0"/>
              <a:t> ở </a:t>
            </a:r>
            <a:r>
              <a:rPr lang="vi-VN" dirty="0" err="1" smtClean="0"/>
              <a:t>Việt</a:t>
            </a:r>
            <a:r>
              <a:rPr lang="vi-VN" dirty="0" smtClean="0"/>
              <a:t> Nam.</a:t>
            </a:r>
            <a:endParaRPr lang="en-US" dirty="0" smtClean="0"/>
          </a:p>
          <a:p>
            <a:r>
              <a:rPr lang="vi-VN" dirty="0" smtClean="0"/>
              <a:t>Ở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baseline="0" dirty="0" smtClean="0"/>
              <a:t> 2</a:t>
            </a:r>
            <a:r>
              <a:rPr lang="vi-VN" dirty="0" smtClean="0"/>
              <a:t> </a:t>
            </a:r>
            <a:r>
              <a:rPr lang="vi-VN" dirty="0" err="1" smtClean="0"/>
              <a:t>chúng</a:t>
            </a:r>
            <a:r>
              <a:rPr lang="vi-VN" dirty="0" smtClean="0"/>
              <a:t> tôi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tiến</a:t>
            </a:r>
            <a:r>
              <a:rPr lang="vi-VN" dirty="0" smtClean="0"/>
              <a:t> </a:t>
            </a:r>
            <a:r>
              <a:rPr lang="vi-VN" dirty="0" err="1" smtClean="0"/>
              <a:t>hành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pháp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chúng</a:t>
            </a:r>
            <a:r>
              <a:rPr lang="vi-VN" dirty="0" smtClean="0"/>
              <a:t> tôi, </a:t>
            </a:r>
            <a:r>
              <a:rPr lang="vi-VN" dirty="0" err="1" smtClean="0"/>
              <a:t>tức</a:t>
            </a:r>
            <a:r>
              <a:rPr lang="vi-VN" dirty="0" smtClean="0"/>
              <a:t> </a:t>
            </a:r>
            <a:r>
              <a:rPr lang="vi-VN" dirty="0" err="1" smtClean="0"/>
              <a:t>Car</a:t>
            </a:r>
            <a:r>
              <a:rPr lang="vi-VN" dirty="0" smtClean="0"/>
              <a:t> </a:t>
            </a:r>
            <a:r>
              <a:rPr lang="vi-VN" dirty="0" err="1" smtClean="0"/>
              <a:t>Rental</a:t>
            </a:r>
            <a:r>
              <a:rPr lang="vi-VN" dirty="0" smtClean="0"/>
              <a:t> </a:t>
            </a:r>
            <a:r>
              <a:rPr lang="vi-VN" dirty="0" err="1" smtClean="0"/>
              <a:t>Portal</a:t>
            </a:r>
            <a:r>
              <a:rPr lang="vi-VN" dirty="0" smtClean="0"/>
              <a:t>.</a:t>
            </a:r>
            <a:endParaRPr lang="en-US" dirty="0" smtClean="0"/>
          </a:p>
          <a:p>
            <a:r>
              <a:rPr lang="vi-VN" dirty="0" smtClean="0"/>
              <a:t>Ở </a:t>
            </a:r>
            <a:r>
              <a:rPr lang="vi-VN" dirty="0" err="1" smtClean="0"/>
              <a:t>mục</a:t>
            </a:r>
            <a:r>
              <a:rPr lang="vi-VN" dirty="0" smtClean="0"/>
              <a:t> 3, </a:t>
            </a:r>
            <a:r>
              <a:rPr lang="vi-VN" dirty="0" err="1" smtClean="0"/>
              <a:t>chúng</a:t>
            </a:r>
            <a:r>
              <a:rPr lang="vi-VN" dirty="0" smtClean="0"/>
              <a:t>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phép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sâu hơn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năng </a:t>
            </a:r>
            <a:r>
              <a:rPr lang="vi-VN" dirty="0" err="1" smtClean="0"/>
              <a:t>mà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Car</a:t>
            </a:r>
            <a:r>
              <a:rPr lang="vi-VN" dirty="0" smtClean="0"/>
              <a:t> </a:t>
            </a:r>
            <a:r>
              <a:rPr lang="vi-VN" dirty="0" err="1" smtClean="0"/>
              <a:t>Rental</a:t>
            </a:r>
            <a:r>
              <a:rPr lang="vi-VN" dirty="0" smtClean="0"/>
              <a:t> </a:t>
            </a:r>
            <a:r>
              <a:rPr lang="vi-VN" dirty="0" err="1" smtClean="0"/>
              <a:t>Portal</a:t>
            </a:r>
            <a:r>
              <a:rPr lang="vi-VN" dirty="0" smtClean="0"/>
              <a:t> mang </a:t>
            </a:r>
            <a:r>
              <a:rPr lang="vi-VN" dirty="0" err="1" smtClean="0"/>
              <a:t>lại</a:t>
            </a:r>
            <a:r>
              <a:rPr lang="vi-VN" dirty="0" smtClean="0"/>
              <a:t>.</a:t>
            </a:r>
            <a:endParaRPr lang="en-US" dirty="0" smtClean="0"/>
          </a:p>
          <a:p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thúc</a:t>
            </a:r>
            <a:r>
              <a:rPr lang="vi-VN" dirty="0" smtClean="0"/>
              <a:t>, </a:t>
            </a:r>
            <a:r>
              <a:rPr lang="vi-VN" dirty="0" err="1" smtClean="0"/>
              <a:t>chúng</a:t>
            </a:r>
            <a:r>
              <a:rPr lang="vi-VN" dirty="0" smtClean="0"/>
              <a:t>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bày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tầm</a:t>
            </a:r>
            <a:r>
              <a:rPr lang="vi-VN" dirty="0" smtClean="0"/>
              <a:t> </a:t>
            </a:r>
            <a:r>
              <a:rPr lang="vi-VN" dirty="0" err="1" smtClean="0"/>
              <a:t>nhìn</a:t>
            </a:r>
            <a:r>
              <a:rPr lang="vi-VN" dirty="0" smtClean="0"/>
              <a:t> </a:t>
            </a:r>
            <a:r>
              <a:rPr lang="vi-VN" dirty="0" err="1" smtClean="0"/>
              <a:t>phát</a:t>
            </a:r>
            <a:r>
              <a:rPr lang="vi-VN" dirty="0" smtClean="0"/>
              <a:t> </a:t>
            </a:r>
            <a:r>
              <a:rPr lang="vi-VN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trong tương lai.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320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endParaRPr lang="en-US" baseline="0" dirty="0" smtClean="0"/>
          </a:p>
          <a:p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dc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ra.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301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endParaRPr lang="en-US" baseline="0" dirty="0" smtClean="0"/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booking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booking</a:t>
            </a:r>
          </a:p>
          <a:p>
            <a:r>
              <a:rPr lang="en-US" baseline="0" dirty="0" smtClean="0"/>
              <a:t>Gia </a:t>
            </a:r>
            <a:r>
              <a:rPr lang="en-US" baseline="0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trò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401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đóng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005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, di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group </a:t>
            </a:r>
            <a:r>
              <a:rPr lang="en-US" baseline="0" dirty="0" err="1" smtClean="0"/>
              <a:t>dó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787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booking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endParaRPr lang="en-US" baseline="0" dirty="0" smtClean="0"/>
          </a:p>
          <a:p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hạn</a:t>
            </a:r>
            <a:endParaRPr lang="en-US" dirty="0" smtClean="0"/>
          </a:p>
          <a:p>
            <a:r>
              <a:rPr lang="en-US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748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booking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115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Admin </a:t>
            </a:r>
            <a:r>
              <a:rPr lang="en-US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web site,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user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website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993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, admin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chặn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chặn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858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admin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provider </a:t>
            </a:r>
            <a:r>
              <a:rPr lang="en-US" baseline="0" dirty="0" err="1" smtClean="0"/>
              <a:t>vân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vân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booking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90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Bây </a:t>
            </a:r>
            <a:r>
              <a:rPr lang="vi-VN" dirty="0" err="1" smtClean="0"/>
              <a:t>giờ</a:t>
            </a:r>
            <a:r>
              <a:rPr lang="vi-VN" dirty="0" smtClean="0"/>
              <a:t>,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phép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bày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tình</a:t>
            </a:r>
            <a:r>
              <a:rPr lang="vi-VN" dirty="0" smtClean="0"/>
              <a:t> </a:t>
            </a:r>
            <a:r>
              <a:rPr lang="vi-VN" dirty="0" err="1" smtClean="0"/>
              <a:t>hình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dịch</a:t>
            </a:r>
            <a:r>
              <a:rPr lang="vi-VN" dirty="0" smtClean="0"/>
              <a:t> </a:t>
            </a:r>
            <a:r>
              <a:rPr lang="vi-VN" dirty="0" err="1" smtClean="0"/>
              <a:t>vụ</a:t>
            </a:r>
            <a:r>
              <a:rPr lang="vi-VN" dirty="0" smtClean="0"/>
              <a:t> cho thuê xe </a:t>
            </a:r>
            <a:r>
              <a:rPr lang="vi-VN" dirty="0" err="1" smtClean="0"/>
              <a:t>hiện</a:t>
            </a:r>
            <a:r>
              <a:rPr lang="vi-VN" dirty="0" smtClean="0"/>
              <a:t> </a:t>
            </a:r>
            <a:r>
              <a:rPr lang="vi-VN" dirty="0" err="1" smtClean="0"/>
              <a:t>tại</a:t>
            </a:r>
            <a:r>
              <a:rPr lang="vi-VN" dirty="0" smtClean="0"/>
              <a:t> ở </a:t>
            </a:r>
            <a:r>
              <a:rPr lang="vi-VN" dirty="0" err="1" smtClean="0"/>
              <a:t>Việt</a:t>
            </a:r>
            <a:r>
              <a:rPr lang="vi-VN" dirty="0" smtClean="0"/>
              <a:t> Nam. </a:t>
            </a:r>
            <a:r>
              <a:rPr lang="vi-VN" dirty="0" err="1" smtClean="0"/>
              <a:t>Hiện</a:t>
            </a:r>
            <a:r>
              <a:rPr lang="vi-VN" dirty="0" smtClean="0"/>
              <a:t> nay,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dịch</a:t>
            </a:r>
            <a:r>
              <a:rPr lang="vi-VN" dirty="0" smtClean="0"/>
              <a:t> </a:t>
            </a:r>
            <a:r>
              <a:rPr lang="vi-VN" dirty="0" err="1" smtClean="0"/>
              <a:t>vụ</a:t>
            </a:r>
            <a:r>
              <a:rPr lang="vi-VN" dirty="0" smtClean="0"/>
              <a:t> cho thuê xe ở </a:t>
            </a:r>
            <a:r>
              <a:rPr lang="vi-VN" dirty="0" err="1" smtClean="0"/>
              <a:t>nước</a:t>
            </a:r>
            <a:r>
              <a:rPr lang="vi-VN" dirty="0" smtClean="0"/>
              <a:t> ta </a:t>
            </a:r>
            <a:r>
              <a:rPr lang="vi-VN" dirty="0" err="1" smtClean="0"/>
              <a:t>đã</a:t>
            </a:r>
            <a:r>
              <a:rPr lang="vi-VN" dirty="0" smtClean="0"/>
              <a:t> </a:t>
            </a:r>
            <a:r>
              <a:rPr lang="vi-VN" dirty="0" err="1" smtClean="0"/>
              <a:t>trở</a:t>
            </a:r>
            <a:r>
              <a:rPr lang="vi-VN" dirty="0" smtClean="0"/>
              <a:t> nên vô </a:t>
            </a:r>
            <a:r>
              <a:rPr lang="vi-VN" dirty="0" err="1" smtClean="0"/>
              <a:t>cùng</a:t>
            </a:r>
            <a:r>
              <a:rPr lang="vi-VN" dirty="0" smtClean="0"/>
              <a:t> </a:t>
            </a:r>
            <a:r>
              <a:rPr lang="vi-VN" dirty="0" err="1" smtClean="0"/>
              <a:t>phổ</a:t>
            </a:r>
            <a:r>
              <a:rPr lang="vi-VN" dirty="0" smtClean="0"/>
              <a:t> </a:t>
            </a:r>
            <a:r>
              <a:rPr lang="vi-VN" dirty="0" err="1" smtClean="0"/>
              <a:t>biến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đa </a:t>
            </a:r>
            <a:r>
              <a:rPr lang="vi-VN" dirty="0" err="1" smtClean="0"/>
              <a:t>dạng</a:t>
            </a:r>
            <a:r>
              <a:rPr lang="vi-VN" dirty="0" smtClean="0"/>
              <a:t>, </a:t>
            </a:r>
            <a:r>
              <a:rPr lang="vi-VN" dirty="0" err="1" smtClean="0"/>
              <a:t>từ</a:t>
            </a:r>
            <a:r>
              <a:rPr lang="vi-VN" dirty="0" smtClean="0"/>
              <a:t> </a:t>
            </a:r>
            <a:r>
              <a:rPr lang="vi-VN" dirty="0" err="1" smtClean="0"/>
              <a:t>ngắn</a:t>
            </a:r>
            <a:r>
              <a:rPr lang="vi-VN" dirty="0" smtClean="0"/>
              <a:t> </a:t>
            </a:r>
            <a:r>
              <a:rPr lang="vi-VN" dirty="0" err="1" smtClean="0"/>
              <a:t>hạn</a:t>
            </a:r>
            <a:r>
              <a:rPr lang="vi-VN" dirty="0" smtClean="0"/>
              <a:t> như </a:t>
            </a:r>
            <a:r>
              <a:rPr lang="vi-VN" dirty="0" err="1" smtClean="0"/>
              <a:t>dịch</a:t>
            </a:r>
            <a:r>
              <a:rPr lang="vi-VN" dirty="0" smtClean="0"/>
              <a:t> </a:t>
            </a:r>
            <a:r>
              <a:rPr lang="vi-VN" dirty="0" err="1" smtClean="0"/>
              <a:t>vụ</a:t>
            </a:r>
            <a:r>
              <a:rPr lang="vi-VN" dirty="0" smtClean="0"/>
              <a:t> </a:t>
            </a:r>
            <a:r>
              <a:rPr lang="vi-VN" dirty="0" err="1" smtClean="0"/>
              <a:t>taxi</a:t>
            </a:r>
            <a:r>
              <a:rPr lang="vi-VN" dirty="0" smtClean="0"/>
              <a:t> cho </a:t>
            </a:r>
            <a:r>
              <a:rPr lang="vi-VN" dirty="0" err="1" smtClean="0"/>
              <a:t>đến</a:t>
            </a:r>
            <a:r>
              <a:rPr lang="vi-VN" dirty="0" smtClean="0"/>
              <a:t> </a:t>
            </a:r>
            <a:r>
              <a:rPr lang="vi-VN" dirty="0" err="1" smtClean="0"/>
              <a:t>dài</a:t>
            </a:r>
            <a:r>
              <a:rPr lang="vi-VN" dirty="0" smtClean="0"/>
              <a:t> </a:t>
            </a:r>
            <a:r>
              <a:rPr lang="vi-VN" dirty="0" err="1" smtClean="0"/>
              <a:t>hạn</a:t>
            </a:r>
            <a:r>
              <a:rPr lang="vi-VN" dirty="0" smtClean="0"/>
              <a:t> như </a:t>
            </a:r>
            <a:r>
              <a:rPr lang="vi-VN" dirty="0" err="1" smtClean="0"/>
              <a:t>dịch</a:t>
            </a:r>
            <a:r>
              <a:rPr lang="vi-VN" dirty="0" smtClean="0"/>
              <a:t> </a:t>
            </a:r>
            <a:r>
              <a:rPr lang="vi-VN" dirty="0" err="1" smtClean="0"/>
              <a:t>vụ</a:t>
            </a:r>
            <a:r>
              <a:rPr lang="vi-VN" dirty="0" smtClean="0"/>
              <a:t> cho thuê xe du </a:t>
            </a:r>
            <a:r>
              <a:rPr lang="vi-VN" dirty="0" err="1" smtClean="0"/>
              <a:t>lịch</a:t>
            </a:r>
            <a:r>
              <a:rPr lang="vi-VN" dirty="0" smtClean="0"/>
              <a:t>, </a:t>
            </a:r>
            <a:r>
              <a:rPr lang="vi-VN" dirty="0" err="1" smtClean="0"/>
              <a:t>từ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</a:t>
            </a:r>
            <a:r>
              <a:rPr lang="vi-VN" dirty="0" err="1" smtClean="0"/>
              <a:t>phí</a:t>
            </a:r>
            <a:r>
              <a:rPr lang="vi-VN" dirty="0" smtClean="0"/>
              <a:t> theo </a:t>
            </a:r>
            <a:r>
              <a:rPr lang="vi-VN" dirty="0" err="1" smtClean="0"/>
              <a:t>giờ</a:t>
            </a:r>
            <a:r>
              <a:rPr lang="vi-VN" dirty="0" smtClean="0"/>
              <a:t> hay </a:t>
            </a:r>
            <a:r>
              <a:rPr lang="vi-VN" dirty="0" err="1" smtClean="0"/>
              <a:t>ngày</a:t>
            </a:r>
            <a:r>
              <a:rPr lang="vi-VN" dirty="0" smtClean="0"/>
              <a:t> thuê cho </a:t>
            </a:r>
            <a:r>
              <a:rPr lang="vi-VN" dirty="0" err="1" smtClean="0"/>
              <a:t>đến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</a:t>
            </a:r>
            <a:r>
              <a:rPr lang="vi-VN" dirty="0" err="1" smtClean="0"/>
              <a:t>phí</a:t>
            </a:r>
            <a:r>
              <a:rPr lang="vi-VN" dirty="0" smtClean="0"/>
              <a:t> theo </a:t>
            </a:r>
            <a:r>
              <a:rPr lang="vi-VN" dirty="0" err="1" smtClean="0"/>
              <a:t>quảng</a:t>
            </a:r>
            <a:r>
              <a:rPr lang="vi-VN" dirty="0" smtClean="0"/>
              <a:t> </a:t>
            </a:r>
            <a:r>
              <a:rPr lang="vi-VN" dirty="0" err="1" smtClean="0"/>
              <a:t>đường</a:t>
            </a:r>
            <a:r>
              <a:rPr lang="vi-VN" dirty="0" smtClean="0"/>
              <a:t> di </a:t>
            </a:r>
            <a:r>
              <a:rPr lang="vi-VN" dirty="0" err="1" smtClean="0"/>
              <a:t>chuyển</a:t>
            </a:r>
            <a:r>
              <a:rPr lang="vi-VN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vi-VN" dirty="0" err="1" smtClean="0"/>
              <a:t>Cũng</a:t>
            </a:r>
            <a:r>
              <a:rPr lang="vi-VN" dirty="0" smtClean="0"/>
              <a:t> </a:t>
            </a:r>
            <a:r>
              <a:rPr lang="vi-VN" dirty="0" err="1" smtClean="0"/>
              <a:t>giống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bất</a:t>
            </a:r>
            <a:r>
              <a:rPr lang="vi-VN" dirty="0" smtClean="0"/>
              <a:t> </a:t>
            </a:r>
            <a:r>
              <a:rPr lang="vi-VN" dirty="0" err="1" smtClean="0"/>
              <a:t>kì</a:t>
            </a:r>
            <a:r>
              <a:rPr lang="vi-VN" dirty="0" smtClean="0"/>
              <a:t> </a:t>
            </a:r>
            <a:r>
              <a:rPr lang="vi-VN" dirty="0" err="1" smtClean="0"/>
              <a:t>dịch</a:t>
            </a:r>
            <a:r>
              <a:rPr lang="vi-VN" dirty="0" smtClean="0"/>
              <a:t> </a:t>
            </a:r>
            <a:r>
              <a:rPr lang="vi-VN" dirty="0" err="1" smtClean="0"/>
              <a:t>vụ</a:t>
            </a:r>
            <a:r>
              <a:rPr lang="vi-VN" dirty="0" smtClean="0"/>
              <a:t> </a:t>
            </a:r>
            <a:r>
              <a:rPr lang="vi-VN" dirty="0" err="1" smtClean="0"/>
              <a:t>nào</a:t>
            </a:r>
            <a:r>
              <a:rPr lang="vi-VN" dirty="0" smtClean="0"/>
              <a:t> </a:t>
            </a:r>
            <a:r>
              <a:rPr lang="vi-VN" dirty="0" err="1" smtClean="0"/>
              <a:t>khác</a:t>
            </a:r>
            <a:r>
              <a:rPr lang="vi-VN" dirty="0" smtClean="0"/>
              <a:t>, </a:t>
            </a:r>
            <a:r>
              <a:rPr lang="vi-VN" dirty="0" err="1" smtClean="0"/>
              <a:t>việc</a:t>
            </a:r>
            <a:r>
              <a:rPr lang="vi-VN" dirty="0" smtClean="0"/>
              <a:t> </a:t>
            </a:r>
            <a:r>
              <a:rPr lang="vi-VN" dirty="0" err="1" smtClean="0"/>
              <a:t>quảng</a:t>
            </a:r>
            <a:r>
              <a:rPr lang="vi-VN" dirty="0" smtClean="0"/>
              <a:t> </a:t>
            </a:r>
            <a:r>
              <a:rPr lang="vi-VN" dirty="0" err="1" smtClean="0"/>
              <a:t>bá</a:t>
            </a:r>
            <a:r>
              <a:rPr lang="vi-VN" dirty="0" smtClean="0"/>
              <a:t> </a:t>
            </a:r>
            <a:r>
              <a:rPr lang="vi-VN" dirty="0" err="1" smtClean="0"/>
              <a:t>dịch</a:t>
            </a:r>
            <a:r>
              <a:rPr lang="vi-VN" dirty="0" smtClean="0"/>
              <a:t> </a:t>
            </a:r>
            <a:r>
              <a:rPr lang="vi-VN" dirty="0" err="1" smtClean="0"/>
              <a:t>vụ</a:t>
            </a:r>
            <a:r>
              <a:rPr lang="vi-VN" dirty="0" smtClean="0"/>
              <a:t> cho thuê xe </a:t>
            </a:r>
            <a:r>
              <a:rPr lang="vi-VN" dirty="0" err="1" smtClean="0"/>
              <a:t>cũng</a:t>
            </a:r>
            <a:r>
              <a:rPr lang="vi-VN" dirty="0" smtClean="0"/>
              <a:t> như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nối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tiềm</a:t>
            </a:r>
            <a:r>
              <a:rPr lang="vi-VN" dirty="0" smtClean="0"/>
              <a:t> năng qua </a:t>
            </a:r>
            <a:r>
              <a:rPr lang="vi-VN" dirty="0" err="1" smtClean="0"/>
              <a:t>internet</a:t>
            </a:r>
            <a:r>
              <a:rPr lang="vi-VN" dirty="0" smtClean="0"/>
              <a:t> luôn </a:t>
            </a:r>
            <a:r>
              <a:rPr lang="vi-VN" dirty="0" err="1" smtClean="0"/>
              <a:t>là</a:t>
            </a:r>
            <a:r>
              <a:rPr lang="vi-VN" dirty="0" smtClean="0"/>
              <a:t> 1 </a:t>
            </a:r>
            <a:r>
              <a:rPr lang="vi-VN" dirty="0" err="1" smtClean="0"/>
              <a:t>chiến</a:t>
            </a:r>
            <a:r>
              <a:rPr lang="vi-VN" dirty="0" smtClean="0"/>
              <a:t> </a:t>
            </a:r>
            <a:r>
              <a:rPr lang="vi-VN" dirty="0" err="1" smtClean="0"/>
              <a:t>lược</a:t>
            </a:r>
            <a:r>
              <a:rPr lang="vi-VN" dirty="0" smtClean="0"/>
              <a:t> </a:t>
            </a:r>
            <a:r>
              <a:rPr lang="vi-VN" dirty="0" err="1" smtClean="0"/>
              <a:t>đáng</a:t>
            </a:r>
            <a:r>
              <a:rPr lang="vi-VN" dirty="0" smtClean="0"/>
              <a:t> </a:t>
            </a:r>
            <a:r>
              <a:rPr lang="vi-VN" dirty="0" err="1" smtClean="0"/>
              <a:t>đầu</a:t>
            </a:r>
            <a:r>
              <a:rPr lang="vi-VN" dirty="0" smtClean="0"/>
              <a:t> tư. </a:t>
            </a:r>
            <a:r>
              <a:rPr lang="vi-VN" dirty="0" err="1" smtClean="0"/>
              <a:t>Thế</a:t>
            </a:r>
            <a:r>
              <a:rPr lang="vi-VN" dirty="0" smtClean="0"/>
              <a:t> nhưng </a:t>
            </a:r>
            <a:r>
              <a:rPr lang="vi-VN" dirty="0" err="1" smtClean="0"/>
              <a:t>chỉ</a:t>
            </a:r>
            <a:r>
              <a:rPr lang="vi-VN" dirty="0" smtClean="0"/>
              <a:t> </a:t>
            </a:r>
            <a:r>
              <a:rPr lang="vi-VN" dirty="0" err="1" smtClean="0"/>
              <a:t>mới</a:t>
            </a:r>
            <a:r>
              <a:rPr lang="vi-VN" dirty="0" smtClean="0"/>
              <a:t> 1 </a:t>
            </a:r>
            <a:r>
              <a:rPr lang="vi-VN" dirty="0" err="1" smtClean="0"/>
              <a:t>bộ</a:t>
            </a:r>
            <a:r>
              <a:rPr lang="vi-VN" dirty="0" smtClean="0"/>
              <a:t> </a:t>
            </a:r>
            <a:r>
              <a:rPr lang="vi-VN" dirty="0" err="1" smtClean="0"/>
              <a:t>phận</a:t>
            </a:r>
            <a:r>
              <a:rPr lang="vi-VN" dirty="0" smtClean="0"/>
              <a:t> </a:t>
            </a:r>
            <a:r>
              <a:rPr lang="vi-VN" dirty="0" err="1" smtClean="0"/>
              <a:t>nhỏ</a:t>
            </a:r>
            <a:r>
              <a:rPr lang="vi-VN" dirty="0" smtClean="0"/>
              <a:t> trong </a:t>
            </a:r>
            <a:r>
              <a:rPr lang="vi-VN" dirty="0" err="1" smtClean="0"/>
              <a:t>số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nhà</a:t>
            </a:r>
            <a:r>
              <a:rPr lang="vi-VN" dirty="0" smtClean="0"/>
              <a:t> cung </a:t>
            </a:r>
            <a:r>
              <a:rPr lang="vi-VN" dirty="0" err="1" smtClean="0"/>
              <a:t>cấp</a:t>
            </a:r>
            <a:r>
              <a:rPr lang="vi-VN" dirty="0" smtClean="0"/>
              <a:t> </a:t>
            </a:r>
            <a:r>
              <a:rPr lang="vi-VN" dirty="0" err="1" smtClean="0"/>
              <a:t>dịch</a:t>
            </a:r>
            <a:r>
              <a:rPr lang="vi-VN" dirty="0" smtClean="0"/>
              <a:t> </a:t>
            </a:r>
            <a:r>
              <a:rPr lang="vi-VN" dirty="0" err="1" smtClean="0"/>
              <a:t>vụ</a:t>
            </a:r>
            <a:r>
              <a:rPr lang="vi-VN" dirty="0" smtClean="0"/>
              <a:t> </a:t>
            </a:r>
            <a:r>
              <a:rPr lang="vi-VN" dirty="0" err="1" smtClean="0"/>
              <a:t>đã</a:t>
            </a:r>
            <a:r>
              <a:rPr lang="vi-VN" dirty="0" smtClean="0"/>
              <a:t> </a:t>
            </a:r>
            <a:r>
              <a:rPr lang="vi-VN" dirty="0" err="1" smtClean="0"/>
              <a:t>tiến</a:t>
            </a:r>
            <a:r>
              <a:rPr lang="vi-VN" dirty="0" smtClean="0"/>
              <a:t> </a:t>
            </a:r>
            <a:r>
              <a:rPr lang="vi-VN" dirty="0" err="1" smtClean="0"/>
              <a:t>hành</a:t>
            </a:r>
            <a:r>
              <a:rPr lang="vi-VN" dirty="0" smtClean="0"/>
              <a:t> </a:t>
            </a:r>
            <a:r>
              <a:rPr lang="vi-VN" dirty="0" err="1" smtClean="0"/>
              <a:t>áp</a:t>
            </a:r>
            <a:r>
              <a:rPr lang="vi-VN" dirty="0" smtClean="0"/>
              <a:t> </a:t>
            </a:r>
            <a:r>
              <a:rPr lang="vi-VN" dirty="0" err="1" smtClean="0"/>
              <a:t>dụng</a:t>
            </a:r>
            <a:r>
              <a:rPr lang="vi-VN" dirty="0" smtClean="0"/>
              <a:t> </a:t>
            </a:r>
            <a:r>
              <a:rPr lang="vi-VN" dirty="0" err="1" smtClean="0"/>
              <a:t>internet</a:t>
            </a:r>
            <a:r>
              <a:rPr lang="vi-VN" dirty="0" smtClean="0"/>
              <a:t> </a:t>
            </a:r>
            <a:r>
              <a:rPr lang="vi-VN" dirty="0" err="1" smtClean="0"/>
              <a:t>thành</a:t>
            </a:r>
            <a:r>
              <a:rPr lang="vi-VN" dirty="0" smtClean="0"/>
              <a:t> công cho </a:t>
            </a:r>
            <a:r>
              <a:rPr lang="vi-VN" dirty="0" err="1" smtClean="0"/>
              <a:t>dịch</a:t>
            </a:r>
            <a:r>
              <a:rPr lang="vi-VN" dirty="0" smtClean="0"/>
              <a:t> </a:t>
            </a:r>
            <a:r>
              <a:rPr lang="vi-VN" dirty="0" err="1" smtClean="0"/>
              <a:t>vụ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họ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851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Scenario 1: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demo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Minh,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sắp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du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demo…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26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Scenario 1: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chị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khoản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website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chị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hủy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booking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133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phép</a:t>
            </a:r>
            <a:r>
              <a:rPr lang="vi-VN" dirty="0" smtClean="0"/>
              <a:t> </a:t>
            </a:r>
            <a:r>
              <a:rPr lang="vi-VN" dirty="0" err="1" smtClean="0"/>
              <a:t>bắt</a:t>
            </a:r>
            <a:r>
              <a:rPr lang="vi-VN" dirty="0" smtClean="0"/>
              <a:t> </a:t>
            </a:r>
            <a:r>
              <a:rPr lang="vi-VN" dirty="0" err="1" smtClean="0"/>
              <a:t>đầu</a:t>
            </a:r>
            <a:r>
              <a:rPr lang="vi-VN" dirty="0" smtClean="0"/>
              <a:t> </a:t>
            </a:r>
            <a:r>
              <a:rPr lang="vi-VN" dirty="0" err="1" smtClean="0"/>
              <a:t>phần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bày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recommender</a:t>
            </a:r>
            <a:r>
              <a:rPr lang="vi-VN" dirty="0" smtClean="0"/>
              <a:t> </a:t>
            </a:r>
            <a:r>
              <a:rPr lang="vi-VN" dirty="0" err="1" smtClean="0"/>
              <a:t>engin</a:t>
            </a:r>
            <a:r>
              <a:rPr lang="en-US" dirty="0" smtClean="0"/>
              <a:t>e</a:t>
            </a:r>
            <a:r>
              <a:rPr lang="vi-VN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537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vi-VN" dirty="0" err="1" smtClean="0"/>
              <a:t>recommender</a:t>
            </a:r>
            <a:r>
              <a:rPr lang="en-US" dirty="0" smtClean="0"/>
              <a:t> engine, k</a:t>
            </a:r>
            <a:r>
              <a:rPr lang="vi-VN" dirty="0" smtClean="0"/>
              <a:t>hi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tiến</a:t>
            </a:r>
            <a:r>
              <a:rPr lang="vi-VN" dirty="0" smtClean="0"/>
              <a:t> </a:t>
            </a:r>
            <a:r>
              <a:rPr lang="vi-VN" dirty="0" err="1" smtClean="0"/>
              <a:t>hành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 xe, </a:t>
            </a:r>
            <a:r>
              <a:rPr lang="en-US" dirty="0" err="1" smtClean="0"/>
              <a:t>nó</a:t>
            </a:r>
            <a:r>
              <a:rPr lang="en-US" baseline="0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dựa</a:t>
            </a:r>
            <a:r>
              <a:rPr lang="vi-VN" dirty="0" smtClean="0"/>
              <a:t> </a:t>
            </a:r>
            <a:r>
              <a:rPr lang="vi-VN" dirty="0" err="1" smtClean="0"/>
              <a:t>vào</a:t>
            </a:r>
            <a:r>
              <a:rPr lang="vi-VN" dirty="0" smtClean="0"/>
              <a:t> </a:t>
            </a:r>
            <a:r>
              <a:rPr lang="vi-VN" dirty="0" err="1" smtClean="0"/>
              <a:t>lịch</a:t>
            </a:r>
            <a:r>
              <a:rPr lang="vi-VN" dirty="0" smtClean="0"/>
              <a:t> </a:t>
            </a:r>
            <a:r>
              <a:rPr lang="vi-VN" dirty="0" err="1" smtClean="0"/>
              <a:t>sử</a:t>
            </a:r>
            <a:r>
              <a:rPr lang="vi-VN" dirty="0" smtClean="0"/>
              <a:t> </a:t>
            </a:r>
            <a:r>
              <a:rPr lang="vi-VN" dirty="0" err="1" smtClean="0"/>
              <a:t>đặt</a:t>
            </a:r>
            <a:r>
              <a:rPr lang="vi-VN" dirty="0" smtClean="0"/>
              <a:t> xe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en-US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vi-VN" dirty="0" err="1" smtClean="0"/>
              <a:t>để</a:t>
            </a:r>
            <a:r>
              <a:rPr lang="vi-VN" dirty="0" smtClean="0"/>
              <a:t> phân </a:t>
            </a:r>
            <a:r>
              <a:rPr lang="vi-VN" dirty="0" err="1" smtClean="0"/>
              <a:t>tích</a:t>
            </a:r>
            <a:r>
              <a:rPr lang="vi-VN" dirty="0" smtClean="0"/>
              <a:t> </a:t>
            </a:r>
            <a:r>
              <a:rPr lang="vi-VN" dirty="0" err="1" smtClean="0"/>
              <a:t>sở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xe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en-US" dirty="0" err="1" smtClean="0"/>
              <a:t>người</a:t>
            </a:r>
            <a:r>
              <a:rPr lang="en-US" baseline="0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en-US" dirty="0" err="1" smtClean="0"/>
              <a:t>đó</a:t>
            </a:r>
            <a:r>
              <a:rPr lang="en-US" baseline="0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đưa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xác</a:t>
            </a:r>
            <a:r>
              <a:rPr lang="vi-VN" dirty="0" smtClean="0"/>
              <a:t> </a:t>
            </a:r>
            <a:r>
              <a:rPr lang="vi-VN" dirty="0" err="1" smtClean="0"/>
              <a:t>xuất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lựa</a:t>
            </a:r>
            <a:r>
              <a:rPr lang="vi-VN" dirty="0" smtClean="0"/>
              <a:t> </a:t>
            </a:r>
            <a:r>
              <a:rPr lang="vi-VN" dirty="0" err="1" smtClean="0"/>
              <a:t>chọn</a:t>
            </a:r>
            <a:r>
              <a:rPr lang="vi-VN" dirty="0" smtClean="0"/>
              <a:t> cao hơn lên </a:t>
            </a:r>
            <a:r>
              <a:rPr lang="vi-VN" dirty="0" err="1" smtClean="0"/>
              <a:t>đầu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quả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, </a:t>
            </a:r>
            <a:r>
              <a:rPr lang="vi-VN" dirty="0" err="1" smtClean="0"/>
              <a:t>nhờ</a:t>
            </a:r>
            <a:r>
              <a:rPr lang="vi-VN" dirty="0" smtClean="0"/>
              <a:t> </a:t>
            </a:r>
            <a:r>
              <a:rPr lang="vi-VN" dirty="0" err="1" smtClean="0"/>
              <a:t>đó</a:t>
            </a:r>
            <a:r>
              <a:rPr lang="vi-VN" dirty="0" smtClean="0"/>
              <a:t> </a:t>
            </a:r>
            <a:r>
              <a:rPr lang="vi-VN" dirty="0" err="1" smtClean="0"/>
              <a:t>làm</a:t>
            </a:r>
            <a:r>
              <a:rPr lang="vi-VN" dirty="0" smtClean="0"/>
              <a:t> </a:t>
            </a:r>
            <a:r>
              <a:rPr lang="vi-VN" dirty="0" err="1" smtClean="0"/>
              <a:t>giảm</a:t>
            </a:r>
            <a:r>
              <a:rPr lang="vi-VN" dirty="0" smtClean="0"/>
              <a:t> </a:t>
            </a:r>
            <a:r>
              <a:rPr lang="vi-VN" dirty="0" err="1" smtClean="0"/>
              <a:t>thời</a:t>
            </a:r>
            <a:r>
              <a:rPr lang="vi-VN" dirty="0" smtClean="0"/>
              <a:t> gian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đẩy</a:t>
            </a:r>
            <a:r>
              <a:rPr lang="vi-VN" dirty="0" smtClean="0"/>
              <a:t> nhanh </a:t>
            </a:r>
            <a:r>
              <a:rPr lang="vi-VN" dirty="0" err="1" smtClean="0"/>
              <a:t>luồn</a:t>
            </a:r>
            <a:r>
              <a:rPr lang="vi-VN" dirty="0" smtClean="0"/>
              <a:t> giao </a:t>
            </a:r>
            <a:r>
              <a:rPr lang="vi-VN" dirty="0" err="1" smtClean="0"/>
              <a:t>dịch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412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recommender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khả</a:t>
            </a:r>
            <a:r>
              <a:rPr lang="vi-VN" dirty="0" smtClean="0"/>
              <a:t> năng </a:t>
            </a:r>
            <a:r>
              <a:rPr lang="vi-VN" dirty="0" err="1" smtClean="0"/>
              <a:t>dự</a:t>
            </a:r>
            <a:r>
              <a:rPr lang="vi-VN" dirty="0" smtClean="0"/>
              <a:t> </a:t>
            </a:r>
            <a:r>
              <a:rPr lang="vi-VN" dirty="0" err="1" smtClean="0"/>
              <a:t>đoán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</a:t>
            </a:r>
            <a:r>
              <a:rPr lang="vi-VN" dirty="0" err="1" smtClean="0"/>
              <a:t>chính</a:t>
            </a:r>
            <a:r>
              <a:rPr lang="vi-VN" dirty="0" smtClean="0"/>
              <a:t> </a:t>
            </a:r>
            <a:r>
              <a:rPr lang="vi-VN" dirty="0" err="1" smtClean="0"/>
              <a:t>xác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</a:t>
            </a:r>
            <a:r>
              <a:rPr lang="vi-VN" dirty="0" err="1" smtClean="0"/>
              <a:t>sự</a:t>
            </a:r>
            <a:r>
              <a:rPr lang="vi-VN" dirty="0" smtClean="0"/>
              <a:t> </a:t>
            </a:r>
            <a:r>
              <a:rPr lang="vi-VN" dirty="0" err="1" smtClean="0"/>
              <a:t>thỏa</a:t>
            </a:r>
            <a:r>
              <a:rPr lang="vi-VN" dirty="0" smtClean="0"/>
              <a:t> </a:t>
            </a:r>
            <a:r>
              <a:rPr lang="vi-VN" dirty="0" err="1" smtClean="0"/>
              <a:t>mãn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đối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cao, </a:t>
            </a:r>
            <a:r>
              <a:rPr lang="vi-VN" dirty="0" err="1" smtClean="0"/>
              <a:t>nhờ</a:t>
            </a:r>
            <a:r>
              <a:rPr lang="vi-VN" dirty="0" smtClean="0"/>
              <a:t> </a:t>
            </a:r>
            <a:r>
              <a:rPr lang="vi-VN" dirty="0" err="1" smtClean="0"/>
              <a:t>đó</a:t>
            </a:r>
            <a:r>
              <a:rPr lang="vi-VN" dirty="0" smtClean="0"/>
              <a:t> </a:t>
            </a:r>
            <a:r>
              <a:rPr lang="en-US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tiềm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lai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353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Bây </a:t>
            </a:r>
            <a:r>
              <a:rPr lang="vi-VN" dirty="0" err="1" smtClean="0"/>
              <a:t>giờ</a:t>
            </a:r>
            <a:r>
              <a:rPr lang="vi-VN" dirty="0" smtClean="0"/>
              <a:t>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phép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2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cơ </a:t>
            </a:r>
            <a:r>
              <a:rPr lang="vi-VN" dirty="0" err="1" smtClean="0"/>
              <a:t>bản</a:t>
            </a:r>
            <a:r>
              <a:rPr lang="vi-VN" dirty="0" smtClean="0"/>
              <a:t> trong </a:t>
            </a:r>
            <a:r>
              <a:rPr lang="vi-VN" dirty="0" err="1" smtClean="0"/>
              <a:t>việc</a:t>
            </a:r>
            <a:r>
              <a:rPr lang="vi-VN" dirty="0" smtClean="0"/>
              <a:t> </a:t>
            </a:r>
            <a:r>
              <a:rPr lang="vi-VN" dirty="0" err="1" smtClean="0"/>
              <a:t>thiết</a:t>
            </a:r>
            <a:r>
              <a:rPr lang="vi-VN" dirty="0" smtClean="0"/>
              <a:t> </a:t>
            </a:r>
            <a:r>
              <a:rPr lang="vi-VN" dirty="0" err="1" smtClean="0"/>
              <a:t>kế</a:t>
            </a:r>
            <a:r>
              <a:rPr lang="vi-VN" dirty="0" smtClean="0"/>
              <a:t> </a:t>
            </a:r>
            <a:r>
              <a:rPr lang="vi-VN" dirty="0" err="1" smtClean="0"/>
              <a:t>recommender</a:t>
            </a:r>
            <a:r>
              <a:rPr lang="vi-VN" dirty="0" smtClean="0"/>
              <a:t> </a:t>
            </a:r>
            <a:r>
              <a:rPr lang="vi-VN" dirty="0" err="1" smtClean="0"/>
              <a:t>engine</a:t>
            </a:r>
            <a:r>
              <a:rPr lang="vi-VN" dirty="0" smtClean="0"/>
              <a:t>.</a:t>
            </a:r>
            <a:endParaRPr lang="en-US" dirty="0" smtClean="0"/>
          </a:p>
          <a:p>
            <a:endParaRPr lang="vi-VN" dirty="0" smtClean="0"/>
          </a:p>
          <a:p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thứ</a:t>
            </a:r>
            <a:r>
              <a:rPr lang="vi-VN" dirty="0" smtClean="0"/>
              <a:t> </a:t>
            </a:r>
            <a:r>
              <a:rPr lang="vi-VN" dirty="0" err="1" smtClean="0"/>
              <a:t>nhất</a:t>
            </a:r>
            <a:r>
              <a:rPr lang="vi-VN" dirty="0" smtClean="0"/>
              <a:t> mang tên </a:t>
            </a:r>
            <a:r>
              <a:rPr lang="vi-VN" dirty="0" err="1" smtClean="0"/>
              <a:t>Content-based</a:t>
            </a:r>
            <a:r>
              <a:rPr lang="vi-VN" dirty="0" smtClean="0"/>
              <a:t> </a:t>
            </a:r>
            <a:r>
              <a:rPr lang="vi-VN" dirty="0" err="1" smtClean="0"/>
              <a:t>approach</a:t>
            </a:r>
            <a:r>
              <a:rPr lang="vi-VN" dirty="0" smtClean="0"/>
              <a:t>.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hoạt</a:t>
            </a:r>
            <a:r>
              <a:rPr lang="vi-VN" dirty="0" smtClean="0"/>
              <a:t> </a:t>
            </a:r>
            <a:r>
              <a:rPr lang="vi-VN" dirty="0" err="1" smtClean="0"/>
              <a:t>động</a:t>
            </a:r>
            <a:r>
              <a:rPr lang="vi-VN" dirty="0" smtClean="0"/>
              <a:t> </a:t>
            </a:r>
            <a:r>
              <a:rPr lang="vi-VN" dirty="0" err="1" smtClean="0"/>
              <a:t>bằng</a:t>
            </a:r>
            <a:r>
              <a:rPr lang="vi-VN" dirty="0" smtClean="0"/>
              <a:t>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</a:t>
            </a:r>
            <a:r>
              <a:rPr lang="vi-VN" dirty="0" err="1" smtClean="0"/>
              <a:t>những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đặt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tương </a:t>
            </a:r>
            <a:r>
              <a:rPr lang="vi-VN" dirty="0" err="1" smtClean="0"/>
              <a:t>tự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mà</a:t>
            </a:r>
            <a:r>
              <a:rPr lang="vi-VN" dirty="0" smtClean="0"/>
              <a:t> </a:t>
            </a:r>
            <a:r>
              <a:rPr lang="vi-VN" dirty="0" err="1" smtClean="0"/>
              <a:t>vị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đã</a:t>
            </a:r>
            <a:r>
              <a:rPr lang="vi-VN" dirty="0" smtClean="0"/>
              <a:t> </a:t>
            </a:r>
            <a:r>
              <a:rPr lang="vi-VN" dirty="0" err="1" smtClean="0"/>
              <a:t>đánh</a:t>
            </a:r>
            <a:r>
              <a:rPr lang="vi-VN" dirty="0" smtClean="0"/>
              <a:t> </a:t>
            </a:r>
            <a:r>
              <a:rPr lang="vi-VN" dirty="0" err="1" smtClean="0"/>
              <a:t>giá</a:t>
            </a:r>
            <a:r>
              <a:rPr lang="vi-VN" dirty="0" smtClean="0"/>
              <a:t> </a:t>
            </a:r>
            <a:r>
              <a:rPr lang="vi-VN" dirty="0" err="1" smtClean="0"/>
              <a:t>tốt</a:t>
            </a:r>
            <a:r>
              <a:rPr lang="vi-VN" dirty="0" smtClean="0"/>
              <a:t> trong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khứ</a:t>
            </a:r>
            <a:r>
              <a:rPr lang="vi-VN" dirty="0" smtClean="0"/>
              <a:t>. </a:t>
            </a:r>
            <a:r>
              <a:rPr lang="vi-VN" dirty="0" err="1" smtClean="0"/>
              <a:t>Lấy</a:t>
            </a:r>
            <a:r>
              <a:rPr lang="vi-VN" dirty="0" smtClean="0"/>
              <a:t> </a:t>
            </a:r>
            <a:r>
              <a:rPr lang="vi-VN" dirty="0" err="1" smtClean="0"/>
              <a:t>ví</a:t>
            </a:r>
            <a:r>
              <a:rPr lang="vi-VN" dirty="0" smtClean="0"/>
              <a:t> </a:t>
            </a:r>
            <a:r>
              <a:rPr lang="vi-VN" dirty="0" err="1" smtClean="0"/>
              <a:t>dụ</a:t>
            </a:r>
            <a:r>
              <a:rPr lang="vi-VN" dirty="0" smtClean="0"/>
              <a:t> như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1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màu</a:t>
            </a:r>
            <a:r>
              <a:rPr lang="vi-VN" dirty="0" smtClean="0"/>
              <a:t> đen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4 </a:t>
            </a:r>
            <a:r>
              <a:rPr lang="vi-VN" dirty="0" err="1" smtClean="0"/>
              <a:t>chỗ</a:t>
            </a:r>
            <a:r>
              <a:rPr lang="vi-VN" dirty="0" smtClean="0"/>
              <a:t> </a:t>
            </a:r>
            <a:r>
              <a:rPr lang="vi-VN" dirty="0" err="1" smtClean="0"/>
              <a:t>ngồi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đưa </a:t>
            </a:r>
            <a:r>
              <a:rPr lang="vi-VN" dirty="0" err="1" smtClean="0"/>
              <a:t>những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màu</a:t>
            </a:r>
            <a:r>
              <a:rPr lang="vi-VN" dirty="0" smtClean="0"/>
              <a:t> đen </a:t>
            </a:r>
            <a:r>
              <a:rPr lang="vi-VN" dirty="0" err="1" smtClean="0"/>
              <a:t>và</a:t>
            </a:r>
            <a:r>
              <a:rPr lang="vi-VN" dirty="0" smtClean="0"/>
              <a:t> 4 </a:t>
            </a:r>
            <a:r>
              <a:rPr lang="vi-VN" dirty="0" err="1" smtClean="0"/>
              <a:t>chỗ</a:t>
            </a:r>
            <a:r>
              <a:rPr lang="vi-VN" dirty="0" smtClean="0"/>
              <a:t> </a:t>
            </a:r>
            <a:r>
              <a:rPr lang="vi-VN" dirty="0" err="1" smtClean="0"/>
              <a:t>ngồi</a:t>
            </a:r>
            <a:r>
              <a:rPr lang="vi-VN" dirty="0" smtClean="0"/>
              <a:t> lên </a:t>
            </a:r>
            <a:r>
              <a:rPr lang="vi-VN" dirty="0" err="1" smtClean="0"/>
              <a:t>đầu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quả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308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thứ</a:t>
            </a:r>
            <a:r>
              <a:rPr lang="vi-VN" dirty="0" smtClean="0"/>
              <a:t> </a:t>
            </a:r>
            <a:r>
              <a:rPr lang="vi-VN" dirty="0" err="1" smtClean="0"/>
              <a:t>nhất</a:t>
            </a:r>
            <a:r>
              <a:rPr lang="vi-VN" dirty="0" smtClean="0"/>
              <a:t> mang tên </a:t>
            </a:r>
            <a:r>
              <a:rPr lang="vi-VN" dirty="0" err="1" smtClean="0"/>
              <a:t>Content-based</a:t>
            </a:r>
            <a:r>
              <a:rPr lang="vi-VN" dirty="0" smtClean="0"/>
              <a:t> </a:t>
            </a:r>
            <a:r>
              <a:rPr lang="vi-VN" dirty="0" err="1" smtClean="0"/>
              <a:t>approach</a:t>
            </a:r>
            <a:r>
              <a:rPr lang="vi-VN" dirty="0" smtClean="0"/>
              <a:t>.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hoạt</a:t>
            </a:r>
            <a:r>
              <a:rPr lang="vi-VN" dirty="0" smtClean="0"/>
              <a:t> </a:t>
            </a:r>
            <a:r>
              <a:rPr lang="vi-VN" dirty="0" err="1" smtClean="0"/>
              <a:t>động</a:t>
            </a:r>
            <a:r>
              <a:rPr lang="vi-VN" dirty="0" smtClean="0"/>
              <a:t> </a:t>
            </a:r>
            <a:r>
              <a:rPr lang="vi-VN" dirty="0" err="1" smtClean="0"/>
              <a:t>bằng</a:t>
            </a:r>
            <a:r>
              <a:rPr lang="vi-VN" dirty="0" smtClean="0"/>
              <a:t>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</a:t>
            </a:r>
            <a:r>
              <a:rPr lang="vi-VN" dirty="0" err="1" smtClean="0"/>
              <a:t>những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đặt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tương </a:t>
            </a:r>
            <a:r>
              <a:rPr lang="vi-VN" dirty="0" err="1" smtClean="0"/>
              <a:t>tự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mà</a:t>
            </a:r>
            <a:r>
              <a:rPr lang="vi-VN" dirty="0" smtClean="0"/>
              <a:t> </a:t>
            </a:r>
            <a:r>
              <a:rPr lang="vi-VN" dirty="0" err="1" smtClean="0"/>
              <a:t>vị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đã</a:t>
            </a:r>
            <a:r>
              <a:rPr lang="vi-VN" dirty="0" smtClean="0"/>
              <a:t> </a:t>
            </a:r>
            <a:r>
              <a:rPr lang="vi-VN" dirty="0" err="1" smtClean="0"/>
              <a:t>đánh</a:t>
            </a:r>
            <a:r>
              <a:rPr lang="vi-VN" dirty="0" smtClean="0"/>
              <a:t> </a:t>
            </a:r>
            <a:r>
              <a:rPr lang="vi-VN" dirty="0" err="1" smtClean="0"/>
              <a:t>giá</a:t>
            </a:r>
            <a:r>
              <a:rPr lang="vi-VN" dirty="0" smtClean="0"/>
              <a:t> </a:t>
            </a:r>
            <a:r>
              <a:rPr lang="vi-VN" dirty="0" err="1" smtClean="0"/>
              <a:t>tốt</a:t>
            </a:r>
            <a:r>
              <a:rPr lang="vi-VN" dirty="0" smtClean="0"/>
              <a:t> trong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khứ</a:t>
            </a:r>
            <a:r>
              <a:rPr lang="vi-VN" dirty="0" smtClean="0"/>
              <a:t>. </a:t>
            </a:r>
            <a:r>
              <a:rPr lang="vi-VN" dirty="0" err="1" smtClean="0"/>
              <a:t>Lấy</a:t>
            </a:r>
            <a:r>
              <a:rPr lang="vi-VN" dirty="0" smtClean="0"/>
              <a:t> </a:t>
            </a:r>
            <a:r>
              <a:rPr lang="vi-VN" dirty="0" err="1" smtClean="0"/>
              <a:t>ví</a:t>
            </a:r>
            <a:r>
              <a:rPr lang="vi-VN" dirty="0" smtClean="0"/>
              <a:t> </a:t>
            </a:r>
            <a:r>
              <a:rPr lang="vi-VN" dirty="0" err="1" smtClean="0"/>
              <a:t>dụ</a:t>
            </a:r>
            <a:r>
              <a:rPr lang="vi-VN" dirty="0" smtClean="0"/>
              <a:t> như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1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màu</a:t>
            </a:r>
            <a:r>
              <a:rPr lang="vi-VN" dirty="0" smtClean="0"/>
              <a:t> đen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4 </a:t>
            </a:r>
            <a:r>
              <a:rPr lang="vi-VN" dirty="0" err="1" smtClean="0"/>
              <a:t>chỗ</a:t>
            </a:r>
            <a:r>
              <a:rPr lang="vi-VN" dirty="0" smtClean="0"/>
              <a:t> </a:t>
            </a:r>
            <a:r>
              <a:rPr lang="vi-VN" dirty="0" err="1" smtClean="0"/>
              <a:t>ngồi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đưa </a:t>
            </a:r>
            <a:r>
              <a:rPr lang="vi-VN" dirty="0" err="1" smtClean="0"/>
              <a:t>những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màu</a:t>
            </a:r>
            <a:r>
              <a:rPr lang="vi-VN" dirty="0" smtClean="0"/>
              <a:t> đen </a:t>
            </a:r>
            <a:r>
              <a:rPr lang="vi-VN" dirty="0" err="1" smtClean="0"/>
              <a:t>và</a:t>
            </a:r>
            <a:r>
              <a:rPr lang="vi-VN" dirty="0" smtClean="0"/>
              <a:t> 4 </a:t>
            </a:r>
            <a:r>
              <a:rPr lang="vi-VN" dirty="0" err="1" smtClean="0"/>
              <a:t>chỗ</a:t>
            </a:r>
            <a:r>
              <a:rPr lang="vi-VN" dirty="0" smtClean="0"/>
              <a:t> </a:t>
            </a:r>
            <a:r>
              <a:rPr lang="vi-VN" dirty="0" err="1" smtClean="0"/>
              <a:t>ngồi</a:t>
            </a:r>
            <a:r>
              <a:rPr lang="vi-VN" dirty="0" smtClean="0"/>
              <a:t> lên </a:t>
            </a:r>
            <a:r>
              <a:rPr lang="vi-VN" dirty="0" err="1" smtClean="0"/>
              <a:t>đầu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quả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653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thứ</a:t>
            </a:r>
            <a:r>
              <a:rPr lang="vi-VN" dirty="0" smtClean="0"/>
              <a:t> hai </a:t>
            </a:r>
            <a:r>
              <a:rPr lang="vi-VN" dirty="0" err="1" smtClean="0"/>
              <a:t>có</a:t>
            </a:r>
            <a:r>
              <a:rPr lang="vi-VN" dirty="0" smtClean="0"/>
              <a:t> tên </a:t>
            </a:r>
            <a:r>
              <a:rPr lang="vi-VN" dirty="0" err="1" smtClean="0"/>
              <a:t>Collaborative</a:t>
            </a:r>
            <a:r>
              <a:rPr lang="vi-VN" dirty="0" smtClean="0"/>
              <a:t> </a:t>
            </a:r>
            <a:r>
              <a:rPr lang="vi-VN" dirty="0" err="1" smtClean="0"/>
              <a:t>approach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458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hoạt</a:t>
            </a:r>
            <a:r>
              <a:rPr lang="vi-VN" dirty="0" smtClean="0"/>
              <a:t> </a:t>
            </a:r>
            <a:r>
              <a:rPr lang="vi-VN" dirty="0" err="1" smtClean="0"/>
              <a:t>động</a:t>
            </a:r>
            <a:r>
              <a:rPr lang="vi-VN" dirty="0" smtClean="0"/>
              <a:t> </a:t>
            </a:r>
            <a:r>
              <a:rPr lang="vi-VN" dirty="0" err="1" smtClean="0"/>
              <a:t>dựa</a:t>
            </a:r>
            <a:r>
              <a:rPr lang="vi-VN" dirty="0" smtClean="0"/>
              <a:t> trên </a:t>
            </a:r>
            <a:r>
              <a:rPr lang="vi-VN" dirty="0" err="1" smtClean="0"/>
              <a:t>giả</a:t>
            </a:r>
            <a:r>
              <a:rPr lang="vi-VN" dirty="0" smtClean="0"/>
              <a:t> </a:t>
            </a:r>
            <a:r>
              <a:rPr lang="vi-VN" dirty="0" err="1" smtClean="0"/>
              <a:t>thuyết</a:t>
            </a:r>
            <a:r>
              <a:rPr lang="vi-VN" dirty="0" smtClean="0"/>
              <a:t> </a:t>
            </a:r>
            <a:r>
              <a:rPr lang="vi-VN" dirty="0" err="1" smtClean="0"/>
              <a:t>rằng</a:t>
            </a:r>
            <a:r>
              <a:rPr lang="vi-VN" dirty="0" smtClean="0"/>
              <a:t> </a:t>
            </a:r>
            <a:r>
              <a:rPr lang="vi-VN" dirty="0" err="1" smtClean="0"/>
              <a:t>nếu</a:t>
            </a:r>
            <a:r>
              <a:rPr lang="vi-VN" dirty="0" smtClean="0"/>
              <a:t> 2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dùng</a:t>
            </a:r>
            <a:r>
              <a:rPr lang="vi-VN" dirty="0" smtClean="0"/>
              <a:t> </a:t>
            </a:r>
            <a:r>
              <a:rPr lang="vi-VN" dirty="0" err="1" smtClean="0"/>
              <a:t>cùng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1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thì</a:t>
            </a:r>
            <a:r>
              <a:rPr lang="vi-VN" dirty="0" smtClean="0"/>
              <a:t> </a:t>
            </a:r>
            <a:r>
              <a:rPr lang="vi-VN" dirty="0" err="1" smtClean="0"/>
              <a:t>họ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cùng</a:t>
            </a:r>
            <a:r>
              <a:rPr lang="vi-VN" dirty="0" smtClean="0"/>
              <a:t> </a:t>
            </a:r>
            <a:r>
              <a:rPr lang="vi-VN" dirty="0" err="1" smtClean="0"/>
              <a:t>sở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869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ra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cùng</a:t>
            </a:r>
            <a:r>
              <a:rPr lang="vi-VN" dirty="0" smtClean="0"/>
              <a:t> </a:t>
            </a:r>
            <a:r>
              <a:rPr lang="vi-VN" dirty="0" err="1" smtClean="0"/>
              <a:t>sở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, sau </a:t>
            </a:r>
            <a:r>
              <a:rPr lang="vi-VN" dirty="0" err="1" smtClean="0"/>
              <a:t>đó</a:t>
            </a:r>
            <a:r>
              <a:rPr lang="vi-VN" dirty="0" smtClean="0"/>
              <a:t> đưa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mà</a:t>
            </a:r>
            <a:r>
              <a:rPr lang="vi-VN" dirty="0" smtClean="0"/>
              <a:t>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đã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trong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khứ</a:t>
            </a:r>
            <a:r>
              <a:rPr lang="vi-VN" dirty="0" smtClean="0"/>
              <a:t> lên </a:t>
            </a:r>
            <a:r>
              <a:rPr lang="vi-VN" dirty="0" err="1" smtClean="0"/>
              <a:t>đầu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quả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đó</a:t>
            </a:r>
            <a:r>
              <a:rPr lang="vi-VN" dirty="0" smtClean="0"/>
              <a:t>.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cùng</a:t>
            </a:r>
            <a:r>
              <a:rPr lang="vi-VN" dirty="0" smtClean="0"/>
              <a:t> </a:t>
            </a:r>
            <a:r>
              <a:rPr lang="vi-VN" dirty="0" err="1" smtClean="0"/>
              <a:t>sở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trên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gọi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neighbors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89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số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công ty </a:t>
            </a:r>
            <a:r>
              <a:rPr lang="vi-VN" dirty="0" err="1" smtClean="0"/>
              <a:t>lớn</a:t>
            </a:r>
            <a:r>
              <a:rPr lang="vi-VN" dirty="0" smtClean="0"/>
              <a:t> </a:t>
            </a:r>
            <a:r>
              <a:rPr lang="vi-VN" dirty="0" err="1" smtClean="0"/>
              <a:t>đầu</a:t>
            </a:r>
            <a:r>
              <a:rPr lang="vi-VN" dirty="0" smtClean="0"/>
              <a:t> tư xây </a:t>
            </a:r>
            <a:r>
              <a:rPr lang="vi-VN" dirty="0" err="1" smtClean="0"/>
              <a:t>dựng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website</a:t>
            </a:r>
            <a:r>
              <a:rPr lang="vi-VN" dirty="0" smtClean="0"/>
              <a:t> hay </a:t>
            </a:r>
            <a:r>
              <a:rPr lang="vi-VN" dirty="0" err="1" smtClean="0"/>
              <a:t>app</a:t>
            </a:r>
            <a:r>
              <a:rPr lang="vi-VN" dirty="0" smtClean="0"/>
              <a:t> di </a:t>
            </a:r>
            <a:r>
              <a:rPr lang="vi-VN" dirty="0" err="1" smtClean="0"/>
              <a:t>dộng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riêng </a:t>
            </a:r>
            <a:r>
              <a:rPr lang="vi-VN" dirty="0" err="1" smtClean="0"/>
              <a:t>họ</a:t>
            </a:r>
            <a:r>
              <a:rPr lang="vi-VN" dirty="0" smtClean="0"/>
              <a:t>, </a:t>
            </a:r>
            <a:r>
              <a:rPr lang="vi-VN" dirty="0" err="1" smtClean="0"/>
              <a:t>điển</a:t>
            </a:r>
            <a:r>
              <a:rPr lang="vi-VN" dirty="0" smtClean="0"/>
              <a:t> </a:t>
            </a:r>
            <a:r>
              <a:rPr lang="vi-VN" dirty="0" err="1" smtClean="0"/>
              <a:t>hình</a:t>
            </a:r>
            <a:r>
              <a:rPr lang="vi-VN" dirty="0" smtClean="0"/>
              <a:t> như </a:t>
            </a:r>
            <a:r>
              <a:rPr lang="vi-VN" dirty="0" err="1" smtClean="0"/>
              <a:t>Vinasun</a:t>
            </a:r>
            <a:r>
              <a:rPr lang="vi-VN" dirty="0" smtClean="0"/>
              <a:t> </a:t>
            </a:r>
            <a:r>
              <a:rPr lang="vi-VN" dirty="0" err="1" smtClean="0"/>
              <a:t>taxi</a:t>
            </a:r>
            <a:r>
              <a:rPr lang="vi-VN" dirty="0" smtClean="0"/>
              <a:t>, thuexegiare.net, </a:t>
            </a:r>
            <a:r>
              <a:rPr lang="vi-VN" dirty="0" err="1" smtClean="0"/>
              <a:t>đoàn</a:t>
            </a:r>
            <a:r>
              <a:rPr lang="vi-VN" dirty="0" smtClean="0"/>
              <a:t> khanh </a:t>
            </a:r>
            <a:r>
              <a:rPr lang="vi-VN" dirty="0" err="1" smtClean="0"/>
              <a:t>travel</a:t>
            </a:r>
            <a:r>
              <a:rPr lang="vi-VN" dirty="0" smtClean="0"/>
              <a:t>... Phương </a:t>
            </a:r>
            <a:r>
              <a:rPr lang="vi-VN" dirty="0" err="1" smtClean="0"/>
              <a:t>án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cho </a:t>
            </a:r>
            <a:r>
              <a:rPr lang="vi-VN" dirty="0" err="1" smtClean="0"/>
              <a:t>phép</a:t>
            </a:r>
            <a:r>
              <a:rPr lang="vi-VN" dirty="0" smtClean="0"/>
              <a:t> </a:t>
            </a:r>
            <a:r>
              <a:rPr lang="vi-VN" dirty="0" err="1" smtClean="0"/>
              <a:t>họ</a:t>
            </a:r>
            <a:r>
              <a:rPr lang="vi-VN" dirty="0" smtClean="0"/>
              <a:t> </a:t>
            </a:r>
            <a:r>
              <a:rPr lang="vi-VN" dirty="0" err="1" smtClean="0"/>
              <a:t>thoải</a:t>
            </a:r>
            <a:r>
              <a:rPr lang="vi-VN" dirty="0" smtClean="0"/>
              <a:t> </a:t>
            </a:r>
            <a:r>
              <a:rPr lang="vi-VN" dirty="0" err="1" smtClean="0"/>
              <a:t>máy</a:t>
            </a:r>
            <a:r>
              <a:rPr lang="vi-VN" dirty="0" smtClean="0"/>
              <a:t> xây </a:t>
            </a:r>
            <a:r>
              <a:rPr lang="vi-VN" dirty="0" err="1" smtClean="0"/>
              <a:t>dựng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pháp</a:t>
            </a:r>
            <a:r>
              <a:rPr lang="vi-VN" dirty="0" smtClean="0"/>
              <a:t> </a:t>
            </a:r>
            <a:r>
              <a:rPr lang="vi-VN" dirty="0" err="1" smtClean="0"/>
              <a:t>phù</a:t>
            </a:r>
            <a:r>
              <a:rPr lang="vi-VN" dirty="0" smtClean="0"/>
              <a:t> </a:t>
            </a:r>
            <a:r>
              <a:rPr lang="vi-VN" dirty="0" err="1" smtClean="0"/>
              <a:t>hợp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thức</a:t>
            </a:r>
            <a:r>
              <a:rPr lang="vi-VN" dirty="0" smtClean="0"/>
              <a:t> kinh doanh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chính</a:t>
            </a:r>
            <a:r>
              <a:rPr lang="vi-VN" dirty="0" smtClean="0"/>
              <a:t> </a:t>
            </a:r>
            <a:r>
              <a:rPr lang="vi-VN" dirty="0" err="1" smtClean="0"/>
              <a:t>họ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647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Hướng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chúng</a:t>
            </a:r>
            <a:r>
              <a:rPr lang="vi-VN" dirty="0" smtClean="0"/>
              <a:t> tôi </a:t>
            </a:r>
            <a:r>
              <a:rPr lang="vi-VN" dirty="0" err="1" smtClean="0"/>
              <a:t>là</a:t>
            </a:r>
            <a:r>
              <a:rPr lang="vi-VN" dirty="0" smtClean="0"/>
              <a:t> 1 </a:t>
            </a:r>
            <a:r>
              <a:rPr lang="vi-VN" dirty="0" err="1" smtClean="0"/>
              <a:t>hình</a:t>
            </a:r>
            <a:r>
              <a:rPr lang="vi-VN" dirty="0" smtClean="0"/>
              <a:t> </a:t>
            </a:r>
            <a:r>
              <a:rPr lang="vi-VN" dirty="0" err="1" smtClean="0"/>
              <a:t>thức</a:t>
            </a:r>
            <a:r>
              <a:rPr lang="vi-VN" dirty="0" smtClean="0"/>
              <a:t> </a:t>
            </a:r>
            <a:r>
              <a:rPr lang="vi-VN" dirty="0" err="1" smtClean="0"/>
              <a:t>hybrid</a:t>
            </a:r>
            <a:r>
              <a:rPr lang="vi-VN" dirty="0" smtClean="0"/>
              <a:t> </a:t>
            </a:r>
            <a:r>
              <a:rPr lang="vi-VN" dirty="0" err="1" smtClean="0"/>
              <a:t>giữa</a:t>
            </a:r>
            <a:r>
              <a:rPr lang="vi-VN" dirty="0" smtClean="0"/>
              <a:t> </a:t>
            </a:r>
            <a:r>
              <a:rPr lang="vi-VN" dirty="0" err="1" smtClean="0"/>
              <a:t>content-based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collaborative</a:t>
            </a:r>
            <a:r>
              <a:rPr lang="vi-VN" dirty="0" smtClean="0"/>
              <a:t>. </a:t>
            </a:r>
            <a:r>
              <a:rPr lang="vi-VN" dirty="0" err="1" smtClean="0"/>
              <a:t>Chúng</a:t>
            </a:r>
            <a:r>
              <a:rPr lang="vi-VN" dirty="0" smtClean="0"/>
              <a:t> tôi </a:t>
            </a:r>
            <a:r>
              <a:rPr lang="vi-VN" dirty="0" err="1" smtClean="0"/>
              <a:t>tiến</a:t>
            </a:r>
            <a:r>
              <a:rPr lang="vi-VN" dirty="0" smtClean="0"/>
              <a:t> </a:t>
            </a:r>
            <a:r>
              <a:rPr lang="vi-VN" dirty="0" err="1" smtClean="0"/>
              <a:t>hành</a:t>
            </a:r>
            <a:r>
              <a:rPr lang="vi-VN" dirty="0" smtClean="0"/>
              <a:t> </a:t>
            </a:r>
            <a:r>
              <a:rPr lang="vi-VN" dirty="0" err="1" smtClean="0"/>
              <a:t>chấm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recommendation</a:t>
            </a:r>
            <a:r>
              <a:rPr lang="vi-VN" dirty="0" smtClean="0"/>
              <a:t> cho </a:t>
            </a:r>
            <a:r>
              <a:rPr lang="vi-VN" dirty="0" err="1" smtClean="0"/>
              <a:t>từng</a:t>
            </a:r>
            <a:r>
              <a:rPr lang="vi-VN" dirty="0" smtClean="0"/>
              <a:t> xe. Xe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recommendation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cao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đưa lên </a:t>
            </a:r>
            <a:r>
              <a:rPr lang="vi-VN" dirty="0" err="1" smtClean="0"/>
              <a:t>các</a:t>
            </a:r>
            <a:r>
              <a:rPr lang="vi-VN" dirty="0" smtClean="0"/>
              <a:t> trang </a:t>
            </a:r>
            <a:r>
              <a:rPr lang="vi-VN" dirty="0" err="1" smtClean="0"/>
              <a:t>đầu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quả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.</a:t>
            </a:r>
          </a:p>
          <a:p>
            <a:endParaRPr lang="en-US" dirty="0" smtClean="0"/>
          </a:p>
          <a:p>
            <a:r>
              <a:rPr lang="vi-VN" dirty="0" err="1" smtClean="0"/>
              <a:t>Để</a:t>
            </a:r>
            <a:r>
              <a:rPr lang="vi-VN" dirty="0" smtClean="0"/>
              <a:t> </a:t>
            </a:r>
            <a:r>
              <a:rPr lang="vi-VN" dirty="0" err="1" smtClean="0"/>
              <a:t>làm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điều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, </a:t>
            </a:r>
            <a:r>
              <a:rPr lang="vi-VN" dirty="0" err="1" smtClean="0"/>
              <a:t>chúng</a:t>
            </a:r>
            <a:r>
              <a:rPr lang="vi-VN" dirty="0" smtClean="0"/>
              <a:t> tôi </a:t>
            </a:r>
            <a:r>
              <a:rPr lang="vi-VN" dirty="0" err="1" smtClean="0"/>
              <a:t>tiến</a:t>
            </a:r>
            <a:r>
              <a:rPr lang="vi-VN" dirty="0" smtClean="0"/>
              <a:t> </a:t>
            </a:r>
            <a:r>
              <a:rPr lang="vi-VN" dirty="0" err="1" smtClean="0"/>
              <a:t>hành</a:t>
            </a:r>
            <a:r>
              <a:rPr lang="vi-VN" dirty="0" smtClean="0"/>
              <a:t> xây </a:t>
            </a:r>
            <a:r>
              <a:rPr lang="vi-VN" dirty="0" err="1" smtClean="0"/>
              <a:t>dựng</a:t>
            </a:r>
            <a:r>
              <a:rPr lang="vi-VN" dirty="0" smtClean="0"/>
              <a:t> </a:t>
            </a:r>
            <a:r>
              <a:rPr lang="vi-VN" dirty="0" err="1" smtClean="0"/>
              <a:t>customer</a:t>
            </a:r>
            <a:r>
              <a:rPr lang="vi-VN" dirty="0" smtClean="0"/>
              <a:t> </a:t>
            </a:r>
            <a:r>
              <a:rPr lang="vi-VN" dirty="0" err="1" smtClean="0"/>
              <a:t>profile</a:t>
            </a:r>
            <a:r>
              <a:rPr lang="vi-VN" dirty="0" smtClean="0"/>
              <a:t>, </a:t>
            </a:r>
            <a:r>
              <a:rPr lang="vi-VN" dirty="0" err="1" smtClean="0"/>
              <a:t>tức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đúc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sở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xe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dựa</a:t>
            </a:r>
            <a:r>
              <a:rPr lang="vi-VN" dirty="0" smtClean="0"/>
              <a:t> trên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đặ</a:t>
            </a:r>
            <a:r>
              <a:rPr lang="en-US" dirty="0" smtClean="0"/>
              <a:t>c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xe </a:t>
            </a:r>
            <a:r>
              <a:rPr lang="vi-VN" dirty="0" err="1" smtClean="0"/>
              <a:t>mà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đã</a:t>
            </a:r>
            <a:r>
              <a:rPr lang="vi-VN" dirty="0" smtClean="0"/>
              <a:t> thuê trong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khứ</a:t>
            </a:r>
            <a:r>
              <a:rPr lang="vi-VN" dirty="0" smtClean="0"/>
              <a:t>.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đặ</a:t>
            </a:r>
            <a:r>
              <a:rPr lang="en-US" dirty="0" smtClean="0"/>
              <a:t>c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</a:t>
            </a:r>
            <a:r>
              <a:rPr lang="vi-VN" dirty="0" err="1" smtClean="0"/>
              <a:t>giống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customer</a:t>
            </a:r>
            <a:r>
              <a:rPr lang="vi-VN" dirty="0" smtClean="0"/>
              <a:t> </a:t>
            </a:r>
            <a:r>
              <a:rPr lang="vi-VN" dirty="0" err="1" smtClean="0"/>
              <a:t>profile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recommendation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nó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cao.</a:t>
            </a:r>
          </a:p>
          <a:p>
            <a:endParaRPr lang="vi-VN" dirty="0" smtClean="0"/>
          </a:p>
          <a:p>
            <a:r>
              <a:rPr lang="vi-VN" dirty="0" err="1" smtClean="0"/>
              <a:t>Đồng</a:t>
            </a:r>
            <a:r>
              <a:rPr lang="vi-VN" dirty="0" smtClean="0"/>
              <a:t> </a:t>
            </a:r>
            <a:r>
              <a:rPr lang="vi-VN" dirty="0" err="1" smtClean="0"/>
              <a:t>thời</a:t>
            </a:r>
            <a:r>
              <a:rPr lang="vi-VN" dirty="0" smtClean="0"/>
              <a:t> </a:t>
            </a:r>
            <a:r>
              <a:rPr lang="vi-VN" dirty="0" err="1" smtClean="0"/>
              <a:t>nếu</a:t>
            </a:r>
            <a:r>
              <a:rPr lang="vi-VN" dirty="0" smtClean="0"/>
              <a:t> xe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</a:t>
            </a:r>
            <a:r>
              <a:rPr lang="vi-VN" dirty="0" err="1" smtClean="0"/>
              <a:t>nhiều</a:t>
            </a:r>
            <a:r>
              <a:rPr lang="vi-VN" dirty="0" smtClean="0"/>
              <a:t> </a:t>
            </a:r>
            <a:r>
              <a:rPr lang="vi-VN" dirty="0" err="1" smtClean="0"/>
              <a:t>neighbors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thuê trong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khứ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</a:t>
            </a:r>
            <a:r>
              <a:rPr lang="vi-VN" dirty="0" err="1" smtClean="0"/>
              <a:t>nó</a:t>
            </a:r>
            <a:r>
              <a:rPr lang="vi-VN" dirty="0" smtClean="0"/>
              <a:t> </a:t>
            </a:r>
            <a:r>
              <a:rPr lang="vi-VN" dirty="0" err="1" smtClean="0"/>
              <a:t>cũng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recommendation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cao.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545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Chúng</a:t>
            </a:r>
            <a:r>
              <a:rPr lang="vi-VN" dirty="0" smtClean="0"/>
              <a:t> tôi </a:t>
            </a:r>
            <a:r>
              <a:rPr lang="vi-VN" dirty="0" err="1" smtClean="0"/>
              <a:t>áp</a:t>
            </a:r>
            <a:r>
              <a:rPr lang="vi-VN" dirty="0" smtClean="0"/>
              <a:t> </a:t>
            </a:r>
            <a:r>
              <a:rPr lang="vi-VN" dirty="0" err="1" smtClean="0"/>
              <a:t>dụng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Space</a:t>
            </a:r>
            <a:r>
              <a:rPr lang="vi-VN" dirty="0" smtClean="0"/>
              <a:t> </a:t>
            </a:r>
            <a:r>
              <a:rPr lang="vi-VN" dirty="0" err="1" smtClean="0"/>
              <a:t>Model</a:t>
            </a:r>
            <a:r>
              <a:rPr lang="vi-VN" dirty="0" smtClean="0"/>
              <a:t>, </a:t>
            </a:r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thuật</a:t>
            </a:r>
            <a:r>
              <a:rPr lang="vi-VN" dirty="0" smtClean="0"/>
              <a:t> </a:t>
            </a:r>
            <a:r>
              <a:rPr lang="vi-VN" dirty="0" err="1" smtClean="0"/>
              <a:t>toán</a:t>
            </a:r>
            <a:r>
              <a:rPr lang="vi-VN" dirty="0" smtClean="0"/>
              <a:t> </a:t>
            </a:r>
            <a:r>
              <a:rPr lang="vi-VN" dirty="0" err="1" smtClean="0"/>
              <a:t>biểu</a:t>
            </a:r>
            <a:r>
              <a:rPr lang="vi-VN" dirty="0" smtClean="0"/>
              <a:t> </a:t>
            </a:r>
            <a:r>
              <a:rPr lang="vi-VN" dirty="0" err="1" smtClean="0"/>
              <a:t>diễn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món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hóa</a:t>
            </a:r>
            <a:r>
              <a:rPr lang="vi-VN" dirty="0" smtClean="0"/>
              <a:t> </a:t>
            </a:r>
            <a:r>
              <a:rPr lang="en-US" dirty="0" err="1" smtClean="0"/>
              <a:t>đa</a:t>
            </a:r>
            <a:r>
              <a:rPr lang="en-US" baseline="0" dirty="0" smtClean="0"/>
              <a:t> </a:t>
            </a:r>
            <a:r>
              <a:rPr lang="vi-VN" dirty="0" err="1" smtClean="0"/>
              <a:t>thuộc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trong không gian </a:t>
            </a:r>
            <a:r>
              <a:rPr lang="vi-VN" dirty="0" err="1" smtClean="0"/>
              <a:t>vector</a:t>
            </a:r>
            <a:r>
              <a:rPr lang="vi-VN" dirty="0" smtClean="0"/>
              <a:t> đa </a:t>
            </a:r>
            <a:r>
              <a:rPr lang="vi-VN" dirty="0" err="1" smtClean="0"/>
              <a:t>chiều</a:t>
            </a:r>
            <a:r>
              <a:rPr lang="vi-VN" dirty="0" smtClean="0"/>
              <a:t>. </a:t>
            </a:r>
            <a:r>
              <a:rPr lang="vi-VN" dirty="0" err="1" smtClean="0"/>
              <a:t>Mỗi</a:t>
            </a:r>
            <a:r>
              <a:rPr lang="vi-VN" dirty="0" smtClean="0"/>
              <a:t>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miêu </a:t>
            </a:r>
            <a:r>
              <a:rPr lang="vi-VN" dirty="0" err="1" smtClean="0"/>
              <a:t>tả</a:t>
            </a:r>
            <a:r>
              <a:rPr lang="vi-VN" dirty="0" smtClean="0"/>
              <a:t> như 1 </a:t>
            </a:r>
            <a:r>
              <a:rPr lang="vi-VN" dirty="0" err="1" smtClean="0"/>
              <a:t>vector</a:t>
            </a:r>
            <a:r>
              <a:rPr lang="vi-VN" dirty="0" smtClean="0"/>
              <a:t> trong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space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mỗi</a:t>
            </a:r>
            <a:r>
              <a:rPr lang="vi-VN" dirty="0" smtClean="0"/>
              <a:t> </a:t>
            </a:r>
            <a:r>
              <a:rPr lang="vi-VN" dirty="0" err="1" smtClean="0"/>
              <a:t>chiều</a:t>
            </a:r>
            <a:r>
              <a:rPr lang="vi-VN" dirty="0" smtClean="0"/>
              <a:t> không gian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đại</a:t>
            </a:r>
            <a:r>
              <a:rPr lang="vi-VN" dirty="0" smtClean="0"/>
              <a:t> </a:t>
            </a:r>
            <a:r>
              <a:rPr lang="vi-VN" dirty="0" err="1" smtClean="0"/>
              <a:t>diện</a:t>
            </a:r>
            <a:r>
              <a:rPr lang="vi-VN" dirty="0" smtClean="0"/>
              <a:t> cho </a:t>
            </a:r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thuộc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</a:t>
            </a:r>
            <a:r>
              <a:rPr lang="vi-VN" dirty="0" err="1" smtClean="0"/>
              <a:t>mà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.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thành</a:t>
            </a:r>
            <a:r>
              <a:rPr lang="vi-VN" dirty="0" smtClean="0"/>
              <a:t> </a:t>
            </a:r>
            <a:r>
              <a:rPr lang="vi-VN" dirty="0" err="1" smtClean="0"/>
              <a:t>phần</a:t>
            </a:r>
            <a:r>
              <a:rPr lang="vi-VN" dirty="0" smtClean="0"/>
              <a:t> trên </a:t>
            </a:r>
            <a:r>
              <a:rPr lang="vi-VN" dirty="0" err="1" smtClean="0"/>
              <a:t>mỗi</a:t>
            </a:r>
            <a:r>
              <a:rPr lang="vi-VN" dirty="0" smtClean="0"/>
              <a:t> </a:t>
            </a:r>
            <a:r>
              <a:rPr lang="vi-VN" dirty="0" err="1" smtClean="0"/>
              <a:t>trục</a:t>
            </a:r>
            <a:r>
              <a:rPr lang="vi-VN" dirty="0" smtClean="0"/>
              <a:t> không gian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gọi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attribute</a:t>
            </a:r>
            <a:r>
              <a:rPr lang="vi-VN" dirty="0" smtClean="0"/>
              <a:t> </a:t>
            </a:r>
            <a:r>
              <a:rPr lang="vi-VN" dirty="0" err="1" smtClean="0"/>
              <a:t>vectors</a:t>
            </a:r>
            <a:r>
              <a:rPr lang="vi-VN" dirty="0" smtClean="0"/>
              <a:t>, </a:t>
            </a:r>
            <a:r>
              <a:rPr lang="vi-VN" dirty="0" err="1" smtClean="0"/>
              <a:t>còn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hợp</a:t>
            </a:r>
            <a:r>
              <a:rPr lang="vi-VN" dirty="0" smtClean="0"/>
              <a:t> </a:t>
            </a:r>
            <a:r>
              <a:rPr lang="vi-VN" dirty="0" err="1" smtClean="0"/>
              <a:t>thành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attribute</a:t>
            </a:r>
            <a:r>
              <a:rPr lang="vi-VN" dirty="0" smtClean="0"/>
              <a:t> </a:t>
            </a:r>
            <a:r>
              <a:rPr lang="vi-VN" dirty="0" err="1" smtClean="0"/>
              <a:t>vectors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gọi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master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997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vi-VN" dirty="0" err="1" smtClean="0"/>
              <a:t>cũng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biểu</a:t>
            </a:r>
            <a:r>
              <a:rPr lang="vi-VN" dirty="0" smtClean="0"/>
              <a:t> </a:t>
            </a:r>
            <a:r>
              <a:rPr lang="vi-VN" dirty="0" err="1" smtClean="0"/>
              <a:t>diễn</a:t>
            </a:r>
            <a:r>
              <a:rPr lang="vi-VN" dirty="0" smtClean="0"/>
              <a:t> như </a:t>
            </a:r>
            <a:r>
              <a:rPr lang="en-US" dirty="0" err="1" smtClean="0"/>
              <a:t>các</a:t>
            </a:r>
            <a:r>
              <a:rPr lang="en-US" baseline="0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smtClean="0"/>
              <a:t>trong không gian </a:t>
            </a:r>
            <a:r>
              <a:rPr lang="vi-VN" dirty="0" err="1" smtClean="0"/>
              <a:t>này</a:t>
            </a:r>
            <a:r>
              <a:rPr lang="vi-VN" dirty="0" smtClean="0"/>
              <a:t>.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vector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diễn</a:t>
            </a:r>
            <a:r>
              <a:rPr lang="en-US" baseline="0" dirty="0" smtClean="0"/>
              <a:t> customer profile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vector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vi-VN" dirty="0" err="1" smtClean="0"/>
              <a:t>Góc</a:t>
            </a:r>
            <a:r>
              <a:rPr lang="vi-VN" dirty="0" smtClean="0"/>
              <a:t> </a:t>
            </a:r>
            <a:r>
              <a:rPr lang="vi-VN" dirty="0" err="1" smtClean="0"/>
              <a:t>theta</a:t>
            </a:r>
            <a:r>
              <a:rPr lang="vi-VN" dirty="0" smtClean="0"/>
              <a:t> </a:t>
            </a:r>
            <a:r>
              <a:rPr lang="vi-VN" dirty="0" err="1" smtClean="0"/>
              <a:t>giữa</a:t>
            </a:r>
            <a:r>
              <a:rPr lang="vi-VN" dirty="0" smtClean="0"/>
              <a:t> </a:t>
            </a:r>
            <a:r>
              <a:rPr lang="vi-VN" dirty="0" err="1" smtClean="0"/>
              <a:t>master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xe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customer</a:t>
            </a:r>
            <a:r>
              <a:rPr lang="vi-VN" dirty="0" smtClean="0"/>
              <a:t> </a:t>
            </a:r>
            <a:r>
              <a:rPr lang="vi-VN" dirty="0" err="1" smtClean="0"/>
              <a:t>profile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</a:t>
            </a:r>
            <a:r>
              <a:rPr lang="vi-VN" dirty="0" err="1" smtClean="0"/>
              <a:t>nhỏ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xe </a:t>
            </a:r>
            <a:r>
              <a:rPr lang="vi-VN" dirty="0" err="1" smtClean="0"/>
              <a:t>càng</a:t>
            </a:r>
            <a:r>
              <a:rPr lang="vi-VN" dirty="0" smtClean="0"/>
              <a:t> </a:t>
            </a:r>
            <a:r>
              <a:rPr lang="vi-VN" dirty="0" err="1" smtClean="0"/>
              <a:t>giống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customer</a:t>
            </a:r>
            <a:r>
              <a:rPr lang="vi-VN" dirty="0" smtClean="0"/>
              <a:t> </a:t>
            </a:r>
            <a:r>
              <a:rPr lang="vi-VN" dirty="0" err="1" smtClean="0"/>
              <a:t>profile</a:t>
            </a:r>
            <a:r>
              <a:rPr lang="vi-VN" dirty="0" smtClean="0"/>
              <a:t>, </a:t>
            </a:r>
            <a:r>
              <a:rPr lang="vi-VN" dirty="0" err="1" smtClean="0"/>
              <a:t>tức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recommendation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nó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cao. Ta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sử</a:t>
            </a:r>
            <a:r>
              <a:rPr lang="vi-VN" dirty="0" smtClean="0"/>
              <a:t> </a:t>
            </a:r>
            <a:r>
              <a:rPr lang="vi-VN" dirty="0" err="1" smtClean="0"/>
              <a:t>dụng</a:t>
            </a:r>
            <a:r>
              <a:rPr lang="vi-VN" dirty="0" smtClean="0"/>
              <a:t> </a:t>
            </a:r>
            <a:r>
              <a:rPr lang="vi-VN" dirty="0" err="1" smtClean="0"/>
              <a:t>cosine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góc</a:t>
            </a:r>
            <a:r>
              <a:rPr lang="vi-VN" dirty="0" smtClean="0"/>
              <a:t> </a:t>
            </a:r>
            <a:r>
              <a:rPr lang="vi-VN" dirty="0" err="1" smtClean="0"/>
              <a:t>theta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làm</a:t>
            </a:r>
            <a:r>
              <a:rPr lang="vi-VN" dirty="0" smtClean="0"/>
              <a:t> </a:t>
            </a:r>
            <a:r>
              <a:rPr lang="vi-VN" dirty="0" err="1" smtClean="0"/>
              <a:t>recommendation</a:t>
            </a:r>
            <a:r>
              <a:rPr lang="vi-VN" dirty="0" smtClean="0"/>
              <a:t> </a:t>
            </a:r>
            <a:r>
              <a:rPr lang="vi-VN" dirty="0" err="1" smtClean="0"/>
              <a:t>point</a:t>
            </a:r>
            <a:r>
              <a:rPr lang="vi-VN" dirty="0" smtClean="0"/>
              <a:t> cho xe.</a:t>
            </a:r>
            <a:r>
              <a:rPr lang="en-US" dirty="0" smtClean="0"/>
              <a:t> </a:t>
            </a:r>
            <a:r>
              <a:rPr lang="en-US" dirty="0" err="1" smtClean="0"/>
              <a:t>Consine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-1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3689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cosine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góc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2 vector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attribute vector </a:t>
            </a:r>
            <a:r>
              <a:rPr lang="en-US" baseline="0" dirty="0" err="1" smtClean="0"/>
              <a:t>cấu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vi-VN" dirty="0" smtClean="0"/>
              <a:t>1 phương </a:t>
            </a:r>
            <a:r>
              <a:rPr lang="vi-VN" dirty="0" err="1" smtClean="0"/>
              <a:t>pháp</a:t>
            </a:r>
            <a:r>
              <a:rPr lang="vi-VN" dirty="0" smtClean="0"/>
              <a:t> </a:t>
            </a:r>
            <a:r>
              <a:rPr lang="vi-VN" dirty="0" err="1" smtClean="0"/>
              <a:t>phổ</a:t>
            </a:r>
            <a:r>
              <a:rPr lang="vi-VN" dirty="0" smtClean="0"/>
              <a:t> </a:t>
            </a:r>
            <a:r>
              <a:rPr lang="vi-VN" dirty="0" err="1" smtClean="0"/>
              <a:t>biến</a:t>
            </a:r>
            <a:r>
              <a:rPr lang="vi-VN" dirty="0" smtClean="0"/>
              <a:t> </a:t>
            </a:r>
            <a:r>
              <a:rPr lang="vi-VN" dirty="0" err="1" smtClean="0"/>
              <a:t>thường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dùng</a:t>
            </a:r>
            <a:r>
              <a:rPr lang="vi-VN" dirty="0" smtClean="0"/>
              <a:t> </a:t>
            </a:r>
            <a:r>
              <a:rPr lang="vi-VN" dirty="0" err="1" smtClean="0"/>
              <a:t>để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</a:t>
            </a:r>
            <a:r>
              <a:rPr lang="vi-VN" dirty="0" err="1" smtClean="0"/>
              <a:t>độ</a:t>
            </a:r>
            <a:r>
              <a:rPr lang="vi-VN" dirty="0" smtClean="0"/>
              <a:t> </a:t>
            </a:r>
            <a:r>
              <a:rPr lang="vi-VN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baseline="0" dirty="0" smtClean="0"/>
              <a:t> attribute vector</a:t>
            </a:r>
            <a:r>
              <a:rPr lang="vi-VN" dirty="0" smtClean="0"/>
              <a:t> trong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Space</a:t>
            </a:r>
            <a:r>
              <a:rPr lang="vi-VN" dirty="0" smtClean="0"/>
              <a:t> </a:t>
            </a:r>
            <a:r>
              <a:rPr lang="vi-VN" dirty="0" err="1" smtClean="0"/>
              <a:t>Model</a:t>
            </a:r>
            <a:r>
              <a:rPr lang="vi-VN" dirty="0" smtClean="0"/>
              <a:t> </a:t>
            </a:r>
            <a:r>
              <a:rPr lang="vi-VN" dirty="0" err="1" smtClean="0"/>
              <a:t>chính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thuật</a:t>
            </a:r>
            <a:r>
              <a:rPr lang="vi-VN" dirty="0" smtClean="0"/>
              <a:t> tf-idf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tức</a:t>
            </a:r>
            <a:r>
              <a:rPr lang="en-US" baseline="0" dirty="0" smtClean="0"/>
              <a:t> term frequency – inverse document frequency.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5616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tưởng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recommender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chấm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recommender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:</a:t>
            </a:r>
          </a:p>
          <a:p>
            <a:endParaRPr lang="en-US" baseline="0" dirty="0"/>
          </a:p>
          <a:p>
            <a:r>
              <a:rPr lang="en-US" baseline="0" dirty="0" err="1" smtClean="0"/>
              <a:t>Bước</a:t>
            </a:r>
            <a:r>
              <a:rPr lang="en-US" baseline="0" dirty="0" smtClean="0"/>
              <a:t> 1: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attribute vector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customer profile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booking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en-US" baseline="0" dirty="0" err="1" smtClean="0"/>
              <a:t>đó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Bước</a:t>
            </a:r>
            <a:r>
              <a:rPr lang="en-US" baseline="0" dirty="0" smtClean="0"/>
              <a:t> 2: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attribute vector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Bước</a:t>
            </a:r>
            <a:r>
              <a:rPr lang="en-US" baseline="0" dirty="0" smtClean="0"/>
              <a:t> 3: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recommendation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cosine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vector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smtClean="0"/>
              <a:t>customer profile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0209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Kế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nói</a:t>
            </a:r>
            <a:r>
              <a:rPr lang="vi-VN" dirty="0" smtClean="0"/>
              <a:t> </a:t>
            </a:r>
            <a:r>
              <a:rPr lang="vi-VN" dirty="0" err="1" smtClean="0"/>
              <a:t>đến</a:t>
            </a:r>
            <a:r>
              <a:rPr lang="vi-VN" dirty="0" smtClean="0"/>
              <a:t> </a:t>
            </a:r>
            <a:r>
              <a:rPr lang="vi-VN" dirty="0" err="1" smtClean="0"/>
              <a:t>độ</a:t>
            </a:r>
            <a:r>
              <a:rPr lang="vi-VN" dirty="0" smtClean="0"/>
              <a:t> </a:t>
            </a:r>
            <a:r>
              <a:rPr lang="vi-VN" dirty="0" err="1" smtClean="0"/>
              <a:t>phức</a:t>
            </a:r>
            <a:r>
              <a:rPr lang="vi-VN" dirty="0" smtClean="0"/>
              <a:t> </a:t>
            </a:r>
            <a:r>
              <a:rPr lang="vi-VN" dirty="0" err="1" smtClean="0"/>
              <a:t>tạo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thuật</a:t>
            </a:r>
            <a:r>
              <a:rPr lang="vi-VN" dirty="0" smtClean="0"/>
              <a:t> trên. </a:t>
            </a:r>
            <a:r>
              <a:rPr lang="vi-VN" dirty="0" err="1" smtClean="0"/>
              <a:t>Đặt</a:t>
            </a:r>
            <a:r>
              <a:rPr lang="vi-VN" dirty="0" smtClean="0"/>
              <a:t> trong </a:t>
            </a:r>
            <a:r>
              <a:rPr lang="vi-VN" dirty="0" err="1" smtClean="0"/>
              <a:t>trường</a:t>
            </a:r>
            <a:r>
              <a:rPr lang="vi-VN" dirty="0" smtClean="0"/>
              <a:t> </a:t>
            </a:r>
            <a:r>
              <a:rPr lang="vi-VN" dirty="0" err="1" smtClean="0"/>
              <a:t>hợp</a:t>
            </a:r>
            <a:r>
              <a:rPr lang="vi-VN" dirty="0" smtClean="0"/>
              <a:t> </a:t>
            </a:r>
            <a:r>
              <a:rPr lang="vi-VN" dirty="0" err="1" smtClean="0"/>
              <a:t>chúng</a:t>
            </a:r>
            <a:r>
              <a:rPr lang="vi-VN" dirty="0" smtClean="0"/>
              <a:t> ta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space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n </a:t>
            </a:r>
            <a:r>
              <a:rPr lang="vi-VN" dirty="0" err="1" smtClean="0"/>
              <a:t>attribute</a:t>
            </a:r>
            <a:r>
              <a:rPr lang="vi-VN" dirty="0" smtClean="0"/>
              <a:t>, k </a:t>
            </a:r>
            <a:r>
              <a:rPr lang="vi-VN" dirty="0" err="1" smtClean="0"/>
              <a:t>chiếc</a:t>
            </a:r>
            <a:r>
              <a:rPr lang="vi-VN" dirty="0" smtClean="0"/>
              <a:t> xe,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m </a:t>
            </a:r>
            <a:r>
              <a:rPr lang="vi-VN" dirty="0" err="1" smtClean="0"/>
              <a:t>chuyến</a:t>
            </a:r>
            <a:r>
              <a:rPr lang="vi-VN" dirty="0" smtClean="0"/>
              <a:t> thuê xe trong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khứ</a:t>
            </a:r>
            <a:r>
              <a:rPr lang="vi-VN" dirty="0" smtClean="0"/>
              <a:t>, </a:t>
            </a:r>
            <a:r>
              <a:rPr lang="vi-VN" dirty="0" err="1" smtClean="0"/>
              <a:t>giả</a:t>
            </a:r>
            <a:r>
              <a:rPr lang="vi-VN" dirty="0" smtClean="0"/>
              <a:t> </a:t>
            </a:r>
            <a:r>
              <a:rPr lang="vi-VN" dirty="0" err="1" smtClean="0"/>
              <a:t>sử</a:t>
            </a:r>
            <a:r>
              <a:rPr lang="vi-VN" dirty="0" smtClean="0"/>
              <a:t> </a:t>
            </a:r>
            <a:r>
              <a:rPr lang="vi-VN" dirty="0" err="1" smtClean="0"/>
              <a:t>tất</a:t>
            </a:r>
            <a:r>
              <a:rPr lang="vi-VN" dirty="0" smtClean="0"/>
              <a:t> </a:t>
            </a:r>
            <a:r>
              <a:rPr lang="vi-VN" dirty="0" err="1" smtClean="0"/>
              <a:t>cả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attribute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booking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xe </a:t>
            </a:r>
            <a:r>
              <a:rPr lang="vi-VN" dirty="0" err="1" smtClean="0"/>
              <a:t>đều</a:t>
            </a:r>
            <a:r>
              <a:rPr lang="vi-VN" dirty="0" smtClean="0"/>
              <a:t> </a:t>
            </a:r>
            <a:r>
              <a:rPr lang="vi-VN" dirty="0" err="1" smtClean="0"/>
              <a:t>đã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ra </a:t>
            </a:r>
            <a:r>
              <a:rPr lang="vi-VN" dirty="0" err="1" smtClean="0"/>
              <a:t>trước</a:t>
            </a:r>
            <a:r>
              <a:rPr lang="vi-VN" dirty="0" smtClean="0"/>
              <a:t> </a:t>
            </a:r>
            <a:r>
              <a:rPr lang="vi-VN" dirty="0" err="1" smtClean="0"/>
              <a:t>đồng</a:t>
            </a:r>
            <a:r>
              <a:rPr lang="vi-VN" dirty="0" smtClean="0"/>
              <a:t> </a:t>
            </a:r>
            <a:r>
              <a:rPr lang="vi-VN" dirty="0" err="1" smtClean="0"/>
              <a:t>thời</a:t>
            </a:r>
            <a:r>
              <a:rPr lang="vi-VN" dirty="0" smtClean="0"/>
              <a:t> </a:t>
            </a:r>
            <a:r>
              <a:rPr lang="vi-VN" dirty="0" err="1" smtClean="0"/>
              <a:t>máy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</a:t>
            </a:r>
            <a:r>
              <a:rPr lang="vi-VN" dirty="0" err="1" smtClean="0"/>
              <a:t>logarith</a:t>
            </a:r>
            <a:r>
              <a:rPr lang="vi-VN" dirty="0" smtClean="0"/>
              <a:t> 10 </a:t>
            </a:r>
            <a:r>
              <a:rPr lang="vi-VN" dirty="0" err="1" smtClean="0"/>
              <a:t>và</a:t>
            </a:r>
            <a:r>
              <a:rPr lang="vi-VN" dirty="0" smtClean="0"/>
              <a:t> căn </a:t>
            </a:r>
            <a:r>
              <a:rPr lang="vi-VN" dirty="0" err="1" smtClean="0"/>
              <a:t>bật</a:t>
            </a:r>
            <a:r>
              <a:rPr lang="vi-VN" dirty="0" smtClean="0"/>
              <a:t> 2 </a:t>
            </a:r>
            <a:r>
              <a:rPr lang="vi-VN" dirty="0" err="1" smtClean="0"/>
              <a:t>của</a:t>
            </a:r>
            <a:r>
              <a:rPr lang="vi-VN" dirty="0" smtClean="0"/>
              <a:t> 1 </a:t>
            </a:r>
            <a:r>
              <a:rPr lang="vi-VN" dirty="0" err="1" smtClean="0"/>
              <a:t>số</a:t>
            </a:r>
            <a:r>
              <a:rPr lang="vi-VN" dirty="0" smtClean="0"/>
              <a:t> </a:t>
            </a:r>
            <a:r>
              <a:rPr lang="vi-VN" dirty="0" err="1" smtClean="0"/>
              <a:t>double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time</a:t>
            </a:r>
            <a:r>
              <a:rPr lang="vi-VN" dirty="0" smtClean="0"/>
              <a:t> </a:t>
            </a:r>
            <a:r>
              <a:rPr lang="vi-VN" dirty="0" err="1" smtClean="0"/>
              <a:t>complexity</a:t>
            </a:r>
            <a:r>
              <a:rPr lang="vi-VN" dirty="0" smtClean="0"/>
              <a:t> O(1). </a:t>
            </a:r>
            <a:r>
              <a:rPr lang="vi-VN" dirty="0" err="1" smtClean="0"/>
              <a:t>Vậy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ta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độ</a:t>
            </a:r>
            <a:r>
              <a:rPr lang="vi-VN" dirty="0" smtClean="0"/>
              <a:t> </a:t>
            </a:r>
            <a:r>
              <a:rPr lang="vi-VN" dirty="0" err="1" smtClean="0"/>
              <a:t>phức</a:t>
            </a:r>
            <a:r>
              <a:rPr lang="vi-VN" dirty="0" smtClean="0"/>
              <a:t> </a:t>
            </a:r>
            <a:r>
              <a:rPr lang="vi-VN" dirty="0" err="1" smtClean="0"/>
              <a:t>tạp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thuật</a:t>
            </a:r>
            <a:r>
              <a:rPr lang="vi-VN" dirty="0" smtClean="0"/>
              <a:t> như sau.</a:t>
            </a:r>
            <a:endParaRPr lang="en-US" dirty="0" smtClean="0"/>
          </a:p>
          <a:p>
            <a:endParaRPr lang="en-US" dirty="0" smtClean="0"/>
          </a:p>
          <a:p>
            <a:r>
              <a:rPr lang="vi-VN" dirty="0" smtClean="0"/>
              <a:t>Tôi xin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thúc</a:t>
            </a:r>
            <a:r>
              <a:rPr lang="vi-VN" dirty="0" smtClean="0"/>
              <a:t> </a:t>
            </a:r>
            <a:r>
              <a:rPr lang="vi-VN" dirty="0" err="1" smtClean="0"/>
              <a:t>phần</a:t>
            </a:r>
            <a:r>
              <a:rPr lang="vi-VN" dirty="0" smtClean="0"/>
              <a:t> </a:t>
            </a:r>
            <a:r>
              <a:rPr lang="vi-VN" dirty="0" err="1" smtClean="0"/>
              <a:t>thuyết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recommender</a:t>
            </a:r>
            <a:r>
              <a:rPr lang="vi-VN" dirty="0" smtClean="0"/>
              <a:t> </a:t>
            </a:r>
            <a:r>
              <a:rPr lang="vi-VN" dirty="0" err="1" smtClean="0"/>
              <a:t>engine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chúng</a:t>
            </a:r>
            <a:r>
              <a:rPr lang="vi-VN" dirty="0" smtClean="0"/>
              <a:t> tôi. </a:t>
            </a:r>
            <a:r>
              <a:rPr lang="vi-VN" dirty="0" err="1" smtClean="0"/>
              <a:t>Kế</a:t>
            </a:r>
            <a:r>
              <a:rPr lang="vi-VN" dirty="0" smtClean="0"/>
              <a:t> </a:t>
            </a:r>
            <a:r>
              <a:rPr lang="vi-VN" dirty="0" err="1" smtClean="0"/>
              <a:t>đến</a:t>
            </a:r>
            <a:r>
              <a:rPr lang="vi-VN" dirty="0" smtClean="0"/>
              <a:t>, anh Tâm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nói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hướng</a:t>
            </a:r>
            <a:r>
              <a:rPr lang="vi-VN" dirty="0" smtClean="0"/>
              <a:t> </a:t>
            </a:r>
            <a:r>
              <a:rPr lang="vi-VN" dirty="0" err="1" smtClean="0"/>
              <a:t>phát</a:t>
            </a:r>
            <a:r>
              <a:rPr lang="vi-VN" dirty="0" smtClean="0"/>
              <a:t> </a:t>
            </a:r>
            <a:r>
              <a:rPr lang="vi-VN" dirty="0" err="1" smtClean="0"/>
              <a:t>triển</a:t>
            </a:r>
            <a:r>
              <a:rPr lang="vi-VN" dirty="0" smtClean="0"/>
              <a:t> trong tương lai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chúng</a:t>
            </a:r>
            <a:r>
              <a:rPr lang="vi-VN" dirty="0" smtClean="0"/>
              <a:t> tôi. Xin </a:t>
            </a:r>
            <a:r>
              <a:rPr lang="vi-VN" dirty="0" err="1" smtClean="0"/>
              <a:t>mời</a:t>
            </a:r>
            <a:r>
              <a:rPr lang="vi-VN" dirty="0" smtClean="0"/>
              <a:t> anh Tâm.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751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hoacjg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phục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tùy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</a:p>
          <a:p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năm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400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800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3660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kèm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tùy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kèm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Đồng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vâng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vâng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5043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nâng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chi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facebook</a:t>
            </a:r>
            <a:r>
              <a:rPr lang="en-US" baseline="0" dirty="0" smtClean="0"/>
              <a:t>, mail </a:t>
            </a:r>
            <a:r>
              <a:rPr lang="en-US" baseline="0" dirty="0" err="1" smtClean="0"/>
              <a:t>vân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vân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4124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thoại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39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 err="1" smtClean="0"/>
              <a:t>Thế</a:t>
            </a:r>
            <a:r>
              <a:rPr lang="vi-VN" dirty="0" smtClean="0"/>
              <a:t> nhưng chi </a:t>
            </a:r>
            <a:r>
              <a:rPr lang="vi-VN" dirty="0" err="1" smtClean="0"/>
              <a:t>phí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phương </a:t>
            </a:r>
            <a:r>
              <a:rPr lang="vi-VN" dirty="0" err="1" smtClean="0"/>
              <a:t>án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không </a:t>
            </a:r>
            <a:r>
              <a:rPr lang="vi-VN" dirty="0" err="1" smtClean="0"/>
              <a:t>hề</a:t>
            </a:r>
            <a:r>
              <a:rPr lang="vi-VN" dirty="0" smtClean="0"/>
              <a:t> </a:t>
            </a:r>
            <a:r>
              <a:rPr lang="vi-VN" dirty="0" err="1" smtClean="0"/>
              <a:t>nhỏ</a:t>
            </a:r>
            <a:r>
              <a:rPr lang="vi-VN" dirty="0" smtClean="0"/>
              <a:t> </a:t>
            </a:r>
            <a:r>
              <a:rPr lang="vi-VN" dirty="0" err="1" smtClean="0"/>
              <a:t>đối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doanh </a:t>
            </a:r>
            <a:r>
              <a:rPr lang="vi-VN" dirty="0" err="1" smtClean="0"/>
              <a:t>nghiệp</a:t>
            </a:r>
            <a:r>
              <a:rPr lang="vi-VN" dirty="0" smtClean="0"/>
              <a:t> cho thuê xe </a:t>
            </a:r>
            <a:r>
              <a:rPr lang="vi-VN" dirty="0" err="1" smtClean="0"/>
              <a:t>cở</a:t>
            </a:r>
            <a:r>
              <a:rPr lang="vi-VN" dirty="0" smtClean="0"/>
              <a:t> </a:t>
            </a:r>
            <a:r>
              <a:rPr lang="vi-VN" dirty="0" err="1" smtClean="0"/>
              <a:t>vừa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nhó</a:t>
            </a:r>
            <a:r>
              <a:rPr lang="vi-VN" dirty="0" smtClean="0"/>
              <a:t>, hơn </a:t>
            </a:r>
            <a:r>
              <a:rPr lang="vi-VN" dirty="0" err="1" smtClean="0"/>
              <a:t>thế</a:t>
            </a:r>
            <a:r>
              <a:rPr lang="vi-VN" dirty="0" smtClean="0"/>
              <a:t> </a:t>
            </a:r>
            <a:r>
              <a:rPr lang="vi-VN" dirty="0" err="1" smtClean="0"/>
              <a:t>nữa</a:t>
            </a:r>
            <a:r>
              <a:rPr lang="vi-VN" dirty="0" smtClean="0"/>
              <a:t>, </a:t>
            </a:r>
            <a:r>
              <a:rPr lang="vi-VN" dirty="0" err="1" smtClean="0"/>
              <a:t>giống</a:t>
            </a:r>
            <a:r>
              <a:rPr lang="vi-VN" dirty="0" smtClean="0"/>
              <a:t> như </a:t>
            </a:r>
            <a:r>
              <a:rPr lang="vi-VN" dirty="0" err="1" smtClean="0"/>
              <a:t>bất</a:t>
            </a:r>
            <a:r>
              <a:rPr lang="vi-VN" dirty="0" smtClean="0"/>
              <a:t> </a:t>
            </a:r>
            <a:r>
              <a:rPr lang="vi-VN" dirty="0" err="1" smtClean="0"/>
              <a:t>kì</a:t>
            </a:r>
            <a:r>
              <a:rPr lang="vi-VN" dirty="0" smtClean="0"/>
              <a:t> </a:t>
            </a:r>
            <a:r>
              <a:rPr lang="vi-VN" dirty="0" err="1" smtClean="0"/>
              <a:t>sản</a:t>
            </a:r>
            <a:r>
              <a:rPr lang="vi-VN" dirty="0" smtClean="0"/>
              <a:t> </a:t>
            </a:r>
            <a:r>
              <a:rPr lang="vi-VN" dirty="0" err="1" smtClean="0"/>
              <a:t>phẩm</a:t>
            </a:r>
            <a:r>
              <a:rPr lang="vi-VN" dirty="0" smtClean="0"/>
              <a:t> </a:t>
            </a:r>
            <a:r>
              <a:rPr lang="vi-VN" dirty="0" err="1" smtClean="0"/>
              <a:t>phần</a:t>
            </a:r>
            <a:r>
              <a:rPr lang="vi-VN" dirty="0" smtClean="0"/>
              <a:t> </a:t>
            </a:r>
            <a:r>
              <a:rPr lang="vi-VN" dirty="0" err="1" smtClean="0"/>
              <a:t>mềm</a:t>
            </a:r>
            <a:r>
              <a:rPr lang="vi-VN" dirty="0" smtClean="0"/>
              <a:t> </a:t>
            </a:r>
            <a:r>
              <a:rPr lang="vi-VN" dirty="0" err="1" smtClean="0"/>
              <a:t>nào</a:t>
            </a:r>
            <a:r>
              <a:rPr lang="vi-VN" dirty="0" smtClean="0"/>
              <a:t> </a:t>
            </a:r>
            <a:r>
              <a:rPr lang="vi-VN" dirty="0" err="1" smtClean="0"/>
              <a:t>khác</a:t>
            </a:r>
            <a:r>
              <a:rPr lang="vi-VN" dirty="0" smtClean="0"/>
              <a:t>,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sản</a:t>
            </a:r>
            <a:r>
              <a:rPr lang="vi-VN" dirty="0" smtClean="0"/>
              <a:t> </a:t>
            </a:r>
            <a:r>
              <a:rPr lang="vi-VN" dirty="0" err="1" smtClean="0"/>
              <a:t>phẩm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tiềm</a:t>
            </a:r>
            <a:r>
              <a:rPr lang="vi-VN" dirty="0" smtClean="0"/>
              <a:t> </a:t>
            </a:r>
            <a:r>
              <a:rPr lang="vi-VN" dirty="0" err="1" smtClean="0"/>
              <a:t>ẩn</a:t>
            </a:r>
            <a:r>
              <a:rPr lang="vi-VN" dirty="0" smtClean="0"/>
              <a:t> </a:t>
            </a:r>
            <a:r>
              <a:rPr lang="vi-VN" dirty="0" err="1" smtClean="0"/>
              <a:t>nhiều</a:t>
            </a:r>
            <a:r>
              <a:rPr lang="vi-VN" dirty="0" smtClean="0"/>
              <a:t> </a:t>
            </a:r>
            <a:r>
              <a:rPr lang="vi-VN" dirty="0" err="1" smtClean="0"/>
              <a:t>rủi</a:t>
            </a:r>
            <a:r>
              <a:rPr lang="vi-VN" dirty="0" smtClean="0"/>
              <a:t> ro </a:t>
            </a:r>
            <a:r>
              <a:rPr lang="vi-VN" dirty="0" err="1" smtClean="0"/>
              <a:t>thất</a:t>
            </a:r>
            <a:r>
              <a:rPr lang="vi-VN" dirty="0" smtClean="0"/>
              <a:t> </a:t>
            </a:r>
            <a:r>
              <a:rPr lang="vi-VN" dirty="0" err="1" smtClean="0"/>
              <a:t>bại</a:t>
            </a:r>
            <a:r>
              <a:rPr lang="vi-VN" dirty="0" smtClean="0"/>
              <a:t>,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vì</a:t>
            </a:r>
            <a:r>
              <a:rPr lang="vi-VN" dirty="0" smtClean="0"/>
              <a:t> </a:t>
            </a:r>
            <a:r>
              <a:rPr lang="vi-VN" dirty="0" err="1" smtClean="0"/>
              <a:t>bị</a:t>
            </a:r>
            <a:r>
              <a:rPr lang="vi-VN" dirty="0" smtClean="0"/>
              <a:t> </a:t>
            </a:r>
            <a:r>
              <a:rPr lang="vi-VN" dirty="0" err="1" smtClean="0"/>
              <a:t>lép</a:t>
            </a:r>
            <a:r>
              <a:rPr lang="vi-VN" dirty="0" smtClean="0"/>
              <a:t> </a:t>
            </a:r>
            <a:r>
              <a:rPr lang="vi-VN" dirty="0" err="1" smtClean="0"/>
              <a:t>vế</a:t>
            </a:r>
            <a:r>
              <a:rPr lang="vi-VN" dirty="0" smtClean="0"/>
              <a:t> </a:t>
            </a:r>
            <a:r>
              <a:rPr lang="vi-VN" dirty="0" err="1" smtClean="0"/>
              <a:t>trước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sản</a:t>
            </a:r>
            <a:r>
              <a:rPr lang="vi-VN" dirty="0" smtClean="0"/>
              <a:t> </a:t>
            </a:r>
            <a:r>
              <a:rPr lang="vi-VN" dirty="0" err="1" smtClean="0"/>
              <a:t>phẩm</a:t>
            </a:r>
            <a:r>
              <a:rPr lang="vi-VN" dirty="0" smtClean="0"/>
              <a:t> </a:t>
            </a:r>
            <a:r>
              <a:rPr lang="vi-VN" dirty="0" err="1" smtClean="0"/>
              <a:t>cùng</a:t>
            </a:r>
            <a:r>
              <a:rPr lang="vi-VN" dirty="0" smtClean="0"/>
              <a:t> </a:t>
            </a:r>
            <a:r>
              <a:rPr lang="vi-VN" dirty="0" err="1" smtClean="0"/>
              <a:t>loại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tên </a:t>
            </a:r>
            <a:r>
              <a:rPr lang="vi-VN" dirty="0" err="1" smtClean="0"/>
              <a:t>tuổi</a:t>
            </a:r>
            <a:r>
              <a:rPr lang="vi-VN" dirty="0" smtClean="0"/>
              <a:t> hơn, hay </a:t>
            </a:r>
            <a:r>
              <a:rPr lang="vi-VN" dirty="0" err="1" smtClean="0"/>
              <a:t>bị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dùng</a:t>
            </a:r>
            <a:r>
              <a:rPr lang="vi-VN" dirty="0" smtClean="0"/>
              <a:t> </a:t>
            </a:r>
            <a:r>
              <a:rPr lang="vi-VN" dirty="0" err="1" smtClean="0"/>
              <a:t>đào</a:t>
            </a:r>
            <a:r>
              <a:rPr lang="vi-VN" dirty="0" smtClean="0"/>
              <a:t> </a:t>
            </a:r>
            <a:r>
              <a:rPr lang="vi-VN" dirty="0" err="1" smtClean="0"/>
              <a:t>thải</a:t>
            </a:r>
            <a:r>
              <a:rPr lang="vi-VN" dirty="0" smtClean="0"/>
              <a:t> </a:t>
            </a:r>
            <a:r>
              <a:rPr lang="vi-VN" dirty="0" err="1" smtClean="0"/>
              <a:t>vì</a:t>
            </a:r>
            <a:r>
              <a:rPr lang="vi-VN" dirty="0" smtClean="0"/>
              <a:t> </a:t>
            </a:r>
            <a:r>
              <a:rPr lang="vi-VN" dirty="0" err="1" smtClean="0"/>
              <a:t>thiếu</a:t>
            </a:r>
            <a:r>
              <a:rPr lang="vi-VN" dirty="0" smtClean="0"/>
              <a:t> </a:t>
            </a:r>
            <a:r>
              <a:rPr lang="vi-VN" dirty="0" err="1" smtClean="0"/>
              <a:t>tiện</a:t>
            </a:r>
            <a:r>
              <a:rPr lang="vi-VN" dirty="0" smtClean="0"/>
              <a:t> </a:t>
            </a:r>
            <a:r>
              <a:rPr lang="vi-VN" dirty="0" err="1" smtClean="0"/>
              <a:t>lợi</a:t>
            </a:r>
            <a:r>
              <a:rPr lang="vi-VN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1615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website,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nâng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09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Một</a:t>
            </a:r>
            <a:r>
              <a:rPr lang="vi-VN" dirty="0" smtClean="0"/>
              <a:t> phương </a:t>
            </a:r>
            <a:r>
              <a:rPr lang="vi-VN" dirty="0" err="1" smtClean="0"/>
              <a:t>án</a:t>
            </a:r>
            <a:r>
              <a:rPr lang="vi-VN" dirty="0" smtClean="0"/>
              <a:t> </a:t>
            </a:r>
            <a:r>
              <a:rPr lang="vi-VN" dirty="0" err="1" smtClean="0"/>
              <a:t>khác</a:t>
            </a:r>
            <a:r>
              <a:rPr lang="vi-VN" dirty="0" smtClean="0"/>
              <a:t> </a:t>
            </a:r>
            <a:r>
              <a:rPr lang="vi-VN" dirty="0" err="1" smtClean="0"/>
              <a:t>đó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trở</a:t>
            </a:r>
            <a:r>
              <a:rPr lang="vi-VN" dirty="0" smtClean="0"/>
              <a:t> </a:t>
            </a:r>
            <a:r>
              <a:rPr lang="vi-VN" dirty="0" err="1" smtClean="0"/>
              <a:t>thành</a:t>
            </a:r>
            <a:r>
              <a:rPr lang="vi-VN" dirty="0" smtClean="0"/>
              <a:t> </a:t>
            </a:r>
            <a:r>
              <a:rPr lang="vi-VN" dirty="0" err="1" smtClean="0"/>
              <a:t>nhà</a:t>
            </a:r>
            <a:r>
              <a:rPr lang="vi-VN" dirty="0" smtClean="0"/>
              <a:t> cung </a:t>
            </a:r>
            <a:r>
              <a:rPr lang="vi-VN" dirty="0" err="1" smtClean="0"/>
              <a:t>cấp</a:t>
            </a:r>
            <a:r>
              <a:rPr lang="vi-VN" dirty="0" smtClean="0"/>
              <a:t> xe hay </a:t>
            </a:r>
            <a:r>
              <a:rPr lang="vi-VN" dirty="0" err="1" smtClean="0"/>
              <a:t>lái</a:t>
            </a:r>
            <a:r>
              <a:rPr lang="vi-VN" dirty="0" smtClean="0"/>
              <a:t> xe cho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dịch</a:t>
            </a:r>
            <a:r>
              <a:rPr lang="vi-VN" dirty="0" smtClean="0"/>
              <a:t> </a:t>
            </a:r>
            <a:r>
              <a:rPr lang="vi-VN" dirty="0" err="1" smtClean="0"/>
              <a:t>vụ</a:t>
            </a:r>
            <a:r>
              <a:rPr lang="vi-VN" dirty="0" smtClean="0"/>
              <a:t> </a:t>
            </a:r>
            <a:r>
              <a:rPr lang="vi-VN" dirty="0" err="1" smtClean="0"/>
              <a:t>lớn</a:t>
            </a:r>
            <a:r>
              <a:rPr lang="vi-VN" dirty="0" smtClean="0"/>
              <a:t> hơn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online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vi-VN" dirty="0" smtClean="0"/>
              <a:t>, </a:t>
            </a:r>
            <a:r>
              <a:rPr lang="vi-VN" dirty="0" err="1" smtClean="0"/>
              <a:t>điển</a:t>
            </a:r>
            <a:r>
              <a:rPr lang="vi-VN" dirty="0" smtClean="0"/>
              <a:t> </a:t>
            </a:r>
            <a:r>
              <a:rPr lang="vi-VN" dirty="0" err="1" smtClean="0"/>
              <a:t>hình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Uber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Grab</a:t>
            </a:r>
            <a:r>
              <a:rPr lang="vi-VN" dirty="0" smtClean="0"/>
              <a:t>, 2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pháp</a:t>
            </a:r>
            <a:r>
              <a:rPr lang="vi-VN" dirty="0" smtClean="0"/>
              <a:t> </a:t>
            </a:r>
            <a:r>
              <a:rPr lang="vi-VN" dirty="0" err="1" smtClean="0"/>
              <a:t>taxi</a:t>
            </a:r>
            <a:r>
              <a:rPr lang="vi-VN" dirty="0" smtClean="0"/>
              <a:t> </a:t>
            </a:r>
            <a:r>
              <a:rPr lang="vi-VN" dirty="0" err="1" smtClean="0"/>
              <a:t>giá</a:t>
            </a:r>
            <a:r>
              <a:rPr lang="vi-VN" dirty="0" smtClean="0"/>
              <a:t> </a:t>
            </a:r>
            <a:r>
              <a:rPr lang="vi-VN" dirty="0" err="1" smtClean="0"/>
              <a:t>rẽ</a:t>
            </a:r>
            <a:r>
              <a:rPr lang="vi-VN" dirty="0" smtClean="0"/>
              <a:t> đang vô </a:t>
            </a:r>
            <a:r>
              <a:rPr lang="vi-VN" dirty="0" err="1" smtClean="0"/>
              <a:t>cùng</a:t>
            </a:r>
            <a:r>
              <a:rPr lang="vi-VN" dirty="0" smtClean="0"/>
              <a:t> </a:t>
            </a:r>
            <a:r>
              <a:rPr lang="vi-VN" dirty="0" err="1" smtClean="0"/>
              <a:t>thành</a:t>
            </a:r>
            <a:r>
              <a:rPr lang="vi-VN" dirty="0" smtClean="0"/>
              <a:t> công ở </a:t>
            </a:r>
            <a:r>
              <a:rPr lang="vi-VN" dirty="0" err="1" smtClean="0"/>
              <a:t>nước</a:t>
            </a:r>
            <a:r>
              <a:rPr lang="vi-VN" dirty="0" smtClean="0"/>
              <a:t> ta.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App </a:t>
            </a:r>
            <a:r>
              <a:rPr lang="en-US" dirty="0" err="1" smtClean="0"/>
              <a:t>điện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bởi</a:t>
            </a:r>
            <a:r>
              <a:rPr lang="en-US" baseline="0" dirty="0" smtClean="0"/>
              <a:t> Uber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grab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google map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hang, track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en-US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còn</a:t>
            </a:r>
            <a:r>
              <a:rPr lang="vi-VN" dirty="0" smtClean="0"/>
              <a:t> đưa ra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mức</a:t>
            </a:r>
            <a:r>
              <a:rPr lang="vi-VN" dirty="0" smtClean="0"/>
              <a:t> lương </a:t>
            </a:r>
            <a:r>
              <a:rPr lang="vi-VN" dirty="0" err="1" smtClean="0"/>
              <a:t>thưởng</a:t>
            </a:r>
            <a:r>
              <a:rPr lang="vi-VN" dirty="0" smtClean="0"/>
              <a:t> vô </a:t>
            </a:r>
            <a:r>
              <a:rPr lang="vi-VN" dirty="0" err="1" smtClean="0"/>
              <a:t>cùng</a:t>
            </a:r>
            <a:r>
              <a:rPr lang="vi-VN" dirty="0" smtClean="0"/>
              <a:t> </a:t>
            </a:r>
            <a:r>
              <a:rPr lang="vi-VN" dirty="0" err="1" smtClean="0"/>
              <a:t>hấp</a:t>
            </a:r>
            <a:r>
              <a:rPr lang="vi-VN" dirty="0" smtClean="0"/>
              <a:t> </a:t>
            </a:r>
            <a:r>
              <a:rPr lang="vi-VN" dirty="0" err="1" smtClean="0"/>
              <a:t>dẫn</a:t>
            </a:r>
            <a:r>
              <a:rPr lang="vi-VN" dirty="0" smtClean="0"/>
              <a:t> cho </a:t>
            </a:r>
            <a:r>
              <a:rPr lang="vi-VN" dirty="0" err="1" smtClean="0"/>
              <a:t>tài</a:t>
            </a:r>
            <a:r>
              <a:rPr lang="vi-VN" dirty="0" smtClean="0"/>
              <a:t> </a:t>
            </a:r>
            <a:r>
              <a:rPr lang="vi-VN" dirty="0" err="1" smtClean="0"/>
              <a:t>xế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cung </a:t>
            </a:r>
            <a:r>
              <a:rPr lang="vi-VN" dirty="0" err="1" smtClean="0"/>
              <a:t>cấp</a:t>
            </a:r>
            <a:r>
              <a:rPr lang="vi-VN" dirty="0" smtClean="0"/>
              <a:t> xe cho </a:t>
            </a:r>
            <a:r>
              <a:rPr lang="vi-VN" dirty="0" err="1" smtClean="0"/>
              <a:t>họ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7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Dù</a:t>
            </a:r>
            <a:r>
              <a:rPr lang="vi-VN" dirty="0" smtClean="0"/>
              <a:t> 2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pháp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thành</a:t>
            </a:r>
            <a:r>
              <a:rPr lang="vi-VN" dirty="0" smtClean="0"/>
              <a:t> công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thế</a:t>
            </a:r>
            <a:r>
              <a:rPr lang="vi-VN" dirty="0" smtClean="0"/>
              <a:t> nhưng </a:t>
            </a:r>
            <a:r>
              <a:rPr lang="vi-VN" dirty="0" err="1" smtClean="0"/>
              <a:t>vẫn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nhiều</a:t>
            </a:r>
            <a:r>
              <a:rPr lang="vi-VN" dirty="0" smtClean="0"/>
              <a:t> </a:t>
            </a:r>
            <a:r>
              <a:rPr lang="vi-VN" dirty="0" err="1" smtClean="0"/>
              <a:t>nhà</a:t>
            </a:r>
            <a:r>
              <a:rPr lang="vi-VN" dirty="0" smtClean="0"/>
              <a:t> cung </a:t>
            </a:r>
            <a:r>
              <a:rPr lang="vi-VN" dirty="0" err="1" smtClean="0"/>
              <a:t>cấp</a:t>
            </a:r>
            <a:r>
              <a:rPr lang="vi-VN" dirty="0" smtClean="0"/>
              <a:t> </a:t>
            </a:r>
            <a:r>
              <a:rPr lang="vi-VN" dirty="0" err="1" smtClean="0"/>
              <a:t>vẫn</a:t>
            </a:r>
            <a:r>
              <a:rPr lang="vi-VN" dirty="0" smtClean="0"/>
              <a:t> không </a:t>
            </a:r>
            <a:r>
              <a:rPr lang="vi-VN" dirty="0" err="1" smtClean="0"/>
              <a:t>chọn</a:t>
            </a:r>
            <a:r>
              <a:rPr lang="vi-VN" dirty="0" smtClean="0"/>
              <a:t> </a:t>
            </a:r>
            <a:r>
              <a:rPr lang="vi-VN" dirty="0" err="1" smtClean="0"/>
              <a:t>dùng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pháp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vì</a:t>
            </a:r>
            <a:r>
              <a:rPr lang="vi-VN" dirty="0" smtClean="0"/>
              <a:t> </a:t>
            </a:r>
            <a:r>
              <a:rPr lang="vi-VN" dirty="0" err="1" smtClean="0"/>
              <a:t>cảm</a:t>
            </a:r>
            <a:r>
              <a:rPr lang="vi-VN" dirty="0" smtClean="0"/>
              <a:t> </a:t>
            </a:r>
            <a:r>
              <a:rPr lang="vi-VN" dirty="0" err="1" smtClean="0"/>
              <a:t>thấy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điều</a:t>
            </a:r>
            <a:r>
              <a:rPr lang="vi-VN" dirty="0" smtClean="0"/>
              <a:t> </a:t>
            </a:r>
            <a:r>
              <a:rPr lang="vi-VN" dirty="0" err="1" smtClean="0"/>
              <a:t>khoản</a:t>
            </a:r>
            <a:r>
              <a:rPr lang="vi-VN" dirty="0" smtClean="0"/>
              <a:t> </a:t>
            </a:r>
            <a:r>
              <a:rPr lang="vi-VN" dirty="0" err="1" smtClean="0"/>
              <a:t>mà</a:t>
            </a:r>
            <a:r>
              <a:rPr lang="vi-VN" dirty="0" smtClean="0"/>
              <a:t> </a:t>
            </a:r>
            <a:r>
              <a:rPr lang="vi-VN" dirty="0" err="1" smtClean="0"/>
              <a:t>họ</a:t>
            </a:r>
            <a:r>
              <a:rPr lang="vi-VN" dirty="0" smtClean="0"/>
              <a:t> </a:t>
            </a:r>
            <a:r>
              <a:rPr lang="vi-VN" dirty="0" err="1" smtClean="0"/>
              <a:t>phải</a:t>
            </a:r>
            <a:r>
              <a:rPr lang="vi-VN" dirty="0" smtClean="0"/>
              <a:t> </a:t>
            </a:r>
            <a:r>
              <a:rPr lang="vi-VN" dirty="0" err="1" smtClean="0"/>
              <a:t>chấp</a:t>
            </a:r>
            <a:r>
              <a:rPr lang="vi-VN" dirty="0" smtClean="0"/>
              <a:t> </a:t>
            </a:r>
            <a:r>
              <a:rPr lang="vi-VN" dirty="0" err="1" smtClean="0"/>
              <a:t>hành</a:t>
            </a:r>
            <a:r>
              <a:rPr lang="vi-VN" dirty="0" smtClean="0"/>
              <a:t> khi </a:t>
            </a:r>
            <a:r>
              <a:rPr lang="vi-VN" dirty="0" err="1" smtClean="0"/>
              <a:t>làm</a:t>
            </a:r>
            <a:r>
              <a:rPr lang="vi-VN" dirty="0" smtClean="0"/>
              <a:t> </a:t>
            </a:r>
            <a:r>
              <a:rPr lang="vi-VN" dirty="0" err="1" smtClean="0"/>
              <a:t>việc</a:t>
            </a:r>
            <a:r>
              <a:rPr lang="vi-VN" dirty="0" smtClean="0"/>
              <a:t> cho </a:t>
            </a:r>
            <a:r>
              <a:rPr lang="vi-VN" dirty="0" err="1" smtClean="0"/>
              <a:t>Uber</a:t>
            </a:r>
            <a:r>
              <a:rPr lang="vi-VN" dirty="0" smtClean="0"/>
              <a:t> hay </a:t>
            </a:r>
            <a:r>
              <a:rPr lang="vi-VN" dirty="0" err="1" smtClean="0"/>
              <a:t>Grab</a:t>
            </a:r>
            <a:r>
              <a:rPr lang="vi-VN" dirty="0" smtClean="0"/>
              <a:t>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gò</a:t>
            </a:r>
            <a:r>
              <a:rPr lang="vi-VN" dirty="0" smtClean="0"/>
              <a:t> </a:t>
            </a:r>
            <a:r>
              <a:rPr lang="vi-VN" dirty="0" err="1" smtClean="0"/>
              <a:t>bó</a:t>
            </a:r>
            <a:r>
              <a:rPr lang="vi-VN" dirty="0" smtClean="0"/>
              <a:t>. </a:t>
            </a:r>
            <a:r>
              <a:rPr lang="vi-VN" dirty="0" err="1" smtClean="0"/>
              <a:t>Nhà</a:t>
            </a:r>
            <a:r>
              <a:rPr lang="vi-VN" dirty="0" smtClean="0"/>
              <a:t> cung </a:t>
            </a:r>
            <a:r>
              <a:rPr lang="vi-VN" dirty="0" err="1" smtClean="0"/>
              <a:t>cấp</a:t>
            </a:r>
            <a:r>
              <a:rPr lang="vi-VN" dirty="0" smtClean="0"/>
              <a:t> không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tự</a:t>
            </a:r>
            <a:r>
              <a:rPr lang="vi-VN" dirty="0" smtClean="0"/>
              <a:t> </a:t>
            </a:r>
            <a:r>
              <a:rPr lang="vi-VN" dirty="0" err="1" smtClean="0"/>
              <a:t>định</a:t>
            </a:r>
            <a:r>
              <a:rPr lang="vi-VN" dirty="0" smtClean="0"/>
              <a:t> </a:t>
            </a:r>
            <a:r>
              <a:rPr lang="vi-VN" dirty="0" err="1" smtClean="0"/>
              <a:t>mức</a:t>
            </a:r>
            <a:r>
              <a:rPr lang="vi-VN" dirty="0" smtClean="0"/>
              <a:t> </a:t>
            </a:r>
            <a:r>
              <a:rPr lang="vi-VN" dirty="0" err="1" smtClean="0"/>
              <a:t>giá</a:t>
            </a:r>
            <a:r>
              <a:rPr lang="vi-VN" dirty="0" smtClean="0"/>
              <a:t> </a:t>
            </a:r>
            <a:r>
              <a:rPr lang="vi-VN" dirty="0" err="1" smtClean="0"/>
              <a:t>cũng</a:t>
            </a:r>
            <a:r>
              <a:rPr lang="vi-VN" dirty="0" smtClean="0"/>
              <a:t> như </a:t>
            </a:r>
            <a:r>
              <a:rPr lang="vi-VN" dirty="0" err="1" smtClean="0"/>
              <a:t>điều</a:t>
            </a:r>
            <a:r>
              <a:rPr lang="vi-VN" dirty="0" smtClean="0"/>
              <a:t> </a:t>
            </a:r>
            <a:r>
              <a:rPr lang="vi-VN" dirty="0" err="1" smtClean="0"/>
              <a:t>khoản</a:t>
            </a:r>
            <a:r>
              <a:rPr lang="vi-VN" dirty="0" smtClean="0"/>
              <a:t> thuê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chính</a:t>
            </a:r>
            <a:r>
              <a:rPr lang="vi-VN" dirty="0" smtClean="0"/>
              <a:t> </a:t>
            </a:r>
            <a:r>
              <a:rPr lang="vi-VN" dirty="0" err="1" smtClean="0"/>
              <a:t>họ</a:t>
            </a:r>
            <a:r>
              <a:rPr lang="vi-VN" dirty="0" smtClean="0"/>
              <a:t>. </a:t>
            </a:r>
            <a:r>
              <a:rPr lang="vi-VN" dirty="0" err="1" smtClean="0"/>
              <a:t>Ngoài</a:t>
            </a:r>
            <a:r>
              <a:rPr lang="vi-VN" dirty="0" smtClean="0"/>
              <a:t> ra </a:t>
            </a:r>
            <a:r>
              <a:rPr lang="vi-VN" dirty="0" err="1" smtClean="0"/>
              <a:t>Uber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Grab</a:t>
            </a:r>
            <a:r>
              <a:rPr lang="vi-VN" dirty="0" smtClean="0"/>
              <a:t> </a:t>
            </a:r>
            <a:r>
              <a:rPr lang="vi-VN" dirty="0" err="1" smtClean="0"/>
              <a:t>cũng</a:t>
            </a:r>
            <a:r>
              <a:rPr lang="vi-VN" dirty="0" smtClean="0"/>
              <a:t> không </a:t>
            </a:r>
            <a:r>
              <a:rPr lang="vi-VN" dirty="0" err="1" smtClean="0"/>
              <a:t>hỗ</a:t>
            </a:r>
            <a:r>
              <a:rPr lang="vi-VN" dirty="0" smtClean="0"/>
              <a:t> </a:t>
            </a:r>
            <a:r>
              <a:rPr lang="vi-VN" dirty="0" err="1" smtClean="0"/>
              <a:t>trợ</a:t>
            </a:r>
            <a:r>
              <a:rPr lang="vi-VN" dirty="0" smtClean="0"/>
              <a:t> cho thuê xe </a:t>
            </a:r>
            <a:r>
              <a:rPr lang="vi-VN" dirty="0" err="1" smtClean="0"/>
              <a:t>dài</a:t>
            </a:r>
            <a:r>
              <a:rPr lang="vi-VN" dirty="0" smtClean="0"/>
              <a:t> </a:t>
            </a:r>
            <a:r>
              <a:rPr lang="vi-VN" dirty="0" err="1" smtClean="0"/>
              <a:t>hạn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21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Gần</a:t>
            </a:r>
            <a:r>
              <a:rPr lang="vi-VN" dirty="0" smtClean="0"/>
              <a:t> đây </a:t>
            </a:r>
            <a:r>
              <a:rPr lang="vi-VN" dirty="0" err="1" smtClean="0"/>
              <a:t>còn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giái</a:t>
            </a:r>
            <a:r>
              <a:rPr lang="vi-VN" dirty="0" smtClean="0"/>
              <a:t> </a:t>
            </a:r>
            <a:r>
              <a:rPr lang="vi-VN" dirty="0" err="1" smtClean="0"/>
              <a:t>pháp</a:t>
            </a:r>
            <a:r>
              <a:rPr lang="vi-VN" dirty="0" smtClean="0"/>
              <a:t> cho thuê xe </a:t>
            </a:r>
            <a:r>
              <a:rPr lang="vi-VN" dirty="0" err="1" smtClean="0"/>
              <a:t>online</a:t>
            </a:r>
            <a:r>
              <a:rPr lang="vi-VN" dirty="0" smtClean="0"/>
              <a:t> </a:t>
            </a:r>
            <a:r>
              <a:rPr lang="vi-VN" dirty="0" err="1" smtClean="0"/>
              <a:t>mới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Aleka. Aleka </a:t>
            </a:r>
            <a:r>
              <a:rPr lang="vi-VN" dirty="0" err="1" smtClean="0"/>
              <a:t>tự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</a:t>
            </a:r>
            <a:r>
              <a:rPr lang="vi-VN" dirty="0" err="1" smtClean="0"/>
              <a:t>rằng</a:t>
            </a:r>
            <a:r>
              <a:rPr lang="vi-VN" dirty="0" smtClean="0"/>
              <a:t> </a:t>
            </a:r>
            <a:r>
              <a:rPr lang="vi-VN" dirty="0" err="1" smtClean="0"/>
              <a:t>họ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1 </a:t>
            </a:r>
            <a:r>
              <a:rPr lang="vi-VN" dirty="0" err="1" smtClean="0"/>
              <a:t>website</a:t>
            </a:r>
            <a:r>
              <a:rPr lang="vi-VN" dirty="0" smtClean="0"/>
              <a:t> </a:t>
            </a:r>
            <a:r>
              <a:rPr lang="vi-VN" dirty="0" err="1" smtClean="0"/>
              <a:t>sàn</a:t>
            </a:r>
            <a:r>
              <a:rPr lang="vi-VN" dirty="0" smtClean="0"/>
              <a:t> giao </a:t>
            </a:r>
            <a:r>
              <a:rPr lang="vi-VN" dirty="0" err="1" smtClean="0"/>
              <a:t>dịch</a:t>
            </a:r>
            <a:r>
              <a:rPr lang="vi-VN" dirty="0" smtClean="0"/>
              <a:t> cho thuê xe </a:t>
            </a:r>
            <a:r>
              <a:rPr lang="vi-VN" dirty="0" err="1" smtClean="0"/>
              <a:t>được</a:t>
            </a:r>
            <a:r>
              <a:rPr lang="vi-VN" dirty="0" smtClean="0"/>
              <a:t> xây </a:t>
            </a:r>
            <a:r>
              <a:rPr lang="vi-VN" dirty="0" err="1" smtClean="0"/>
              <a:t>dựng</a:t>
            </a:r>
            <a:r>
              <a:rPr lang="vi-VN" dirty="0" smtClean="0"/>
              <a:t> trên khuôn </a:t>
            </a:r>
            <a:r>
              <a:rPr lang="vi-VN" dirty="0" err="1" smtClean="0"/>
              <a:t>mẫu</a:t>
            </a:r>
            <a:r>
              <a:rPr lang="vi-VN" dirty="0" smtClean="0"/>
              <a:t> tương </a:t>
            </a:r>
            <a:r>
              <a:rPr lang="vi-VN" dirty="0" err="1" smtClean="0"/>
              <a:t>tự</a:t>
            </a:r>
            <a:r>
              <a:rPr lang="vi-VN" dirty="0" smtClean="0"/>
              <a:t> như </a:t>
            </a:r>
            <a:r>
              <a:rPr lang="vi-VN" dirty="0" err="1" smtClean="0"/>
              <a:t>Airbnb</a:t>
            </a:r>
            <a:r>
              <a:rPr lang="vi-VN" dirty="0" smtClean="0"/>
              <a:t>, </a:t>
            </a:r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pháp</a:t>
            </a:r>
            <a:r>
              <a:rPr lang="vi-VN" dirty="0" smtClean="0"/>
              <a:t> cho thuê </a:t>
            </a:r>
            <a:r>
              <a:rPr lang="vi-VN" dirty="0" err="1" smtClean="0"/>
              <a:t>nhà</a:t>
            </a:r>
            <a:r>
              <a:rPr lang="vi-VN" dirty="0" smtClean="0"/>
              <a:t> </a:t>
            </a:r>
            <a:r>
              <a:rPr lang="vi-VN" dirty="0" err="1" smtClean="0"/>
              <a:t>trọ</a:t>
            </a:r>
            <a:r>
              <a:rPr lang="vi-VN" dirty="0" smtClean="0"/>
              <a:t> </a:t>
            </a:r>
            <a:r>
              <a:rPr lang="vi-VN" dirty="0" err="1" smtClean="0"/>
              <a:t>nỗi</a:t>
            </a:r>
            <a:r>
              <a:rPr lang="vi-VN" dirty="0" smtClean="0"/>
              <a:t> </a:t>
            </a:r>
            <a:r>
              <a:rPr lang="vi-VN" dirty="0" err="1" smtClean="0"/>
              <a:t>tiếng</a:t>
            </a:r>
            <a:r>
              <a:rPr lang="vi-VN" dirty="0" smtClean="0"/>
              <a:t> </a:t>
            </a:r>
            <a:r>
              <a:rPr lang="vi-VN" dirty="0" err="1" smtClean="0"/>
              <a:t>thế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. Aleka cho </a:t>
            </a:r>
            <a:r>
              <a:rPr lang="vi-VN" dirty="0" err="1" smtClean="0"/>
              <a:t>phép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nhà</a:t>
            </a:r>
            <a:r>
              <a:rPr lang="vi-VN" dirty="0" smtClean="0"/>
              <a:t> cho thuê xe </a:t>
            </a:r>
            <a:r>
              <a:rPr lang="vi-VN" dirty="0" err="1" smtClean="0"/>
              <a:t>đã</a:t>
            </a:r>
            <a:r>
              <a:rPr lang="vi-VN" dirty="0" smtClean="0"/>
              <a:t> đăng </a:t>
            </a:r>
            <a:r>
              <a:rPr lang="vi-VN" dirty="0" err="1" smtClean="0"/>
              <a:t>ký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họ</a:t>
            </a:r>
            <a:r>
              <a:rPr lang="vi-VN" dirty="0" smtClean="0"/>
              <a:t> đăng xe lên </a:t>
            </a:r>
            <a:r>
              <a:rPr lang="vi-VN" dirty="0" err="1" smtClean="0"/>
              <a:t>website</a:t>
            </a:r>
            <a:r>
              <a:rPr lang="vi-VN" dirty="0" smtClean="0"/>
              <a:t> </a:t>
            </a:r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vi-VN" dirty="0" err="1" smtClean="0"/>
              <a:t>tự</a:t>
            </a:r>
            <a:r>
              <a:rPr lang="vi-VN" dirty="0" smtClean="0"/>
              <a:t> </a:t>
            </a:r>
            <a:r>
              <a:rPr lang="vi-VN" dirty="0" err="1" smtClean="0"/>
              <a:t>định</a:t>
            </a:r>
            <a:r>
              <a:rPr lang="vi-VN" dirty="0" smtClean="0"/>
              <a:t> </a:t>
            </a:r>
            <a:r>
              <a:rPr lang="vi-VN" dirty="0" err="1" smtClean="0"/>
              <a:t>giá</a:t>
            </a:r>
            <a:r>
              <a:rPr lang="vi-VN" dirty="0" smtClean="0"/>
              <a:t> thuê </a:t>
            </a:r>
            <a:r>
              <a:rPr lang="vi-VN" dirty="0" err="1" smtClean="0"/>
              <a:t>cũng</a:t>
            </a:r>
            <a:r>
              <a:rPr lang="vi-VN" dirty="0" smtClean="0"/>
              <a:t> như </a:t>
            </a:r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số</a:t>
            </a:r>
            <a:r>
              <a:rPr lang="vi-VN" dirty="0" smtClean="0"/>
              <a:t> </a:t>
            </a:r>
            <a:r>
              <a:rPr lang="vi-VN" dirty="0" err="1" smtClean="0"/>
              <a:t>điều</a:t>
            </a:r>
            <a:r>
              <a:rPr lang="vi-VN" dirty="0" smtClean="0"/>
              <a:t> </a:t>
            </a:r>
            <a:r>
              <a:rPr lang="vi-VN" dirty="0" err="1" smtClean="0"/>
              <a:t>khoản</a:t>
            </a:r>
            <a:r>
              <a:rPr lang="vi-VN" dirty="0" smtClean="0"/>
              <a:t> thuê </a:t>
            </a:r>
            <a:r>
              <a:rPr lang="vi-VN" dirty="0" err="1" smtClean="0"/>
              <a:t>khác</a:t>
            </a:r>
            <a:r>
              <a:rPr lang="vi-VN" dirty="0" smtClean="0"/>
              <a:t>. Trang </a:t>
            </a:r>
            <a:r>
              <a:rPr lang="vi-VN" dirty="0" err="1" smtClean="0"/>
              <a:t>web</a:t>
            </a:r>
            <a:r>
              <a:rPr lang="vi-VN" dirty="0" smtClean="0"/>
              <a:t> cung </a:t>
            </a:r>
            <a:r>
              <a:rPr lang="vi-VN" dirty="0" err="1" smtClean="0"/>
              <a:t>cấp</a:t>
            </a:r>
            <a:r>
              <a:rPr lang="vi-VN" dirty="0" smtClean="0"/>
              <a:t> công </a:t>
            </a:r>
            <a:r>
              <a:rPr lang="vi-VN" dirty="0" err="1" smtClean="0"/>
              <a:t>cụ</a:t>
            </a:r>
            <a:r>
              <a:rPr lang="vi-VN" dirty="0" smtClean="0"/>
              <a:t> </a:t>
            </a:r>
            <a:r>
              <a:rPr lang="vi-VN" dirty="0" err="1" smtClean="0"/>
              <a:t>search</a:t>
            </a:r>
            <a:r>
              <a:rPr lang="vi-VN" dirty="0" smtClean="0"/>
              <a:t> </a:t>
            </a:r>
            <a:r>
              <a:rPr lang="vi-VN" dirty="0" err="1" smtClean="0"/>
              <a:t>để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thuê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dễ</a:t>
            </a:r>
            <a:r>
              <a:rPr lang="vi-VN" dirty="0" smtClean="0"/>
              <a:t> </a:t>
            </a:r>
            <a:r>
              <a:rPr lang="vi-VN" dirty="0" err="1" smtClean="0"/>
              <a:t>dàng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 xe cho thuê </a:t>
            </a:r>
            <a:r>
              <a:rPr lang="vi-VN" dirty="0" err="1" smtClean="0"/>
              <a:t>phụ</a:t>
            </a:r>
            <a:r>
              <a:rPr lang="vi-VN" dirty="0" smtClean="0"/>
              <a:t> </a:t>
            </a:r>
            <a:r>
              <a:rPr lang="vi-VN" dirty="0" err="1" smtClean="0"/>
              <a:t>hợp</a:t>
            </a:r>
            <a:r>
              <a:rPr lang="vi-VN" dirty="0" smtClean="0"/>
              <a:t>.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cũng</a:t>
            </a:r>
            <a:r>
              <a:rPr lang="vi-VN" dirty="0" smtClean="0"/>
              <a:t> </a:t>
            </a:r>
            <a:r>
              <a:rPr lang="vi-VN" dirty="0" err="1" smtClean="0"/>
              <a:t>hỗ</a:t>
            </a:r>
            <a:r>
              <a:rPr lang="vi-VN" dirty="0" smtClean="0"/>
              <a:t> </a:t>
            </a:r>
            <a:r>
              <a:rPr lang="vi-VN" dirty="0" err="1" smtClean="0"/>
              <a:t>trợ</a:t>
            </a:r>
            <a:r>
              <a:rPr lang="vi-VN" dirty="0" smtClean="0"/>
              <a:t> cho </a:t>
            </a:r>
            <a:r>
              <a:rPr lang="vi-VN" dirty="0" err="1" smtClean="0"/>
              <a:t>người</a:t>
            </a:r>
            <a:r>
              <a:rPr lang="vi-VN" dirty="0" smtClean="0"/>
              <a:t> thuê </a:t>
            </a:r>
            <a:r>
              <a:rPr lang="vi-VN" dirty="0" err="1" smtClean="0"/>
              <a:t>đặt</a:t>
            </a:r>
            <a:r>
              <a:rPr lang="vi-VN" dirty="0" smtClean="0"/>
              <a:t> xe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trả</a:t>
            </a:r>
            <a:r>
              <a:rPr lang="vi-VN" dirty="0" smtClean="0"/>
              <a:t> </a:t>
            </a:r>
            <a:r>
              <a:rPr lang="vi-VN" dirty="0" err="1" smtClean="0"/>
              <a:t>phí</a:t>
            </a:r>
            <a:r>
              <a:rPr lang="vi-VN" dirty="0" smtClean="0"/>
              <a:t> thuê xe </a:t>
            </a:r>
            <a:r>
              <a:rPr lang="vi-VN" dirty="0" err="1" smtClean="0"/>
              <a:t>online</a:t>
            </a:r>
            <a:r>
              <a:rPr lang="vi-VN" dirty="0" smtClean="0"/>
              <a:t>. Hơn </a:t>
            </a:r>
            <a:r>
              <a:rPr lang="vi-VN" dirty="0" err="1" smtClean="0"/>
              <a:t>thế</a:t>
            </a:r>
            <a:r>
              <a:rPr lang="vi-VN" dirty="0" smtClean="0"/>
              <a:t> </a:t>
            </a:r>
            <a:r>
              <a:rPr lang="vi-VN" dirty="0" err="1" smtClean="0"/>
              <a:t>nữa</a:t>
            </a:r>
            <a:r>
              <a:rPr lang="vi-VN" dirty="0" smtClean="0"/>
              <a:t>, Aleka </a:t>
            </a:r>
            <a:r>
              <a:rPr lang="vi-VN" dirty="0" err="1" smtClean="0"/>
              <a:t>còn</a:t>
            </a:r>
            <a:r>
              <a:rPr lang="vi-VN" dirty="0" smtClean="0"/>
              <a:t> </a:t>
            </a:r>
            <a:r>
              <a:rPr lang="vi-VN" dirty="0" err="1" smtClean="0"/>
              <a:t>giúp</a:t>
            </a:r>
            <a:r>
              <a:rPr lang="vi-VN" dirty="0" smtClean="0"/>
              <a:t> </a:t>
            </a:r>
            <a:r>
              <a:rPr lang="vi-VN" dirty="0" err="1" smtClean="0"/>
              <a:t>nhà</a:t>
            </a:r>
            <a:r>
              <a:rPr lang="vi-VN" dirty="0" smtClean="0"/>
              <a:t> cung </a:t>
            </a:r>
            <a:r>
              <a:rPr lang="vi-VN" dirty="0" err="1" smtClean="0"/>
              <a:t>cấp</a:t>
            </a:r>
            <a:r>
              <a:rPr lang="vi-VN" dirty="0" smtClean="0"/>
              <a:t> xe </a:t>
            </a:r>
            <a:r>
              <a:rPr lang="vi-VN" dirty="0" err="1" smtClean="0"/>
              <a:t>quản</a:t>
            </a:r>
            <a:r>
              <a:rPr lang="vi-VN" dirty="0" smtClean="0"/>
              <a:t> </a:t>
            </a:r>
            <a:r>
              <a:rPr lang="vi-VN" dirty="0" err="1" smtClean="0"/>
              <a:t>lý</a:t>
            </a:r>
            <a:r>
              <a:rPr lang="vi-VN" dirty="0" smtClean="0"/>
              <a:t> </a:t>
            </a:r>
            <a:r>
              <a:rPr lang="vi-VN" dirty="0" err="1" smtClean="0"/>
              <a:t>lịch</a:t>
            </a:r>
            <a:r>
              <a:rPr lang="vi-VN" dirty="0" smtClean="0"/>
              <a:t> </a:t>
            </a:r>
            <a:r>
              <a:rPr lang="vi-VN" dirty="0" err="1" smtClean="0"/>
              <a:t>đặt</a:t>
            </a:r>
            <a:r>
              <a:rPr lang="vi-VN" dirty="0" smtClean="0"/>
              <a:t> xe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họ</a:t>
            </a:r>
            <a:r>
              <a:rPr lang="vi-VN" dirty="0" smtClean="0"/>
              <a:t> ngay trên </a:t>
            </a:r>
            <a:r>
              <a:rPr lang="vi-VN" dirty="0" err="1" smtClean="0"/>
              <a:t>website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30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Dù</a:t>
            </a:r>
            <a:r>
              <a:rPr lang="vi-VN" dirty="0" smtClean="0"/>
              <a:t> </a:t>
            </a:r>
            <a:r>
              <a:rPr lang="vi-VN" dirty="0" err="1" smtClean="0"/>
              <a:t>rằng</a:t>
            </a:r>
            <a:r>
              <a:rPr lang="vi-VN" dirty="0" smtClean="0"/>
              <a:t> Aleka </a:t>
            </a:r>
            <a:r>
              <a:rPr lang="vi-VN" dirty="0" err="1" smtClean="0"/>
              <a:t>tự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</a:t>
            </a:r>
            <a:r>
              <a:rPr lang="vi-VN" dirty="0" err="1" smtClean="0"/>
              <a:t>rằng</a:t>
            </a:r>
            <a:r>
              <a:rPr lang="vi-VN" dirty="0" smtClean="0"/>
              <a:t> </a:t>
            </a:r>
            <a:r>
              <a:rPr lang="vi-VN" dirty="0" err="1" smtClean="0"/>
              <a:t>họ</a:t>
            </a:r>
            <a:r>
              <a:rPr lang="vi-VN" dirty="0" smtClean="0"/>
              <a:t> xây </a:t>
            </a:r>
            <a:r>
              <a:rPr lang="vi-VN" dirty="0" err="1" smtClean="0"/>
              <a:t>dựng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pháp</a:t>
            </a:r>
            <a:r>
              <a:rPr lang="vi-VN" dirty="0" smtClean="0"/>
              <a:t> </a:t>
            </a:r>
            <a:r>
              <a:rPr lang="vi-VN" dirty="0" err="1" smtClean="0"/>
              <a:t>dựa</a:t>
            </a:r>
            <a:r>
              <a:rPr lang="vi-VN" dirty="0" smtClean="0"/>
              <a:t> trên </a:t>
            </a:r>
            <a:r>
              <a:rPr lang="vi-VN" dirty="0" err="1" smtClean="0"/>
              <a:t>Airbnb</a:t>
            </a:r>
            <a:r>
              <a:rPr lang="vi-VN" dirty="0" smtClean="0"/>
              <a:t> </a:t>
            </a:r>
            <a:r>
              <a:rPr lang="vi-VN" dirty="0" err="1" smtClean="0"/>
              <a:t>thế</a:t>
            </a:r>
            <a:r>
              <a:rPr lang="vi-VN" dirty="0" smtClean="0"/>
              <a:t> nhưng </a:t>
            </a:r>
            <a:r>
              <a:rPr lang="vi-VN" dirty="0" err="1" smtClean="0"/>
              <a:t>họ</a:t>
            </a:r>
            <a:r>
              <a:rPr lang="vi-VN" dirty="0" smtClean="0"/>
              <a:t> </a:t>
            </a:r>
            <a:r>
              <a:rPr lang="vi-VN" dirty="0" err="1" smtClean="0"/>
              <a:t>lại</a:t>
            </a:r>
            <a:r>
              <a:rPr lang="vi-VN" dirty="0" smtClean="0"/>
              <a:t> </a:t>
            </a:r>
            <a:r>
              <a:rPr lang="vi-VN" dirty="0" err="1" smtClean="0"/>
              <a:t>thiếu</a:t>
            </a:r>
            <a:r>
              <a:rPr lang="vi-VN" dirty="0" smtClean="0"/>
              <a:t> </a:t>
            </a:r>
            <a:r>
              <a:rPr lang="en-US" dirty="0" err="1" smtClean="0"/>
              <a:t>mất</a:t>
            </a:r>
            <a:r>
              <a:rPr lang="en-US" baseline="0" dirty="0" smtClean="0"/>
              <a:t> 1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năng </a:t>
            </a:r>
            <a:r>
              <a:rPr lang="vi-VN" dirty="0" err="1" smtClean="0"/>
              <a:t>mà</a:t>
            </a:r>
            <a:r>
              <a:rPr lang="vi-VN" dirty="0" smtClean="0"/>
              <a:t> </a:t>
            </a:r>
            <a:r>
              <a:rPr lang="vi-VN" dirty="0" err="1" smtClean="0"/>
              <a:t>Airbnb</a:t>
            </a:r>
            <a:r>
              <a:rPr lang="vi-VN" dirty="0" smtClean="0"/>
              <a:t> </a:t>
            </a:r>
            <a:r>
              <a:rPr lang="vi-VN" dirty="0" err="1" smtClean="0"/>
              <a:t>đã</a:t>
            </a:r>
            <a:r>
              <a:rPr lang="vi-VN" dirty="0" smtClean="0"/>
              <a:t> </a:t>
            </a:r>
            <a:r>
              <a:rPr lang="vi-VN" dirty="0" err="1" smtClean="0"/>
              <a:t>làm</a:t>
            </a:r>
            <a:r>
              <a:rPr lang="vi-VN" dirty="0" smtClean="0"/>
              <a:t> </a:t>
            </a:r>
            <a:r>
              <a:rPr lang="vi-VN" dirty="0" err="1" smtClean="0"/>
              <a:t>rất</a:t>
            </a:r>
            <a:r>
              <a:rPr lang="vi-VN" dirty="0" smtClean="0"/>
              <a:t> </a:t>
            </a:r>
            <a:r>
              <a:rPr lang="vi-VN" dirty="0" err="1" smtClean="0"/>
              <a:t>tốt</a:t>
            </a:r>
            <a:r>
              <a:rPr lang="vi-VN" dirty="0" smtClean="0"/>
              <a:t>, </a:t>
            </a:r>
            <a:r>
              <a:rPr lang="vi-VN" dirty="0" err="1" smtClean="0"/>
              <a:t>đó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năng </a:t>
            </a:r>
            <a:r>
              <a:rPr lang="vi-VN" dirty="0" err="1" smtClean="0"/>
              <a:t>feedback</a:t>
            </a:r>
            <a:r>
              <a:rPr lang="vi-VN" dirty="0" smtClean="0"/>
              <a:t>/</a:t>
            </a:r>
            <a:r>
              <a:rPr lang="vi-VN" dirty="0" err="1" smtClean="0"/>
              <a:t>review</a:t>
            </a:r>
            <a:r>
              <a:rPr lang="vi-VN" dirty="0" smtClean="0"/>
              <a:t> </a:t>
            </a:r>
            <a:r>
              <a:rPr lang="vi-VN" dirty="0" err="1" smtClean="0"/>
              <a:t>sản</a:t>
            </a:r>
            <a:r>
              <a:rPr lang="vi-VN" dirty="0" smtClean="0"/>
              <a:t> </a:t>
            </a:r>
            <a:r>
              <a:rPr lang="vi-VN" dirty="0" err="1" smtClean="0"/>
              <a:t>phẩm</a:t>
            </a:r>
            <a:r>
              <a:rPr lang="vi-VN" dirty="0" smtClean="0"/>
              <a:t>. Aleka chưa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hỗ</a:t>
            </a:r>
            <a:r>
              <a:rPr lang="vi-VN" dirty="0" smtClean="0"/>
              <a:t> </a:t>
            </a:r>
            <a:r>
              <a:rPr lang="vi-VN" dirty="0" err="1" smtClean="0"/>
              <a:t>trợ</a:t>
            </a:r>
            <a:r>
              <a:rPr lang="vi-VN" dirty="0" smtClean="0"/>
              <a:t> cho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tiến</a:t>
            </a:r>
            <a:r>
              <a:rPr lang="vi-VN" dirty="0" smtClean="0"/>
              <a:t> </a:t>
            </a:r>
            <a:r>
              <a:rPr lang="vi-VN" dirty="0" err="1" smtClean="0"/>
              <a:t>hành</a:t>
            </a:r>
            <a:r>
              <a:rPr lang="vi-VN" dirty="0" smtClean="0"/>
              <a:t> </a:t>
            </a:r>
            <a:r>
              <a:rPr lang="vi-VN" dirty="0" err="1" smtClean="0"/>
              <a:t>viết</a:t>
            </a:r>
            <a:r>
              <a:rPr lang="vi-VN" dirty="0" smtClean="0"/>
              <a:t> </a:t>
            </a:r>
            <a:r>
              <a:rPr lang="vi-VN" dirty="0" err="1" smtClean="0"/>
              <a:t>review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đánh</a:t>
            </a:r>
            <a:r>
              <a:rPr lang="vi-VN" dirty="0" smtClean="0"/>
              <a:t> </a:t>
            </a:r>
            <a:r>
              <a:rPr lang="vi-VN" dirty="0" err="1" smtClean="0"/>
              <a:t>giá</a:t>
            </a:r>
            <a:r>
              <a:rPr lang="vi-VN" dirty="0" smtClean="0"/>
              <a:t> cho xe sau khi thuê </a:t>
            </a:r>
            <a:r>
              <a:rPr lang="vi-VN" dirty="0" err="1" smtClean="0"/>
              <a:t>cũng</a:t>
            </a:r>
            <a:r>
              <a:rPr lang="vi-VN" dirty="0" smtClean="0"/>
              <a:t> như xem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đánh</a:t>
            </a:r>
            <a:r>
              <a:rPr lang="vi-VN" dirty="0" smtClean="0"/>
              <a:t> </a:t>
            </a:r>
            <a:r>
              <a:rPr lang="vi-VN" dirty="0" err="1" smtClean="0"/>
              <a:t>giá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review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trước</a:t>
            </a:r>
            <a:r>
              <a:rPr lang="vi-VN" dirty="0" smtClean="0"/>
              <a:t> khi </a:t>
            </a:r>
            <a:r>
              <a:rPr lang="vi-VN" dirty="0" err="1" smtClean="0"/>
              <a:t>quyết</a:t>
            </a:r>
            <a:r>
              <a:rPr lang="vi-VN" dirty="0" smtClean="0"/>
              <a:t> </a:t>
            </a:r>
            <a:r>
              <a:rPr lang="vi-VN" dirty="0" err="1" smtClean="0"/>
              <a:t>định</a:t>
            </a:r>
            <a:r>
              <a:rPr lang="vi-VN" dirty="0" smtClean="0"/>
              <a:t> thuê. Đây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khuyết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lớn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Aleka.</a:t>
            </a:r>
            <a:endParaRPr lang="en-US" dirty="0" smtClean="0"/>
          </a:p>
          <a:p>
            <a:endParaRPr lang="en-US" dirty="0" smtClean="0"/>
          </a:p>
          <a:p>
            <a:r>
              <a:rPr lang="vi-VN" dirty="0" err="1" smtClean="0"/>
              <a:t>Đến</a:t>
            </a:r>
            <a:r>
              <a:rPr lang="vi-VN" dirty="0" smtClean="0"/>
              <a:t> đây,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thúc</a:t>
            </a:r>
            <a:r>
              <a:rPr lang="vi-VN" dirty="0" smtClean="0"/>
              <a:t> </a:t>
            </a:r>
            <a:r>
              <a:rPr lang="vi-VN" dirty="0" err="1" smtClean="0"/>
              <a:t>mục</a:t>
            </a:r>
            <a:r>
              <a:rPr lang="vi-VN" dirty="0" smtClean="0"/>
              <a:t> </a:t>
            </a:r>
            <a:r>
              <a:rPr lang="vi-VN" dirty="0" err="1" smtClean="0"/>
              <a:t>tình</a:t>
            </a:r>
            <a:r>
              <a:rPr lang="vi-VN" dirty="0" smtClean="0"/>
              <a:t> </a:t>
            </a:r>
            <a:r>
              <a:rPr lang="vi-VN" dirty="0" err="1" smtClean="0"/>
              <a:t>hình</a:t>
            </a:r>
            <a:r>
              <a:rPr lang="vi-VN" dirty="0" smtClean="0"/>
              <a:t> </a:t>
            </a:r>
            <a:r>
              <a:rPr lang="vi-VN" dirty="0" err="1" smtClean="0"/>
              <a:t>hiện</a:t>
            </a:r>
            <a:r>
              <a:rPr lang="vi-VN" dirty="0" smtClean="0"/>
              <a:t> </a:t>
            </a:r>
            <a:r>
              <a:rPr lang="vi-VN" dirty="0" err="1" smtClean="0"/>
              <a:t>tại</a:t>
            </a:r>
            <a:r>
              <a:rPr lang="vi-VN" dirty="0" smtClean="0"/>
              <a:t>. </a:t>
            </a:r>
            <a:r>
              <a:rPr lang="vi-VN" dirty="0" err="1" smtClean="0"/>
              <a:t>Mục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theo: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pháp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bày</a:t>
            </a:r>
            <a:r>
              <a:rPr lang="vi-VN" dirty="0" smtClean="0"/>
              <a:t> </a:t>
            </a:r>
            <a:r>
              <a:rPr lang="vi-VN" dirty="0" err="1" smtClean="0"/>
              <a:t>bởi</a:t>
            </a:r>
            <a:r>
              <a:rPr lang="vi-VN" dirty="0" smtClean="0"/>
              <a:t> anh </a:t>
            </a:r>
            <a:r>
              <a:rPr lang="vi-VN" dirty="0" err="1" smtClean="0"/>
              <a:t>Thành</a:t>
            </a:r>
            <a:r>
              <a:rPr lang="vi-VN" dirty="0" smtClean="0"/>
              <a:t>. Xin </a:t>
            </a:r>
            <a:r>
              <a:rPr lang="vi-VN" dirty="0" err="1" smtClean="0"/>
              <a:t>mời</a:t>
            </a:r>
            <a:r>
              <a:rPr lang="vi-VN" dirty="0" smtClean="0"/>
              <a:t> anh </a:t>
            </a:r>
            <a:r>
              <a:rPr lang="vi-VN" dirty="0" err="1" smtClean="0"/>
              <a:t>Thành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06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6321766" y="0"/>
            <a:ext cx="2822234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6109041" y="0"/>
            <a:ext cx="1254127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962990" y="0"/>
            <a:ext cx="1146174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1873584"/>
            <a:ext cx="4800600" cy="2560320"/>
          </a:xfrm>
        </p:spPr>
        <p:txBody>
          <a:bodyPr anchor="b">
            <a:normAutofit/>
          </a:bodyPr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4572000"/>
            <a:ext cx="4800600" cy="1600200"/>
          </a:xfrm>
        </p:spPr>
        <p:txBody>
          <a:bodyPr/>
          <a:lstStyle>
            <a:lvl1pPr marL="0" indent="0" algn="l">
              <a:spcBef>
                <a:spcPts val="900"/>
              </a:spcBef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43300" y="1828801"/>
            <a:ext cx="462915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18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0" y="1828800"/>
            <a:ext cx="226314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900"/>
              </a:spcBef>
              <a:buNone/>
              <a:defRPr sz="15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71550" y="5257800"/>
            <a:ext cx="3429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8456" y="5333098"/>
            <a:ext cx="3315189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350">
                <a:solidFill>
                  <a:schemeClr val="bg1"/>
                </a:solidFill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43449" y="5257800"/>
            <a:ext cx="3429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971550" y="5257805"/>
            <a:ext cx="3429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4743449" y="5257805"/>
            <a:ext cx="3429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4809716" y="5333098"/>
            <a:ext cx="3315189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350">
                <a:solidFill>
                  <a:schemeClr val="bg1"/>
                </a:solidFill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71550" y="1828806"/>
            <a:ext cx="3429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18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743450" y="1828806"/>
            <a:ext cx="3429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18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4814888" y="2528890"/>
            <a:ext cx="6858000" cy="18002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 rot="5400000">
            <a:off x="3891173" y="3398185"/>
            <a:ext cx="6858000" cy="6163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 rot="5400000">
            <a:off x="3831460" y="3398185"/>
            <a:ext cx="6858000" cy="616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03489" y="685800"/>
            <a:ext cx="774954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51" y="685800"/>
            <a:ext cx="5982566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4905377" y="0"/>
            <a:ext cx="4238622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4692653" y="0"/>
            <a:ext cx="1254127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4546602" y="0"/>
            <a:ext cx="1146174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1" y="1873584"/>
            <a:ext cx="3840480" cy="2560320"/>
          </a:xfrm>
        </p:spPr>
        <p:txBody>
          <a:bodyPr anchor="b">
            <a:normAutofit/>
          </a:bodyPr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1" y="4572000"/>
            <a:ext cx="3840480" cy="1600200"/>
          </a:xfrm>
        </p:spPr>
        <p:txBody>
          <a:bodyPr/>
          <a:lstStyle>
            <a:lvl1pPr marL="0" indent="0" algn="l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5057779" y="0"/>
            <a:ext cx="4086223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Instructional Text"/>
          <p:cNvSpPr/>
          <p:nvPr/>
        </p:nvSpPr>
        <p:spPr>
          <a:xfrm>
            <a:off x="9258300" y="0"/>
            <a:ext cx="97155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sz="900" b="1" i="1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sz="900" i="1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7216776" y="0"/>
            <a:ext cx="1927224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6927851" y="0"/>
            <a:ext cx="1254127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6880225" y="0"/>
            <a:ext cx="1095374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6880225" y="0"/>
            <a:ext cx="1095374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2914650"/>
            <a:ext cx="6035040" cy="1557338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4589468"/>
            <a:ext cx="6035039" cy="1011237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828804"/>
            <a:ext cx="3429000" cy="43434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828800"/>
            <a:ext cx="3429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1950" b="0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705100"/>
            <a:ext cx="3429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3450" y="1828805"/>
            <a:ext cx="3429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1950" b="0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3450" y="2705100"/>
            <a:ext cx="3429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6157" y="1828800"/>
            <a:ext cx="4594860" cy="4343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0" y="1828800"/>
            <a:ext cx="226314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900"/>
              </a:spcBef>
              <a:buNone/>
              <a:defRPr sz="15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9144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5"/>
            <a:ext cx="9144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11"/>
            <a:ext cx="9144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828800"/>
            <a:ext cx="72009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43589" y="6374999"/>
            <a:ext cx="111052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6374999"/>
            <a:ext cx="468240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43750" y="6374999"/>
            <a:ext cx="10287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05735" indent="-205735" algn="l" defTabSz="685783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70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17204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22940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94385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165831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337276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08723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680168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7.png"/><Relationship Id="rId4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jpeg"/><Relationship Id="rId5" Type="http://schemas.openxmlformats.org/officeDocument/2006/relationships/image" Target="../media/image37.png"/><Relationship Id="rId4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9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2.png"/><Relationship Id="rId9" Type="http://schemas.openxmlformats.org/officeDocument/2006/relationships/image" Target="../media/image4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9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3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7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6.png"/><Relationship Id="rId5" Type="http://schemas.openxmlformats.org/officeDocument/2006/relationships/image" Target="../media/image49.png"/><Relationship Id="rId10" Type="http://schemas.openxmlformats.org/officeDocument/2006/relationships/image" Target="../media/image40.png"/><Relationship Id="rId4" Type="http://schemas.openxmlformats.org/officeDocument/2006/relationships/image" Target="../media/image48.png"/><Relationship Id="rId9" Type="http://schemas.openxmlformats.org/officeDocument/2006/relationships/image" Target="../media/image45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2.png"/><Relationship Id="rId3" Type="http://schemas.openxmlformats.org/officeDocument/2006/relationships/image" Target="../media/image36.png"/><Relationship Id="rId7" Type="http://schemas.openxmlformats.org/officeDocument/2006/relationships/image" Target="../media/image48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39.xml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32.png"/><Relationship Id="rId5" Type="http://schemas.openxmlformats.org/officeDocument/2006/relationships/image" Target="../media/image50.png"/><Relationship Id="rId15" Type="http://schemas.openxmlformats.org/officeDocument/2006/relationships/image" Target="../media/image40.png"/><Relationship Id="rId10" Type="http://schemas.openxmlformats.org/officeDocument/2006/relationships/image" Target="../media/image51.png"/><Relationship Id="rId4" Type="http://schemas.openxmlformats.org/officeDocument/2006/relationships/image" Target="../media/image41.png"/><Relationship Id="rId9" Type="http://schemas.openxmlformats.org/officeDocument/2006/relationships/image" Target="../media/image39.png"/><Relationship Id="rId14" Type="http://schemas.openxmlformats.org/officeDocument/2006/relationships/image" Target="../media/image4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269" y="2357737"/>
            <a:ext cx="5322194" cy="55325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CAR RENTAL PORTAL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5336" y="3420105"/>
            <a:ext cx="5541135" cy="1941491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Supervisor: </a:t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err="1" smtClean="0">
                <a:solidFill>
                  <a:schemeClr val="tx2"/>
                </a:solidFill>
              </a:rPr>
              <a:t>Lâm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Hữu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Khánh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Phương</a:t>
            </a:r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n-US" sz="2400" dirty="0" smtClean="0">
                <a:solidFill>
                  <a:schemeClr val="tx2"/>
                </a:solidFill>
              </a:rPr>
              <a:t>Group members:</a:t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1. </a:t>
            </a:r>
            <a:r>
              <a:rPr lang="en-US" sz="2400" dirty="0" err="1" smtClean="0">
                <a:solidFill>
                  <a:schemeClr val="tx2"/>
                </a:solidFill>
              </a:rPr>
              <a:t>Trần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Hữu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Đức</a:t>
            </a:r>
            <a:r>
              <a:rPr lang="en-US" sz="2400" dirty="0" smtClean="0">
                <a:solidFill>
                  <a:schemeClr val="tx2"/>
                </a:solidFill>
              </a:rPr>
              <a:t/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2. </a:t>
            </a:r>
            <a:r>
              <a:rPr lang="en-US" sz="2400" dirty="0" err="1" smtClean="0">
                <a:solidFill>
                  <a:schemeClr val="tx2"/>
                </a:solidFill>
              </a:rPr>
              <a:t>Huỳnh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Công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Thành</a:t>
            </a:r>
            <a:r>
              <a:rPr lang="en-US" sz="2400" dirty="0" smtClean="0">
                <a:solidFill>
                  <a:schemeClr val="tx2"/>
                </a:solidFill>
              </a:rPr>
              <a:t/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3. </a:t>
            </a:r>
            <a:r>
              <a:rPr lang="en-US" sz="2400" dirty="0" err="1">
                <a:solidFill>
                  <a:schemeClr val="tx2"/>
                </a:solidFill>
              </a:rPr>
              <a:t>Lê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Vũ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Đăng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Khoa</a:t>
            </a:r>
            <a:r>
              <a:rPr lang="en-US" sz="2400" dirty="0" smtClean="0">
                <a:solidFill>
                  <a:schemeClr val="tx2"/>
                </a:solidFill>
              </a:rPr>
              <a:t/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4. </a:t>
            </a:r>
            <a:r>
              <a:rPr lang="en-US" sz="2400" dirty="0" err="1" smtClean="0">
                <a:solidFill>
                  <a:schemeClr val="tx2"/>
                </a:solidFill>
              </a:rPr>
              <a:t>Nguyễn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Tường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Tâm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269" y="1896072"/>
            <a:ext cx="3052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Capstone Project</a:t>
            </a: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6" r="19816"/>
          <a:stretch>
            <a:fillRect/>
          </a:stretch>
        </p:blipFill>
        <p:spPr/>
      </p:pic>
      <p:pic>
        <p:nvPicPr>
          <p:cNvPr id="7" name="Picture 6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67" r="2496"/>
          <a:stretch/>
        </p:blipFill>
        <p:spPr bwMode="auto">
          <a:xfrm>
            <a:off x="455336" y="170996"/>
            <a:ext cx="3480560" cy="9851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739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6010413" y="3177903"/>
            <a:ext cx="2514599" cy="1355354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CRP</a:t>
            </a:r>
          </a:p>
        </p:txBody>
      </p:sp>
      <p:pic>
        <p:nvPicPr>
          <p:cNvPr id="1026" name="Picture 2" descr="Image result for airbnb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1" y="2008209"/>
            <a:ext cx="1491535" cy="149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03648" y="3919057"/>
            <a:ext cx="3027341" cy="2027652"/>
            <a:chOff x="7615686" y="1601273"/>
            <a:chExt cx="4036454" cy="2703536"/>
          </a:xfrm>
        </p:grpSpPr>
        <p:pic>
          <p:nvPicPr>
            <p:cNvPr id="1032" name="Picture 8" descr="Image result for recommendation engine icon"/>
            <p:cNvPicPr>
              <a:picLocks noChangeAspect="1" noChangeArrowheads="1"/>
            </p:cNvPicPr>
            <p:nvPr/>
          </p:nvPicPr>
          <p:blipFill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9875" y="1601273"/>
              <a:ext cx="2008076" cy="2008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7615686" y="3609349"/>
              <a:ext cx="4036454" cy="69546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/>
                <a:t>Recommender engine</a:t>
              </a:r>
            </a:p>
          </p:txBody>
        </p:sp>
      </p:grpSp>
      <p:sp>
        <p:nvSpPr>
          <p:cNvPr id="7" name="Right Arrow 6"/>
          <p:cNvSpPr/>
          <p:nvPr/>
        </p:nvSpPr>
        <p:spPr>
          <a:xfrm>
            <a:off x="3230991" y="3499745"/>
            <a:ext cx="2207117" cy="65128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98686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314700" y="4813272"/>
            <a:ext cx="2514599" cy="1355354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CRP</a:t>
            </a:r>
          </a:p>
        </p:txBody>
      </p:sp>
      <p:pic>
        <p:nvPicPr>
          <p:cNvPr id="4" name="Picture 2" descr="Hình ảnh có liên qu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23965"/>
            <a:ext cx="2857500" cy="145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ết quả hình ảnh cho cloudinar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299" y="1952247"/>
            <a:ext cx="2205160" cy="220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15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3504983" y="3037391"/>
            <a:ext cx="1814312" cy="864113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CRP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51828" y="3037391"/>
            <a:ext cx="1831105" cy="2331077"/>
            <a:chOff x="869102" y="2906854"/>
            <a:chExt cx="2441473" cy="3108102"/>
          </a:xfrm>
        </p:grpSpPr>
        <p:pic>
          <p:nvPicPr>
            <p:cNvPr id="205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41345" y="3037391"/>
            <a:ext cx="1831105" cy="2331077"/>
            <a:chOff x="869102" y="2906854"/>
            <a:chExt cx="2441473" cy="3108102"/>
          </a:xfrm>
        </p:grpSpPr>
        <p:pic>
          <p:nvPicPr>
            <p:cNvPr id="9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665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grpSp>
        <p:nvGrpSpPr>
          <p:cNvPr id="7" name="Group 6"/>
          <p:cNvGrpSpPr/>
          <p:nvPr/>
        </p:nvGrpSpPr>
        <p:grpSpPr>
          <a:xfrm>
            <a:off x="651828" y="3037391"/>
            <a:ext cx="1831105" cy="2331077"/>
            <a:chOff x="869102" y="2906854"/>
            <a:chExt cx="2441473" cy="3108102"/>
          </a:xfrm>
        </p:grpSpPr>
        <p:pic>
          <p:nvPicPr>
            <p:cNvPr id="205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485239" y="2112032"/>
            <a:ext cx="6658765" cy="2260641"/>
            <a:chOff x="3313648" y="1673042"/>
            <a:chExt cx="8878353" cy="3014188"/>
          </a:xfrm>
        </p:grpSpPr>
        <p:sp>
          <p:nvSpPr>
            <p:cNvPr id="4" name="Rectangle 3"/>
            <p:cNvSpPr/>
            <p:nvPr/>
          </p:nvSpPr>
          <p:spPr>
            <a:xfrm>
              <a:off x="3313648" y="2598146"/>
              <a:ext cx="2419082" cy="1152150"/>
            </a:xfrm>
            <a:prstGeom prst="rec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/>
                <a:t>CRP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306226" y="1673042"/>
              <a:ext cx="5885774" cy="852754"/>
              <a:chOff x="6549722" y="1745392"/>
              <a:chExt cx="5340505" cy="852754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7402476" y="1749169"/>
                <a:ext cx="4487751" cy="8489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100" dirty="0">
                    <a:solidFill>
                      <a:schemeClr val="tx2"/>
                    </a:solidFill>
                  </a:rPr>
                  <a:t>Find the most suitable vehicle</a:t>
                </a:r>
              </a:p>
            </p:txBody>
          </p:sp>
          <p:pic>
            <p:nvPicPr>
              <p:cNvPr id="3" name="Picture 2" descr="Kết quả hình ảnh cho possible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49722" y="1745392"/>
                <a:ext cx="852754" cy="8527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oup 10"/>
            <p:cNvGrpSpPr/>
            <p:nvPr/>
          </p:nvGrpSpPr>
          <p:grpSpPr>
            <a:xfrm>
              <a:off x="6306226" y="2753759"/>
              <a:ext cx="5885775" cy="852754"/>
              <a:chOff x="6123345" y="1747280"/>
              <a:chExt cx="5783471" cy="852754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6976100" y="1749169"/>
                <a:ext cx="4930716" cy="8489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100" dirty="0">
                    <a:solidFill>
                      <a:schemeClr val="tx2"/>
                    </a:solidFill>
                  </a:rPr>
                  <a:t>Book and pay booking easily</a:t>
                </a:r>
              </a:p>
            </p:txBody>
          </p:sp>
          <p:pic>
            <p:nvPicPr>
              <p:cNvPr id="13" name="Picture 12" descr="Kết quả hình ảnh cho possible icon"/>
              <p:cNvPicPr>
                <a:picLocks noChangeAspect="1" noChangeArrowheads="1"/>
              </p:cNvPicPr>
              <p:nvPr/>
            </p:nvPicPr>
            <p:blipFill>
              <a:blip r:embed="rId5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3345" y="1747280"/>
                <a:ext cx="852754" cy="8527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oup 13"/>
            <p:cNvGrpSpPr/>
            <p:nvPr/>
          </p:nvGrpSpPr>
          <p:grpSpPr>
            <a:xfrm>
              <a:off x="6306226" y="3834476"/>
              <a:ext cx="5777922" cy="852754"/>
              <a:chOff x="6123345" y="1747280"/>
              <a:chExt cx="5677493" cy="852754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6976100" y="1749169"/>
                <a:ext cx="4824738" cy="8489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100" dirty="0">
                    <a:solidFill>
                      <a:schemeClr val="tx2"/>
                    </a:solidFill>
                  </a:rPr>
                  <a:t>Feedback on rental services</a:t>
                </a:r>
              </a:p>
            </p:txBody>
          </p:sp>
          <p:pic>
            <p:nvPicPr>
              <p:cNvPr id="16" name="Picture 15" descr="Kết quả hình ảnh cho possible icon"/>
              <p:cNvPicPr>
                <a:picLocks noChangeAspect="1" noChangeArrowheads="1"/>
              </p:cNvPicPr>
              <p:nvPr/>
            </p:nvPicPr>
            <p:blipFill>
              <a:blip r:embed="rId5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3345" y="1747280"/>
                <a:ext cx="852754" cy="8527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86383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168870" y="3323987"/>
            <a:ext cx="1831105" cy="2331077"/>
            <a:chOff x="869102" y="2906854"/>
            <a:chExt cx="2441473" cy="3108102"/>
          </a:xfrm>
        </p:grpSpPr>
        <p:pic>
          <p:nvPicPr>
            <p:cNvPr id="38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Rectangle 38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72588" y="2154848"/>
            <a:ext cx="7131704" cy="3767928"/>
            <a:chOff x="2230114" y="1730131"/>
            <a:chExt cx="9508939" cy="5023904"/>
          </a:xfrm>
        </p:grpSpPr>
        <p:grpSp>
          <p:nvGrpSpPr>
            <p:cNvPr id="7" name="Group 6"/>
            <p:cNvGrpSpPr/>
            <p:nvPr/>
          </p:nvGrpSpPr>
          <p:grpSpPr>
            <a:xfrm>
              <a:off x="2230114" y="1730131"/>
              <a:ext cx="9508939" cy="5023904"/>
              <a:chOff x="2230114" y="1730131"/>
              <a:chExt cx="9508939" cy="5023904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2230114" y="1730131"/>
                <a:ext cx="9506747" cy="4966883"/>
                <a:chOff x="3313648" y="944519"/>
                <a:chExt cx="9506747" cy="4966883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3313648" y="1847576"/>
                  <a:ext cx="9506747" cy="4063826"/>
                  <a:chOff x="3210617" y="1589998"/>
                  <a:chExt cx="9506747" cy="4063826"/>
                </a:xfrm>
              </p:grpSpPr>
              <p:sp>
                <p:nvSpPr>
                  <p:cNvPr id="4" name="Rectangle 3"/>
                  <p:cNvSpPr/>
                  <p:nvPr/>
                </p:nvSpPr>
                <p:spPr>
                  <a:xfrm>
                    <a:off x="3210617" y="2340568"/>
                    <a:ext cx="2419082" cy="1152150"/>
                  </a:xfrm>
                  <a:prstGeom prst="rect">
                    <a:avLst/>
                  </a:prstGeom>
                  <a:solidFill>
                    <a:srgbClr val="00743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5400" b="1" dirty="0"/>
                      <a:t>CRP</a:t>
                    </a:r>
                  </a:p>
                </p:txBody>
              </p:sp>
              <p:grpSp>
                <p:nvGrpSpPr>
                  <p:cNvPr id="34" name="Group 33"/>
                  <p:cNvGrpSpPr/>
                  <p:nvPr/>
                </p:nvGrpSpPr>
                <p:grpSpPr>
                  <a:xfrm>
                    <a:off x="5637494" y="1589998"/>
                    <a:ext cx="5049553" cy="3555011"/>
                    <a:chOff x="5637494" y="1589998"/>
                    <a:chExt cx="5049553" cy="3555011"/>
                  </a:xfrm>
                </p:grpSpPr>
                <p:grpSp>
                  <p:nvGrpSpPr>
                    <p:cNvPr id="5" name="Group 4"/>
                    <p:cNvGrpSpPr/>
                    <p:nvPr/>
                  </p:nvGrpSpPr>
                  <p:grpSpPr>
                    <a:xfrm>
                      <a:off x="6520486" y="1589998"/>
                      <a:ext cx="4158847" cy="848977"/>
                      <a:chOff x="7766988" y="1859471"/>
                      <a:chExt cx="4158847" cy="848977"/>
                    </a:xfrm>
                  </p:grpSpPr>
                  <p:pic>
                    <p:nvPicPr>
                      <p:cNvPr id="2052" name="Picture 4" descr="Image result for list icon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6988" y="1859471"/>
                        <a:ext cx="848977" cy="8489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3" name="Rectangle 2"/>
                      <p:cNvSpPr/>
                      <p:nvPr/>
                    </p:nvSpPr>
                    <p:spPr>
                      <a:xfrm>
                        <a:off x="8615964" y="1859471"/>
                        <a:ext cx="3309871" cy="848977"/>
                      </a:xfrm>
                      <a:prstGeom prst="rect">
                        <a:avLst/>
                      </a:prstGeom>
                      <a:solidFill>
                        <a:srgbClr val="009A4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100" dirty="0" smtClean="0"/>
                          <a:t>View </a:t>
                        </a:r>
                        <a:r>
                          <a:rPr lang="en-US" sz="2100" dirty="0"/>
                          <a:t>customer feedback</a:t>
                        </a:r>
                      </a:p>
                    </p:txBody>
                  </p:sp>
                </p:grpSp>
                <p:grpSp>
                  <p:nvGrpSpPr>
                    <p:cNvPr id="9" name="Group 8"/>
                    <p:cNvGrpSpPr/>
                    <p:nvPr/>
                  </p:nvGrpSpPr>
                  <p:grpSpPr>
                    <a:xfrm>
                      <a:off x="6520487" y="2492155"/>
                      <a:ext cx="4158847" cy="848977"/>
                      <a:chOff x="7766989" y="1809795"/>
                      <a:chExt cx="4158847" cy="848977"/>
                    </a:xfrm>
                  </p:grpSpPr>
                  <p:pic>
                    <p:nvPicPr>
                      <p:cNvPr id="10" name="Picture 4" descr="Image result for list icon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6989" y="1809795"/>
                        <a:ext cx="848977" cy="8489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11" name="Rectangle 10"/>
                      <p:cNvSpPr/>
                      <p:nvPr/>
                    </p:nvSpPr>
                    <p:spPr>
                      <a:xfrm>
                        <a:off x="8615965" y="1809795"/>
                        <a:ext cx="3309871" cy="848977"/>
                      </a:xfrm>
                      <a:prstGeom prst="rect">
                        <a:avLst/>
                      </a:prstGeom>
                      <a:solidFill>
                        <a:srgbClr val="009A4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100" dirty="0"/>
                          <a:t>Manage vehicles’ information</a:t>
                        </a:r>
                      </a:p>
                    </p:txBody>
                  </p:sp>
                </p:grpSp>
                <p:grpSp>
                  <p:nvGrpSpPr>
                    <p:cNvPr id="12" name="Group 11"/>
                    <p:cNvGrpSpPr/>
                    <p:nvPr/>
                  </p:nvGrpSpPr>
                  <p:grpSpPr>
                    <a:xfrm>
                      <a:off x="6528200" y="4296032"/>
                      <a:ext cx="4158847" cy="848977"/>
                      <a:chOff x="7774702" y="2661839"/>
                      <a:chExt cx="4158847" cy="848977"/>
                    </a:xfrm>
                  </p:grpSpPr>
                  <p:pic>
                    <p:nvPicPr>
                      <p:cNvPr id="13" name="Picture 4" descr="Image result for list icon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4702" y="2661839"/>
                        <a:ext cx="848977" cy="8489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14" name="Rectangle 13"/>
                      <p:cNvSpPr/>
                      <p:nvPr/>
                    </p:nvSpPr>
                    <p:spPr>
                      <a:xfrm>
                        <a:off x="8623678" y="2661839"/>
                        <a:ext cx="3309871" cy="848977"/>
                      </a:xfrm>
                      <a:prstGeom prst="rect">
                        <a:avLst/>
                      </a:prstGeom>
                      <a:solidFill>
                        <a:srgbClr val="009A4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100" dirty="0"/>
                          <a:t>Declare their own rental policies</a:t>
                        </a:r>
                      </a:p>
                    </p:txBody>
                  </p:sp>
                </p:grpSp>
                <p:sp>
                  <p:nvSpPr>
                    <p:cNvPr id="27" name="Right Arrow 26"/>
                    <p:cNvSpPr/>
                    <p:nvPr/>
                  </p:nvSpPr>
                  <p:spPr>
                    <a:xfrm rot="19820156">
                      <a:off x="5637494" y="2235075"/>
                      <a:ext cx="870827" cy="310934"/>
                    </a:xfrm>
                    <a:prstGeom prst="rightArrow">
                      <a:avLst/>
                    </a:prstGeom>
                    <a:solidFill>
                      <a:srgbClr val="009A4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50"/>
                    </a:p>
                  </p:txBody>
                </p:sp>
                <p:sp>
                  <p:nvSpPr>
                    <p:cNvPr id="35" name="Right Arrow 34"/>
                    <p:cNvSpPr/>
                    <p:nvPr/>
                  </p:nvSpPr>
                  <p:spPr>
                    <a:xfrm>
                      <a:off x="5675107" y="2761176"/>
                      <a:ext cx="824473" cy="310934"/>
                    </a:xfrm>
                    <a:prstGeom prst="rightArrow">
                      <a:avLst/>
                    </a:prstGeom>
                    <a:solidFill>
                      <a:srgbClr val="009A4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50"/>
                    </a:p>
                  </p:txBody>
                </p:sp>
                <p:sp>
                  <p:nvSpPr>
                    <p:cNvPr id="36" name="Right Arrow 35"/>
                    <p:cNvSpPr/>
                    <p:nvPr/>
                  </p:nvSpPr>
                  <p:spPr>
                    <a:xfrm rot="1513184">
                      <a:off x="5660586" y="3262866"/>
                      <a:ext cx="870827" cy="310934"/>
                    </a:xfrm>
                    <a:prstGeom prst="rightArrow">
                      <a:avLst/>
                    </a:prstGeom>
                    <a:solidFill>
                      <a:srgbClr val="009A4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50"/>
                    </a:p>
                  </p:txBody>
                </p:sp>
              </p:grpSp>
              <p:grpSp>
                <p:nvGrpSpPr>
                  <p:cNvPr id="33" name="Group 32"/>
                  <p:cNvGrpSpPr/>
                  <p:nvPr/>
                </p:nvGrpSpPr>
                <p:grpSpPr>
                  <a:xfrm>
                    <a:off x="10771098" y="3697736"/>
                    <a:ext cx="1946266" cy="1956088"/>
                    <a:chOff x="10615638" y="3955072"/>
                    <a:chExt cx="1946266" cy="1956088"/>
                  </a:xfrm>
                </p:grpSpPr>
                <p:grpSp>
                  <p:nvGrpSpPr>
                    <p:cNvPr id="16" name="Group 15"/>
                    <p:cNvGrpSpPr/>
                    <p:nvPr/>
                  </p:nvGrpSpPr>
                  <p:grpSpPr>
                    <a:xfrm>
                      <a:off x="10910814" y="3955072"/>
                      <a:ext cx="1651090" cy="539437"/>
                      <a:chOff x="8614626" y="3953593"/>
                      <a:chExt cx="1651090" cy="539437"/>
                    </a:xfrm>
                  </p:grpSpPr>
                  <p:pic>
                    <p:nvPicPr>
                      <p:cNvPr id="2058" name="Picture 10" descr="Image result for config icon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4626" y="3953593"/>
                        <a:ext cx="548959" cy="539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15" name="Rectangle 14"/>
                      <p:cNvSpPr/>
                      <p:nvPr/>
                    </p:nvSpPr>
                    <p:spPr>
                      <a:xfrm>
                        <a:off x="9163585" y="3953593"/>
                        <a:ext cx="1102131" cy="539437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100" dirty="0">
                            <a:solidFill>
                              <a:schemeClr val="tx2"/>
                            </a:solidFill>
                          </a:rPr>
                          <a:t>Price</a:t>
                        </a:r>
                      </a:p>
                    </p:txBody>
                  </p:sp>
                </p:grpSp>
                <p:sp>
                  <p:nvSpPr>
                    <p:cNvPr id="32" name="Left Brace 31"/>
                    <p:cNvSpPr/>
                    <p:nvPr/>
                  </p:nvSpPr>
                  <p:spPr>
                    <a:xfrm>
                      <a:off x="10615638" y="4001843"/>
                      <a:ext cx="203411" cy="1909317"/>
                    </a:xfrm>
                    <a:prstGeom prst="leftBrace">
                      <a:avLst>
                        <a:gd name="adj1" fmla="val 135868"/>
                        <a:gd name="adj2" fmla="val 50000"/>
                      </a:avLst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50"/>
                    </a:p>
                  </p:txBody>
                </p:sp>
              </p:grpSp>
            </p:grpSp>
            <p:pic>
              <p:nvPicPr>
                <p:cNvPr id="40" name="Picture 4" descr="Image result for list icon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23517" y="3651890"/>
                  <a:ext cx="848977" cy="8489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1" name="Rectangle 40"/>
                <p:cNvSpPr/>
                <p:nvPr/>
              </p:nvSpPr>
              <p:spPr>
                <a:xfrm>
                  <a:off x="7472493" y="3651890"/>
                  <a:ext cx="3309871" cy="848977"/>
                </a:xfrm>
                <a:prstGeom prst="rect">
                  <a:avLst/>
                </a:prstGeom>
                <a:solidFill>
                  <a:srgbClr val="009A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dirty="0"/>
                    <a:t>Manage bookings’ information</a:t>
                  </a:r>
                </a:p>
              </p:txBody>
            </p:sp>
            <p:pic>
              <p:nvPicPr>
                <p:cNvPr id="42" name="Picture 4" descr="Image result for list icon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23516" y="944519"/>
                  <a:ext cx="848977" cy="8489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3" name="Rectangle 42"/>
                <p:cNvSpPr/>
                <p:nvPr/>
              </p:nvSpPr>
              <p:spPr>
                <a:xfrm>
                  <a:off x="7472492" y="944519"/>
                  <a:ext cx="3309871" cy="848977"/>
                </a:xfrm>
                <a:prstGeom prst="rect">
                  <a:avLst/>
                </a:prstGeom>
                <a:solidFill>
                  <a:srgbClr val="009A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dirty="0"/>
                    <a:t>View analysis statistical</a:t>
                  </a:r>
                </a:p>
              </p:txBody>
            </p:sp>
          </p:grpSp>
          <p:pic>
            <p:nvPicPr>
              <p:cNvPr id="44" name="Picture 10" descr="Image result for config icon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87963" y="5477762"/>
                <a:ext cx="548959" cy="5394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5" name="Rectangle 44"/>
              <p:cNvSpPr/>
              <p:nvPr/>
            </p:nvSpPr>
            <p:spPr>
              <a:xfrm>
                <a:off x="10636922" y="5477762"/>
                <a:ext cx="1102131" cy="53943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tx2"/>
                    </a:solidFill>
                  </a:rPr>
                  <a:t>Time</a:t>
                </a:r>
              </a:p>
            </p:txBody>
          </p:sp>
          <p:pic>
            <p:nvPicPr>
              <p:cNvPr id="46" name="Picture 10" descr="Image result for config icon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87963" y="6214598"/>
                <a:ext cx="548959" cy="5394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7" name="Rectangle 46"/>
              <p:cNvSpPr/>
              <p:nvPr/>
            </p:nvSpPr>
            <p:spPr>
              <a:xfrm>
                <a:off x="10636922" y="6214598"/>
                <a:ext cx="1102131" cy="53943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tx2"/>
                    </a:solidFill>
                  </a:rPr>
                  <a:t>…</a:t>
                </a:r>
              </a:p>
            </p:txBody>
          </p:sp>
        </p:grpSp>
        <p:sp>
          <p:nvSpPr>
            <p:cNvPr id="48" name="Right Arrow 47"/>
            <p:cNvSpPr/>
            <p:nvPr/>
          </p:nvSpPr>
          <p:spPr>
            <a:xfrm rot="18386365">
              <a:off x="4515403" y="2741848"/>
              <a:ext cx="1215577" cy="31093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" name="Right Arrow 48"/>
            <p:cNvSpPr/>
            <p:nvPr/>
          </p:nvSpPr>
          <p:spPr>
            <a:xfrm rot="3062579">
              <a:off x="4509671" y="4911871"/>
              <a:ext cx="1215577" cy="31093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32476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656447" y="2897288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08637" y="2897288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04257" y="2897288"/>
            <a:ext cx="1831105" cy="2331077"/>
            <a:chOff x="869102" y="2906854"/>
            <a:chExt cx="2441473" cy="3108102"/>
          </a:xfrm>
        </p:grpSpPr>
        <p:pic>
          <p:nvPicPr>
            <p:cNvPr id="19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Admin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869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65779" y="2081272"/>
            <a:ext cx="6429195" cy="855111"/>
            <a:chOff x="1725769" y="2081272"/>
            <a:chExt cx="7269206" cy="739201"/>
          </a:xfrm>
        </p:grpSpPr>
        <p:sp>
          <p:nvSpPr>
            <p:cNvPr id="9" name="Rounded Rectangle 8"/>
            <p:cNvSpPr/>
            <p:nvPr/>
          </p:nvSpPr>
          <p:spPr>
            <a:xfrm>
              <a:off x="1725769" y="2081272"/>
              <a:ext cx="2571332" cy="73920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SEARCH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406337" y="2081272"/>
              <a:ext cx="2239701" cy="739201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BOOKING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755274" y="2081272"/>
              <a:ext cx="2239701" cy="7392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FEEDBACK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2565779" y="5267460"/>
            <a:ext cx="3549658" cy="855111"/>
          </a:xfrm>
          <a:prstGeom prst="roundRect">
            <a:avLst/>
          </a:prstGeom>
          <a:solidFill>
            <a:schemeClr val="bg1"/>
          </a:solidFill>
          <a:ln>
            <a:solidFill>
              <a:srgbClr val="007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Register </a:t>
            </a:r>
            <a:r>
              <a:rPr lang="en-US" sz="2400" b="1" dirty="0" err="1">
                <a:solidFill>
                  <a:schemeClr val="tx2"/>
                </a:solidFill>
              </a:rPr>
              <a:t>providership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8" name="Right Arrow 17"/>
          <p:cNvSpPr/>
          <p:nvPr/>
        </p:nvSpPr>
        <p:spPr>
          <a:xfrm rot="18386365">
            <a:off x="1987192" y="3252975"/>
            <a:ext cx="911683" cy="23320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ight Arrow 19"/>
          <p:cNvSpPr/>
          <p:nvPr/>
        </p:nvSpPr>
        <p:spPr>
          <a:xfrm rot="3260020">
            <a:off x="1991239" y="4712537"/>
            <a:ext cx="911683" cy="23320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11596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91521" y="2439135"/>
            <a:ext cx="6285053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789841" y="2098635"/>
              <a:ext cx="2708475" cy="837748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SEARCH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Search vehicle for booking</a:t>
              </a:r>
              <a:r>
                <a:rPr lang="en-US" sz="3200" b="1" dirty="0" smtClean="0">
                  <a:solidFill>
                    <a:schemeClr val="bg1"/>
                  </a:solidFill>
                </a:rPr>
                <a:t>.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58921" y="3227034"/>
            <a:ext cx="2501866" cy="296394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53325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91521" y="2439135"/>
            <a:ext cx="6285053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789841" y="2098635"/>
              <a:ext cx="2708475" cy="837748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BOOKING</a:t>
              </a: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Booking/Cancel booking</a:t>
              </a: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View booking history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58921" y="3227034"/>
            <a:ext cx="2501866" cy="296394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90568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91521" y="2439135"/>
            <a:ext cx="6285053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789841" y="2098635"/>
              <a:ext cx="2708475" cy="8377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FEEDBACK</a:t>
              </a: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Send rating and comment about rental service</a:t>
              </a:r>
              <a:r>
                <a:rPr lang="en-US" sz="3200" b="1" dirty="0" smtClean="0">
                  <a:solidFill>
                    <a:schemeClr val="bg1"/>
                  </a:solidFill>
                </a:rPr>
                <a:t>.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58921" y="3227034"/>
            <a:ext cx="2501866" cy="296394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0836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AGENDA</a:t>
            </a:r>
          </a:p>
        </p:txBody>
      </p:sp>
      <p:graphicFrame>
        <p:nvGraphicFramePr>
          <p:cNvPr id="6" name="Content Placeholder 5" descr="Basic Chevron Process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3194363"/>
              </p:ext>
            </p:extLst>
          </p:nvPr>
        </p:nvGraphicFramePr>
        <p:xfrm>
          <a:off x="108666" y="2319002"/>
          <a:ext cx="8945182" cy="3257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5487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91521" y="2176530"/>
            <a:ext cx="6285053" cy="3652572"/>
            <a:chOff x="3001551" y="1836030"/>
            <a:chExt cx="6285053" cy="3652572"/>
          </a:xfrm>
        </p:grpSpPr>
        <p:sp>
          <p:nvSpPr>
            <p:cNvPr id="9" name="Rounded Rectangle 8"/>
            <p:cNvSpPr/>
            <p:nvPr/>
          </p:nvSpPr>
          <p:spPr>
            <a:xfrm>
              <a:off x="4789841" y="1836030"/>
              <a:ext cx="2708475" cy="110035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4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Register </a:t>
              </a:r>
              <a:r>
                <a:rPr lang="en-US" sz="2800" b="1" dirty="0" err="1" smtClean="0">
                  <a:solidFill>
                    <a:schemeClr val="tx2"/>
                  </a:solidFill>
                </a:rPr>
                <a:t>providership</a:t>
              </a:r>
              <a:endParaRPr lang="en-US" sz="2800" dirty="0"/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Pay fee for register </a:t>
              </a:r>
              <a:r>
                <a:rPr lang="en-US" sz="3200" b="1" dirty="0" err="1" smtClean="0">
                  <a:solidFill>
                    <a:schemeClr val="bg1"/>
                  </a:solidFill>
                </a:rPr>
                <a:t>providership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58921" y="3227034"/>
            <a:ext cx="2501866" cy="296394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19212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23495" y="2067720"/>
            <a:ext cx="7201025" cy="855112"/>
            <a:chOff x="1426117" y="2081271"/>
            <a:chExt cx="7514240" cy="739202"/>
          </a:xfrm>
        </p:grpSpPr>
        <p:sp>
          <p:nvSpPr>
            <p:cNvPr id="9" name="Rounded Rectangle 8"/>
            <p:cNvSpPr/>
            <p:nvPr/>
          </p:nvSpPr>
          <p:spPr>
            <a:xfrm>
              <a:off x="1426117" y="2081271"/>
              <a:ext cx="2571332" cy="73920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Manage </a:t>
              </a:r>
              <a:r>
                <a:rPr lang="en-US" sz="2400" b="1" dirty="0" smtClean="0">
                  <a:solidFill>
                    <a:schemeClr val="tx2"/>
                  </a:solidFill>
                </a:rPr>
                <a:t>Vehicle/Garage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052066" y="2081272"/>
              <a:ext cx="2593972" cy="739201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Manage pricing by </a:t>
              </a:r>
              <a:r>
                <a:rPr lang="en-US" sz="2400" b="1" dirty="0" smtClean="0">
                  <a:solidFill>
                    <a:schemeClr val="tx2"/>
                  </a:solidFill>
                </a:rPr>
                <a:t>group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700656" y="2081271"/>
              <a:ext cx="2239701" cy="7392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Manage </a:t>
              </a:r>
              <a:r>
                <a:rPr lang="en-US" sz="2400" b="1" dirty="0" smtClean="0">
                  <a:solidFill>
                    <a:schemeClr val="tx2"/>
                  </a:solidFill>
                </a:rPr>
                <a:t>booking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8" name="Right Arrow 17"/>
          <p:cNvSpPr/>
          <p:nvPr/>
        </p:nvSpPr>
        <p:spPr>
          <a:xfrm rot="18386365">
            <a:off x="1987192" y="3252975"/>
            <a:ext cx="911683" cy="23320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ight Arrow 19"/>
          <p:cNvSpPr/>
          <p:nvPr/>
        </p:nvSpPr>
        <p:spPr>
          <a:xfrm rot="3260020">
            <a:off x="1991239" y="4712537"/>
            <a:ext cx="911683" cy="23320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3" name="Group 2"/>
          <p:cNvGrpSpPr/>
          <p:nvPr/>
        </p:nvGrpSpPr>
        <p:grpSpPr>
          <a:xfrm>
            <a:off x="2408433" y="5267460"/>
            <a:ext cx="6348955" cy="855111"/>
            <a:chOff x="1823495" y="5336222"/>
            <a:chExt cx="6348955" cy="855111"/>
          </a:xfrm>
        </p:grpSpPr>
        <p:sp>
          <p:nvSpPr>
            <p:cNvPr id="19" name="Rounded Rectangle 18"/>
            <p:cNvSpPr/>
            <p:nvPr/>
          </p:nvSpPr>
          <p:spPr>
            <a:xfrm>
              <a:off x="1823495" y="5336222"/>
              <a:ext cx="3549658" cy="8551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9A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Extend</a:t>
              </a:r>
              <a:r>
                <a:rPr lang="en-US" sz="2400" b="1" dirty="0" smtClean="0">
                  <a:solidFill>
                    <a:schemeClr val="tx2"/>
                  </a:solidFill>
                </a:rPr>
                <a:t> </a:t>
              </a:r>
              <a:r>
                <a:rPr lang="en-US" sz="2400" b="1" dirty="0" err="1">
                  <a:solidFill>
                    <a:schemeClr val="tx2"/>
                  </a:solidFill>
                </a:rPr>
                <a:t>providership</a:t>
              </a:r>
              <a:endParaRPr lang="en-US" sz="24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463975" y="5336222"/>
              <a:ext cx="2708475" cy="855111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View report</a:t>
              </a:r>
              <a:endParaRPr 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153264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36713" y="2658076"/>
            <a:ext cx="6778497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654360" y="2098635"/>
              <a:ext cx="2979434" cy="837748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Manage </a:t>
              </a:r>
              <a:r>
                <a:rPr lang="en-US" sz="2800" b="1" dirty="0" smtClean="0">
                  <a:solidFill>
                    <a:schemeClr val="tx2"/>
                  </a:solidFill>
                </a:rPr>
                <a:t>Vehicle/Garage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>
                  <a:solidFill>
                    <a:schemeClr val="bg1"/>
                  </a:solidFill>
                </a:rPr>
                <a:t>Create/update/delete </a:t>
              </a:r>
              <a:r>
                <a:rPr lang="en-US" sz="2800" b="1" dirty="0" smtClean="0">
                  <a:solidFill>
                    <a:schemeClr val="bg1"/>
                  </a:solidFill>
                </a:rPr>
                <a:t>garage</a:t>
              </a: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 smtClean="0">
                  <a:solidFill>
                    <a:schemeClr val="bg1"/>
                  </a:solidFill>
                </a:rPr>
                <a:t>Add/remove </a:t>
              </a:r>
              <a:r>
                <a:rPr lang="en-US" sz="2800" b="1" dirty="0">
                  <a:solidFill>
                    <a:schemeClr val="bg1"/>
                  </a:solidFill>
                </a:rPr>
                <a:t>vehicle from </a:t>
              </a:r>
              <a:r>
                <a:rPr lang="en-US" sz="2800" b="1" dirty="0" smtClean="0">
                  <a:solidFill>
                    <a:schemeClr val="bg1"/>
                  </a:solidFill>
                </a:rPr>
                <a:t>garage</a:t>
              </a: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 smtClean="0">
                  <a:solidFill>
                    <a:schemeClr val="bg1"/>
                  </a:solidFill>
                </a:rPr>
                <a:t>Close/reopen garage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64874" y="3351950"/>
            <a:ext cx="2046013" cy="318871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53056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36713" y="2658076"/>
            <a:ext cx="6778497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654360" y="2098635"/>
              <a:ext cx="2979434" cy="837748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Manage pricing by </a:t>
              </a:r>
              <a:r>
                <a:rPr lang="en-US" sz="2800" b="1" dirty="0" smtClean="0">
                  <a:solidFill>
                    <a:schemeClr val="tx2"/>
                  </a:solidFill>
                </a:rPr>
                <a:t>group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>
                  <a:solidFill>
                    <a:schemeClr val="bg1"/>
                  </a:solidFill>
                </a:rPr>
                <a:t>Create/update/delete pricing group</a:t>
              </a:r>
              <a:endParaRPr lang="en-US" sz="2800" b="1" dirty="0" smtClean="0">
                <a:solidFill>
                  <a:schemeClr val="bg1"/>
                </a:solidFill>
              </a:endParaRP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>
                  <a:solidFill>
                    <a:schemeClr val="bg1"/>
                  </a:solidFill>
                </a:rPr>
                <a:t>Add/remove vehicle from group</a:t>
              </a:r>
              <a:endParaRPr lang="en-US" sz="2800" b="1" dirty="0" smtClean="0">
                <a:solidFill>
                  <a:schemeClr val="bg1"/>
                </a:solidFill>
              </a:endParaRP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>
                  <a:solidFill>
                    <a:schemeClr val="bg1"/>
                  </a:solidFill>
                </a:rPr>
                <a:t>Deactivate/reactivate group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64874" y="3351950"/>
            <a:ext cx="2046013" cy="318871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58793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36713" y="2658076"/>
            <a:ext cx="6778497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654360" y="2098635"/>
              <a:ext cx="2979434" cy="8377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Manage </a:t>
              </a:r>
              <a:r>
                <a:rPr lang="en-US" sz="2800" b="1" dirty="0" smtClean="0">
                  <a:solidFill>
                    <a:schemeClr val="tx2"/>
                  </a:solidFill>
                </a:rPr>
                <a:t>booking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Track bookings of each garage/vehicle</a:t>
              </a:r>
              <a:endParaRPr lang="en-US" sz="3200" b="1" dirty="0" smtClean="0">
                <a:solidFill>
                  <a:schemeClr val="bg1"/>
                </a:solidFill>
              </a:endParaRP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Create/cancel self-booking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64874" y="3351950"/>
            <a:ext cx="2046013" cy="318871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01983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FEATURE</a:t>
            </a:r>
            <a:endParaRPr lang="en-US" sz="30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236713" y="2461846"/>
            <a:ext cx="6778497" cy="3586197"/>
            <a:chOff x="3001551" y="1902405"/>
            <a:chExt cx="6285053" cy="3586197"/>
          </a:xfrm>
        </p:grpSpPr>
        <p:sp>
          <p:nvSpPr>
            <p:cNvPr id="9" name="Rounded Rectangle 8"/>
            <p:cNvSpPr/>
            <p:nvPr/>
          </p:nvSpPr>
          <p:spPr>
            <a:xfrm>
              <a:off x="4654360" y="1902405"/>
              <a:ext cx="2979434" cy="103397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4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Extend </a:t>
              </a:r>
              <a:r>
                <a:rPr lang="en-US" sz="2800" b="1" dirty="0" err="1" smtClean="0">
                  <a:solidFill>
                    <a:schemeClr val="tx2"/>
                  </a:solidFill>
                </a:rPr>
                <a:t>providership</a:t>
              </a:r>
              <a:endParaRPr lang="en-US" sz="2800" dirty="0"/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Pay fee for extend </a:t>
              </a:r>
              <a:r>
                <a:rPr lang="en-US" sz="3200" b="1" dirty="0" err="1">
                  <a:solidFill>
                    <a:schemeClr val="bg1"/>
                  </a:solidFill>
                </a:rPr>
                <a:t>providership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64874" y="3351950"/>
            <a:ext cx="2046013" cy="318871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6154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FEATURE</a:t>
            </a:r>
            <a:endParaRPr lang="en-US" sz="30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236713" y="2461846"/>
            <a:ext cx="6778497" cy="3586197"/>
            <a:chOff x="3001551" y="1902405"/>
            <a:chExt cx="6285053" cy="3586197"/>
          </a:xfrm>
        </p:grpSpPr>
        <p:sp>
          <p:nvSpPr>
            <p:cNvPr id="9" name="Rounded Rectangle 8"/>
            <p:cNvSpPr/>
            <p:nvPr/>
          </p:nvSpPr>
          <p:spPr>
            <a:xfrm>
              <a:off x="4654360" y="1902405"/>
              <a:ext cx="2979434" cy="103397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View report</a:t>
              </a:r>
              <a:endParaRPr lang="en-US" sz="2800" dirty="0"/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>
                  <a:solidFill>
                    <a:schemeClr val="bg1"/>
                  </a:solidFill>
                </a:rPr>
                <a:t>View number of booking, </a:t>
              </a:r>
              <a:r>
                <a:rPr lang="en-US" sz="2800" b="1" dirty="0" smtClean="0">
                  <a:solidFill>
                    <a:schemeClr val="bg1"/>
                  </a:solidFill>
                </a:rPr>
                <a:t>profit…</a:t>
              </a: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 smtClean="0">
                  <a:solidFill>
                    <a:schemeClr val="bg1"/>
                  </a:solidFill>
                </a:rPr>
                <a:t>View </a:t>
              </a:r>
              <a:r>
                <a:rPr lang="en-US" sz="2800" b="1" dirty="0">
                  <a:solidFill>
                    <a:schemeClr val="bg1"/>
                  </a:solidFill>
                </a:rPr>
                <a:t>statistical about profit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64874" y="3351950"/>
            <a:ext cx="2046013" cy="318871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14442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FEATURE</a:t>
            </a:r>
            <a:endParaRPr lang="en-US" sz="3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702875" y="2078488"/>
            <a:ext cx="2274195" cy="85511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Manage users</a:t>
            </a:r>
            <a:endParaRPr lang="en-US" sz="2400" b="1" dirty="0">
              <a:solidFill>
                <a:schemeClr val="tx2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Admin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8" name="Right Arrow 17"/>
          <p:cNvSpPr/>
          <p:nvPr/>
        </p:nvSpPr>
        <p:spPr>
          <a:xfrm rot="20181834">
            <a:off x="2017495" y="3053604"/>
            <a:ext cx="1687075" cy="258116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ounded Rectangle 12"/>
          <p:cNvSpPr/>
          <p:nvPr/>
        </p:nvSpPr>
        <p:spPr>
          <a:xfrm>
            <a:off x="3702876" y="4829137"/>
            <a:ext cx="2274195" cy="85232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View report</a:t>
            </a:r>
            <a:endParaRPr lang="en-US" sz="2400" dirty="0"/>
          </a:p>
        </p:txBody>
      </p:sp>
      <p:sp>
        <p:nvSpPr>
          <p:cNvPr id="14" name="Right Arrow 13"/>
          <p:cNvSpPr/>
          <p:nvPr/>
        </p:nvSpPr>
        <p:spPr>
          <a:xfrm rot="1407593">
            <a:off x="2034149" y="4433055"/>
            <a:ext cx="1687075" cy="258116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85900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FEATURE</a:t>
            </a:r>
            <a:endParaRPr lang="en-US" sz="30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691521" y="2439135"/>
            <a:ext cx="6285053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789841" y="2098635"/>
              <a:ext cx="2708475" cy="837748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Manage users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View all </a:t>
              </a:r>
              <a:r>
                <a:rPr lang="en-US" sz="3200" b="1" dirty="0" smtClean="0">
                  <a:solidFill>
                    <a:schemeClr val="bg1"/>
                  </a:solidFill>
                </a:rPr>
                <a:t>user</a:t>
              </a: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 err="1">
                  <a:solidFill>
                    <a:schemeClr val="bg1"/>
                  </a:solidFill>
                </a:rPr>
                <a:t>Deactive</a:t>
              </a:r>
              <a:r>
                <a:rPr lang="en-US" sz="3200" b="1" dirty="0">
                  <a:solidFill>
                    <a:schemeClr val="bg1"/>
                  </a:solidFill>
                </a:rPr>
                <a:t>/Reactive user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Admin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58921" y="3227034"/>
            <a:ext cx="2501866" cy="296394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70184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FEATURE</a:t>
            </a:r>
            <a:endParaRPr lang="en-US" sz="30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691521" y="2439135"/>
            <a:ext cx="6285053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789841" y="2098635"/>
              <a:ext cx="2708475" cy="83774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View report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View number customer, provider</a:t>
              </a:r>
              <a:endParaRPr lang="en-US" sz="3200" b="1" dirty="0" smtClean="0">
                <a:solidFill>
                  <a:schemeClr val="bg1"/>
                </a:solidFill>
              </a:endParaRP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View statistical about profit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Admin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58921" y="3227034"/>
            <a:ext cx="2501866" cy="296394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64117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780" y="2446880"/>
            <a:ext cx="5718220" cy="33728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2403416"/>
            <a:ext cx="34257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Car and car rental has now become popular in 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Vietnam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2"/>
              </a:solidFill>
              <a:cs typeface="Arial" panose="020B0604020202020204" pitchFamily="34" charset="0"/>
            </a:endParaRP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There are many car rental service providers that have not successfully utilized the internet</a:t>
            </a:r>
          </a:p>
        </p:txBody>
      </p:sp>
    </p:spTree>
    <p:extLst>
      <p:ext uri="{BB962C8B-B14F-4D97-AF65-F5344CB8AC3E}">
        <p14:creationId xmlns:p14="http://schemas.microsoft.com/office/powerpoint/2010/main" val="231839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Scenario 1: Book a </a:t>
            </a:r>
            <a:r>
              <a:rPr lang="en-US" sz="3200" dirty="0" smtClean="0"/>
              <a:t>vehicle</a:t>
            </a:r>
            <a:endParaRPr lang="en-US" sz="3000" b="1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63262" y="1712084"/>
            <a:ext cx="7817476" cy="4343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Mai is living in Ho Chi Minh city.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She </a:t>
            </a:r>
            <a:r>
              <a:rPr lang="en-US" sz="2400" dirty="0">
                <a:solidFill>
                  <a:schemeClr val="tx2"/>
                </a:solidFill>
              </a:rPr>
              <a:t>and her family have a trip to </a:t>
            </a:r>
            <a:r>
              <a:rPr lang="en-US" sz="2400" dirty="0" err="1">
                <a:solidFill>
                  <a:schemeClr val="tx2"/>
                </a:solidFill>
              </a:rPr>
              <a:t>Dalat</a:t>
            </a:r>
            <a:r>
              <a:rPr lang="en-US" sz="2400" dirty="0">
                <a:solidFill>
                  <a:schemeClr val="tx2"/>
                </a:solidFill>
              </a:rPr>
              <a:t> in </a:t>
            </a:r>
            <a:r>
              <a:rPr lang="en-US" sz="2400" dirty="0" smtClean="0">
                <a:solidFill>
                  <a:schemeClr val="tx2"/>
                </a:solidFill>
              </a:rPr>
              <a:t>4 days</a:t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(16/12 – 19/12).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She login to CRP and book a 5-seats car for this trip.</a:t>
            </a:r>
            <a:endParaRPr lang="en-US" sz="2400" dirty="0">
              <a:solidFill>
                <a:schemeClr val="tx2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41718" y="3944002"/>
            <a:ext cx="8060564" cy="2388536"/>
            <a:chOff x="1295400" y="2987486"/>
            <a:chExt cx="10747419" cy="3184714"/>
          </a:xfrm>
        </p:grpSpPr>
        <p:grpSp>
          <p:nvGrpSpPr>
            <p:cNvPr id="4" name="Group 3"/>
            <p:cNvGrpSpPr/>
            <p:nvPr/>
          </p:nvGrpSpPr>
          <p:grpSpPr>
            <a:xfrm>
              <a:off x="1295400" y="3069419"/>
              <a:ext cx="2433079" cy="3102781"/>
              <a:chOff x="869102" y="2912175"/>
              <a:chExt cx="2433079" cy="3102781"/>
            </a:xfrm>
          </p:grpSpPr>
          <p:pic>
            <p:nvPicPr>
              <p:cNvPr id="1026" name="Picture 2" descr="Kết quả hình ảnh cho women user icon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9102" y="2912175"/>
                <a:ext cx="2433079" cy="24330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Rectangle 5"/>
              <p:cNvSpPr/>
              <p:nvPr/>
            </p:nvSpPr>
            <p:spPr>
              <a:xfrm>
                <a:off x="869102" y="5345254"/>
                <a:ext cx="2433079" cy="669702"/>
              </a:xfrm>
              <a:prstGeom prst="rect">
                <a:avLst/>
              </a:prstGeom>
              <a:noFill/>
              <a:ln>
                <a:solidFill>
                  <a:schemeClr val="tx2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2"/>
                    </a:solidFill>
                  </a:rPr>
                  <a:t>Mai</a:t>
                </a:r>
              </a:p>
            </p:txBody>
          </p:sp>
        </p:grpSp>
        <p:pic>
          <p:nvPicPr>
            <p:cNvPr id="1028" name="Picture 4" descr="Kết quả hình ảnh cho search and booking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3093" y="3247733"/>
              <a:ext cx="2076450" cy="2076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Kết quả hình ảnh cho car icon"/>
            <p:cNvPicPr>
              <a:picLocks noChangeAspect="1" noChangeArrowheads="1"/>
            </p:cNvPicPr>
            <p:nvPr/>
          </p:nvPicPr>
          <p:blipFill>
            <a:blip r:embed="rId5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1761" y="2987486"/>
              <a:ext cx="4331058" cy="2596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ight Arrow 4"/>
            <p:cNvSpPr/>
            <p:nvPr/>
          </p:nvSpPr>
          <p:spPr>
            <a:xfrm>
              <a:off x="3850783" y="4108361"/>
              <a:ext cx="850006" cy="43788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7021847" y="4108361"/>
              <a:ext cx="850006" cy="43788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29386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66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Scenario </a:t>
            </a:r>
            <a:r>
              <a:rPr lang="en-US" sz="3200" dirty="0" smtClean="0"/>
              <a:t>2: Cancel booking</a:t>
            </a:r>
            <a:endParaRPr lang="en-US" sz="3000" b="1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76072" y="1816817"/>
            <a:ext cx="8791855" cy="4343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However, when she contacts with provider, the policy is not the same as described on the website. Therefore, she cancels this booking.</a:t>
            </a:r>
            <a:endParaRPr lang="en-US" sz="2400" dirty="0">
              <a:solidFill>
                <a:schemeClr val="tx2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89683" y="4155942"/>
            <a:ext cx="7764632" cy="2327086"/>
            <a:chOff x="1527421" y="3294502"/>
            <a:chExt cx="10352843" cy="3102781"/>
          </a:xfrm>
        </p:grpSpPr>
        <p:grpSp>
          <p:nvGrpSpPr>
            <p:cNvPr id="8" name="Group 7"/>
            <p:cNvGrpSpPr/>
            <p:nvPr/>
          </p:nvGrpSpPr>
          <p:grpSpPr>
            <a:xfrm>
              <a:off x="1527421" y="3294502"/>
              <a:ext cx="8651912" cy="3102781"/>
              <a:chOff x="722290" y="3069419"/>
              <a:chExt cx="8651912" cy="3102781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722290" y="3069419"/>
                <a:ext cx="6576453" cy="3102781"/>
                <a:chOff x="1295400" y="3069419"/>
                <a:chExt cx="6576453" cy="3102781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1295400" y="3069419"/>
                  <a:ext cx="2433079" cy="3102781"/>
                  <a:chOff x="869102" y="2912175"/>
                  <a:chExt cx="2433079" cy="3102781"/>
                </a:xfrm>
              </p:grpSpPr>
              <p:pic>
                <p:nvPicPr>
                  <p:cNvPr id="1026" name="Picture 2" descr="Kết quả hình ảnh cho women user icon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69102" y="2912175"/>
                    <a:ext cx="2433079" cy="243307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6" name="Rectangle 5"/>
                  <p:cNvSpPr/>
                  <p:nvPr/>
                </p:nvSpPr>
                <p:spPr>
                  <a:xfrm>
                    <a:off x="869102" y="5345254"/>
                    <a:ext cx="2433079" cy="669702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>
                        <a:solidFill>
                          <a:schemeClr val="tx2"/>
                        </a:solidFill>
                      </a:rPr>
                      <a:t>Mai</a:t>
                    </a:r>
                  </a:p>
                </p:txBody>
              </p:sp>
            </p:grpSp>
            <p:pic>
              <p:nvPicPr>
                <p:cNvPr id="1028" name="Picture 4" descr="Kết quả hình ảnh cho search and booking icon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23093" y="3247733"/>
                  <a:ext cx="2076450" cy="2076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" name="Right Arrow 4"/>
                <p:cNvSpPr/>
                <p:nvPr/>
              </p:nvSpPr>
              <p:spPr>
                <a:xfrm>
                  <a:off x="3850783" y="4108361"/>
                  <a:ext cx="850006" cy="437881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1" name="Right Arrow 10"/>
                <p:cNvSpPr/>
                <p:nvPr/>
              </p:nvSpPr>
              <p:spPr>
                <a:xfrm>
                  <a:off x="7021847" y="4108361"/>
                  <a:ext cx="850006" cy="437881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</p:grpSp>
          <p:pic>
            <p:nvPicPr>
              <p:cNvPr id="2050" name="Picture 2" descr="Kết quả hình ảnh cho cancel icon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35875" y="3827078"/>
                <a:ext cx="1438327" cy="14383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52" name="Picture 4" descr="Kết quả hình ảnh cho good feedback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5514" y="3952650"/>
              <a:ext cx="1174750" cy="1450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Plus 9"/>
            <p:cNvSpPr/>
            <p:nvPr/>
          </p:nvSpPr>
          <p:spPr>
            <a:xfrm>
              <a:off x="10056037" y="4333444"/>
              <a:ext cx="649477" cy="688722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98839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29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218" y="249995"/>
            <a:ext cx="8775591" cy="1036850"/>
          </a:xfrm>
        </p:spPr>
        <p:txBody>
          <a:bodyPr>
            <a:normAutofit/>
          </a:bodyPr>
          <a:lstStyle/>
          <a:p>
            <a:r>
              <a:rPr lang="en-US" sz="2600" dirty="0"/>
              <a:t>Scenario </a:t>
            </a:r>
            <a:r>
              <a:rPr lang="en-US" sz="2600" dirty="0" smtClean="0"/>
              <a:t>3: </a:t>
            </a:r>
            <a:r>
              <a:rPr lang="en-US" sz="2600" dirty="0"/>
              <a:t>Become provider and bring vehicle into system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38943" y="5037364"/>
            <a:ext cx="63681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3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9363" y="2015998"/>
            <a:ext cx="7107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Mai start her business and become a </a:t>
            </a:r>
            <a:r>
              <a:rPr lang="en-US" sz="24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provider</a:t>
            </a:r>
            <a:endParaRPr lang="en-US" sz="2400" dirty="0">
              <a:solidFill>
                <a:schemeClr val="tx2"/>
              </a:solidFill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114199" y="3018350"/>
            <a:ext cx="1831105" cy="2331077"/>
            <a:chOff x="869102" y="2906854"/>
            <a:chExt cx="2441473" cy="3108102"/>
          </a:xfrm>
        </p:grpSpPr>
        <p:pic>
          <p:nvPicPr>
            <p:cNvPr id="13" name="Picture 2" descr="Image result for user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098414" y="3006369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sp>
        <p:nvSpPr>
          <p:cNvPr id="18" name="Right Arrow 17"/>
          <p:cNvSpPr/>
          <p:nvPr/>
        </p:nvSpPr>
        <p:spPr>
          <a:xfrm>
            <a:off x="3419453" y="4183889"/>
            <a:ext cx="2207117" cy="65128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05889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32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948" y="1864694"/>
            <a:ext cx="1252943" cy="1090822"/>
          </a:xfrm>
        </p:spPr>
      </p:pic>
      <p:sp>
        <p:nvSpPr>
          <p:cNvPr id="30" name="Curved Up Arrow 29"/>
          <p:cNvSpPr/>
          <p:nvPr/>
        </p:nvSpPr>
        <p:spPr>
          <a:xfrm rot="15929118">
            <a:off x="6629357" y="3031543"/>
            <a:ext cx="1333986" cy="576358"/>
          </a:xfrm>
          <a:prstGeom prst="curved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2" name="Curved Left Arrow 31"/>
          <p:cNvSpPr/>
          <p:nvPr/>
        </p:nvSpPr>
        <p:spPr>
          <a:xfrm>
            <a:off x="7121752" y="4339884"/>
            <a:ext cx="566057" cy="1295400"/>
          </a:xfrm>
          <a:prstGeom prst="curvedLef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87809" y="3100431"/>
            <a:ext cx="1258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Belong </a:t>
            </a:r>
            <a:r>
              <a:rPr lang="en-US" sz="20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to</a:t>
            </a:r>
            <a:endParaRPr lang="en-US" sz="2000" dirty="0">
              <a:solidFill>
                <a:schemeClr val="tx2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847904" y="4731970"/>
            <a:ext cx="1258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Belong </a:t>
            </a:r>
            <a:r>
              <a:rPr lang="en-US" sz="20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to</a:t>
            </a:r>
            <a:endParaRPr lang="en-US" sz="2000" dirty="0">
              <a:solidFill>
                <a:schemeClr val="tx2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36816" y="2998004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Garage</a:t>
            </a:r>
            <a:endParaRPr lang="en-US" sz="2000" dirty="0">
              <a:solidFill>
                <a:schemeClr val="tx2"/>
              </a:solidFill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714265" y="3504890"/>
            <a:ext cx="1111078" cy="1125733"/>
            <a:chOff x="5714265" y="3504890"/>
            <a:chExt cx="1111078" cy="112573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4265" y="3504890"/>
              <a:ext cx="1111078" cy="97906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842967" y="4261291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Vehicle</a:t>
              </a:r>
              <a:endParaRPr lang="en-US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584343" y="5033325"/>
            <a:ext cx="1508746" cy="1250584"/>
            <a:chOff x="5580629" y="4711607"/>
            <a:chExt cx="1508746" cy="1250584"/>
          </a:xfrm>
        </p:grpSpPr>
        <p:pic>
          <p:nvPicPr>
            <p:cNvPr id="9" name="Content Placeholder 7"/>
            <p:cNvPicPr>
              <a:picLocks noChangeAspect="1"/>
            </p:cNvPicPr>
            <p:nvPr/>
          </p:nvPicPr>
          <p:blipFill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8665" y="4711607"/>
              <a:ext cx="990487" cy="850474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580629" y="5562081"/>
              <a:ext cx="1508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Price </a:t>
              </a:r>
              <a:r>
                <a:rPr lang="en-US" sz="2000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group</a:t>
              </a:r>
              <a:endPara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35218" y="249995"/>
            <a:ext cx="8775591" cy="1036850"/>
          </a:xfrm>
        </p:spPr>
        <p:txBody>
          <a:bodyPr>
            <a:normAutofit/>
          </a:bodyPr>
          <a:lstStyle/>
          <a:p>
            <a:r>
              <a:rPr lang="en-US" sz="2600" dirty="0"/>
              <a:t>Scenario </a:t>
            </a:r>
            <a:r>
              <a:rPr lang="en-US" sz="2600" dirty="0" smtClean="0"/>
              <a:t>3: </a:t>
            </a:r>
            <a:r>
              <a:rPr lang="en-US" sz="2600" dirty="0"/>
              <a:t>Become provider and bring vehicle into system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539094" y="2752935"/>
            <a:ext cx="1831105" cy="2331077"/>
            <a:chOff x="869102" y="2906854"/>
            <a:chExt cx="2441473" cy="3108102"/>
          </a:xfrm>
        </p:grpSpPr>
        <p:pic>
          <p:nvPicPr>
            <p:cNvPr id="24" name="Picture 2" descr="Image result for user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Rectangle 24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900157" y="3654429"/>
            <a:ext cx="2207117" cy="607670"/>
            <a:chOff x="2856620" y="3760075"/>
            <a:chExt cx="2207117" cy="607670"/>
          </a:xfrm>
        </p:grpSpPr>
        <p:sp>
          <p:nvSpPr>
            <p:cNvPr id="26" name="Right Arrow 25"/>
            <p:cNvSpPr/>
            <p:nvPr/>
          </p:nvSpPr>
          <p:spPr>
            <a:xfrm>
              <a:off x="2856620" y="3944741"/>
              <a:ext cx="2207117" cy="42300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38333" y="3760075"/>
              <a:ext cx="843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Create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rot="20280770">
            <a:off x="2900156" y="2902942"/>
            <a:ext cx="2207117" cy="607670"/>
            <a:chOff x="2856620" y="3760075"/>
            <a:chExt cx="2207117" cy="607670"/>
          </a:xfrm>
        </p:grpSpPr>
        <p:sp>
          <p:nvSpPr>
            <p:cNvPr id="31" name="Right Arrow 30"/>
            <p:cNvSpPr/>
            <p:nvPr/>
          </p:nvSpPr>
          <p:spPr>
            <a:xfrm>
              <a:off x="2856620" y="3944741"/>
              <a:ext cx="2207117" cy="42300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38333" y="3760075"/>
              <a:ext cx="843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Create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 rot="1303928">
            <a:off x="2986683" y="4372703"/>
            <a:ext cx="2207117" cy="607670"/>
            <a:chOff x="2856620" y="3760075"/>
            <a:chExt cx="2207117" cy="607670"/>
          </a:xfrm>
        </p:grpSpPr>
        <p:sp>
          <p:nvSpPr>
            <p:cNvPr id="37" name="Right Arrow 36"/>
            <p:cNvSpPr/>
            <p:nvPr/>
          </p:nvSpPr>
          <p:spPr>
            <a:xfrm>
              <a:off x="2856620" y="3944741"/>
              <a:ext cx="2207117" cy="42300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38333" y="3760075"/>
              <a:ext cx="843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Create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453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49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Scenario </a:t>
            </a:r>
            <a:r>
              <a:rPr lang="en-US" sz="2800" dirty="0"/>
              <a:t>4</a:t>
            </a:r>
            <a:r>
              <a:rPr lang="en-US" sz="2800" dirty="0" smtClean="0"/>
              <a:t>: Create </a:t>
            </a:r>
            <a:r>
              <a:rPr lang="en-US" sz="2800" dirty="0"/>
              <a:t>new subsidiary garage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Mr.Sơn</a:t>
            </a:r>
            <a:r>
              <a:rPr lang="en-US" sz="24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 is a </a:t>
            </a:r>
            <a:r>
              <a:rPr lang="en-US" sz="24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successful provider </a:t>
            </a:r>
            <a:r>
              <a:rPr lang="en-US" sz="24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of our system. With profit he </a:t>
            </a:r>
            <a:r>
              <a:rPr lang="en-US" sz="24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has made </a:t>
            </a:r>
            <a:r>
              <a:rPr lang="en-US" sz="24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he wants to open a new garage </a:t>
            </a:r>
            <a:r>
              <a:rPr lang="en-US" sz="24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in</a:t>
            </a:r>
            <a:r>
              <a:rPr lang="en-US" sz="24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Hà</a:t>
            </a:r>
            <a:r>
              <a:rPr lang="en-US" sz="24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Nội</a:t>
            </a:r>
            <a:r>
              <a:rPr lang="en-US" sz="24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 and move some vehicles from HCM garage to the new garage.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94848" y="3682618"/>
            <a:ext cx="1556657" cy="1956767"/>
            <a:chOff x="4147459" y="3184894"/>
            <a:chExt cx="1556657" cy="195676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7459" y="3184894"/>
              <a:ext cx="1556657" cy="155665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55759" y="4741551"/>
              <a:ext cx="11400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Vehicles</a:t>
              </a:r>
              <a:endPara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289795" y="3871577"/>
            <a:ext cx="1564852" cy="1578850"/>
            <a:chOff x="6984086" y="3371549"/>
            <a:chExt cx="1564852" cy="1578850"/>
          </a:xfrm>
        </p:grpSpPr>
        <p:pic>
          <p:nvPicPr>
            <p:cNvPr id="6" name="Content Placeholder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6902" y="3371549"/>
              <a:ext cx="1359221" cy="1183347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984086" y="4550289"/>
              <a:ext cx="15648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New </a:t>
              </a:r>
              <a:r>
                <a:rPr lang="en-US" sz="2000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garage</a:t>
              </a:r>
              <a:endPara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8702" y="3500070"/>
            <a:ext cx="1831105" cy="2331077"/>
            <a:chOff x="869102" y="2906854"/>
            <a:chExt cx="2441473" cy="3108102"/>
          </a:xfrm>
        </p:grpSpPr>
        <p:pic>
          <p:nvPicPr>
            <p:cNvPr id="13" name="Picture 2" descr="Image result for user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sp>
        <p:nvSpPr>
          <p:cNvPr id="15" name="Right Arrow 14"/>
          <p:cNvSpPr/>
          <p:nvPr/>
        </p:nvSpPr>
        <p:spPr>
          <a:xfrm>
            <a:off x="2341327" y="4480106"/>
            <a:ext cx="1319972" cy="371007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Right Arrow 16"/>
          <p:cNvSpPr/>
          <p:nvPr/>
        </p:nvSpPr>
        <p:spPr>
          <a:xfrm>
            <a:off x="5766930" y="4475499"/>
            <a:ext cx="1319972" cy="371007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78200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41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3707" y="1918875"/>
            <a:ext cx="8376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2"/>
                </a:solidFill>
                <a:cs typeface="Arial" panose="020B0604020202020204" pitchFamily="34" charset="0"/>
              </a:rPr>
              <a:t>Solution: </a:t>
            </a:r>
            <a:r>
              <a:rPr lang="en-US" sz="2800" dirty="0">
                <a:solidFill>
                  <a:schemeClr val="tx2"/>
                </a:solidFill>
                <a:cs typeface="Arial" panose="020B0604020202020204" pitchFamily="34" charset="0"/>
              </a:rPr>
              <a:t>Create own website/mobile application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531" y="2908212"/>
            <a:ext cx="1685924" cy="1424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250" y="2908212"/>
            <a:ext cx="2850536" cy="7794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9384" y="5215885"/>
            <a:ext cx="7565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Can customize their solution 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to suit their business</a:t>
            </a:r>
            <a:endParaRPr lang="en-US" sz="24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214" y="3970359"/>
            <a:ext cx="2857143" cy="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45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420" y="236113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FEATURE: </a:t>
            </a:r>
            <a:r>
              <a:rPr lang="en-US" sz="3000" b="1" dirty="0"/>
              <a:t>Recommender</a:t>
            </a:r>
          </a:p>
        </p:txBody>
      </p:sp>
      <p:pic>
        <p:nvPicPr>
          <p:cNvPr id="7" name="Picture 6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48" b="20270"/>
          <a:stretch/>
        </p:blipFill>
        <p:spPr bwMode="auto">
          <a:xfrm flipH="1">
            <a:off x="6470215" y="4118479"/>
            <a:ext cx="1449467" cy="514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cdn4.iconfinder.com/data/icons/car-silhouettes/1000/city-car-512.png"/>
          <p:cNvPicPr>
            <a:picLocks noChangeAspect="1" noChangeArrowheads="1"/>
          </p:cNvPicPr>
          <p:nvPr/>
        </p:nvPicPr>
        <p:blipFill rotWithShape="1"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67" b="15141"/>
          <a:stretch/>
        </p:blipFill>
        <p:spPr bwMode="auto">
          <a:xfrm flipH="1">
            <a:off x="4095285" y="3528576"/>
            <a:ext cx="1328674" cy="54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cdn.hloom.com/images/pp/csresume/customer-service-resum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3" y="3289371"/>
            <a:ext cx="3481388" cy="229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5965723" y="3046484"/>
            <a:ext cx="1008986" cy="4857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9" b="18563"/>
          <a:stretch/>
        </p:blipFill>
        <p:spPr>
          <a:xfrm flipH="1">
            <a:off x="3857870" y="4632838"/>
            <a:ext cx="1539640" cy="606161"/>
          </a:xfrm>
          <a:prstGeom prst="rect">
            <a:avLst/>
          </a:prstGeom>
        </p:spPr>
      </p:pic>
      <p:pic>
        <p:nvPicPr>
          <p:cNvPr id="11" name="Picture 20" descr="https://cdn4.iconfinder.com/data/icons/car-silhouettes/1000/truck-512.png"/>
          <p:cNvPicPr>
            <a:picLocks noChangeAspect="1" noChangeArrowheads="1"/>
          </p:cNvPicPr>
          <p:nvPr/>
        </p:nvPicPr>
        <p:blipFill rotWithShape="1">
          <a:blip r:embed="rId8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77" b="22026"/>
          <a:stretch/>
        </p:blipFill>
        <p:spPr bwMode="auto">
          <a:xfrm flipH="1">
            <a:off x="6037856" y="4962862"/>
            <a:ext cx="1712483" cy="55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2" descr="https://cdn4.iconfinder.com/data/icons/car-silhouettes/1000/van-512.png"/>
          <p:cNvPicPr>
            <a:picLocks noChangeAspect="1" noChangeArrowheads="1"/>
          </p:cNvPicPr>
          <p:nvPr/>
        </p:nvPicPr>
        <p:blipFill rotWithShape="1">
          <a:blip r:embed="rId9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8" b="14426"/>
          <a:stretch/>
        </p:blipFill>
        <p:spPr bwMode="auto">
          <a:xfrm flipH="1">
            <a:off x="4722743" y="2444354"/>
            <a:ext cx="1242980" cy="53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22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036" y="286979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FEATURE: </a:t>
            </a:r>
            <a:r>
              <a:rPr lang="en-US" sz="3000" b="1" dirty="0"/>
              <a:t>Recommender</a:t>
            </a:r>
          </a:p>
        </p:txBody>
      </p:sp>
      <p:pic>
        <p:nvPicPr>
          <p:cNvPr id="2050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49" y="3612379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cdn4.iconfinder.com/data/icons/car-silhouettes/1000/sedan-512.png"/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86486" y="4565185"/>
            <a:ext cx="2394167" cy="143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cdn4.iconfinder.com/data/icons/car-silhouettes/1000/city-car-512.png"/>
          <p:cNvPicPr>
            <a:picLocks noChangeAspect="1" noChangeArrowheads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69030" y="3262485"/>
            <a:ext cx="2511623" cy="148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cdn.hloom.com/images/pp/csresume/customer-service-resum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17959"/>
            <a:ext cx="3481388" cy="229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42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602" y="296811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FEATURE: </a:t>
            </a:r>
            <a:r>
              <a:rPr lang="en-US" sz="3000" b="1" dirty="0"/>
              <a:t>Recommender</a:t>
            </a:r>
          </a:p>
        </p:txBody>
      </p:sp>
      <p:pic>
        <p:nvPicPr>
          <p:cNvPr id="2050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3736030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cdn4.iconfinder.com/data/icons/car-silhouettes/1000/sedan-512.png"/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86486" y="4565185"/>
            <a:ext cx="2394167" cy="143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cdn4.iconfinder.com/data/icons/car-silhouettes/1000/city-car-512.png"/>
          <p:cNvPicPr>
            <a:picLocks noChangeAspect="1" noChangeArrowheads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69030" y="3262485"/>
            <a:ext cx="2511623" cy="148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adespresso.com/wp-content/uploads/2013/12/thumbs-up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" y="3618043"/>
            <a:ext cx="3154681" cy="209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74163" y="2054016"/>
            <a:ext cx="8308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 suggestions will: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customers’ satisfaction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number of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potential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</a:t>
            </a:r>
          </a:p>
        </p:txBody>
      </p:sp>
    </p:spTree>
    <p:extLst>
      <p:ext uri="{BB962C8B-B14F-4D97-AF65-F5344CB8AC3E}">
        <p14:creationId xmlns:p14="http://schemas.microsoft.com/office/powerpoint/2010/main" val="416959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131" y="277146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Recommender: Content-based approach</a:t>
            </a:r>
          </a:p>
        </p:txBody>
      </p:sp>
      <p:pic>
        <p:nvPicPr>
          <p:cNvPr id="3088" name="Picture 16" descr="http://images.clipshrine.com/download/wheel/large-user-male-icon-wearing-hat-0-1595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33" y="3454594"/>
            <a:ext cx="477391" cy="7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2053861" y="3003329"/>
            <a:ext cx="1008986" cy="485775"/>
          </a:xfrm>
          <a:prstGeom prst="rect">
            <a:avLst/>
          </a:prstGeom>
        </p:spPr>
      </p:pic>
      <p:cxnSp>
        <p:nvCxnSpPr>
          <p:cNvPr id="19" name="Straight Connector 18"/>
          <p:cNvCxnSpPr>
            <a:stCxn id="3088" idx="3"/>
            <a:endCxn id="11" idx="1"/>
          </p:cNvCxnSpPr>
          <p:nvPr/>
        </p:nvCxnSpPr>
        <p:spPr>
          <a:xfrm flipV="1">
            <a:off x="1080323" y="3246216"/>
            <a:ext cx="973538" cy="571510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88" idx="3"/>
            <a:endCxn id="33" idx="3"/>
          </p:cNvCxnSpPr>
          <p:nvPr/>
        </p:nvCxnSpPr>
        <p:spPr>
          <a:xfrm>
            <a:off x="1080323" y="3817726"/>
            <a:ext cx="976194" cy="86437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67" y="4339867"/>
            <a:ext cx="296671" cy="29667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67" y="3097881"/>
            <a:ext cx="296671" cy="296671"/>
          </a:xfrm>
          <a:prstGeom prst="rect">
            <a:avLst/>
          </a:prstGeom>
        </p:spPr>
      </p:pic>
      <p:pic>
        <p:nvPicPr>
          <p:cNvPr id="33" name="Picture 32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6" b="18320"/>
          <a:stretch/>
        </p:blipFill>
        <p:spPr bwMode="auto">
          <a:xfrm flipH="1">
            <a:off x="2056517" y="4488203"/>
            <a:ext cx="1026180" cy="38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60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429" y="506085"/>
            <a:ext cx="7200900" cy="506073"/>
          </a:xfrm>
        </p:spPr>
        <p:txBody>
          <a:bodyPr>
            <a:normAutofit/>
          </a:bodyPr>
          <a:lstStyle/>
          <a:p>
            <a:r>
              <a:rPr lang="en-US" sz="3000" b="1" dirty="0"/>
              <a:t>Recommender: Content-based approach</a:t>
            </a:r>
          </a:p>
        </p:txBody>
      </p:sp>
      <p:pic>
        <p:nvPicPr>
          <p:cNvPr id="3088" name="Picture 16" descr="http://images.clipshrine.com/download/wheel/large-user-male-icon-wearing-hat-0-1595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33" y="3454594"/>
            <a:ext cx="477391" cy="7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2053861" y="3003329"/>
            <a:ext cx="1008986" cy="485775"/>
          </a:xfrm>
          <a:prstGeom prst="rect">
            <a:avLst/>
          </a:prstGeom>
        </p:spPr>
      </p:pic>
      <p:cxnSp>
        <p:nvCxnSpPr>
          <p:cNvPr id="19" name="Straight Connector 18"/>
          <p:cNvCxnSpPr>
            <a:stCxn id="3088" idx="3"/>
            <a:endCxn id="11" idx="1"/>
          </p:cNvCxnSpPr>
          <p:nvPr/>
        </p:nvCxnSpPr>
        <p:spPr>
          <a:xfrm flipV="1">
            <a:off x="1080323" y="3246216"/>
            <a:ext cx="973538" cy="571510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88" idx="3"/>
            <a:endCxn id="33" idx="3"/>
          </p:cNvCxnSpPr>
          <p:nvPr/>
        </p:nvCxnSpPr>
        <p:spPr>
          <a:xfrm>
            <a:off x="1080323" y="3817726"/>
            <a:ext cx="976194" cy="86437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67" y="4339867"/>
            <a:ext cx="296671" cy="29667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67" y="3097881"/>
            <a:ext cx="296671" cy="296671"/>
          </a:xfrm>
          <a:prstGeom prst="rect">
            <a:avLst/>
          </a:prstGeom>
        </p:spPr>
      </p:pic>
      <p:pic>
        <p:nvPicPr>
          <p:cNvPr id="33" name="Picture 32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6" b="18320"/>
          <a:stretch/>
        </p:blipFill>
        <p:spPr bwMode="auto">
          <a:xfrm flipH="1">
            <a:off x="2056517" y="4488203"/>
            <a:ext cx="1026180" cy="38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3736030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8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6" b="18320"/>
          <a:stretch/>
        </p:blipFill>
        <p:spPr bwMode="auto">
          <a:xfrm flipH="1">
            <a:off x="4319168" y="3051358"/>
            <a:ext cx="1759109" cy="66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6" b="18320"/>
          <a:stretch/>
        </p:blipFill>
        <p:spPr bwMode="auto">
          <a:xfrm flipH="1">
            <a:off x="4312988" y="4003300"/>
            <a:ext cx="1759109" cy="66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9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4766310" y="5073681"/>
            <a:ext cx="1092318" cy="52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81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859" y="306644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Recommender: Collaborative approach</a:t>
            </a:r>
          </a:p>
        </p:txBody>
      </p:sp>
      <p:pic>
        <p:nvPicPr>
          <p:cNvPr id="3088" name="Picture 16" descr="http://images.clipshrine.com/download/wheel/large-user-male-icon-wearing-hat-0-1595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406" y="3227612"/>
            <a:ext cx="477391" cy="7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557367" y="2400300"/>
            <a:ext cx="1008986" cy="4857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9" b="18563"/>
          <a:stretch/>
        </p:blipFill>
        <p:spPr>
          <a:xfrm flipH="1">
            <a:off x="2811250" y="4113017"/>
            <a:ext cx="1134059" cy="446483"/>
          </a:xfrm>
          <a:prstGeom prst="rect">
            <a:avLst/>
          </a:prstGeom>
        </p:spPr>
      </p:pic>
      <p:pic>
        <p:nvPicPr>
          <p:cNvPr id="3096" name="Picture 24" descr="https://static1.squarespace.com/static/5643970be4b0a6089933d91c/t/565d75cbe4b03e8549e675c4/1448965579602/"/>
          <p:cNvPicPr>
            <a:picLocks noChangeAspect="1" noChangeArrowheads="1"/>
          </p:cNvPicPr>
          <p:nvPr/>
        </p:nvPicPr>
        <p:blipFill rotWithShape="1">
          <a:blip r:embed="rId6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60" b="19258"/>
          <a:stretch/>
        </p:blipFill>
        <p:spPr bwMode="auto">
          <a:xfrm flipH="1">
            <a:off x="2663337" y="2894416"/>
            <a:ext cx="1094237" cy="39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>
            <a:stCxn id="11" idx="2"/>
            <a:endCxn id="3088" idx="1"/>
          </p:cNvCxnSpPr>
          <p:nvPr/>
        </p:nvCxnSpPr>
        <p:spPr>
          <a:xfrm>
            <a:off x="1061860" y="2886075"/>
            <a:ext cx="439546" cy="704669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3088" idx="3"/>
            <a:endCxn id="3096" idx="3"/>
          </p:cNvCxnSpPr>
          <p:nvPr/>
        </p:nvCxnSpPr>
        <p:spPr>
          <a:xfrm flipV="1">
            <a:off x="1978796" y="3094140"/>
            <a:ext cx="684540" cy="49660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88" idx="3"/>
            <a:endCxn id="12" idx="3"/>
          </p:cNvCxnSpPr>
          <p:nvPr/>
        </p:nvCxnSpPr>
        <p:spPr>
          <a:xfrm>
            <a:off x="1978796" y="3590744"/>
            <a:ext cx="832454" cy="74551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580" y="3590952"/>
            <a:ext cx="296671" cy="296671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15" y="3184301"/>
            <a:ext cx="263400" cy="2634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440" y="2870899"/>
            <a:ext cx="296671" cy="2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6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71" y="306401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Recommender: Collaborative approach</a:t>
            </a:r>
          </a:p>
        </p:txBody>
      </p:sp>
      <p:pic>
        <p:nvPicPr>
          <p:cNvPr id="3082" name="Picture 10" descr="http://www.pd4pic.com/images/black-icon-people-boy-man-person-cartoon-fre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016" y="3056052"/>
            <a:ext cx="445541" cy="74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Man, Person, Hat, People, Cha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054" y="4423768"/>
            <a:ext cx="473610" cy="72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cliparting.com/wp-content/uploads/2016/10/People-person-silhouette-clip-art-image-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921" y="4691575"/>
            <a:ext cx="422591" cy="70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images.clipshrine.com/download/wheel/large-user-male-icon-wearing-hat-0-1595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406" y="3227612"/>
            <a:ext cx="477391" cy="7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557367" y="2400300"/>
            <a:ext cx="1008986" cy="4857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8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9" b="18563"/>
          <a:stretch/>
        </p:blipFill>
        <p:spPr>
          <a:xfrm flipH="1">
            <a:off x="2811250" y="4113017"/>
            <a:ext cx="1134059" cy="446483"/>
          </a:xfrm>
          <a:prstGeom prst="rect">
            <a:avLst/>
          </a:prstGeom>
        </p:spPr>
      </p:pic>
      <p:pic>
        <p:nvPicPr>
          <p:cNvPr id="3096" name="Picture 24" descr="https://static1.squarespace.com/static/5643970be4b0a6089933d91c/t/565d75cbe4b03e8549e675c4/1448965579602/"/>
          <p:cNvPicPr>
            <a:picLocks noChangeAspect="1" noChangeArrowheads="1"/>
          </p:cNvPicPr>
          <p:nvPr/>
        </p:nvPicPr>
        <p:blipFill rotWithShape="1">
          <a:blip r:embed="rId9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60" b="19258"/>
          <a:stretch/>
        </p:blipFill>
        <p:spPr bwMode="auto">
          <a:xfrm flipH="1">
            <a:off x="2663337" y="2894416"/>
            <a:ext cx="1094237" cy="39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>
            <a:stCxn id="11" idx="2"/>
            <a:endCxn id="3088" idx="1"/>
          </p:cNvCxnSpPr>
          <p:nvPr/>
        </p:nvCxnSpPr>
        <p:spPr>
          <a:xfrm>
            <a:off x="1061860" y="2886075"/>
            <a:ext cx="439546" cy="704669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3088" idx="3"/>
            <a:endCxn id="3096" idx="3"/>
          </p:cNvCxnSpPr>
          <p:nvPr/>
        </p:nvCxnSpPr>
        <p:spPr>
          <a:xfrm flipV="1">
            <a:off x="1978796" y="3094140"/>
            <a:ext cx="684540" cy="49660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096" idx="1"/>
            <a:endCxn id="3082" idx="1"/>
          </p:cNvCxnSpPr>
          <p:nvPr/>
        </p:nvCxnSpPr>
        <p:spPr>
          <a:xfrm>
            <a:off x="3757573" y="3094140"/>
            <a:ext cx="651443" cy="333196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086" idx="3"/>
            <a:endCxn id="12" idx="3"/>
          </p:cNvCxnSpPr>
          <p:nvPr/>
        </p:nvCxnSpPr>
        <p:spPr>
          <a:xfrm flipV="1">
            <a:off x="2195512" y="4336259"/>
            <a:ext cx="615738" cy="70747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88" idx="3"/>
            <a:endCxn id="12" idx="3"/>
          </p:cNvCxnSpPr>
          <p:nvPr/>
        </p:nvCxnSpPr>
        <p:spPr>
          <a:xfrm>
            <a:off x="1978796" y="3590744"/>
            <a:ext cx="832454" cy="74551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2" idx="1"/>
            <a:endCxn id="3084" idx="1"/>
          </p:cNvCxnSpPr>
          <p:nvPr/>
        </p:nvCxnSpPr>
        <p:spPr>
          <a:xfrm>
            <a:off x="3945309" y="4336259"/>
            <a:ext cx="440746" cy="44797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580" y="3590952"/>
            <a:ext cx="296671" cy="296671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15" y="3184301"/>
            <a:ext cx="263400" cy="263400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4058124" y="514930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2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1480980" y="537760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3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4117954" y="376817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1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440" y="2870899"/>
            <a:ext cx="296671" cy="29667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138" y="2882389"/>
            <a:ext cx="296671" cy="29667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754" y="4124161"/>
            <a:ext cx="296671" cy="29667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169" y="4342146"/>
            <a:ext cx="296671" cy="2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1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688" y="297108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Recommender: Collaborative approach</a:t>
            </a:r>
          </a:p>
        </p:txBody>
      </p:sp>
      <p:pic>
        <p:nvPicPr>
          <p:cNvPr id="2050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910" y="3717880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6" b="18320"/>
          <a:stretch/>
        </p:blipFill>
        <p:spPr bwMode="auto">
          <a:xfrm flipH="1">
            <a:off x="358304" y="5201996"/>
            <a:ext cx="1026180" cy="38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cdn4.iconfinder.com/data/icons/car-silhouettes/1000/city-car-512.png"/>
          <p:cNvPicPr>
            <a:picLocks noChangeAspect="1" noChangeArrowheads="1"/>
          </p:cNvPicPr>
          <p:nvPr/>
        </p:nvPicPr>
        <p:blipFill rotWithShape="1">
          <a:blip r:embed="rId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18" b="16515"/>
          <a:stretch/>
        </p:blipFill>
        <p:spPr bwMode="auto">
          <a:xfrm flipH="1">
            <a:off x="4914900" y="2344784"/>
            <a:ext cx="1025495" cy="41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www.pd4pic.com/images/black-icon-people-boy-man-person-cartoon-fre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016" y="3056052"/>
            <a:ext cx="445541" cy="74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Man, Person, Hat, People, Cha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054" y="4423768"/>
            <a:ext cx="473610" cy="72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cliparting.com/wp-content/uploads/2016/10/People-person-silhouette-clip-art-image-3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921" y="4691575"/>
            <a:ext cx="422591" cy="70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images.clipshrine.com/download/wheel/large-user-male-icon-wearing-hat-0-1595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406" y="3227612"/>
            <a:ext cx="477391" cy="7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https://cdn4.iconfinder.com/data/icons/car-silhouettes/1000/truck-512.png"/>
          <p:cNvPicPr>
            <a:picLocks noChangeAspect="1" noChangeArrowheads="1"/>
          </p:cNvPicPr>
          <p:nvPr/>
        </p:nvPicPr>
        <p:blipFill rotWithShape="1">
          <a:blip r:embed="rId10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77" b="22026"/>
          <a:stretch/>
        </p:blipFill>
        <p:spPr bwMode="auto">
          <a:xfrm flipH="1">
            <a:off x="4914900" y="5294127"/>
            <a:ext cx="1187308" cy="38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557367" y="2400300"/>
            <a:ext cx="1008986" cy="4857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9" b="18563"/>
          <a:stretch/>
        </p:blipFill>
        <p:spPr>
          <a:xfrm flipH="1">
            <a:off x="2811250" y="4113017"/>
            <a:ext cx="1134059" cy="446483"/>
          </a:xfrm>
          <a:prstGeom prst="rect">
            <a:avLst/>
          </a:prstGeom>
        </p:spPr>
      </p:pic>
      <p:pic>
        <p:nvPicPr>
          <p:cNvPr id="3094" name="Picture 22" descr="https://cdn4.iconfinder.com/data/icons/car-silhouettes/1000/van-512.png"/>
          <p:cNvPicPr>
            <a:picLocks noChangeAspect="1" noChangeArrowheads="1"/>
          </p:cNvPicPr>
          <p:nvPr/>
        </p:nvPicPr>
        <p:blipFill rotWithShape="1">
          <a:blip r:embed="rId1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8" b="14426"/>
          <a:stretch/>
        </p:blipFill>
        <p:spPr bwMode="auto">
          <a:xfrm flipH="1">
            <a:off x="2840685" y="5192635"/>
            <a:ext cx="900092" cy="38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 descr="https://static1.squarespace.com/static/5643970be4b0a6089933d91c/t/565d75cbe4b03e8549e675c4/1448965579602/"/>
          <p:cNvPicPr>
            <a:picLocks noChangeAspect="1" noChangeArrowheads="1"/>
          </p:cNvPicPr>
          <p:nvPr/>
        </p:nvPicPr>
        <p:blipFill rotWithShape="1">
          <a:blip r:embed="rId1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60" b="19258"/>
          <a:stretch/>
        </p:blipFill>
        <p:spPr bwMode="auto">
          <a:xfrm flipH="1">
            <a:off x="2663337" y="2894416"/>
            <a:ext cx="1094237" cy="39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>
            <a:stCxn id="11" idx="2"/>
            <a:endCxn id="3088" idx="1"/>
          </p:cNvCxnSpPr>
          <p:nvPr/>
        </p:nvCxnSpPr>
        <p:spPr>
          <a:xfrm>
            <a:off x="1061860" y="2886075"/>
            <a:ext cx="439546" cy="704669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3088" idx="3"/>
            <a:endCxn id="3096" idx="3"/>
          </p:cNvCxnSpPr>
          <p:nvPr/>
        </p:nvCxnSpPr>
        <p:spPr>
          <a:xfrm flipV="1">
            <a:off x="1978796" y="3094140"/>
            <a:ext cx="684540" cy="49660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096" idx="1"/>
            <a:endCxn id="3082" idx="1"/>
          </p:cNvCxnSpPr>
          <p:nvPr/>
        </p:nvCxnSpPr>
        <p:spPr>
          <a:xfrm>
            <a:off x="3757573" y="3094140"/>
            <a:ext cx="651443" cy="333196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082" idx="3"/>
            <a:endCxn id="9" idx="2"/>
          </p:cNvCxnSpPr>
          <p:nvPr/>
        </p:nvCxnSpPr>
        <p:spPr>
          <a:xfrm flipV="1">
            <a:off x="4854557" y="2754914"/>
            <a:ext cx="573091" cy="672422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086" idx="3"/>
            <a:endCxn id="12" idx="3"/>
          </p:cNvCxnSpPr>
          <p:nvPr/>
        </p:nvCxnSpPr>
        <p:spPr>
          <a:xfrm flipV="1">
            <a:off x="2195512" y="4336259"/>
            <a:ext cx="615738" cy="70747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88" idx="3"/>
            <a:endCxn id="12" idx="3"/>
          </p:cNvCxnSpPr>
          <p:nvPr/>
        </p:nvCxnSpPr>
        <p:spPr>
          <a:xfrm>
            <a:off x="1978796" y="3590744"/>
            <a:ext cx="832454" cy="74551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2" idx="1"/>
            <a:endCxn id="3084" idx="1"/>
          </p:cNvCxnSpPr>
          <p:nvPr/>
        </p:nvCxnSpPr>
        <p:spPr>
          <a:xfrm>
            <a:off x="3945309" y="4336259"/>
            <a:ext cx="440746" cy="44797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7" idx="0"/>
            <a:endCxn id="3086" idx="1"/>
          </p:cNvCxnSpPr>
          <p:nvPr/>
        </p:nvCxnSpPr>
        <p:spPr>
          <a:xfrm flipV="1">
            <a:off x="871395" y="5043734"/>
            <a:ext cx="901526" cy="158262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3094" idx="3"/>
            <a:endCxn id="3086" idx="3"/>
          </p:cNvCxnSpPr>
          <p:nvPr/>
        </p:nvCxnSpPr>
        <p:spPr>
          <a:xfrm flipH="1" flipV="1">
            <a:off x="2195512" y="5043734"/>
            <a:ext cx="645173" cy="343211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3094" idx="1"/>
            <a:endCxn id="3084" idx="1"/>
          </p:cNvCxnSpPr>
          <p:nvPr/>
        </p:nvCxnSpPr>
        <p:spPr>
          <a:xfrm flipV="1">
            <a:off x="3740776" y="4784233"/>
            <a:ext cx="645278" cy="602712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3084" idx="3"/>
            <a:endCxn id="3092" idx="0"/>
          </p:cNvCxnSpPr>
          <p:nvPr/>
        </p:nvCxnSpPr>
        <p:spPr>
          <a:xfrm>
            <a:off x="4859664" y="4784233"/>
            <a:ext cx="648890" cy="50989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580" y="3590952"/>
            <a:ext cx="296671" cy="296671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15" y="3184301"/>
            <a:ext cx="263400" cy="263400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4058124" y="514930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2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1480980" y="537760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3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4117954" y="376817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1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440" y="2870899"/>
            <a:ext cx="296671" cy="29667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138" y="2882389"/>
            <a:ext cx="296671" cy="29667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883" y="2967042"/>
            <a:ext cx="296671" cy="29667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706" y="4697374"/>
            <a:ext cx="296671" cy="29667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754" y="4124161"/>
            <a:ext cx="296671" cy="296671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406" y="4791290"/>
            <a:ext cx="296671" cy="296671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223" y="4844218"/>
            <a:ext cx="296671" cy="29667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169" y="4342146"/>
            <a:ext cx="296671" cy="296671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611" y="4752355"/>
            <a:ext cx="296671" cy="2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48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330" y="290946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hybrid</a:t>
            </a:r>
          </a:p>
        </p:txBody>
      </p:sp>
      <p:pic>
        <p:nvPicPr>
          <p:cNvPr id="2050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687" y="4228382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364330" y="1968062"/>
            <a:ext cx="83025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hybrid between content-based (Based on vehicle’s attributes) and collaborative (Based on neighbors)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 with more similar attributes to customer profile will have higher recommendation point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 with the more neighbors of this customer booked it before will have higher recommendation point</a:t>
            </a:r>
          </a:p>
        </p:txBody>
      </p:sp>
      <p:pic>
        <p:nvPicPr>
          <p:cNvPr id="49" name="Picture 48" descr="https://cdn4.iconfinder.com/data/icons/car-silhouettes/1000/city-car-512.png"/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59814" y="4619615"/>
            <a:ext cx="2511623" cy="148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41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3832" y="2177415"/>
            <a:ext cx="5544740" cy="35058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327" y="260721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Vector Space Model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34327" y="3640267"/>
            <a:ext cx="45519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 each vehicle as a vector in n-dimension space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dimension represents an attribute.</a:t>
            </a:r>
          </a:p>
        </p:txBody>
      </p:sp>
    </p:spTree>
    <p:extLst>
      <p:ext uri="{BB962C8B-B14F-4D97-AF65-F5344CB8AC3E}">
        <p14:creationId xmlns:p14="http://schemas.microsoft.com/office/powerpoint/2010/main" val="353170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3707" y="1918875"/>
            <a:ext cx="8376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2"/>
                </a:solidFill>
                <a:cs typeface="Arial" panose="020B0604020202020204" pitchFamily="34" charset="0"/>
              </a:rPr>
              <a:t>Solution: </a:t>
            </a:r>
            <a:r>
              <a:rPr lang="en-US" sz="2800" dirty="0">
                <a:solidFill>
                  <a:schemeClr val="tx2"/>
                </a:solidFill>
                <a:cs typeface="Arial" panose="020B0604020202020204" pitchFamily="34" charset="0"/>
              </a:rPr>
              <a:t>Create own website/mobile application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531" y="2908212"/>
            <a:ext cx="1685924" cy="1424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250" y="2908212"/>
            <a:ext cx="2850536" cy="7794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9384" y="5215885"/>
            <a:ext cx="7565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Cost is too high for small and mid-size 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providers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High risk: there is no guarantee that the application will be 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successful</a:t>
            </a:r>
            <a:endParaRPr lang="en-US" sz="24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214" y="3970359"/>
            <a:ext cx="2857143" cy="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72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327" y="280386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Vector Space Model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5709" y="2248789"/>
            <a:ext cx="521833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Bookings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customer’s booking history can be represented as vectors.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vector can be used to build the vector represent customer profile.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smaller the angle theta between a vehicle’s master vector and a customer profile, the more similar it is to customer’s preference.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use cosine of this angle as recommendation point for vehicle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cosine with value ranging from -1 to 1 represents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customer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like or dislike the vehicle.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14043" y="2459207"/>
            <a:ext cx="3726718" cy="3065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940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370" y="270553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</a:t>
            </a:r>
            <a:r>
              <a:rPr lang="en-US" sz="3000" b="1" dirty="0" smtClean="0"/>
              <a:t>tf-idf</a:t>
            </a:r>
            <a:endParaRPr lang="en-US" sz="3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46335" y="3005240"/>
            <a:ext cx="81178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calculate the cosine of angle between 2 vectors, it is necessary to find the length of every attribute vector that combines into these 2 vectors.</a:t>
            </a:r>
          </a:p>
          <a:p>
            <a:endParaRPr lang="en-US" sz="2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common method used to calculate these lengths in Vector Space Model is tf-idf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(Term frequency - inverse document frequency) weighting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scheme.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21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370" y="270553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</a:t>
            </a:r>
            <a:r>
              <a:rPr lang="en-US" sz="3000" b="1" dirty="0" smtClean="0"/>
              <a:t>sequence</a:t>
            </a:r>
            <a:endParaRPr lang="en-US" sz="3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80074" y="2528162"/>
            <a:ext cx="811786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algorithm work through the following main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the customer profile: Every booking in customer’s booking history is represent as a list of attribute vector. We use these values to calculate the length of each of customer’s profile attribute vector using tf-idf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the vehicle vector for every vehicle: Also represent each vehicle vector as a list of attribute vector length calculating using tf-idf.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 the recommendation point for every vehicle: Find cosine between customer profile and vehicle vector</a:t>
            </a:r>
          </a:p>
        </p:txBody>
      </p:sp>
    </p:spTree>
    <p:extLst>
      <p:ext uri="{BB962C8B-B14F-4D97-AF65-F5344CB8AC3E}">
        <p14:creationId xmlns:p14="http://schemas.microsoft.com/office/powerpoint/2010/main" val="299037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42" y="329547"/>
            <a:ext cx="8263598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Time complexity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1780" y="1963854"/>
            <a:ext cx="8100722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 a vector space with: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attributes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vehicles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customer with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bookings in her booking history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Assume: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n attributes of every item (either vehicle or booking) has been ready before-hand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process Math.Log10(double) and Math.Sqrt(double) with O(1) time complexity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Then, the time complexity of our algorithm will be: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customer profile: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O(nm)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vehicle vectors for every vehicle: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O(nk</a:t>
            </a:r>
            <a:r>
              <a:rPr lang="en-US" sz="2000" b="1" baseline="30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 point for every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vehicle: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O(nk)</a:t>
            </a:r>
          </a:p>
          <a:p>
            <a:pPr marL="600075" lvl="1" indent="-257175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Overall: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O(n(k</a:t>
            </a:r>
            <a:r>
              <a:rPr lang="en-US" sz="2000" b="1" baseline="30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k + m))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15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Offer pricing scheduler so that price group can change price during special events</a:t>
            </a:r>
            <a:r>
              <a:rPr lang="en-US" sz="1350" b="1" dirty="0"/>
              <a:t>.</a:t>
            </a:r>
          </a:p>
        </p:txBody>
      </p:sp>
      <p:pic>
        <p:nvPicPr>
          <p:cNvPr id="4" name="Picture 3" descr="holiday_0_1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641" y="3204524"/>
            <a:ext cx="4192928" cy="24803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0939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b="1" dirty="0">
                <a:solidFill>
                  <a:schemeClr val="tx2"/>
                </a:solidFill>
              </a:rPr>
              <a:t>Support self-driving rental, driver management functions.</a:t>
            </a:r>
            <a:endParaRPr lang="en-US" sz="2700" b="1" dirty="0"/>
          </a:p>
        </p:txBody>
      </p:sp>
      <p:pic>
        <p:nvPicPr>
          <p:cNvPr id="5" name="Picture 4" descr="tải xuốn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150" y="3183762"/>
            <a:ext cx="4314463" cy="270847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77562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Upgrade</a:t>
            </a:r>
            <a:endParaRPr lang="en-US" sz="1350" b="1" dirty="0"/>
          </a:p>
        </p:txBody>
      </p:sp>
      <p:pic>
        <p:nvPicPr>
          <p:cNvPr id="6" name="Picture 5" descr="upgrade-eas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863" y="3305296"/>
            <a:ext cx="2912950" cy="21193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9520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Develop mobile version</a:t>
            </a:r>
            <a:r>
              <a:rPr lang="en-US" sz="2400" b="1" dirty="0">
                <a:solidFill>
                  <a:schemeClr val="tx2"/>
                </a:solidFill>
              </a:rPr>
              <a:t>.</a:t>
            </a:r>
            <a:endParaRPr lang="en-US" sz="1350" b="1" dirty="0"/>
          </a:p>
        </p:txBody>
      </p:sp>
      <p:pic>
        <p:nvPicPr>
          <p:cNvPr id="5" name="Picture 4" descr="tải xuống (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684" y="3461554"/>
            <a:ext cx="3609964" cy="17709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7712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Support internationalization</a:t>
            </a:r>
            <a:r>
              <a:rPr lang="en-US" sz="2400" b="1" dirty="0">
                <a:solidFill>
                  <a:schemeClr val="tx2"/>
                </a:solidFill>
              </a:rPr>
              <a:t>.</a:t>
            </a:r>
            <a:endParaRPr lang="en-US" sz="1350" b="1" dirty="0"/>
          </a:p>
        </p:txBody>
      </p:sp>
      <p:pic>
        <p:nvPicPr>
          <p:cNvPr id="5" name="Picture 4" descr="We’re-Making-WordPress-Internationalization-Easy-With-Translation-Ready-Themes-Coded-for-Localization-and-Multilingual-Us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954" y="3166400"/>
            <a:ext cx="6012180" cy="2400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998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1015" y="2559676"/>
            <a:ext cx="8721969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Thank you for listening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88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pic>
        <p:nvPicPr>
          <p:cNvPr id="8" name="Picture 12" descr="Image result for grab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2937389"/>
            <a:ext cx="3429000" cy="178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80548" y="5215763"/>
            <a:ext cx="7982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Instant-pricing and fast driver finding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Navigate pickup/</a:t>
            </a:r>
            <a:r>
              <a:rPr lang="en-US" sz="2400" dirty="0" err="1" smtClean="0">
                <a:solidFill>
                  <a:schemeClr val="tx2"/>
                </a:solidFill>
                <a:cs typeface="Arial" panose="020B0604020202020204" pitchFamily="34" charset="0"/>
              </a:rPr>
              <a:t>dropoff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 point with google map</a:t>
            </a:r>
            <a:endParaRPr lang="en-US" sz="2400" dirty="0">
              <a:solidFill>
                <a:schemeClr val="tx2"/>
              </a:solidFill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Bonuses for </a:t>
            </a:r>
            <a:r>
              <a:rPr lang="en-US" sz="2400" dirty="0" err="1" smtClean="0">
                <a:solidFill>
                  <a:schemeClr val="tx2"/>
                </a:solidFill>
                <a:cs typeface="Arial" panose="020B0604020202020204" pitchFamily="34" charset="0"/>
              </a:rPr>
              <a:t>constractor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 are </a:t>
            </a: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very attractive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3707" y="1918875"/>
            <a:ext cx="8376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Solution</a:t>
            </a:r>
            <a:r>
              <a:rPr lang="en-US" sz="2800" b="1" dirty="0">
                <a:solidFill>
                  <a:schemeClr val="tx2"/>
                </a:solidFill>
                <a:cs typeface="Arial" panose="020B0604020202020204" pitchFamily="34" charset="0"/>
              </a:rPr>
              <a:t>: </a:t>
            </a:r>
            <a:r>
              <a:rPr lang="en-US" sz="2800" dirty="0">
                <a:solidFill>
                  <a:schemeClr val="tx2"/>
                </a:solidFill>
                <a:cs typeface="Arial" panose="020B0604020202020204" pitchFamily="34" charset="0"/>
              </a:rPr>
              <a:t>Become contractor for larger services</a:t>
            </a:r>
          </a:p>
        </p:txBody>
      </p:sp>
    </p:spTree>
    <p:extLst>
      <p:ext uri="{BB962C8B-B14F-4D97-AF65-F5344CB8AC3E}">
        <p14:creationId xmlns:p14="http://schemas.microsoft.com/office/powerpoint/2010/main" val="214829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Q&amp;A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94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pic>
        <p:nvPicPr>
          <p:cNvPr id="8" name="Picture 12" descr="Image result for grab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2937389"/>
            <a:ext cx="3429000" cy="178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80548" y="5215763"/>
            <a:ext cx="7982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Restricted in rental policy, pricing…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Not suited for long-period 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rental</a:t>
            </a:r>
            <a:endParaRPr lang="en-US" sz="24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3707" y="1918875"/>
            <a:ext cx="8376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Solution</a:t>
            </a:r>
            <a:r>
              <a:rPr lang="en-US" sz="2800" b="1" dirty="0">
                <a:solidFill>
                  <a:schemeClr val="tx2"/>
                </a:solidFill>
                <a:cs typeface="Arial" panose="020B0604020202020204" pitchFamily="34" charset="0"/>
              </a:rPr>
              <a:t>: </a:t>
            </a:r>
            <a:r>
              <a:rPr lang="en-US" sz="2800" dirty="0">
                <a:solidFill>
                  <a:schemeClr val="tx2"/>
                </a:solidFill>
                <a:cs typeface="Arial" panose="020B0604020202020204" pitchFamily="34" charset="0"/>
              </a:rPr>
              <a:t>Become contractor for larger services</a:t>
            </a:r>
          </a:p>
        </p:txBody>
      </p:sp>
    </p:spTree>
    <p:extLst>
      <p:ext uri="{BB962C8B-B14F-4D97-AF65-F5344CB8AC3E}">
        <p14:creationId xmlns:p14="http://schemas.microsoft.com/office/powerpoint/2010/main" val="125416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pic>
        <p:nvPicPr>
          <p:cNvPr id="7" name="Picture 14" descr="Image result for aleka.vn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372" y="3131563"/>
            <a:ext cx="3311214" cy="124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gannett-cdn.com/-mm-/d6cfd3516ebc09f1cbf4fcba512590c7a096deba/c=41-0-411-493&amp;r=537&amp;c=0-0-534-712/local/-/media/2015/07/24/USATODAY/USATODAY/635733421530877905-airbnb-vertical-lockup-print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578" y="2711017"/>
            <a:ext cx="781049" cy="104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83707" y="1918875"/>
            <a:ext cx="8376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Solution</a:t>
            </a:r>
            <a:r>
              <a:rPr lang="en-US" sz="2800" b="1" dirty="0">
                <a:solidFill>
                  <a:schemeClr val="tx2"/>
                </a:solidFill>
                <a:cs typeface="Arial" panose="020B0604020202020204" pitchFamily="34" charset="0"/>
              </a:rPr>
              <a:t>: </a:t>
            </a:r>
            <a:r>
              <a:rPr lang="en-US" sz="2800" dirty="0">
                <a:solidFill>
                  <a:schemeClr val="tx2"/>
                </a:solidFill>
                <a:cs typeface="Arial" panose="020B0604020202020204" pitchFamily="34" charset="0"/>
              </a:rPr>
              <a:t>Become contractor for larger services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0548" y="5215763"/>
            <a:ext cx="7982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Suitable for both long- and short-period rental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Easy for customer to find and book vehicle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Provider can manage their bookings 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easily</a:t>
            </a:r>
            <a:endParaRPr lang="en-US" sz="24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59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pic>
        <p:nvPicPr>
          <p:cNvPr id="7" name="Picture 14" descr="Image result for aleka.vn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372" y="3131563"/>
            <a:ext cx="3311214" cy="124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gannett-cdn.com/-mm-/d6cfd3516ebc09f1cbf4fcba512590c7a096deba/c=41-0-411-493&amp;r=537&amp;c=0-0-534-712/local/-/media/2015/07/24/USATODAY/USATODAY/635733421530877905-airbnb-vertical-lockup-print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578" y="2711017"/>
            <a:ext cx="781049" cy="104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83707" y="1918875"/>
            <a:ext cx="8376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Solution</a:t>
            </a:r>
            <a:r>
              <a:rPr lang="en-US" sz="2800" b="1" dirty="0">
                <a:solidFill>
                  <a:schemeClr val="tx2"/>
                </a:solidFill>
                <a:cs typeface="Arial" panose="020B0604020202020204" pitchFamily="34" charset="0"/>
              </a:rPr>
              <a:t>: </a:t>
            </a:r>
            <a:r>
              <a:rPr lang="en-US" sz="2800" dirty="0">
                <a:solidFill>
                  <a:schemeClr val="tx2"/>
                </a:solidFill>
                <a:cs typeface="Arial" panose="020B0604020202020204" pitchFamily="34" charset="0"/>
              </a:rPr>
              <a:t>Become contractor for larger services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0548" y="5215763"/>
            <a:ext cx="7982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Lack feedback/review 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support</a:t>
            </a:r>
            <a:endParaRPr lang="en-US" sz="24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41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.potx" id="{FE35DD5A-B687-4161-B4D9-35484B75A379}" vid="{5DB76398-B2EF-4269-B3B2-C0E4C29F3554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67D146-4D1C-466E-9A63-FAD8863F0C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direction presentation (widescreen)</Template>
  <TotalTime>0</TotalTime>
  <Words>4624</Words>
  <Application>Microsoft Office PowerPoint</Application>
  <PresentationFormat>On-screen Show (4:3)</PresentationFormat>
  <Paragraphs>394</Paragraphs>
  <Slides>60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Arial</vt:lpstr>
      <vt:lpstr>Book Antiqua</vt:lpstr>
      <vt:lpstr>Tahoma</vt:lpstr>
      <vt:lpstr>Times New Roman</vt:lpstr>
      <vt:lpstr>Wingdings</vt:lpstr>
      <vt:lpstr>Sales Direction 16X9</vt:lpstr>
      <vt:lpstr>CAR RENTAL PORTAL</vt:lpstr>
      <vt:lpstr>AGENDA</vt:lpstr>
      <vt:lpstr>CURRENT SITUATION</vt:lpstr>
      <vt:lpstr>CURRENT SITUATION</vt:lpstr>
      <vt:lpstr>CURRENT SITUATION</vt:lpstr>
      <vt:lpstr>CURRENT SITUATION</vt:lpstr>
      <vt:lpstr>CURRENT SITUATION</vt:lpstr>
      <vt:lpstr>CURRENT SITUATION</vt:lpstr>
      <vt:lpstr>CURRENT SITUATION</vt:lpstr>
      <vt:lpstr>PROPOSED SOLUTION</vt:lpstr>
      <vt:lpstr>PROPOSED SOLUTION</vt:lpstr>
      <vt:lpstr>PROPOSED SOLUTION</vt:lpstr>
      <vt:lpstr>PROPOSED SOLUTION</vt:lpstr>
      <vt:lpstr>PROPOSED SOLUTION</vt:lpstr>
      <vt:lpstr>FEATURE </vt:lpstr>
      <vt:lpstr>FEATURE </vt:lpstr>
      <vt:lpstr>FEATURE </vt:lpstr>
      <vt:lpstr>FEATURE </vt:lpstr>
      <vt:lpstr>FEATURE </vt:lpstr>
      <vt:lpstr>FEATURE </vt:lpstr>
      <vt:lpstr>FEATURE </vt:lpstr>
      <vt:lpstr>FEATURE </vt:lpstr>
      <vt:lpstr>FEATURE </vt:lpstr>
      <vt:lpstr>FEATURE </vt:lpstr>
      <vt:lpstr>FEATURE</vt:lpstr>
      <vt:lpstr>FEATURE</vt:lpstr>
      <vt:lpstr>FEATURE</vt:lpstr>
      <vt:lpstr>FEATURE</vt:lpstr>
      <vt:lpstr>FEATURE</vt:lpstr>
      <vt:lpstr>Scenario 1: Book a vehicle</vt:lpstr>
      <vt:lpstr>PowerPoint Presentation</vt:lpstr>
      <vt:lpstr>Scenario 2: Cancel booking</vt:lpstr>
      <vt:lpstr>PowerPoint Presentation</vt:lpstr>
      <vt:lpstr>Scenario 3: Become provider and bring vehicle into system</vt:lpstr>
      <vt:lpstr>PowerPoint Presentation</vt:lpstr>
      <vt:lpstr>Scenario 3: Become provider and bring vehicle into system</vt:lpstr>
      <vt:lpstr>PowerPoint Presentation</vt:lpstr>
      <vt:lpstr>Scenario 4: Create new subsidiary garage</vt:lpstr>
      <vt:lpstr>PowerPoint Presentation</vt:lpstr>
      <vt:lpstr>FEATURE: Recommender</vt:lpstr>
      <vt:lpstr>FEATURE: Recommender</vt:lpstr>
      <vt:lpstr>FEATURE: Recommender</vt:lpstr>
      <vt:lpstr>Recommender: Content-based approach</vt:lpstr>
      <vt:lpstr>Recommender: Content-based approach</vt:lpstr>
      <vt:lpstr>Recommender: Collaborative approach</vt:lpstr>
      <vt:lpstr>Recommender: Collaborative approach</vt:lpstr>
      <vt:lpstr>Recommender: Collaborative approach</vt:lpstr>
      <vt:lpstr>Our approach: hybrid</vt:lpstr>
      <vt:lpstr>Our approach: Vector Space Model</vt:lpstr>
      <vt:lpstr>Our approach: Vector Space Model</vt:lpstr>
      <vt:lpstr>Our approach: tf-idf</vt:lpstr>
      <vt:lpstr>Our approach: sequence</vt:lpstr>
      <vt:lpstr>Our approach: Time complexity</vt:lpstr>
      <vt:lpstr>FUTURE PLAN</vt:lpstr>
      <vt:lpstr>FUTURE PLAN</vt:lpstr>
      <vt:lpstr>FUTURE PLAN</vt:lpstr>
      <vt:lpstr>FUTURE PLAN</vt:lpstr>
      <vt:lpstr>FUTURE PLAN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2016-12-01T08:11:03Z</dcterms:created>
  <dcterms:modified xsi:type="dcterms:W3CDTF">2016-12-08T09:53:59Z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