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2"/>
  </p:notesMasterIdLst>
  <p:handoutMasterIdLst>
    <p:handoutMasterId r:id="rId73"/>
  </p:handoutMasterIdLst>
  <p:sldIdLst>
    <p:sldId id="292" r:id="rId3"/>
    <p:sldId id="270" r:id="rId4"/>
    <p:sldId id="293" r:id="rId5"/>
    <p:sldId id="422" r:id="rId6"/>
    <p:sldId id="423" r:id="rId7"/>
    <p:sldId id="424" r:id="rId8"/>
    <p:sldId id="425" r:id="rId9"/>
    <p:sldId id="426" r:id="rId10"/>
    <p:sldId id="413" r:id="rId11"/>
    <p:sldId id="417" r:id="rId12"/>
    <p:sldId id="414" r:id="rId13"/>
    <p:sldId id="415" r:id="rId14"/>
    <p:sldId id="416" r:id="rId15"/>
    <p:sldId id="418" r:id="rId16"/>
    <p:sldId id="405" r:id="rId17"/>
    <p:sldId id="406" r:id="rId18"/>
    <p:sldId id="407" r:id="rId19"/>
    <p:sldId id="408" r:id="rId20"/>
    <p:sldId id="409" r:id="rId21"/>
    <p:sldId id="410" r:id="rId22"/>
    <p:sldId id="419" r:id="rId23"/>
    <p:sldId id="420" r:id="rId24"/>
    <p:sldId id="421" r:id="rId25"/>
    <p:sldId id="303" r:id="rId26"/>
    <p:sldId id="304" r:id="rId27"/>
    <p:sldId id="305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273" r:id="rId41"/>
    <p:sldId id="330" r:id="rId42"/>
    <p:sldId id="403" r:id="rId43"/>
    <p:sldId id="331" r:id="rId44"/>
    <p:sldId id="364" r:id="rId45"/>
    <p:sldId id="399" r:id="rId46"/>
    <p:sldId id="365" r:id="rId47"/>
    <p:sldId id="369" r:id="rId48"/>
    <p:sldId id="366" r:id="rId49"/>
    <p:sldId id="396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80" r:id="rId60"/>
    <p:sldId id="381" r:id="rId61"/>
    <p:sldId id="384" r:id="rId62"/>
    <p:sldId id="400" r:id="rId63"/>
    <p:sldId id="394" r:id="rId64"/>
    <p:sldId id="356" r:id="rId65"/>
    <p:sldId id="357" r:id="rId66"/>
    <p:sldId id="358" r:id="rId67"/>
    <p:sldId id="359" r:id="rId68"/>
    <p:sldId id="360" r:id="rId69"/>
    <p:sldId id="362" r:id="rId70"/>
    <p:sldId id="363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(Duc)" id="{5B297673-BE0D-49BB-B30F-B7B7B47F38CF}">
          <p14:sldIdLst>
            <p14:sldId id="292"/>
            <p14:sldId id="270"/>
          </p14:sldIdLst>
        </p14:section>
        <p14:section name="current situation (Duc)" id="{1D40958F-2ADA-456C-B958-D96D2E1C5CF9}">
          <p14:sldIdLst>
            <p14:sldId id="293"/>
            <p14:sldId id="422"/>
            <p14:sldId id="423"/>
            <p14:sldId id="424"/>
            <p14:sldId id="425"/>
            <p14:sldId id="426"/>
          </p14:sldIdLst>
        </p14:section>
        <p14:section name="proposed (Thanh)" id="{EB60348A-F37A-45EA-AA65-207E896E5256}">
          <p14:sldIdLst>
            <p14:sldId id="413"/>
            <p14:sldId id="417"/>
            <p14:sldId id="414"/>
            <p14:sldId id="415"/>
            <p14:sldId id="416"/>
            <p14:sldId id="418"/>
            <p14:sldId id="405"/>
            <p14:sldId id="406"/>
            <p14:sldId id="407"/>
            <p14:sldId id="408"/>
            <p14:sldId id="409"/>
            <p14:sldId id="410"/>
            <p14:sldId id="419"/>
            <p14:sldId id="420"/>
            <p14:sldId id="421"/>
          </p14:sldIdLst>
        </p14:section>
        <p14:section name="Intro feature (Tam)" id="{F57204B4-660D-44BB-9701-04604DDC2D17}">
          <p14:sldIdLst>
            <p14:sldId id="303"/>
            <p14:sldId id="304"/>
            <p14:sldId id="305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Scenario 1 (Thanh)" id="{4FC09AF6-5B80-4E55-815E-37027EECFCB5}">
          <p14:sldIdLst>
            <p14:sldId id="273"/>
            <p14:sldId id="330"/>
            <p14:sldId id="403"/>
            <p14:sldId id="331"/>
          </p14:sldIdLst>
        </p14:section>
        <p14:section name="Scenario 2 (Khoa)" id="{92CBFA4B-E221-4EF0-B04C-F0441EACB303}">
          <p14:sldIdLst>
            <p14:sldId id="364"/>
            <p14:sldId id="399"/>
            <p14:sldId id="365"/>
            <p14:sldId id="369"/>
          </p14:sldIdLst>
        </p14:section>
        <p14:section name="Scenario 3 (Khoa)" id="{ACACCBCD-7BD8-4F70-B527-99125C68A677}">
          <p14:sldIdLst>
            <p14:sldId id="366"/>
            <p14:sldId id="396"/>
          </p14:sldIdLst>
        </p14:section>
        <p14:section name="Algorithm (Duc)" id="{BD1B49CC-7C1F-4397-AF6D-40E72907798B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4"/>
            <p14:sldId id="400"/>
            <p14:sldId id="394"/>
          </p14:sldIdLst>
        </p14:section>
        <p14:section name="Future plan (Tam)" id="{E6FF1F04-53A9-4F87-A410-64CB6E7F1673}">
          <p14:sldIdLst>
            <p14:sldId id="356"/>
            <p14:sldId id="357"/>
            <p14:sldId id="358"/>
            <p14:sldId id="359"/>
            <p14:sldId id="360"/>
          </p14:sldIdLst>
        </p14:section>
        <p14:section name="Q&amp;A" id="{C99A013A-524D-42FA-A4CF-96A533D1B005}">
          <p14:sldIdLst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709" autoAdjust="0"/>
  </p:normalViewPr>
  <p:slideViewPr>
    <p:cSldViewPr snapToGrid="0">
      <p:cViewPr varScale="1">
        <p:scale>
          <a:sx n="77" d="100"/>
          <a:sy n="77" d="100"/>
        </p:scale>
        <p:origin x="1824" y="7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Current Situation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Feature &amp; Demo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Future</a:t>
          </a:r>
          <a:r>
            <a:rPr lang="en-US" baseline="0" dirty="0" smtClean="0"/>
            <a:t> Plan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C6DE9EBF-9CD9-45ED-921D-8F1D2E47E590}" type="presOf" srcId="{A8B05E70-CCF1-4080-8EEE-6873C9D4B630}" destId="{268F2328-4548-422B-9C65-80797E16B241}" srcOrd="0" destOrd="0" presId="urn:microsoft.com/office/officeart/2005/8/layout/chevron1"/>
    <dgm:cxn modelId="{5A2AC8F7-1EBB-411F-B5AD-81AD74A29719}" type="presOf" srcId="{42147153-A6C2-4177-BA7D-2ACCC2C1B2F7}" destId="{BDD0B0F7-A87C-4B5B-A4C3-4E4BE6EB0FE4}" srcOrd="0" destOrd="0" presId="urn:microsoft.com/office/officeart/2005/8/layout/chevron1"/>
    <dgm:cxn modelId="{5A9A0A98-7C9D-46E7-B696-848193F0B4D2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734773E-C550-4977-A802-BCF4217F13F6}" type="presOf" srcId="{74020AF3-C700-4606-8917-C6A353D7963A}" destId="{881B8FEC-9D20-4669-BB2E-FA9CEA0BE5A9}" srcOrd="0" destOrd="0" presId="urn:microsoft.com/office/officeart/2005/8/layout/chevron1"/>
    <dgm:cxn modelId="{6AE5F272-A2C9-4E9B-B172-B6202E5275B5}" type="presOf" srcId="{12E26E22-71B0-4386-A84F-ABF2FF66A99F}" destId="{919A589F-F74A-40C3-BE88-AB8730BCAB04}" srcOrd="0" destOrd="0" presId="urn:microsoft.com/office/officeart/2005/8/layout/chevron1"/>
    <dgm:cxn modelId="{4FCF2A38-5C91-462A-8B0E-F726235EE7DA}" type="presParOf" srcId="{1C61A9A2-33F2-469B-8AC4-A104A5A98D78}" destId="{881B8FEC-9D20-4669-BB2E-FA9CEA0BE5A9}" srcOrd="0" destOrd="0" presId="urn:microsoft.com/office/officeart/2005/8/layout/chevron1"/>
    <dgm:cxn modelId="{D55732B9-CC9F-49CB-A654-92C01494C9F8}" type="presParOf" srcId="{1C61A9A2-33F2-469B-8AC4-A104A5A98D78}" destId="{705DFC51-4C30-4A07-9F0C-6EB770961C6F}" srcOrd="1" destOrd="0" presId="urn:microsoft.com/office/officeart/2005/8/layout/chevron1"/>
    <dgm:cxn modelId="{B028AAD4-5FD4-4D14-A00A-328CC664A21B}" type="presParOf" srcId="{1C61A9A2-33F2-469B-8AC4-A104A5A98D78}" destId="{919A589F-F74A-40C3-BE88-AB8730BCAB04}" srcOrd="2" destOrd="0" presId="urn:microsoft.com/office/officeart/2005/8/layout/chevron1"/>
    <dgm:cxn modelId="{1BC53446-C9D5-4F6A-8670-C42B42C7BBD6}" type="presParOf" srcId="{1C61A9A2-33F2-469B-8AC4-A104A5A98D78}" destId="{01C6BCDE-530E-4D03-9CF5-9AB36CDC1FE1}" srcOrd="3" destOrd="0" presId="urn:microsoft.com/office/officeart/2005/8/layout/chevron1"/>
    <dgm:cxn modelId="{A1BCD674-1B77-4FE0-A489-8CEAD0E77D65}" type="presParOf" srcId="{1C61A9A2-33F2-469B-8AC4-A104A5A98D78}" destId="{268F2328-4548-422B-9C65-80797E16B241}" srcOrd="4" destOrd="0" presId="urn:microsoft.com/office/officeart/2005/8/layout/chevron1"/>
    <dgm:cxn modelId="{55A0DFED-264F-461D-ABA8-E25C710FC302}" type="presParOf" srcId="{1C61A9A2-33F2-469B-8AC4-A104A5A98D78}" destId="{8CB78EC1-7B74-4B6E-94C6-5F808A049A1F}" srcOrd="5" destOrd="0" presId="urn:microsoft.com/office/officeart/2005/8/layout/chevron1"/>
    <dgm:cxn modelId="{A17AAD19-E1A5-4AC4-886A-C2532DFB3157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149" y="1145700"/>
          <a:ext cx="2415373" cy="966149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Current Situation</a:t>
          </a:r>
          <a:endParaRPr lang="en-US" sz="2400" kern="1200" dirty="0"/>
        </a:p>
      </dsp:txBody>
      <dsp:txXfrm>
        <a:off x="487224" y="1145700"/>
        <a:ext cx="1449224" cy="966149"/>
      </dsp:txXfrm>
    </dsp:sp>
    <dsp:sp modelId="{919A589F-F74A-40C3-BE88-AB8730BCAB04}">
      <dsp:nvSpPr>
        <dsp:cNvPr id="0" name=""/>
        <dsp:cNvSpPr/>
      </dsp:nvSpPr>
      <dsp:spPr>
        <a:xfrm>
          <a:off x="2177985" y="1145700"/>
          <a:ext cx="2415373" cy="966149"/>
        </a:xfrm>
        <a:prstGeom prst="chevron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Proposed Solution</a:t>
          </a:r>
          <a:endParaRPr lang="en-US" sz="2400" kern="1200" dirty="0"/>
        </a:p>
      </dsp:txBody>
      <dsp:txXfrm>
        <a:off x="2661060" y="1145700"/>
        <a:ext cx="1449224" cy="966149"/>
      </dsp:txXfrm>
    </dsp:sp>
    <dsp:sp modelId="{268F2328-4548-422B-9C65-80797E16B241}">
      <dsp:nvSpPr>
        <dsp:cNvPr id="0" name=""/>
        <dsp:cNvSpPr/>
      </dsp:nvSpPr>
      <dsp:spPr>
        <a:xfrm>
          <a:off x="4351822" y="1145700"/>
          <a:ext cx="2415373" cy="966149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&amp; Demo</a:t>
          </a:r>
          <a:endParaRPr lang="en-US" sz="2400" kern="1200" dirty="0"/>
        </a:p>
      </dsp:txBody>
      <dsp:txXfrm>
        <a:off x="4834897" y="1145700"/>
        <a:ext cx="1449224" cy="966149"/>
      </dsp:txXfrm>
    </dsp:sp>
    <dsp:sp modelId="{BDD0B0F7-A87C-4B5B-A4C3-4E4BE6EB0FE4}">
      <dsp:nvSpPr>
        <dsp:cNvPr id="0" name=""/>
        <dsp:cNvSpPr/>
      </dsp:nvSpPr>
      <dsp:spPr>
        <a:xfrm>
          <a:off x="6525658" y="1145700"/>
          <a:ext cx="2415373" cy="966149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</a:t>
          </a:r>
          <a:r>
            <a:rPr lang="en-US" sz="2400" kern="1200" baseline="0" dirty="0" smtClean="0"/>
            <a:t> Plan</a:t>
          </a:r>
          <a:endParaRPr lang="en-US" sz="2400" kern="1200" dirty="0"/>
        </a:p>
      </dsp:txBody>
      <dsp:txXfrm>
        <a:off x="7008733" y="1145700"/>
        <a:ext cx="1449224" cy="966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 smtClean="0"/>
              <a:t>Xin chân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</a:t>
            </a:r>
            <a:r>
              <a:rPr lang="vi-VN" sz="1200" dirty="0" err="1" smtClean="0"/>
              <a:t>cảm</a:t>
            </a:r>
            <a:r>
              <a:rPr lang="vi-VN" sz="1200" dirty="0" smtClean="0"/>
              <a:t> ơn </a:t>
            </a:r>
            <a:r>
              <a:rPr lang="vi-VN" sz="1200" dirty="0" err="1" smtClean="0"/>
              <a:t>quý</a:t>
            </a:r>
            <a:r>
              <a:rPr lang="vi-VN" sz="1200" dirty="0" smtClean="0"/>
              <a:t> </a:t>
            </a:r>
            <a:r>
              <a:rPr lang="en-US" sz="1200" dirty="0" err="1" smtClean="0"/>
              <a:t>hội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đồng</a:t>
            </a:r>
            <a:r>
              <a:rPr lang="vi-VN" sz="1200" dirty="0" smtClean="0"/>
              <a:t>,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phụ</a:t>
            </a:r>
            <a:r>
              <a:rPr lang="vi-VN" sz="1200" dirty="0" smtClean="0"/>
              <a:t> huynh, </a:t>
            </a:r>
            <a:r>
              <a:rPr lang="vi-VN" sz="1200" dirty="0" err="1" smtClean="0"/>
              <a:t>cùng</a:t>
            </a:r>
            <a:r>
              <a:rPr lang="vi-VN" sz="1200" dirty="0" smtClean="0"/>
              <a:t>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khán</a:t>
            </a:r>
            <a:r>
              <a:rPr lang="vi-VN" sz="1200" dirty="0" smtClean="0"/>
              <a:t> </a:t>
            </a:r>
            <a:r>
              <a:rPr lang="vi-VN" sz="1200" dirty="0" err="1" smtClean="0"/>
              <a:t>giả</a:t>
            </a:r>
            <a:r>
              <a:rPr lang="vi-VN" sz="1200" dirty="0" smtClean="0"/>
              <a:t> </a:t>
            </a:r>
            <a:r>
              <a:rPr lang="vi-VN" sz="1200" dirty="0" err="1" smtClean="0"/>
              <a:t>đã</a:t>
            </a:r>
            <a:r>
              <a:rPr lang="vi-VN" sz="1200" dirty="0" smtClean="0"/>
              <a:t> </a:t>
            </a:r>
            <a:r>
              <a:rPr lang="vi-VN" sz="1200" dirty="0" err="1" smtClean="0"/>
              <a:t>đến</a:t>
            </a:r>
            <a:r>
              <a:rPr lang="vi-VN" sz="1200" dirty="0" smtClean="0"/>
              <a:t> tham </a:t>
            </a:r>
            <a:r>
              <a:rPr lang="vi-VN" sz="1200" dirty="0" err="1" smtClean="0"/>
              <a:t>dự</a:t>
            </a:r>
            <a:r>
              <a:rPr lang="vi-VN" sz="1200" dirty="0" smtClean="0"/>
              <a:t> </a:t>
            </a:r>
            <a:r>
              <a:rPr lang="vi-VN" sz="1200" dirty="0" err="1" smtClean="0"/>
              <a:t>buổi</a:t>
            </a:r>
            <a:r>
              <a:rPr lang="vi-VN" sz="1200" dirty="0" smtClean="0"/>
              <a:t> </a:t>
            </a:r>
            <a:r>
              <a:rPr lang="vi-VN" sz="1200" dirty="0" err="1" smtClean="0"/>
              <a:t>bảo</a:t>
            </a:r>
            <a:r>
              <a:rPr lang="vi-VN" sz="1200" dirty="0" smtClean="0"/>
              <a:t> </a:t>
            </a:r>
            <a:r>
              <a:rPr lang="vi-VN" sz="1200" dirty="0" err="1" smtClean="0"/>
              <a:t>vệ</a:t>
            </a:r>
            <a:r>
              <a:rPr lang="vi-VN" sz="1200" dirty="0" smtClean="0"/>
              <a:t> </a:t>
            </a:r>
            <a:r>
              <a:rPr lang="vi-VN" sz="1200" dirty="0" err="1" smtClean="0"/>
              <a:t>đồ</a:t>
            </a:r>
            <a:r>
              <a:rPr lang="vi-VN" sz="1200" dirty="0" smtClean="0"/>
              <a:t> </a:t>
            </a:r>
            <a:r>
              <a:rPr lang="vi-VN" sz="1200" dirty="0" err="1" smtClean="0"/>
              <a:t>án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nhóm</a:t>
            </a:r>
            <a:r>
              <a:rPr lang="vi-VN" sz="1200" dirty="0" smtClean="0"/>
              <a:t> </a:t>
            </a:r>
            <a:r>
              <a:rPr lang="vi-VN" sz="1200" dirty="0" err="1" smtClean="0"/>
              <a:t>chúng</a:t>
            </a:r>
            <a:r>
              <a:rPr lang="vi-VN" sz="1200" dirty="0" smtClean="0"/>
              <a:t> tôi hôm nay.</a:t>
            </a:r>
            <a:endParaRPr lang="en-US" sz="1200" dirty="0" smtClean="0"/>
          </a:p>
          <a:p>
            <a:endParaRPr lang="vi-VN" sz="1200" dirty="0" smtClean="0"/>
          </a:p>
          <a:p>
            <a:r>
              <a:rPr lang="vi-VN" sz="1200" dirty="0" err="1" smtClean="0"/>
              <a:t>Đề</a:t>
            </a:r>
            <a:r>
              <a:rPr lang="vi-VN" sz="1200" dirty="0" smtClean="0"/>
              <a:t> </a:t>
            </a:r>
            <a:r>
              <a:rPr lang="vi-VN" sz="1200" dirty="0" err="1" smtClean="0"/>
              <a:t>tài</a:t>
            </a:r>
            <a:r>
              <a:rPr lang="vi-VN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được</a:t>
            </a:r>
            <a:r>
              <a:rPr lang="vi-VN" sz="1200" dirty="0" smtClean="0"/>
              <a:t> </a:t>
            </a:r>
            <a:r>
              <a:rPr lang="vi-VN" sz="1200" dirty="0" err="1" smtClean="0"/>
              <a:t>tiến</a:t>
            </a:r>
            <a:r>
              <a:rPr lang="vi-VN" sz="1200" dirty="0" smtClean="0"/>
              <a:t> </a:t>
            </a:r>
            <a:r>
              <a:rPr lang="vi-VN" sz="1200" dirty="0" err="1" smtClean="0"/>
              <a:t>hành</a:t>
            </a:r>
            <a:r>
              <a:rPr lang="vi-VN" sz="1200" dirty="0" smtClean="0"/>
              <a:t> </a:t>
            </a:r>
            <a:r>
              <a:rPr lang="vi-VN" sz="1200" dirty="0" err="1" smtClean="0"/>
              <a:t>dưới</a:t>
            </a:r>
            <a:r>
              <a:rPr lang="vi-VN" sz="1200" dirty="0" smtClean="0"/>
              <a:t> </a:t>
            </a:r>
            <a:r>
              <a:rPr lang="vi-VN" sz="1200" dirty="0" err="1" smtClean="0"/>
              <a:t>sự</a:t>
            </a:r>
            <a:r>
              <a:rPr lang="vi-VN" sz="1200" dirty="0" smtClean="0"/>
              <a:t> </a:t>
            </a:r>
            <a:r>
              <a:rPr lang="vi-VN" sz="1200" dirty="0" err="1" smtClean="0"/>
              <a:t>chỉ</a:t>
            </a:r>
            <a:r>
              <a:rPr lang="vi-VN" sz="1200" dirty="0" smtClean="0"/>
              <a:t> </a:t>
            </a:r>
            <a:r>
              <a:rPr lang="vi-VN" sz="1200" dirty="0" err="1" smtClean="0"/>
              <a:t>dẫn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thầy</a:t>
            </a:r>
            <a:r>
              <a:rPr lang="vi-VN" sz="1200" dirty="0" smtClean="0"/>
              <a:t> Lâm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Khánh</a:t>
            </a:r>
            <a:r>
              <a:rPr lang="vi-VN" sz="1200" dirty="0" smtClean="0"/>
              <a:t> Phương, </a:t>
            </a:r>
            <a:r>
              <a:rPr lang="vi-VN" sz="1200" dirty="0" err="1" smtClean="0"/>
              <a:t>thực</a:t>
            </a:r>
            <a:r>
              <a:rPr lang="vi-VN" sz="1200" dirty="0" smtClean="0"/>
              <a:t> </a:t>
            </a:r>
            <a:r>
              <a:rPr lang="vi-VN" sz="1200" dirty="0" err="1" smtClean="0"/>
              <a:t>hiện</a:t>
            </a:r>
            <a:r>
              <a:rPr lang="vi-VN" sz="1200" dirty="0" smtClean="0"/>
              <a:t> </a:t>
            </a:r>
            <a:r>
              <a:rPr lang="vi-VN" sz="1200" dirty="0" err="1" smtClean="0"/>
              <a:t>bởi</a:t>
            </a:r>
            <a:r>
              <a:rPr lang="vi-VN" sz="1200" dirty="0" smtClean="0"/>
              <a:t> 4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viên </a:t>
            </a:r>
            <a:r>
              <a:rPr lang="vi-VN" sz="1200" dirty="0" err="1" smtClean="0"/>
              <a:t>là</a:t>
            </a:r>
            <a:r>
              <a:rPr lang="vi-VN" sz="1200" dirty="0" smtClean="0"/>
              <a:t> tôi, </a:t>
            </a:r>
            <a:r>
              <a:rPr lang="vi-VN" sz="1200" dirty="0" err="1" smtClean="0"/>
              <a:t>Trần</a:t>
            </a:r>
            <a:r>
              <a:rPr lang="vi-VN" sz="1200" dirty="0" smtClean="0"/>
              <a:t>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Đức</a:t>
            </a:r>
            <a:r>
              <a:rPr lang="vi-VN" sz="1200" dirty="0" smtClean="0"/>
              <a:t>, anh </a:t>
            </a:r>
            <a:r>
              <a:rPr lang="vi-VN" sz="1200" dirty="0" err="1" smtClean="0"/>
              <a:t>Huỳnh</a:t>
            </a:r>
            <a:r>
              <a:rPr lang="vi-VN" sz="1200" dirty="0" smtClean="0"/>
              <a:t> Công </a:t>
            </a:r>
            <a:r>
              <a:rPr lang="vi-VN" sz="1200" dirty="0" err="1" smtClean="0"/>
              <a:t>Thành</a:t>
            </a:r>
            <a:r>
              <a:rPr lang="vi-VN" sz="1200" dirty="0" smtClean="0"/>
              <a:t>, anh Lê </a:t>
            </a:r>
            <a:r>
              <a:rPr lang="vi-VN" sz="1200" dirty="0" err="1" smtClean="0"/>
              <a:t>Vũ</a:t>
            </a:r>
            <a:r>
              <a:rPr lang="vi-VN" sz="1200" dirty="0" smtClean="0"/>
              <a:t> Đăng Khoa </a:t>
            </a:r>
            <a:r>
              <a:rPr lang="vi-VN" sz="1200" dirty="0" err="1" smtClean="0"/>
              <a:t>và</a:t>
            </a:r>
            <a:r>
              <a:rPr lang="vi-VN" sz="1200" dirty="0" smtClean="0"/>
              <a:t> anh </a:t>
            </a:r>
            <a:r>
              <a:rPr lang="vi-VN" sz="1200" dirty="0" err="1" smtClean="0"/>
              <a:t>Nguyễn</a:t>
            </a:r>
            <a:r>
              <a:rPr lang="vi-VN" sz="1200" dirty="0" smtClean="0"/>
              <a:t> </a:t>
            </a:r>
            <a:r>
              <a:rPr lang="vi-VN" sz="1200" dirty="0" err="1" smtClean="0"/>
              <a:t>Tường</a:t>
            </a:r>
            <a:r>
              <a:rPr lang="vi-VN" sz="1200" dirty="0" smtClean="0"/>
              <a:t> Tâm.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6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8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ý,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recommender engine,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0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96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84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1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7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4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62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hết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chương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buổi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hôm nay:</a:t>
            </a:r>
            <a:endParaRPr lang="en-US" dirty="0" smtClean="0"/>
          </a:p>
          <a:p>
            <a:r>
              <a:rPr lang="vi-VN" dirty="0" err="1" smtClean="0"/>
              <a:t>Mở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baseline="0" dirty="0" smtClean="0"/>
              <a:t> 2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Ở </a:t>
            </a:r>
            <a:r>
              <a:rPr lang="vi-VN" dirty="0" err="1" smtClean="0"/>
              <a:t>mục</a:t>
            </a:r>
            <a:r>
              <a:rPr lang="vi-VN" dirty="0" smtClean="0"/>
              <a:t> 3,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sâu hơn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 mang </a:t>
            </a:r>
            <a:r>
              <a:rPr lang="vi-VN" dirty="0" err="1" smtClean="0"/>
              <a:t>lại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tầm</a:t>
            </a:r>
            <a:r>
              <a:rPr lang="vi-VN" dirty="0" smtClean="0"/>
              <a:t> </a:t>
            </a:r>
            <a:r>
              <a:rPr lang="vi-VN" dirty="0" err="1" smtClean="0"/>
              <a:t>nhìn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trong tương lai.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3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9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6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7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6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4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39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0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</a:t>
            </a:r>
            <a:r>
              <a:rPr lang="en-US" baseline="0" dirty="0" err="1" smtClean="0"/>
              <a:t>iờ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err="1" smtClean="0"/>
              <a:t>Hiện</a:t>
            </a:r>
            <a:r>
              <a:rPr lang="vi-VN" dirty="0" smtClean="0"/>
              <a:t> nay,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oto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dirty="0" err="1" smtClean="0"/>
              <a:t>nhờ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xĩ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5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0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05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group </a:t>
            </a:r>
            <a:r>
              <a:rPr lang="en-US" baseline="0" dirty="0" err="1" smtClean="0"/>
              <a:t>dó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7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truong</a:t>
            </a:r>
            <a:r>
              <a:rPr lang="en-US" dirty="0" smtClean="0"/>
              <a:t> hop </a:t>
            </a:r>
            <a:r>
              <a:rPr lang="en-US" dirty="0" err="1" smtClean="0"/>
              <a:t>nha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baseline="0" dirty="0" smtClean="0"/>
              <a:t> cap muon </a:t>
            </a:r>
            <a:r>
              <a:rPr lang="en-US" baseline="0" dirty="0" err="1" smtClean="0"/>
              <a:t>tiep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tuc</a:t>
            </a:r>
            <a:r>
              <a:rPr lang="en-US" baseline="0" dirty="0" smtClean="0"/>
              <a:t> hop tac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ho co the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</a:t>
            </a:r>
            <a:r>
              <a:rPr lang="en-US" baseline="0" dirty="0" smtClean="0"/>
              <a:t> them de </a:t>
            </a:r>
            <a:r>
              <a:rPr lang="en-US" baseline="0" dirty="0" err="1" smtClean="0"/>
              <a:t>tiep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mot </a:t>
            </a:r>
            <a:r>
              <a:rPr lang="en-US" baseline="0" dirty="0" err="1" smtClean="0"/>
              <a:t>nha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48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thang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15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3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admin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5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admin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provider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01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taxi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2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3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045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bắt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</a:t>
            </a:r>
            <a:r>
              <a:rPr lang="en-US" dirty="0" smtClean="0"/>
              <a:t>e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37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vi-VN" dirty="0" err="1" smtClean="0"/>
              <a:t>recommender</a:t>
            </a:r>
            <a:r>
              <a:rPr lang="en-US" dirty="0" smtClean="0"/>
              <a:t> engine, k</a:t>
            </a:r>
            <a:r>
              <a:rPr lang="vi-VN" dirty="0" smtClean="0"/>
              <a:t>hi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xe, </a:t>
            </a:r>
            <a:r>
              <a:rPr lang="en-US" dirty="0" err="1" smtClean="0"/>
              <a:t>nó</a:t>
            </a:r>
            <a:r>
              <a:rPr lang="en-US" baseline="0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để</a:t>
            </a:r>
            <a:r>
              <a:rPr lang="vi-VN" dirty="0" smtClean="0"/>
              <a:t> phân </a:t>
            </a:r>
            <a:r>
              <a:rPr lang="vi-VN" dirty="0" err="1" smtClean="0"/>
              <a:t>tích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xuất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lựa</a:t>
            </a:r>
            <a:r>
              <a:rPr lang="vi-VN" dirty="0" smtClean="0"/>
              <a:t> </a:t>
            </a:r>
            <a:r>
              <a:rPr lang="vi-VN" dirty="0" err="1" smtClean="0"/>
              <a:t>chọn</a:t>
            </a:r>
            <a:r>
              <a:rPr lang="vi-VN" dirty="0" smtClean="0"/>
              <a:t> cao hơn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giảm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gian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đẩy</a:t>
            </a:r>
            <a:r>
              <a:rPr lang="vi-VN" dirty="0" smtClean="0"/>
              <a:t> nhanh </a:t>
            </a:r>
            <a:r>
              <a:rPr lang="vi-VN" dirty="0" err="1" smtClean="0"/>
              <a:t>luồn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12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khả</a:t>
            </a:r>
            <a:r>
              <a:rPr lang="vi-VN" dirty="0" smtClean="0"/>
              <a:t> năng </a:t>
            </a:r>
            <a:r>
              <a:rPr lang="vi-VN" dirty="0" err="1" smtClean="0"/>
              <a:t>dự</a:t>
            </a:r>
            <a:r>
              <a:rPr lang="vi-VN" dirty="0" smtClean="0"/>
              <a:t> </a:t>
            </a:r>
            <a:r>
              <a:rPr lang="vi-VN" dirty="0" err="1" smtClean="0"/>
              <a:t>đoán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</a:t>
            </a:r>
            <a:r>
              <a:rPr lang="vi-VN" dirty="0" err="1" smtClean="0"/>
              <a:t>thỏa</a:t>
            </a:r>
            <a:r>
              <a:rPr lang="vi-VN" dirty="0" smtClean="0"/>
              <a:t> </a:t>
            </a:r>
            <a:r>
              <a:rPr lang="vi-VN" dirty="0" err="1" smtClean="0"/>
              <a:t>mãn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53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2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cơ </a:t>
            </a:r>
            <a:r>
              <a:rPr lang="vi-VN" dirty="0" err="1" smtClean="0"/>
              <a:t>bản</a:t>
            </a:r>
            <a:r>
              <a:rPr lang="vi-VN" dirty="0" smtClean="0"/>
              <a:t> trong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thiết</a:t>
            </a:r>
            <a:r>
              <a:rPr lang="vi-VN" dirty="0" smtClean="0"/>
              <a:t>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.</a:t>
            </a:r>
            <a:endParaRPr lang="en-US" dirty="0" smtClean="0"/>
          </a:p>
          <a:p>
            <a:endParaRPr lang="vi-VN" dirty="0" smtClean="0"/>
          </a:p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308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53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hai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Collaborative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58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2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neighbor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69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h</a:t>
            </a:r>
            <a:r>
              <a:rPr lang="vi-VN" dirty="0" smtClean="0"/>
              <a:t>ệ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en-US" dirty="0" smtClean="0"/>
              <a:t> neighbor </a:t>
            </a:r>
            <a:r>
              <a:rPr lang="en-US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6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</a:t>
            </a:r>
            <a:r>
              <a:rPr lang="vi-VN" dirty="0" err="1" smtClean="0"/>
              <a:t>hybrid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collaborative</a:t>
            </a:r>
            <a:r>
              <a:rPr lang="vi-VN" dirty="0" smtClean="0"/>
              <a:t>.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chấm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cho </a:t>
            </a:r>
            <a:r>
              <a:rPr lang="vi-VN" dirty="0" err="1" smtClean="0"/>
              <a:t>từng</a:t>
            </a:r>
            <a:r>
              <a:rPr lang="vi-VN" dirty="0" smtClean="0"/>
              <a:t> xe. Xe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đưa lên </a:t>
            </a:r>
            <a:r>
              <a:rPr lang="vi-VN" dirty="0" err="1" smtClean="0"/>
              <a:t>các</a:t>
            </a:r>
            <a:r>
              <a:rPr lang="vi-VN" dirty="0" smtClean="0"/>
              <a:t> trang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</a:p>
          <a:p>
            <a:endParaRPr lang="en-US" dirty="0" smtClean="0"/>
          </a:p>
          <a:p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đúc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</a:p>
          <a:p>
            <a:endParaRPr lang="vi-VN" dirty="0" smtClean="0"/>
          </a:p>
          <a:p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xe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45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</a:t>
            </a:r>
            <a:r>
              <a:rPr lang="vi-VN" dirty="0" err="1" smtClean="0"/>
              <a:t>toán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món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hóa</a:t>
            </a:r>
            <a:r>
              <a:rPr lang="vi-VN" dirty="0" smtClean="0"/>
              <a:t> </a:t>
            </a:r>
            <a:r>
              <a:rPr lang="en-US" dirty="0" err="1" smtClean="0"/>
              <a:t>đa</a:t>
            </a:r>
            <a:r>
              <a:rPr lang="en-US" baseline="0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trong không gian </a:t>
            </a:r>
            <a:r>
              <a:rPr lang="vi-VN" dirty="0" err="1" smtClean="0"/>
              <a:t>vector</a:t>
            </a:r>
            <a:r>
              <a:rPr lang="vi-VN" dirty="0" smtClean="0"/>
              <a:t> đa </a:t>
            </a:r>
            <a:r>
              <a:rPr lang="vi-VN" dirty="0" err="1" smtClean="0"/>
              <a:t>chiều</a:t>
            </a:r>
            <a:r>
              <a:rPr lang="vi-VN" dirty="0" smtClean="0"/>
              <a:t>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miêu </a:t>
            </a:r>
            <a:r>
              <a:rPr lang="vi-VN" dirty="0" err="1" smtClean="0"/>
              <a:t>tả</a:t>
            </a:r>
            <a:r>
              <a:rPr lang="vi-VN" dirty="0" smtClean="0"/>
              <a:t> như 1 </a:t>
            </a:r>
            <a:r>
              <a:rPr lang="vi-VN" dirty="0" err="1" smtClean="0"/>
              <a:t>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chiều</a:t>
            </a:r>
            <a:r>
              <a:rPr lang="vi-VN" dirty="0" smtClean="0"/>
              <a:t> không gian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cho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.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trên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trục</a:t>
            </a:r>
            <a:r>
              <a:rPr lang="vi-VN" dirty="0" smtClean="0"/>
              <a:t> không gian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,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997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như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trong không gian </a:t>
            </a:r>
            <a:r>
              <a:rPr lang="vi-VN" dirty="0" err="1" smtClean="0"/>
              <a:t>này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xe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cosine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point</a:t>
            </a:r>
            <a:r>
              <a:rPr lang="vi-VN" dirty="0" smtClean="0"/>
              <a:t> cho xe.</a:t>
            </a:r>
            <a:r>
              <a:rPr lang="en-US" dirty="0" smtClean="0"/>
              <a:t> </a:t>
            </a:r>
            <a:r>
              <a:rPr lang="en-US" dirty="0" err="1" smtClean="0"/>
              <a:t>Consine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68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vector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1 phương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baseline="0" dirty="0" smtClean="0"/>
              <a:t> attribute 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tf-idf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term frequency – inverse document frequency.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61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:</a:t>
            </a:r>
          </a:p>
          <a:p>
            <a:endParaRPr lang="en-US" baseline="0" dirty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1: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recommendation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smtClean="0"/>
              <a:t>customer profile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020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trên. </a:t>
            </a:r>
            <a:r>
              <a:rPr lang="vi-VN" dirty="0" err="1" smtClean="0"/>
              <a:t>Đặt</a:t>
            </a:r>
            <a:r>
              <a:rPr lang="vi-VN" dirty="0" smtClean="0"/>
              <a:t> trong </a:t>
            </a:r>
            <a:r>
              <a:rPr lang="vi-VN" dirty="0" err="1" smtClean="0"/>
              <a:t>trường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n </a:t>
            </a:r>
            <a:r>
              <a:rPr lang="vi-VN" dirty="0" err="1" smtClean="0"/>
              <a:t>attribute</a:t>
            </a:r>
            <a:r>
              <a:rPr lang="vi-VN" dirty="0" smtClean="0"/>
              <a:t>, k </a:t>
            </a:r>
            <a:r>
              <a:rPr lang="vi-VN" dirty="0" err="1" smtClean="0"/>
              <a:t>chiếc</a:t>
            </a:r>
            <a:r>
              <a:rPr lang="vi-VN" dirty="0" smtClean="0"/>
              <a:t> xe,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m </a:t>
            </a:r>
            <a:r>
              <a:rPr lang="vi-VN" dirty="0" err="1" smtClean="0"/>
              <a:t>chuyến</a:t>
            </a:r>
            <a:r>
              <a:rPr lang="vi-VN" dirty="0" smtClean="0"/>
              <a:t> thuê xe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,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tất</a:t>
            </a:r>
            <a:r>
              <a:rPr lang="vi-VN" dirty="0" smtClean="0"/>
              <a:t> </a:t>
            </a:r>
            <a:r>
              <a:rPr lang="vi-VN" dirty="0" err="1" smtClean="0"/>
              <a:t>cả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booking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xe </a:t>
            </a:r>
            <a:r>
              <a:rPr lang="vi-VN" dirty="0" err="1" smtClean="0"/>
              <a:t>đều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logarith</a:t>
            </a:r>
            <a:r>
              <a:rPr lang="vi-VN" dirty="0" smtClean="0"/>
              <a:t> 10 </a:t>
            </a:r>
            <a:r>
              <a:rPr lang="vi-VN" dirty="0" err="1" smtClean="0"/>
              <a:t>và</a:t>
            </a:r>
            <a:r>
              <a:rPr lang="vi-VN" dirty="0" smtClean="0"/>
              <a:t> căn </a:t>
            </a:r>
            <a:r>
              <a:rPr lang="vi-VN" dirty="0" err="1" smtClean="0"/>
              <a:t>bật</a:t>
            </a:r>
            <a:r>
              <a:rPr lang="vi-VN" dirty="0" smtClean="0"/>
              <a:t> 2 </a:t>
            </a:r>
            <a:r>
              <a:rPr lang="vi-VN" dirty="0" err="1" smtClean="0"/>
              <a:t>của</a:t>
            </a:r>
            <a:r>
              <a:rPr lang="vi-VN" dirty="0" smtClean="0"/>
              <a:t> 1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double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time</a:t>
            </a:r>
            <a:r>
              <a:rPr lang="vi-VN" dirty="0" smtClean="0"/>
              <a:t> </a:t>
            </a:r>
            <a:r>
              <a:rPr lang="vi-VN" dirty="0" err="1" smtClean="0"/>
              <a:t>complexity</a:t>
            </a:r>
            <a:r>
              <a:rPr lang="vi-VN" dirty="0" smtClean="0"/>
              <a:t> O(1). </a:t>
            </a:r>
            <a:r>
              <a:rPr lang="vi-VN" dirty="0" err="1" smtClean="0"/>
              <a:t>Vậy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ta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như sau.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Tôi xin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, anh Tâm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vi-VN" dirty="0" smtClean="0"/>
              <a:t> trong tương lai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Xin </a:t>
            </a:r>
            <a:r>
              <a:rPr lang="vi-VN" dirty="0" err="1" smtClean="0"/>
              <a:t>mời</a:t>
            </a:r>
            <a:r>
              <a:rPr lang="vi-VN" dirty="0" smtClean="0"/>
              <a:t> anh Tâm.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51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66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04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12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v.v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195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9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them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6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Uber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Grab.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app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taxi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. Xin </a:t>
            </a:r>
            <a:r>
              <a:rPr lang="en-US" baseline="0" dirty="0" err="1" smtClean="0"/>
              <a:t>mời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53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vừa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685783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04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385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31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6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168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1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8.png"/><Relationship Id="rId5" Type="http://schemas.openxmlformats.org/officeDocument/2006/relationships/image" Target="../media/image51.png"/><Relationship Id="rId10" Type="http://schemas.openxmlformats.org/officeDocument/2006/relationships/image" Target="../media/image42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3" Type="http://schemas.openxmlformats.org/officeDocument/2006/relationships/image" Target="../media/image38.png"/><Relationship Id="rId7" Type="http://schemas.openxmlformats.org/officeDocument/2006/relationships/image" Target="../media/image50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34.png"/><Relationship Id="rId5" Type="http://schemas.openxmlformats.org/officeDocument/2006/relationships/image" Target="../media/image52.png"/><Relationship Id="rId15" Type="http://schemas.openxmlformats.org/officeDocument/2006/relationships/image" Target="../media/image42.png"/><Relationship Id="rId10" Type="http://schemas.openxmlformats.org/officeDocument/2006/relationships/image" Target="../media/image53.png"/><Relationship Id="rId4" Type="http://schemas.openxmlformats.org/officeDocument/2006/relationships/image" Target="../media/image43.png"/><Relationship Id="rId9" Type="http://schemas.openxmlformats.org/officeDocument/2006/relationships/image" Target="../media/image41.png"/><Relationship Id="rId1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69" y="2357737"/>
            <a:ext cx="5322194" cy="5532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CAR RENTAL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336" y="3420105"/>
            <a:ext cx="5541135" cy="194149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Supervisor: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Lâm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Phương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Group members: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</a:rPr>
              <a:t>Trần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Đức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</a:rPr>
              <a:t>Huỳnh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Lê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Vũ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Đăng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Khoa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4. </a:t>
            </a:r>
            <a:r>
              <a:rPr lang="en-US" sz="2400" dirty="0" err="1" smtClean="0">
                <a:solidFill>
                  <a:schemeClr val="tx2"/>
                </a:solidFill>
              </a:rPr>
              <a:t>Nguyễn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Tường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269" y="1896072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Capstone Project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r="19816"/>
          <a:stretch>
            <a:fillRect/>
          </a:stretch>
        </p:blipFill>
        <p:spPr/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7" r="2496"/>
          <a:stretch/>
        </p:blipFill>
        <p:spPr bwMode="auto">
          <a:xfrm>
            <a:off x="455336" y="170996"/>
            <a:ext cx="3480560" cy="9851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3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pic>
        <p:nvPicPr>
          <p:cNvPr id="8194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58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5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02627" y="1730452"/>
            <a:ext cx="7498939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1. Find </a:t>
            </a:r>
            <a:r>
              <a:rPr lang="en-US" sz="3200" b="1" dirty="0">
                <a:solidFill>
                  <a:schemeClr val="tx2"/>
                </a:solidFill>
              </a:rPr>
              <a:t>the most suitable vehicle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55953" y="3017536"/>
            <a:ext cx="3027341" cy="2027652"/>
            <a:chOff x="7615686" y="1601273"/>
            <a:chExt cx="4036454" cy="2703536"/>
          </a:xfrm>
        </p:grpSpPr>
        <p:pic>
          <p:nvPicPr>
            <p:cNvPr id="21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75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98142" y="1729621"/>
            <a:ext cx="7091300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2. Book </a:t>
            </a:r>
            <a:r>
              <a:rPr lang="en-US" sz="3200" b="1" dirty="0">
                <a:solidFill>
                  <a:schemeClr val="tx2"/>
                </a:solidFill>
              </a:rPr>
              <a:t>and pay booking easily</a:t>
            </a:r>
          </a:p>
        </p:txBody>
      </p:sp>
      <p:pic>
        <p:nvPicPr>
          <p:cNvPr id="18" name="Picture 2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06" y="3045182"/>
            <a:ext cx="28575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35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98142" y="1715912"/>
            <a:ext cx="8450558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3. Feedback and review </a:t>
            </a:r>
            <a:r>
              <a:rPr lang="en-US" sz="3200" b="1" dirty="0">
                <a:solidFill>
                  <a:schemeClr val="tx2"/>
                </a:solidFill>
              </a:rPr>
              <a:t>on rental services</a:t>
            </a:r>
          </a:p>
        </p:txBody>
      </p:sp>
      <p:pic>
        <p:nvPicPr>
          <p:cNvPr id="9218" name="Picture 2" descr="Kết quả hình ảnh cho rat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398" y="2776573"/>
            <a:ext cx="2981913" cy="337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77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11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75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41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4" name="Picture 2" descr="Kết quả hình ảnh cho gar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14" y="2447040"/>
            <a:ext cx="4494037" cy="337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8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62" y="4410537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1. Manage garage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15910"/>
              </p:ext>
            </p:extLst>
          </p:nvPr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55556"/>
              </p:ext>
            </p:extLst>
          </p:nvPr>
        </p:nvGraphicFramePr>
        <p:xfrm>
          <a:off x="5554282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Garage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>
            <a:off x="2306061" y="2777023"/>
            <a:ext cx="324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828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45007"/>
              </p:ext>
            </p:extLst>
          </p:nvPr>
        </p:nvGraphicFramePr>
        <p:xfrm>
          <a:off x="5554282" y="4880572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Vehicle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6273053" y="3234223"/>
            <a:ext cx="0" cy="16463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357" y="3234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6766" y="45179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52" y="4262243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2</a:t>
            </a:r>
            <a:r>
              <a:rPr lang="en-US" sz="3600" b="1" dirty="0" smtClean="0">
                <a:solidFill>
                  <a:schemeClr val="tx2"/>
                </a:solidFill>
              </a:rPr>
              <a:t>. Manage price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74123" y="4978477"/>
            <a:ext cx="1949436" cy="1312864"/>
            <a:chOff x="4624754" y="5126771"/>
            <a:chExt cx="1949436" cy="1312864"/>
          </a:xfrm>
        </p:grpSpPr>
        <p:pic>
          <p:nvPicPr>
            <p:cNvPr id="1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1369" y="3927881"/>
            <a:ext cx="1949436" cy="1312864"/>
            <a:chOff x="4624754" y="5126771"/>
            <a:chExt cx="1949436" cy="1312864"/>
          </a:xfrm>
        </p:grpSpPr>
        <p:pic>
          <p:nvPicPr>
            <p:cNvPr id="13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74123" y="2871164"/>
            <a:ext cx="1949436" cy="1312864"/>
            <a:chOff x="4624754" y="5126771"/>
            <a:chExt cx="1949436" cy="1312864"/>
          </a:xfrm>
        </p:grpSpPr>
        <p:pic>
          <p:nvPicPr>
            <p:cNvPr id="16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636026" y="2404793"/>
            <a:ext cx="2518589" cy="4101515"/>
          </a:xfrm>
          <a:prstGeom prst="rect">
            <a:avLst/>
          </a:prstGeom>
          <a:noFill/>
          <a:ln w="57150"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45522" y="2542635"/>
            <a:ext cx="2268415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Vehicle group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7276" y="4037329"/>
            <a:ext cx="1547447" cy="836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$ Price</a:t>
            </a:r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>
            <a:stCxn id="11" idx="3"/>
            <a:endCxn id="19" idx="1"/>
          </p:cNvCxnSpPr>
          <p:nvPr/>
        </p:nvCxnSpPr>
        <p:spPr>
          <a:xfrm flipV="1">
            <a:off x="6154615" y="4455550"/>
            <a:ext cx="1072661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60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61783"/>
              </p:ext>
            </p:extLst>
          </p:nvPr>
        </p:nvGraphicFramePr>
        <p:xfrm>
          <a:off x="4348507" y="2318477"/>
          <a:ext cx="24115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VehicleGroup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 flipV="1">
            <a:off x="2306061" y="2775677"/>
            <a:ext cx="2042446" cy="134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8694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6484"/>
              </p:ext>
            </p:extLst>
          </p:nvPr>
        </p:nvGraphicFramePr>
        <p:xfrm>
          <a:off x="4003827" y="4885941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Vehicle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4722598" y="3239592"/>
            <a:ext cx="0" cy="16463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52922" y="32328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7331" y="451660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21074"/>
              </p:ext>
            </p:extLst>
          </p:nvPr>
        </p:nvGraphicFramePr>
        <p:xfrm>
          <a:off x="6582681" y="4885941"/>
          <a:ext cx="24115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PriceGroup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9" idx="2"/>
          </p:cNvCxnSpPr>
          <p:nvPr/>
        </p:nvCxnSpPr>
        <p:spPr>
          <a:xfrm flipH="1" flipV="1">
            <a:off x="5554282" y="3232877"/>
            <a:ext cx="2234174" cy="16530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1328" y="3245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6498" y="45227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52" y="4262243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3. Manage booking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45528" y="2897618"/>
            <a:ext cx="1252943" cy="1512919"/>
            <a:chOff x="3636026" y="2404793"/>
            <a:chExt cx="1252943" cy="1512919"/>
          </a:xfrm>
        </p:grpSpPr>
        <p:pic>
          <p:nvPicPr>
            <p:cNvPr id="20" name="Content Placeholder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026" y="2404793"/>
              <a:ext cx="1252943" cy="109082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64416" y="351760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 1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73918" y="4940920"/>
            <a:ext cx="1252943" cy="1512919"/>
            <a:chOff x="3636026" y="2404793"/>
            <a:chExt cx="1252943" cy="1512919"/>
          </a:xfrm>
        </p:grpSpPr>
        <p:pic>
          <p:nvPicPr>
            <p:cNvPr id="24" name="Content Placeholder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026" y="2404793"/>
              <a:ext cx="1252943" cy="109082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664416" y="351760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 2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pic>
        <p:nvPicPr>
          <p:cNvPr id="26" name="Picture 4" descr="Image result for lis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75" y="2897618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lis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75" y="4929926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>
            <a:stCxn id="20" idx="3"/>
            <a:endCxn id="26" idx="1"/>
          </p:cNvCxnSpPr>
          <p:nvPr/>
        </p:nvCxnSpPr>
        <p:spPr>
          <a:xfrm>
            <a:off x="5198471" y="3443029"/>
            <a:ext cx="2278804" cy="109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3"/>
            <a:endCxn id="27" idx="1"/>
          </p:cNvCxnSpPr>
          <p:nvPr/>
        </p:nvCxnSpPr>
        <p:spPr>
          <a:xfrm>
            <a:off x="5226861" y="5486331"/>
            <a:ext cx="225041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ình ảnh có liên qua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36" y="2121908"/>
            <a:ext cx="877914" cy="8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ình ảnh có liên qua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36" y="4133599"/>
            <a:ext cx="877914" cy="8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704408" y="2999822"/>
            <a:ext cx="13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Manager 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04408" y="5005866"/>
            <a:ext cx="13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Manager 2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94363"/>
              </p:ext>
            </p:extLst>
          </p:nvPr>
        </p:nvGraphicFramePr>
        <p:xfrm>
          <a:off x="108666" y="2319002"/>
          <a:ext cx="8945182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8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54282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Garage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>
            <a:off x="2306061" y="2777023"/>
            <a:ext cx="324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828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64188"/>
              </p:ext>
            </p:extLst>
          </p:nvPr>
        </p:nvGraphicFramePr>
        <p:xfrm>
          <a:off x="5057743" y="4887287"/>
          <a:ext cx="243061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619"/>
              </a:tblGrid>
              <a:tr h="4309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Booking</a:t>
                      </a:r>
                      <a:r>
                        <a:rPr lang="en-US" sz="2400" baseline="0" dirty="0" err="1" smtClean="0"/>
                        <a:t>Receipt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9" idx="2"/>
            <a:endCxn id="15" idx="0"/>
          </p:cNvCxnSpPr>
          <p:nvPr/>
        </p:nvCxnSpPr>
        <p:spPr>
          <a:xfrm flipH="1">
            <a:off x="6273052" y="3234223"/>
            <a:ext cx="1" cy="16530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357" y="3234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6766" y="45179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44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04049" y="3623461"/>
            <a:ext cx="1563337" cy="2019961"/>
            <a:chOff x="869102" y="2906854"/>
            <a:chExt cx="2441473" cy="3108102"/>
          </a:xfrm>
        </p:grpSpPr>
        <p:pic>
          <p:nvPicPr>
            <p:cNvPr id="23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3260323" y="416459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Feedback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808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04049" y="3623461"/>
            <a:ext cx="1563337" cy="2019961"/>
            <a:chOff x="869102" y="2906854"/>
            <a:chExt cx="2441473" cy="3108102"/>
          </a:xfrm>
        </p:grpSpPr>
        <p:pic>
          <p:nvPicPr>
            <p:cNvPr id="14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260323" y="416459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Feedback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6516710" y="2011287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garage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6516710" y="2734142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price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6516710" y="3456997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booking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4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56447" y="2897288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8637" y="2897288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4257" y="2897288"/>
            <a:ext cx="1831105" cy="2331077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9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65779" y="2081272"/>
            <a:ext cx="6429195" cy="855111"/>
            <a:chOff x="1725769" y="2081272"/>
            <a:chExt cx="7269206" cy="739201"/>
          </a:xfrm>
        </p:grpSpPr>
        <p:sp>
          <p:nvSpPr>
            <p:cNvPr id="9" name="Rounded Rectangle 8"/>
            <p:cNvSpPr/>
            <p:nvPr/>
          </p:nvSpPr>
          <p:spPr>
            <a:xfrm>
              <a:off x="1725769" y="2081272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SEARCH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06337" y="2081272"/>
              <a:ext cx="2239701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55274" y="2081272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FEEDBACK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565779" y="5267460"/>
            <a:ext cx="3549658" cy="855111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Register </a:t>
            </a:r>
            <a:r>
              <a:rPr lang="en-US" sz="2400" b="1" dirty="0" err="1">
                <a:solidFill>
                  <a:schemeClr val="tx2"/>
                </a:solidFill>
              </a:rPr>
              <a:t>providership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159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Search vehicle for booking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332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BOOKING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Booking/Cancel booking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booking history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056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FEEDBACK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Send rating and comment about rental service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3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176530"/>
            <a:ext cx="6285053" cy="3652572"/>
            <a:chOff x="3001551" y="1836030"/>
            <a:chExt cx="6285053" cy="3652572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1836030"/>
              <a:ext cx="2708475" cy="1100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Register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register </a:t>
              </a:r>
              <a:r>
                <a:rPr lang="en-US" sz="3200" b="1" dirty="0" err="1" smtClean="0">
                  <a:solidFill>
                    <a:schemeClr val="bg1"/>
                  </a:solidFill>
                </a:rPr>
                <a:t>providership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921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0" y="3065915"/>
            <a:ext cx="5718220" cy="3372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8139" y="2316160"/>
            <a:ext cx="773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Car and car rental has now become popular in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Vietnam</a:t>
            </a:r>
          </a:p>
        </p:txBody>
      </p:sp>
    </p:spTree>
    <p:extLst>
      <p:ext uri="{BB962C8B-B14F-4D97-AF65-F5344CB8AC3E}">
        <p14:creationId xmlns:p14="http://schemas.microsoft.com/office/powerpoint/2010/main" val="23183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3495" y="2067720"/>
            <a:ext cx="7201025" cy="855112"/>
            <a:chOff x="1426117" y="2081271"/>
            <a:chExt cx="7514240" cy="739202"/>
          </a:xfrm>
        </p:grpSpPr>
        <p:sp>
          <p:nvSpPr>
            <p:cNvPr id="9" name="Rounded Rectangle 8"/>
            <p:cNvSpPr/>
            <p:nvPr/>
          </p:nvSpPr>
          <p:spPr>
            <a:xfrm>
              <a:off x="1426117" y="2081271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Vehicle/Garage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2066" y="2081272"/>
              <a:ext cx="2593972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group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00656" y="2081271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Group 2"/>
          <p:cNvGrpSpPr/>
          <p:nvPr/>
        </p:nvGrpSpPr>
        <p:grpSpPr>
          <a:xfrm>
            <a:off x="2408433" y="5267460"/>
            <a:ext cx="6348955" cy="855111"/>
            <a:chOff x="1823495" y="5336222"/>
            <a:chExt cx="6348955" cy="855111"/>
          </a:xfrm>
        </p:grpSpPr>
        <p:sp>
          <p:nvSpPr>
            <p:cNvPr id="19" name="Rounded Rectangle 18"/>
            <p:cNvSpPr/>
            <p:nvPr/>
          </p:nvSpPr>
          <p:spPr>
            <a:xfrm>
              <a:off x="1823495" y="5336222"/>
              <a:ext cx="3549658" cy="855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9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Extend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</a:rPr>
                <a:t>providership</a:t>
              </a:r>
              <a:endParaRPr 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63975" y="5336222"/>
              <a:ext cx="2708475" cy="85511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View report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6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Add/remove </a:t>
              </a:r>
              <a:r>
                <a:rPr lang="en-US" sz="2800" b="1" dirty="0">
                  <a:solidFill>
                    <a:schemeClr val="bg1"/>
                  </a:solidFill>
                </a:rPr>
                <a:t>vehicle from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Close/reopen garage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305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pricing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Add/remove vehicle from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Deactivate/reactivate group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79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Track bookings of each garage/vehicle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Create/cancel self-booking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1983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Extend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extend </a:t>
              </a:r>
              <a:r>
                <a:rPr lang="en-US" sz="3200" b="1" dirty="0" err="1">
                  <a:solidFill>
                    <a:schemeClr val="bg1"/>
                  </a:solidFill>
                </a:rPr>
                <a:t>providership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5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View report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View number of booking,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profit…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View </a:t>
              </a:r>
              <a:r>
                <a:rPr lang="en-US" sz="2800" b="1" dirty="0">
                  <a:solidFill>
                    <a:schemeClr val="bg1"/>
                  </a:solidFill>
                </a:rPr>
                <a:t>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44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02875" y="2078488"/>
            <a:ext cx="2274195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users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20181834">
            <a:off x="2017495" y="3053604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3702876" y="4829137"/>
            <a:ext cx="2274195" cy="8523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View report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 rot="1407593">
            <a:off x="2034149" y="4433055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590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Manage users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all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user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 err="1">
                  <a:solidFill>
                    <a:schemeClr val="bg1"/>
                  </a:solidFill>
                </a:rPr>
                <a:t>Deactive</a:t>
              </a:r>
              <a:r>
                <a:rPr lang="en-US" sz="3200" b="1" dirty="0">
                  <a:solidFill>
                    <a:schemeClr val="bg1"/>
                  </a:solidFill>
                </a:rPr>
                <a:t>/Reactive user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018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View report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number customer, provider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41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3262" y="1712084"/>
            <a:ext cx="8137838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Mai is living in Ho Chi Minh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has a small business trip in 16/12 (9:00 – 16:00)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book a 4 or 5-seat car for this trip using CRP website.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718" y="3944002"/>
            <a:ext cx="8060564" cy="2388536"/>
            <a:chOff x="1295400" y="2987486"/>
            <a:chExt cx="10747419" cy="3184714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3069419"/>
              <a:ext cx="2433079" cy="3102781"/>
              <a:chOff x="869102" y="2912175"/>
              <a:chExt cx="2433079" cy="3102781"/>
            </a:xfrm>
          </p:grpSpPr>
          <p:pic>
            <p:nvPicPr>
              <p:cNvPr id="1026" name="Picture 2" descr="Kết quả hình ảnh cho women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102" y="2912175"/>
                <a:ext cx="2433079" cy="243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69102" y="5345254"/>
                <a:ext cx="2433079" cy="669702"/>
              </a:xfrm>
              <a:prstGeom prst="rect">
                <a:avLst/>
              </a:prstGeom>
              <a:no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Mai</a:t>
                </a:r>
              </a:p>
            </p:txBody>
          </p:sp>
        </p:grpSp>
        <p:pic>
          <p:nvPicPr>
            <p:cNvPr id="1028" name="Picture 4" descr="Kết quả hình ảnh cho search and book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93" y="3247733"/>
              <a:ext cx="207645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61" y="2987486"/>
              <a:ext cx="4331058" cy="259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850783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21847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938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1026" name="Picture 2" descr="https://upload.wikimedia.org/wikipedia/commons/4/4b/Saigon_bus_0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369" r="8787" b="3386"/>
          <a:stretch/>
        </p:blipFill>
        <p:spPr bwMode="auto">
          <a:xfrm>
            <a:off x="5206069" y="2644866"/>
            <a:ext cx="3487355" cy="235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0.wp.com/travelscams.org/wp-content/uploads/2015/07/vietnam-taxis.jpg?resize=750%2C4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6" y="2644867"/>
            <a:ext cx="4311495" cy="235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2365" y="5655708"/>
            <a:ext cx="773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 most popular services are traditional taxi and bus</a:t>
            </a:r>
          </a:p>
        </p:txBody>
      </p:sp>
    </p:spTree>
    <p:extLst>
      <p:ext uri="{BB962C8B-B14F-4D97-AF65-F5344CB8AC3E}">
        <p14:creationId xmlns:p14="http://schemas.microsoft.com/office/powerpoint/2010/main" val="9468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</a:t>
            </a:r>
            <a:r>
              <a:rPr lang="en-US" sz="3200" dirty="0" smtClean="0"/>
              <a:t>2: Cancel booking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072" y="1816817"/>
            <a:ext cx="8791855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However, when she contacts with provider, the policy is not the same as described on the website. Therefore, she cancels this booking.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683" y="4155942"/>
            <a:ext cx="7764632" cy="2327086"/>
            <a:chOff x="1527421" y="3294502"/>
            <a:chExt cx="10352843" cy="3102781"/>
          </a:xfrm>
        </p:grpSpPr>
        <p:grpSp>
          <p:nvGrpSpPr>
            <p:cNvPr id="8" name="Group 7"/>
            <p:cNvGrpSpPr/>
            <p:nvPr/>
          </p:nvGrpSpPr>
          <p:grpSpPr>
            <a:xfrm>
              <a:off x="1527421" y="3294502"/>
              <a:ext cx="8651912" cy="3102781"/>
              <a:chOff x="722290" y="3069419"/>
              <a:chExt cx="8651912" cy="31027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2290" y="3069419"/>
                <a:ext cx="6576453" cy="3102781"/>
                <a:chOff x="1295400" y="3069419"/>
                <a:chExt cx="6576453" cy="31027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95400" y="3069419"/>
                  <a:ext cx="2433079" cy="3102781"/>
                  <a:chOff x="869102" y="2912175"/>
                  <a:chExt cx="2433079" cy="3102781"/>
                </a:xfrm>
              </p:grpSpPr>
              <p:pic>
                <p:nvPicPr>
                  <p:cNvPr id="1026" name="Picture 2" descr="Kết quả hình ảnh cho women user icon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9102" y="2912175"/>
                    <a:ext cx="2433079" cy="24330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869102" y="5345254"/>
                    <a:ext cx="2433079" cy="66970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2"/>
                        </a:solidFill>
                      </a:rPr>
                      <a:t>Mai</a:t>
                    </a:r>
                  </a:p>
                </p:txBody>
              </p:sp>
            </p:grpSp>
            <p:pic>
              <p:nvPicPr>
                <p:cNvPr id="1028" name="Picture 4" descr="Kết quả hình ảnh cho search and booking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3093" y="3247733"/>
                  <a:ext cx="2076450" cy="207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ight Arrow 4"/>
                <p:cNvSpPr/>
                <p:nvPr/>
              </p:nvSpPr>
              <p:spPr>
                <a:xfrm>
                  <a:off x="3850783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7021847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2050" name="Picture 2" descr="Kết quả hình ảnh cho cancel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875" y="3827078"/>
                <a:ext cx="1438327" cy="1438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Kết quả hình ảnh cho good feedback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14" y="3952650"/>
              <a:ext cx="1174750" cy="14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lus 9"/>
            <p:cNvSpPr/>
            <p:nvPr/>
          </p:nvSpPr>
          <p:spPr>
            <a:xfrm>
              <a:off x="10056037" y="4333444"/>
              <a:ext cx="649477" cy="6887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883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8943" y="5037364"/>
            <a:ext cx="6368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363" y="2015998"/>
            <a:ext cx="710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Mai start her business and become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provider</a:t>
            </a:r>
            <a:endParaRPr lang="en-US" sz="24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4199" y="301835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414" y="3006369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19453" y="4183889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88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2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8" y="1864694"/>
            <a:ext cx="1252943" cy="1090822"/>
          </a:xfrm>
        </p:spPr>
      </p:pic>
      <p:sp>
        <p:nvSpPr>
          <p:cNvPr id="30" name="Curved Up Arrow 29"/>
          <p:cNvSpPr/>
          <p:nvPr/>
        </p:nvSpPr>
        <p:spPr>
          <a:xfrm rot="15929118">
            <a:off x="6629357" y="3031543"/>
            <a:ext cx="1333986" cy="576358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7121752" y="4339884"/>
            <a:ext cx="566057" cy="129540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7809" y="310043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7904" y="473197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6816" y="299800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4265" y="3504890"/>
            <a:ext cx="1111078" cy="1125733"/>
            <a:chOff x="5714265" y="3504890"/>
            <a:chExt cx="1111078" cy="11257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265" y="3504890"/>
              <a:ext cx="1111078" cy="979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42967" y="42612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</a:t>
              </a:r>
              <a:endParaRPr lang="en-US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4343" y="5033325"/>
            <a:ext cx="1508746" cy="1250584"/>
            <a:chOff x="5580629" y="4711607"/>
            <a:chExt cx="1508746" cy="125058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665" y="4711607"/>
              <a:ext cx="990487" cy="8504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80629" y="556208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9094" y="2752935"/>
            <a:ext cx="1831105" cy="2331077"/>
            <a:chOff x="869102" y="2906854"/>
            <a:chExt cx="2441473" cy="3108102"/>
          </a:xfrm>
        </p:grpSpPr>
        <p:pic>
          <p:nvPicPr>
            <p:cNvPr id="24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00157" y="3654429"/>
            <a:ext cx="2207117" cy="607670"/>
            <a:chOff x="2856620" y="3760075"/>
            <a:chExt cx="2207117" cy="607670"/>
          </a:xfrm>
        </p:grpSpPr>
        <p:sp>
          <p:nvSpPr>
            <p:cNvPr id="26" name="Right Arrow 25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280770">
            <a:off x="2900156" y="2902942"/>
            <a:ext cx="2207117" cy="607670"/>
            <a:chOff x="2856620" y="3760075"/>
            <a:chExt cx="2207117" cy="607670"/>
          </a:xfrm>
        </p:grpSpPr>
        <p:sp>
          <p:nvSpPr>
            <p:cNvPr id="31" name="Right Arrow 30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03928">
            <a:off x="2986683" y="4372703"/>
            <a:ext cx="2207117" cy="607670"/>
            <a:chOff x="2856620" y="3760075"/>
            <a:chExt cx="2207117" cy="607670"/>
          </a:xfrm>
        </p:grpSpPr>
        <p:sp>
          <p:nvSpPr>
            <p:cNvPr id="37" name="Right Arrow 36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53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</a:t>
            </a:r>
            <a:r>
              <a:rPr lang="en-US" sz="2800" dirty="0"/>
              <a:t>4</a:t>
            </a:r>
            <a:r>
              <a:rPr lang="en-US" sz="2800" dirty="0" smtClean="0"/>
              <a:t>: Create </a:t>
            </a:r>
            <a:r>
              <a:rPr lang="en-US" sz="2800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Mr.Bảo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is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successful provider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of our system. With profit he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has made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he wants to open a new garage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in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Hà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Nội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and move some vehicles from HCM garage to the new garage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945648" y="3796918"/>
            <a:ext cx="1556657" cy="1956767"/>
            <a:chOff x="4147459" y="3184894"/>
            <a:chExt cx="1556657" cy="195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40595" y="3985877"/>
            <a:ext cx="1564852" cy="1578850"/>
            <a:chOff x="6984086" y="3371549"/>
            <a:chExt cx="1564852" cy="157885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02" y="3371549"/>
              <a:ext cx="1359221" cy="1183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4086" y="4550289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New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9502" y="361437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392127" y="45944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>
            <a:off x="5817730" y="45897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20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20" y="23611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8" b="20270"/>
          <a:stretch/>
        </p:blipFill>
        <p:spPr bwMode="auto">
          <a:xfrm flipH="1">
            <a:off x="6470215" y="4118479"/>
            <a:ext cx="1449467" cy="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7" b="15141"/>
          <a:stretch/>
        </p:blipFill>
        <p:spPr bwMode="auto">
          <a:xfrm flipH="1">
            <a:off x="4095285" y="3528576"/>
            <a:ext cx="1328674" cy="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" y="3289371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965723" y="3046484"/>
            <a:ext cx="1008986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3857870" y="4632838"/>
            <a:ext cx="1539640" cy="606161"/>
          </a:xfrm>
          <a:prstGeom prst="rect">
            <a:avLst/>
          </a:prstGeom>
        </p:spPr>
      </p:pic>
      <p:pic>
        <p:nvPicPr>
          <p:cNvPr id="11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6037856" y="4962862"/>
            <a:ext cx="1712483" cy="5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4722743" y="2444354"/>
            <a:ext cx="1242980" cy="5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365" y="5655708"/>
            <a:ext cx="7739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Inter-city bus services provide cheap solution to move between regions by car.</a:t>
            </a:r>
          </a:p>
        </p:txBody>
      </p:sp>
      <p:pic>
        <p:nvPicPr>
          <p:cNvPr id="2050" name="Picture 2" descr="http://cafef.vcmedia.vn/2016/maxresdefault-146546039937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937" y="2054087"/>
            <a:ext cx="6074126" cy="341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51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6" y="286979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9" y="3612379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795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" y="29681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despresso.com/wp-content/uploads/2013/12/thumbs-u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" y="3618043"/>
            <a:ext cx="3154681" cy="20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4163" y="2054016"/>
            <a:ext cx="830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suggestions will: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customers’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potential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41695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1" y="2771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29" y="506085"/>
            <a:ext cx="7200900" cy="506073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9168" y="3051358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2988" y="4003300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4766310" y="5073681"/>
            <a:ext cx="1092318" cy="5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59" y="306644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71" y="30640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8" y="297108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358304" y="5201996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8" b="16515"/>
          <a:stretch/>
        </p:blipFill>
        <p:spPr bwMode="auto">
          <a:xfrm flipH="1">
            <a:off x="4914900" y="2344784"/>
            <a:ext cx="1025495" cy="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4914900" y="5294127"/>
            <a:ext cx="1187308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4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2840685" y="5192635"/>
            <a:ext cx="900092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82" idx="3"/>
            <a:endCxn id="9" idx="2"/>
          </p:cNvCxnSpPr>
          <p:nvPr/>
        </p:nvCxnSpPr>
        <p:spPr>
          <a:xfrm flipV="1">
            <a:off x="4854557" y="2754914"/>
            <a:ext cx="573091" cy="67242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0"/>
            <a:endCxn id="3086" idx="1"/>
          </p:cNvCxnSpPr>
          <p:nvPr/>
        </p:nvCxnSpPr>
        <p:spPr>
          <a:xfrm flipV="1">
            <a:off x="871395" y="5043734"/>
            <a:ext cx="901526" cy="15826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94" idx="3"/>
            <a:endCxn id="3086" idx="3"/>
          </p:cNvCxnSpPr>
          <p:nvPr/>
        </p:nvCxnSpPr>
        <p:spPr>
          <a:xfrm flipH="1" flipV="1">
            <a:off x="2195512" y="5043734"/>
            <a:ext cx="645173" cy="343211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94" idx="1"/>
            <a:endCxn id="3084" idx="1"/>
          </p:cNvCxnSpPr>
          <p:nvPr/>
        </p:nvCxnSpPr>
        <p:spPr>
          <a:xfrm flipV="1">
            <a:off x="3740776" y="4784233"/>
            <a:ext cx="645278" cy="60271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84" idx="3"/>
            <a:endCxn id="3092" idx="0"/>
          </p:cNvCxnSpPr>
          <p:nvPr/>
        </p:nvCxnSpPr>
        <p:spPr>
          <a:xfrm>
            <a:off x="4859664" y="4784233"/>
            <a:ext cx="648890" cy="50989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3" y="2967042"/>
            <a:ext cx="296671" cy="29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6" y="4697374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6" y="4791290"/>
            <a:ext cx="296671" cy="2966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3" y="4844218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1" y="4752355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hybrid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687" y="4228382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4330" y="1968062"/>
            <a:ext cx="8302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hybrid between content-based (Based on vehicle’s attributes) and collaborative (Based on neighbors)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more similar attributes to customer profile will have higher recommendation point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the more neighbors of this customer booked it before will have higher recommendation point</a:t>
            </a: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9814" y="461961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32" y="2177415"/>
            <a:ext cx="5544740" cy="35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6072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640267"/>
            <a:ext cx="455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each vehicle as a vector in n-dimension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dimension represents an attribute.</a:t>
            </a:r>
          </a:p>
        </p:txBody>
      </p:sp>
    </p:spTree>
    <p:extLst>
      <p:ext uri="{BB962C8B-B14F-4D97-AF65-F5344CB8AC3E}">
        <p14:creationId xmlns:p14="http://schemas.microsoft.com/office/powerpoint/2010/main" val="35317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709" y="2248789"/>
            <a:ext cx="52183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Bookings in customer’s booking history can be represented as vectors. These vector can be used to build the vector represent customer profile.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smaller the angle theta between a vehicle’s master vector and a customer profile, the more similar it is to customer’s preference.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cosine of this angle as recommendation point for vehicle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cosine with value ranging from -1 to 1 represents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a customer will like or dislike the vehicle.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043" y="2459207"/>
            <a:ext cx="3726718" cy="30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40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365" y="5682212"/>
            <a:ext cx="7739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 more expensive service is full-car rental, which customer pays to rend the whole car.</a:t>
            </a:r>
          </a:p>
        </p:txBody>
      </p:sp>
      <p:pic>
        <p:nvPicPr>
          <p:cNvPr id="3074" name="Picture 2" descr="http://chothuexehanoi.com.vn/upload/can-cho-thue-xe-du-lich-12-cho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3" y="1809545"/>
            <a:ext cx="6427304" cy="361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92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tf-idf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335" y="3005240"/>
            <a:ext cx="8117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calculate the cosine of angle between 2 vectors, it is necessary to find the length of every attribute vector that combines into these 2 vectors.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method used to calculate these lengths in Vector Space Model is tf-idf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(Term frequency - inverse document frequency) weighting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sequence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0074" y="2528162"/>
            <a:ext cx="8117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algorithm work through the following main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customer profile: Every booking in customer’s booking history is represent as a list of attribute vector. We use these values to calculate the length of each of customer’s profile attribute vector using 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vehicle vector for every vehicle: Also represent each vehicle vector as a list of attribute vector length calculating using tf-idf.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the recommendation point for every vehicle: Find cosine between customer profile and vehicle vector</a:t>
            </a:r>
          </a:p>
        </p:txBody>
      </p:sp>
    </p:spTree>
    <p:extLst>
      <p:ext uri="{BB962C8B-B14F-4D97-AF65-F5344CB8AC3E}">
        <p14:creationId xmlns:p14="http://schemas.microsoft.com/office/powerpoint/2010/main" val="29903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29547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Time complexity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780" y="1963854"/>
            <a:ext cx="810072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 vector space with: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vehicles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customer with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bookings in her booking history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 attributes of every item (either vehicle or booking) has been ready before-hand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process Math.Log10(double) and Math.Sqrt(double) with O(1) time complexity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time complexity of our algorithm will be: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customer profile: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O(nm)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vehicle vectors for every 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point for every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O(n(k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k + m))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Support pricing </a:t>
            </a:r>
            <a:r>
              <a:rPr lang="en-US" sz="2400" b="1" dirty="0">
                <a:solidFill>
                  <a:schemeClr val="tx2"/>
                </a:solidFill>
              </a:rPr>
              <a:t>scheduler so that price group can change price during special events</a:t>
            </a:r>
            <a:r>
              <a:rPr lang="en-US" sz="1350" b="1" dirty="0"/>
              <a:t>.</a:t>
            </a:r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1" y="3204524"/>
            <a:ext cx="4192928" cy="248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93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Support self-driving </a:t>
            </a:r>
            <a:r>
              <a:rPr lang="en-US" sz="3200" b="1" dirty="0" smtClean="0">
                <a:solidFill>
                  <a:schemeClr val="tx2"/>
                </a:solidFill>
              </a:rPr>
              <a:t>rental</a:t>
            </a:r>
            <a:r>
              <a:rPr lang="en-US" sz="3200" b="1" dirty="0">
                <a:solidFill>
                  <a:schemeClr val="tx2"/>
                </a:solidFill>
              </a:rPr>
              <a:t>.</a:t>
            </a:r>
            <a:endParaRPr lang="en-US" sz="32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19" y="3604308"/>
            <a:ext cx="4314463" cy="2708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756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Support driver management.</a:t>
            </a:r>
            <a:endParaRPr lang="en-US" sz="1200" b="1" dirty="0"/>
          </a:p>
        </p:txBody>
      </p:sp>
      <p:pic>
        <p:nvPicPr>
          <p:cNvPr id="5122" name="Picture 2" descr="https://d30y9cdsu7xlg0.cloudfront.net/png/5603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3414741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2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Develop mobile version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4" y="3461554"/>
            <a:ext cx="3609964" cy="177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7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Support internationalization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4" y="3166400"/>
            <a:ext cx="601218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15" y="2559676"/>
            <a:ext cx="8721969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Thank you for listening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Q&amp;A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699" y="5290455"/>
            <a:ext cx="839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There is also a huge number of small, independent driver, contract-based drivers, or even normal person with car that want to earn more with their car during their off-time</a:t>
            </a:r>
          </a:p>
        </p:txBody>
      </p:sp>
      <p:pic>
        <p:nvPicPr>
          <p:cNvPr id="4100" name="Picture 4" descr="https://dantri4.vcmedia.vn/k:62b6ce166f/2016/03/11/viet-capital-bank-teasing-uber-article-1-2-1457690541566/tai-xe-taxi-nghe-vat-va-ap-luc-ca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4" y="2220268"/>
            <a:ext cx="3755335" cy="25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banglaixeoto.edu.vn/wp-content/uploads/2015/11/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2260789"/>
            <a:ext cx="4364936" cy="242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85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582" y="5061855"/>
            <a:ext cx="839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New services like Uber and Grab contracts these small but huge-in-number force of independent driver to become their part-time or full-time taxi driver or car provider.</a:t>
            </a:r>
          </a:p>
        </p:txBody>
      </p:sp>
      <p:pic>
        <p:nvPicPr>
          <p:cNvPr id="6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00418"/>
            <a:ext cx="457200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8194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58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75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4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4194</Words>
  <Application>Microsoft Office PowerPoint</Application>
  <PresentationFormat>On-screen Show (4:3)</PresentationFormat>
  <Paragraphs>461</Paragraphs>
  <Slides>69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Book Antiqua</vt:lpstr>
      <vt:lpstr>Tahoma</vt:lpstr>
      <vt:lpstr>Times New Roman</vt:lpstr>
      <vt:lpstr>Wingdings</vt:lpstr>
      <vt:lpstr>Sales Direction 16X9</vt:lpstr>
      <vt:lpstr>CAR RENTAL PORTAL</vt:lpstr>
      <vt:lpstr>AGENDA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</vt:lpstr>
      <vt:lpstr>FEATURE</vt:lpstr>
      <vt:lpstr>FEATURE</vt:lpstr>
      <vt:lpstr>FEATURE</vt:lpstr>
      <vt:lpstr>FEATURE</vt:lpstr>
      <vt:lpstr>Scenario 1: Book a vehicle</vt:lpstr>
      <vt:lpstr>PowerPoint Presentation</vt:lpstr>
      <vt:lpstr>Scenario 2: Cancel booking</vt:lpstr>
      <vt:lpstr>PowerPoint Presentation</vt:lpstr>
      <vt:lpstr>Scenario 3: Become provider and bring vehicle into system</vt:lpstr>
      <vt:lpstr>PowerPoint Presentation</vt:lpstr>
      <vt:lpstr>Scenario 3: Become provider and bring vehicle into system</vt:lpstr>
      <vt:lpstr>PowerPoint Presentation</vt:lpstr>
      <vt:lpstr>Scenario 4: Create new subsidiary garage</vt:lpstr>
      <vt:lpstr>PowerPoint Presentation</vt:lpstr>
      <vt:lpstr>FEATURE: Recommender</vt:lpstr>
      <vt:lpstr>FEATURE: Recommender</vt:lpstr>
      <vt:lpstr>FEATURE: Recommender</vt:lpstr>
      <vt:lpstr>Recommender: Content-based approach</vt:lpstr>
      <vt:lpstr>Recommender: Content-based approach</vt:lpstr>
      <vt:lpstr>Recommender: Collaborative approach</vt:lpstr>
      <vt:lpstr>Recommender: Collaborative approach</vt:lpstr>
      <vt:lpstr>Recommender: Collaborative approach</vt:lpstr>
      <vt:lpstr>Our approach: hybrid</vt:lpstr>
      <vt:lpstr>Our approach: Vector Space Model</vt:lpstr>
      <vt:lpstr>Our approach: Vector Space Model</vt:lpstr>
      <vt:lpstr>Our approach: tf-idf</vt:lpstr>
      <vt:lpstr>Our approach: sequence</vt:lpstr>
      <vt:lpstr>Our approach: Time complexity</vt:lpstr>
      <vt:lpstr>FUTURE PLAN</vt:lpstr>
      <vt:lpstr>FUTURE PLAN</vt:lpstr>
      <vt:lpstr>FUTURE PLAN</vt:lpstr>
      <vt:lpstr>FUTURE PLAN</vt:lpstr>
      <vt:lpstr>FUTURE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2016-12-10T04:20:38Z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