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2"/>
  </p:notesMasterIdLst>
  <p:handoutMasterIdLst>
    <p:handoutMasterId r:id="rId73"/>
  </p:handoutMasterIdLst>
  <p:sldIdLst>
    <p:sldId id="292" r:id="rId3"/>
    <p:sldId id="270" r:id="rId4"/>
    <p:sldId id="293" r:id="rId5"/>
    <p:sldId id="422" r:id="rId6"/>
    <p:sldId id="423" r:id="rId7"/>
    <p:sldId id="424" r:id="rId8"/>
    <p:sldId id="425" r:id="rId9"/>
    <p:sldId id="426" r:id="rId10"/>
    <p:sldId id="413" r:id="rId11"/>
    <p:sldId id="417" r:id="rId12"/>
    <p:sldId id="414" r:id="rId13"/>
    <p:sldId id="415" r:id="rId14"/>
    <p:sldId id="416" r:id="rId15"/>
    <p:sldId id="418" r:id="rId16"/>
    <p:sldId id="405" r:id="rId17"/>
    <p:sldId id="406" r:id="rId18"/>
    <p:sldId id="407" r:id="rId19"/>
    <p:sldId id="408" r:id="rId20"/>
    <p:sldId id="409" r:id="rId21"/>
    <p:sldId id="410" r:id="rId22"/>
    <p:sldId id="419" r:id="rId23"/>
    <p:sldId id="420" r:id="rId24"/>
    <p:sldId id="421" r:id="rId25"/>
    <p:sldId id="303" r:id="rId26"/>
    <p:sldId id="304" r:id="rId27"/>
    <p:sldId id="305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273" r:id="rId41"/>
    <p:sldId id="330" r:id="rId42"/>
    <p:sldId id="403" r:id="rId43"/>
    <p:sldId id="331" r:id="rId44"/>
    <p:sldId id="364" r:id="rId45"/>
    <p:sldId id="399" r:id="rId46"/>
    <p:sldId id="365" r:id="rId47"/>
    <p:sldId id="369" r:id="rId48"/>
    <p:sldId id="366" r:id="rId49"/>
    <p:sldId id="396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80" r:id="rId60"/>
    <p:sldId id="381" r:id="rId61"/>
    <p:sldId id="384" r:id="rId62"/>
    <p:sldId id="400" r:id="rId63"/>
    <p:sldId id="394" r:id="rId64"/>
    <p:sldId id="356" r:id="rId65"/>
    <p:sldId id="357" r:id="rId66"/>
    <p:sldId id="358" r:id="rId67"/>
    <p:sldId id="359" r:id="rId68"/>
    <p:sldId id="360" r:id="rId69"/>
    <p:sldId id="362" r:id="rId70"/>
    <p:sldId id="363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70"/>
          </p14:sldIdLst>
        </p14:section>
        <p14:section name="current situation (Duc)" id="{1D40958F-2ADA-456C-B958-D96D2E1C5CF9}">
          <p14:sldIdLst>
            <p14:sldId id="293"/>
            <p14:sldId id="422"/>
            <p14:sldId id="423"/>
            <p14:sldId id="424"/>
            <p14:sldId id="425"/>
            <p14:sldId id="426"/>
          </p14:sldIdLst>
        </p14:section>
        <p14:section name="proposed (Thanh)" id="{EB60348A-F37A-45EA-AA65-207E896E5256}">
          <p14:sldIdLst>
            <p14:sldId id="413"/>
            <p14:sldId id="417"/>
            <p14:sldId id="414"/>
            <p14:sldId id="415"/>
            <p14:sldId id="416"/>
            <p14:sldId id="418"/>
            <p14:sldId id="405"/>
            <p14:sldId id="406"/>
            <p14:sldId id="407"/>
            <p14:sldId id="408"/>
            <p14:sldId id="409"/>
            <p14:sldId id="410"/>
            <p14:sldId id="419"/>
            <p14:sldId id="420"/>
            <p14:sldId id="421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403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4"/>
            <p14:sldId id="400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308" autoAdjust="0"/>
  </p:normalViewPr>
  <p:slideViewPr>
    <p:cSldViewPr snapToGrid="0">
      <p:cViewPr>
        <p:scale>
          <a:sx n="75" d="100"/>
          <a:sy n="75" d="100"/>
        </p:scale>
        <p:origin x="1854" y="396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 &amp; Demo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149" y="1145700"/>
          <a:ext cx="2415373" cy="966149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Situation</a:t>
          </a:r>
          <a:endParaRPr lang="en-US" sz="2400" kern="1200" dirty="0"/>
        </a:p>
      </dsp:txBody>
      <dsp:txXfrm>
        <a:off x="487224" y="1145700"/>
        <a:ext cx="1449224" cy="966149"/>
      </dsp:txXfrm>
    </dsp:sp>
    <dsp:sp modelId="{919A589F-F74A-40C3-BE88-AB8730BCAB04}">
      <dsp:nvSpPr>
        <dsp:cNvPr id="0" name=""/>
        <dsp:cNvSpPr/>
      </dsp:nvSpPr>
      <dsp:spPr>
        <a:xfrm>
          <a:off x="2177985" y="1145700"/>
          <a:ext cx="2415373" cy="966149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</a:t>
          </a:r>
          <a:endParaRPr lang="en-US" sz="2400" kern="1200" dirty="0"/>
        </a:p>
      </dsp:txBody>
      <dsp:txXfrm>
        <a:off x="2661060" y="1145700"/>
        <a:ext cx="1449224" cy="966149"/>
      </dsp:txXfrm>
    </dsp:sp>
    <dsp:sp modelId="{268F2328-4548-422B-9C65-80797E16B241}">
      <dsp:nvSpPr>
        <dsp:cNvPr id="0" name=""/>
        <dsp:cNvSpPr/>
      </dsp:nvSpPr>
      <dsp:spPr>
        <a:xfrm>
          <a:off x="4351822" y="1145700"/>
          <a:ext cx="2415373" cy="966149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&amp; Demo</a:t>
          </a:r>
          <a:endParaRPr lang="en-US" sz="2400" kern="1200" dirty="0"/>
        </a:p>
      </dsp:txBody>
      <dsp:txXfrm>
        <a:off x="4834897" y="1145700"/>
        <a:ext cx="1449224" cy="966149"/>
      </dsp:txXfrm>
    </dsp:sp>
    <dsp:sp modelId="{BDD0B0F7-A87C-4B5B-A4C3-4E4BE6EB0FE4}">
      <dsp:nvSpPr>
        <dsp:cNvPr id="0" name=""/>
        <dsp:cNvSpPr/>
      </dsp:nvSpPr>
      <dsp:spPr>
        <a:xfrm>
          <a:off x="6525658" y="1145700"/>
          <a:ext cx="2415373" cy="966149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</a:t>
          </a:r>
          <a:r>
            <a:rPr lang="en-US" sz="2400" kern="1200" baseline="0" dirty="0" smtClean="0"/>
            <a:t> Plan</a:t>
          </a:r>
          <a:endParaRPr lang="en-US" sz="2400" kern="1200" dirty="0"/>
        </a:p>
      </dsp:txBody>
      <dsp:txXfrm>
        <a:off x="7008733" y="1145700"/>
        <a:ext cx="1449224" cy="96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chân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</a:t>
            </a:r>
            <a:r>
              <a:rPr lang="vi-VN" sz="1200" dirty="0" err="1" smtClean="0"/>
              <a:t>cảm</a:t>
            </a:r>
            <a:r>
              <a:rPr lang="vi-VN" sz="1200" dirty="0" smtClean="0"/>
              <a:t> ơn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,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phụ</a:t>
            </a:r>
            <a:r>
              <a:rPr lang="vi-VN" sz="1200" dirty="0" smtClean="0"/>
              <a:t> huynh, </a:t>
            </a:r>
            <a:r>
              <a:rPr lang="vi-VN" sz="1200" dirty="0" err="1" smtClean="0"/>
              <a:t>cùng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</a:t>
            </a:r>
            <a:r>
              <a:rPr lang="vi-VN" sz="1200" dirty="0" err="1" smtClean="0"/>
              <a:t>giả</a:t>
            </a:r>
            <a:r>
              <a:rPr lang="vi-VN" sz="1200" dirty="0" smtClean="0"/>
              <a:t> </a:t>
            </a:r>
            <a:r>
              <a:rPr lang="vi-VN" sz="1200" dirty="0" err="1" smtClean="0"/>
              <a:t>đã</a:t>
            </a:r>
            <a:r>
              <a:rPr lang="vi-VN" sz="1200" dirty="0" smtClean="0"/>
              <a:t> </a:t>
            </a:r>
            <a:r>
              <a:rPr lang="vi-VN" sz="1200" dirty="0" err="1" smtClean="0"/>
              <a:t>đến</a:t>
            </a:r>
            <a:r>
              <a:rPr lang="vi-VN" sz="1200" dirty="0" smtClean="0"/>
              <a:t> tham </a:t>
            </a:r>
            <a:r>
              <a:rPr lang="vi-VN" sz="1200" dirty="0" err="1" smtClean="0"/>
              <a:t>dự</a:t>
            </a:r>
            <a:r>
              <a:rPr lang="vi-VN" sz="1200" dirty="0" smtClean="0"/>
              <a:t> </a:t>
            </a:r>
            <a:r>
              <a:rPr lang="vi-VN" sz="1200" dirty="0" err="1" smtClean="0"/>
              <a:t>buổi</a:t>
            </a:r>
            <a:r>
              <a:rPr lang="vi-VN" sz="1200" dirty="0" smtClean="0"/>
              <a:t> </a:t>
            </a:r>
            <a:r>
              <a:rPr lang="vi-VN" sz="1200" dirty="0" err="1" smtClean="0"/>
              <a:t>bảo</a:t>
            </a:r>
            <a:r>
              <a:rPr lang="vi-VN" sz="1200" dirty="0" smtClean="0"/>
              <a:t> </a:t>
            </a:r>
            <a:r>
              <a:rPr lang="vi-VN" sz="1200" dirty="0" err="1" smtClean="0"/>
              <a:t>vệ</a:t>
            </a:r>
            <a:r>
              <a:rPr lang="vi-VN" sz="1200" dirty="0" smtClean="0"/>
              <a:t> </a:t>
            </a:r>
            <a:r>
              <a:rPr lang="vi-VN" sz="1200" dirty="0" err="1" smtClean="0"/>
              <a:t>đồ</a:t>
            </a:r>
            <a:r>
              <a:rPr lang="vi-VN" sz="1200" dirty="0" smtClean="0"/>
              <a:t> </a:t>
            </a:r>
            <a:r>
              <a:rPr lang="vi-VN" sz="1200" dirty="0" err="1" smtClean="0"/>
              <a:t>án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nhóm</a:t>
            </a:r>
            <a:r>
              <a:rPr lang="vi-VN" sz="1200" dirty="0" smtClean="0"/>
              <a:t> </a:t>
            </a:r>
            <a:r>
              <a:rPr lang="vi-VN" sz="1200" dirty="0" err="1" smtClean="0"/>
              <a:t>chúng</a:t>
            </a:r>
            <a:r>
              <a:rPr lang="vi-VN" sz="1200" dirty="0" smtClean="0"/>
              <a:t> tôi hôm nay.</a:t>
            </a:r>
            <a:endParaRPr lang="en-US" sz="1200" dirty="0" smtClean="0"/>
          </a:p>
          <a:p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8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ý,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recommender engine,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0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6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84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1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7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4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2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hết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chương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buổi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hôm nay:</a:t>
            </a:r>
            <a:endParaRPr lang="en-US" dirty="0" smtClean="0"/>
          </a:p>
          <a:p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baseline="0" dirty="0" smtClean="0"/>
              <a:t> 2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 err="1" smtClean="0"/>
              <a:t>mục</a:t>
            </a:r>
            <a:r>
              <a:rPr lang="vi-VN" dirty="0" smtClean="0"/>
              <a:t> 3,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sâu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 mang </a:t>
            </a:r>
            <a:r>
              <a:rPr lang="vi-VN" dirty="0" err="1" smtClean="0"/>
              <a:t>lại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tầm</a:t>
            </a:r>
            <a:r>
              <a:rPr lang="vi-VN" dirty="0" smtClean="0"/>
              <a:t> </a:t>
            </a:r>
            <a:r>
              <a:rPr lang="vi-VN" dirty="0" err="1" smtClean="0"/>
              <a:t>nhìn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trong tương lai.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3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9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6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7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</a:t>
            </a:r>
            <a:r>
              <a:rPr lang="en-US" baseline="0" dirty="0" err="1" smtClean="0"/>
              <a:t>iờ</a:t>
            </a:r>
            <a:r>
              <a:rPr lang="vi-VN" dirty="0" smtClean="0"/>
              <a:t>, </a:t>
            </a:r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</a:t>
            </a:r>
            <a:r>
              <a:rPr lang="vi-VN" dirty="0" smtClean="0"/>
              <a:t>Nam.</a:t>
            </a:r>
            <a:endParaRPr lang="en-US" dirty="0" smtClean="0"/>
          </a:p>
          <a:p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smtClean="0"/>
              <a:t>nay,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dirty="0" err="1" smtClean="0"/>
              <a:t>nhờ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5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truong</a:t>
            </a:r>
            <a:r>
              <a:rPr lang="en-US" dirty="0" smtClean="0"/>
              <a:t> hop </a:t>
            </a:r>
            <a:r>
              <a:rPr lang="en-US" dirty="0" err="1" smtClean="0"/>
              <a:t>nha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baseline="0" dirty="0" smtClean="0"/>
              <a:t> cap muon </a:t>
            </a:r>
            <a:r>
              <a:rPr lang="en-US" baseline="0" dirty="0" err="1" smtClean="0"/>
              <a:t>tiep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tuc</a:t>
            </a:r>
            <a:r>
              <a:rPr lang="en-US" baseline="0" dirty="0" smtClean="0"/>
              <a:t> hop tac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ho co the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them de </a:t>
            </a:r>
            <a:r>
              <a:rPr lang="en-US" baseline="0" dirty="0" err="1" smtClean="0"/>
              <a:t>tiep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mot </a:t>
            </a:r>
            <a:r>
              <a:rPr lang="en-US" baseline="0" dirty="0" err="1" smtClean="0"/>
              <a:t>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smtClean="0"/>
              <a:t>thang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3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045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37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12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53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08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5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58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69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, sau </a:t>
            </a:r>
            <a:r>
              <a:rPr lang="vi-VN" dirty="0" err="1" smtClean="0"/>
              <a:t>đó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trên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6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45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97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trong không gian </a:t>
            </a:r>
            <a:r>
              <a:rPr lang="vi-VN" dirty="0" err="1" smtClean="0"/>
              <a:t>này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xe.</a:t>
            </a:r>
            <a:r>
              <a:rPr lang="en-US" dirty="0" smtClean="0"/>
              <a:t> </a:t>
            </a:r>
            <a:r>
              <a:rPr lang="en-US" dirty="0" err="1" smtClean="0"/>
              <a:t>Consine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68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 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term frequency – inverse document frequency.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61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smtClean="0"/>
              <a:t>customer profile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20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trên. </a:t>
            </a:r>
            <a:r>
              <a:rPr lang="vi-VN" dirty="0" err="1" smtClean="0"/>
              <a:t>Đặt</a:t>
            </a:r>
            <a:r>
              <a:rPr lang="vi-VN" dirty="0" smtClean="0"/>
              <a:t> trong </a:t>
            </a:r>
            <a:r>
              <a:rPr lang="vi-VN" dirty="0" err="1" smtClean="0"/>
              <a:t>trường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n </a:t>
            </a:r>
            <a:r>
              <a:rPr lang="vi-VN" dirty="0" err="1" smtClean="0"/>
              <a:t>attribute</a:t>
            </a:r>
            <a:r>
              <a:rPr lang="vi-VN" dirty="0" smtClean="0"/>
              <a:t>, k </a:t>
            </a:r>
            <a:r>
              <a:rPr lang="vi-VN" dirty="0" err="1" smtClean="0"/>
              <a:t>chiếc</a:t>
            </a:r>
            <a:r>
              <a:rPr lang="vi-VN" dirty="0" smtClean="0"/>
              <a:t> xe,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m </a:t>
            </a:r>
            <a:r>
              <a:rPr lang="vi-VN" dirty="0" err="1" smtClean="0"/>
              <a:t>chuyến</a:t>
            </a:r>
            <a:r>
              <a:rPr lang="vi-VN" dirty="0" smtClean="0"/>
              <a:t> thuê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,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tất</a:t>
            </a:r>
            <a:r>
              <a:rPr lang="vi-VN" dirty="0" smtClean="0"/>
              <a:t> </a:t>
            </a:r>
            <a:r>
              <a:rPr lang="vi-VN" dirty="0" err="1" smtClean="0"/>
              <a:t>cả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booking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xe </a:t>
            </a:r>
            <a:r>
              <a:rPr lang="vi-VN" dirty="0" err="1" smtClean="0"/>
              <a:t>đều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logarith</a:t>
            </a:r>
            <a:r>
              <a:rPr lang="vi-VN" dirty="0" smtClean="0"/>
              <a:t> 10 </a:t>
            </a:r>
            <a:r>
              <a:rPr lang="vi-VN" dirty="0" err="1" smtClean="0"/>
              <a:t>và</a:t>
            </a:r>
            <a:r>
              <a:rPr lang="vi-VN" dirty="0" smtClean="0"/>
              <a:t> căn </a:t>
            </a:r>
            <a:r>
              <a:rPr lang="vi-VN" dirty="0" err="1" smtClean="0"/>
              <a:t>bật</a:t>
            </a:r>
            <a:r>
              <a:rPr lang="vi-VN" dirty="0" smtClean="0"/>
              <a:t> 2 </a:t>
            </a:r>
            <a:r>
              <a:rPr lang="vi-VN" dirty="0" err="1" smtClean="0"/>
              <a:t>của</a:t>
            </a:r>
            <a:r>
              <a:rPr lang="vi-VN" dirty="0" smtClean="0"/>
              <a:t> 1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double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time</a:t>
            </a:r>
            <a:r>
              <a:rPr lang="vi-VN" dirty="0" smtClean="0"/>
              <a:t> </a:t>
            </a:r>
            <a:r>
              <a:rPr lang="vi-VN" dirty="0" err="1" smtClean="0"/>
              <a:t>complexity</a:t>
            </a:r>
            <a:r>
              <a:rPr lang="vi-VN" dirty="0" smtClean="0"/>
              <a:t> O(1). </a:t>
            </a:r>
            <a:r>
              <a:rPr lang="vi-VN" dirty="0" err="1" smtClean="0"/>
              <a:t>Vậy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ta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như sau.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Tôi xin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, anh Tâm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vi-VN" dirty="0" smtClean="0"/>
              <a:t> trong tương lai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Xin </a:t>
            </a:r>
            <a:r>
              <a:rPr lang="vi-VN" dirty="0" err="1" smtClean="0"/>
              <a:t>mời</a:t>
            </a:r>
            <a:r>
              <a:rPr lang="vi-VN" dirty="0" smtClean="0"/>
              <a:t> anh Tâm.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51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v.v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195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them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6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Uber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Grab.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app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. Xin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53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1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8.png"/><Relationship Id="rId5" Type="http://schemas.openxmlformats.org/officeDocument/2006/relationships/image" Target="../media/image51.png"/><Relationship Id="rId10" Type="http://schemas.openxmlformats.org/officeDocument/2006/relationships/image" Target="../media/image42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3" Type="http://schemas.openxmlformats.org/officeDocument/2006/relationships/image" Target="../media/image38.png"/><Relationship Id="rId7" Type="http://schemas.openxmlformats.org/officeDocument/2006/relationships/image" Target="../media/image50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34.png"/><Relationship Id="rId5" Type="http://schemas.openxmlformats.org/officeDocument/2006/relationships/image" Target="../media/image52.png"/><Relationship Id="rId15" Type="http://schemas.openxmlformats.org/officeDocument/2006/relationships/image" Target="../media/image42.png"/><Relationship Id="rId10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Relationship Id="rId1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9" y="2357737"/>
            <a:ext cx="5322194" cy="553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36" y="3420105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9" y="18960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7" r="2496"/>
          <a:stretch/>
        </p:blipFill>
        <p:spPr bwMode="auto">
          <a:xfrm>
            <a:off x="455336" y="170996"/>
            <a:ext cx="3480560" cy="985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02627" y="1730452"/>
            <a:ext cx="7498939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1. Find </a:t>
            </a:r>
            <a:r>
              <a:rPr lang="en-US" sz="3200" b="1" dirty="0">
                <a:solidFill>
                  <a:schemeClr val="tx2"/>
                </a:solidFill>
              </a:rPr>
              <a:t>the most suitable vehicle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5953" y="3017536"/>
            <a:ext cx="3027341" cy="2027652"/>
            <a:chOff x="7615686" y="1601273"/>
            <a:chExt cx="4036454" cy="2703536"/>
          </a:xfrm>
        </p:grpSpPr>
        <p:pic>
          <p:nvPicPr>
            <p:cNvPr id="21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75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29621"/>
            <a:ext cx="7091300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2. Book </a:t>
            </a:r>
            <a:r>
              <a:rPr lang="en-US" sz="3200" b="1" dirty="0">
                <a:solidFill>
                  <a:schemeClr val="tx2"/>
                </a:solidFill>
              </a:rPr>
              <a:t>and pay booking easily</a:t>
            </a:r>
          </a:p>
        </p:txBody>
      </p:sp>
      <p:pic>
        <p:nvPicPr>
          <p:cNvPr id="18" name="Picture 2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06" y="3045182"/>
            <a:ext cx="2857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35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15912"/>
            <a:ext cx="8450558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3. </a:t>
            </a:r>
            <a:r>
              <a:rPr lang="en-US" sz="3200" b="1" dirty="0" smtClean="0">
                <a:solidFill>
                  <a:schemeClr val="tx2"/>
                </a:solidFill>
              </a:rPr>
              <a:t>Feedback and review </a:t>
            </a:r>
            <a:r>
              <a:rPr lang="en-US" sz="3200" b="1" dirty="0">
                <a:solidFill>
                  <a:schemeClr val="tx2"/>
                </a:solidFill>
              </a:rPr>
              <a:t>on rental services</a:t>
            </a:r>
          </a:p>
        </p:txBody>
      </p:sp>
      <p:pic>
        <p:nvPicPr>
          <p:cNvPr id="9218" name="Picture 2" descr="Kết quả hình ảnh cho ra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98" y="2776573"/>
            <a:ext cx="2981913" cy="337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77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4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4" name="Picture 2" descr="Kết quả hình ảnh cho ga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14" y="2447040"/>
            <a:ext cx="4494037" cy="33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8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62" y="4410537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1. Manage garage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15910"/>
              </p:ext>
            </p:extLst>
          </p:nvPr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55556"/>
              </p:ext>
            </p:extLst>
          </p:nvPr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45007"/>
              </p:ext>
            </p:extLst>
          </p:nvPr>
        </p:nvGraphicFramePr>
        <p:xfrm>
          <a:off x="5554282" y="4880572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273053" y="3234223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2</a:t>
            </a:r>
            <a:r>
              <a:rPr lang="en-US" sz="3600" b="1" dirty="0" smtClean="0">
                <a:solidFill>
                  <a:schemeClr val="tx2"/>
                </a:solidFill>
              </a:rPr>
              <a:t>. Manage price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74123" y="4978477"/>
            <a:ext cx="1949436" cy="1312864"/>
            <a:chOff x="4624754" y="5126771"/>
            <a:chExt cx="1949436" cy="1312864"/>
          </a:xfrm>
        </p:grpSpPr>
        <p:pic>
          <p:nvPicPr>
            <p:cNvPr id="1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1369" y="3927881"/>
            <a:ext cx="1949436" cy="1312864"/>
            <a:chOff x="4624754" y="5126771"/>
            <a:chExt cx="1949436" cy="1312864"/>
          </a:xfrm>
        </p:grpSpPr>
        <p:pic>
          <p:nvPicPr>
            <p:cNvPr id="13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74123" y="2871164"/>
            <a:ext cx="1949436" cy="1312864"/>
            <a:chOff x="4624754" y="5126771"/>
            <a:chExt cx="1949436" cy="1312864"/>
          </a:xfrm>
        </p:grpSpPr>
        <p:pic>
          <p:nvPicPr>
            <p:cNvPr id="16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636026" y="2404793"/>
            <a:ext cx="2518589" cy="4101515"/>
          </a:xfrm>
          <a:prstGeom prst="rect">
            <a:avLst/>
          </a:prstGeom>
          <a:noFill/>
          <a:ln w="57150"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45522" y="2542635"/>
            <a:ext cx="2268415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Vehicle group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7276" y="4037329"/>
            <a:ext cx="1547447" cy="836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$ Price</a:t>
            </a:r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>
            <a:stCxn id="11" idx="3"/>
            <a:endCxn id="19" idx="1"/>
          </p:cNvCxnSpPr>
          <p:nvPr/>
        </p:nvCxnSpPr>
        <p:spPr>
          <a:xfrm flipV="1">
            <a:off x="6154615" y="4455550"/>
            <a:ext cx="1072661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0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61783"/>
              </p:ext>
            </p:extLst>
          </p:nvPr>
        </p:nvGraphicFramePr>
        <p:xfrm>
          <a:off x="4348507" y="2318477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VehicleGroup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 flipV="1">
            <a:off x="2306061" y="2775677"/>
            <a:ext cx="2042446" cy="134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8694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484"/>
              </p:ext>
            </p:extLst>
          </p:nvPr>
        </p:nvGraphicFramePr>
        <p:xfrm>
          <a:off x="4003827" y="4885941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4722598" y="3239592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52922" y="32328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7331" y="45166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21074"/>
              </p:ext>
            </p:extLst>
          </p:nvPr>
        </p:nvGraphicFramePr>
        <p:xfrm>
          <a:off x="6582681" y="4885941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PriceGroup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9" idx="2"/>
          </p:cNvCxnSpPr>
          <p:nvPr/>
        </p:nvCxnSpPr>
        <p:spPr>
          <a:xfrm flipH="1" flipV="1">
            <a:off x="5554282" y="3232877"/>
            <a:ext cx="2234174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1328" y="3245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6498" y="45227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3. Manage booking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45528" y="2897618"/>
            <a:ext cx="1252943" cy="1512919"/>
            <a:chOff x="3636026" y="2404793"/>
            <a:chExt cx="1252943" cy="1512919"/>
          </a:xfrm>
        </p:grpSpPr>
        <p:pic>
          <p:nvPicPr>
            <p:cNvPr id="20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1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73918" y="4940920"/>
            <a:ext cx="1252943" cy="1512919"/>
            <a:chOff x="3636026" y="2404793"/>
            <a:chExt cx="1252943" cy="1512919"/>
          </a:xfrm>
        </p:grpSpPr>
        <p:pic>
          <p:nvPicPr>
            <p:cNvPr id="24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2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26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2897618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4929926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>
            <a:stCxn id="20" idx="3"/>
            <a:endCxn id="26" idx="1"/>
          </p:cNvCxnSpPr>
          <p:nvPr/>
        </p:nvCxnSpPr>
        <p:spPr>
          <a:xfrm>
            <a:off x="5198471" y="3443029"/>
            <a:ext cx="2278804" cy="109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3"/>
            <a:endCxn id="27" idx="1"/>
          </p:cNvCxnSpPr>
          <p:nvPr/>
        </p:nvCxnSpPr>
        <p:spPr>
          <a:xfrm>
            <a:off x="5226861" y="5486331"/>
            <a:ext cx="225041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6" y="2121908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ình ảnh có li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36" y="4133599"/>
            <a:ext cx="877914" cy="8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04408" y="2999822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04408" y="5005866"/>
            <a:ext cx="13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Manager 2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94363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64188"/>
              </p:ext>
            </p:extLst>
          </p:nvPr>
        </p:nvGraphicFramePr>
        <p:xfrm>
          <a:off x="5057743" y="4887287"/>
          <a:ext cx="243061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619"/>
              </a:tblGrid>
              <a:tr h="4309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Booking</a:t>
                      </a:r>
                      <a:r>
                        <a:rPr lang="en-US" sz="2400" baseline="0" dirty="0" err="1" smtClean="0"/>
                        <a:t>Receipt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9" idx="2"/>
            <a:endCxn id="15" idx="0"/>
          </p:cNvCxnSpPr>
          <p:nvPr/>
        </p:nvCxnSpPr>
        <p:spPr>
          <a:xfrm flipH="1">
            <a:off x="6273052" y="3234223"/>
            <a:ext cx="1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44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23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0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14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6516710" y="201128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garage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6516710" y="2734142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price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6516710" y="345699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booking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4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3065915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8139" y="2316160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  <a:endParaRPr lang="en-US" sz="2400" dirty="0" smtClean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8137838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</a:t>
            </a:r>
            <a:r>
              <a:rPr lang="en-US" sz="2400" dirty="0" smtClean="0">
                <a:solidFill>
                  <a:schemeClr val="tx2"/>
                </a:solidFill>
              </a:rPr>
              <a:t>has a small business trip in 16/12 (9:00 – 16:00)</a:t>
            </a:r>
            <a:endParaRPr lang="en-US" sz="2400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</a:t>
            </a:r>
            <a:r>
              <a:rPr lang="en-US" sz="2400" dirty="0" smtClean="0">
                <a:solidFill>
                  <a:schemeClr val="tx2"/>
                </a:solidFill>
              </a:rPr>
              <a:t>book a 4 or 5-seat </a:t>
            </a:r>
            <a:r>
              <a:rPr lang="en-US" sz="2400" dirty="0" smtClean="0">
                <a:solidFill>
                  <a:schemeClr val="tx2"/>
                </a:solidFill>
              </a:rPr>
              <a:t>car for this </a:t>
            </a:r>
            <a:r>
              <a:rPr lang="en-US" sz="2400" dirty="0" smtClean="0">
                <a:solidFill>
                  <a:schemeClr val="tx2"/>
                </a:solidFill>
              </a:rPr>
              <a:t>trip using CRP website.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1026" name="Picture 2" descr="https://upload.wikimedia.org/wikipedia/commons/4/4b/Saigon_bus_0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69" r="8787" b="3386"/>
          <a:stretch/>
        </p:blipFill>
        <p:spPr bwMode="auto">
          <a:xfrm>
            <a:off x="5206069" y="2644866"/>
            <a:ext cx="3487355" cy="235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.wp.com/travelscams.org/wp-content/uploads/2015/07/vietnam-taxis.jpg?resize=750%2C4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6" y="2644867"/>
            <a:ext cx="4311495" cy="235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2365" y="5655708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most popular services are traditional taxi and bus</a:t>
            </a:r>
            <a:endParaRPr lang="en-US" sz="2400" dirty="0" smtClean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</a:t>
            </a:r>
            <a:r>
              <a:rPr lang="en-US" sz="3200" dirty="0" smtClean="0"/>
              <a:t>2: Cancel booking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883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4</a:t>
            </a:r>
            <a:r>
              <a:rPr lang="en-US" sz="2800" dirty="0" smtClean="0"/>
              <a:t>: 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Mr.Bảo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is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successful provider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of our system. With profit he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has made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he wants to open a new garage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in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Hà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Nội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and move some vehicles from HCM garage to the new garage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945648" y="37969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40595" y="39858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9502" y="36143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92127" y="45944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817730" y="45897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365" y="5655708"/>
            <a:ext cx="7739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Inter-city bus services provide cheap solution to move between regions by car.</a:t>
            </a:r>
            <a:endParaRPr lang="en-US" sz="2400" dirty="0" smtClean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2050" name="Picture 2" descr="http://cafef.vcmedia.vn/2016/maxresdefault-146546039937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37" y="2054087"/>
            <a:ext cx="6074126" cy="341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51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87" y="4228382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1968062"/>
            <a:ext cx="830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814" y="461961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640267"/>
            <a:ext cx="455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709" y="2248789"/>
            <a:ext cx="52183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 in customer’s booking history can be represented as vectors. These vector can be used to build the vector represent customer profile.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cosine with value ranging from -1 to 1 represents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a customer will like or dislike the vehicle.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365" y="5682212"/>
            <a:ext cx="7739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more expensive service is full-car rental, which customer pays to rend the whole car.</a:t>
            </a:r>
            <a:endParaRPr lang="en-US" sz="2400" dirty="0" smtClean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074" name="Picture 2" descr="http://chothuexehanoi.com.vn/upload/can-cho-thue-xe-du-lich-12-cho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3" y="1809545"/>
            <a:ext cx="6427304" cy="361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92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tf-idf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335" y="3005240"/>
            <a:ext cx="811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calculate the cosine of angle between 2 vectors, it is necessary to find the length of every attribute vector that combines into these 2 vectors.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used to calculate these lengths in Vector Space Model is tf-idf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(Term frequency - inverse document frequency) weighting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sequence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0074" y="2528162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work through the following main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customer profile: Every booking in customer’s booking history is represent as a list of attribute vector. We use these values to calculate the length of each of customer’s profile attribute vector using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vehicle vector for every vehicle: Also represent each vehicle vector as a list of attribute vector length calculating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the recommendation point for every vehicle: Find cosine between customer profile and vehicle vector</a:t>
            </a:r>
          </a:p>
        </p:txBody>
      </p:sp>
    </p:spTree>
    <p:extLst>
      <p:ext uri="{BB962C8B-B14F-4D97-AF65-F5344CB8AC3E}">
        <p14:creationId xmlns:p14="http://schemas.microsoft.com/office/powerpoint/2010/main" val="29903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80" y="1963854"/>
            <a:ext cx="810072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bookings in her booking history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point for every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Support pricing </a:t>
            </a:r>
            <a:r>
              <a:rPr lang="en-US" sz="2400" b="1" dirty="0">
                <a:solidFill>
                  <a:schemeClr val="tx2"/>
                </a:solidFill>
              </a:rPr>
              <a:t>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Support self-driving </a:t>
            </a:r>
            <a:r>
              <a:rPr lang="en-US" sz="3200" b="1" dirty="0" smtClean="0">
                <a:solidFill>
                  <a:schemeClr val="tx2"/>
                </a:solidFill>
              </a:rPr>
              <a:t>rental</a:t>
            </a:r>
            <a:r>
              <a:rPr lang="en-US" sz="3200" b="1" dirty="0">
                <a:solidFill>
                  <a:schemeClr val="tx2"/>
                </a:solidFill>
              </a:rPr>
              <a:t>.</a:t>
            </a:r>
            <a:endParaRPr lang="en-US" sz="32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19" y="3604308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Support driver management.</a:t>
            </a:r>
            <a:endParaRPr lang="en-US" sz="1200" b="1" dirty="0"/>
          </a:p>
        </p:txBody>
      </p:sp>
      <p:pic>
        <p:nvPicPr>
          <p:cNvPr id="5122" name="Picture 2" descr="https://d30y9cdsu7xlg0.cloudfront.net/png/5603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414741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699" y="52904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There is also a huge number of small, independent driver, contract-based drivers, or even normal person with car that want to earn more with their car during their off-time</a:t>
            </a:r>
            <a:endParaRPr lang="en-US" sz="2400" dirty="0" smtClean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4100" name="Picture 4" descr="https://dantri4.vcmedia.vn/k:62b6ce166f/2016/03/11/viet-capital-bank-teasing-uber-article-1-2-1457690541566/tai-xe-taxi-nghe-vat-va-ap-luc-ca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4" y="2220268"/>
            <a:ext cx="3755335" cy="25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banglaixeoto.edu.vn/wp-content/uploads/2015/11/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260789"/>
            <a:ext cx="4364936" cy="242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85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82" y="50618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New services like Uber and Grab contracts these small but huge-in-number force of independent driver to become their part-time or full-time taxi driver or car provider.</a:t>
            </a:r>
            <a:endParaRPr lang="en-US" sz="2400" dirty="0" smtClean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00418"/>
            <a:ext cx="45720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4172</Words>
  <Application>Microsoft Office PowerPoint</Application>
  <PresentationFormat>On-screen Show (4:3)</PresentationFormat>
  <Paragraphs>460</Paragraphs>
  <Slides>69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Book Antiqua</vt:lpstr>
      <vt:lpstr>Tahoma</vt:lpstr>
      <vt:lpstr>Times New Roman</vt:lpstr>
      <vt:lpstr>Wingdings</vt:lpstr>
      <vt:lpstr>Sales Direction 16X9</vt:lpstr>
      <vt:lpstr>CAR RENTAL PORTAL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</vt:lpstr>
      <vt:lpstr>FEATURE</vt:lpstr>
      <vt:lpstr>FEATURE</vt:lpstr>
      <vt:lpstr>FEATURE</vt:lpstr>
      <vt:lpstr>FEATURE</vt:lpstr>
      <vt:lpstr>Scenario 1: Book a vehicle</vt:lpstr>
      <vt:lpstr>PowerPoint Presentation</vt:lpstr>
      <vt:lpstr>Scenario 2: Cancel booking</vt:lpstr>
      <vt:lpstr>PowerPoint Presentation</vt:lpstr>
      <vt:lpstr>Scenario 3: Become provider and bring vehicle into system</vt:lpstr>
      <vt:lpstr>PowerPoint Presentation</vt:lpstr>
      <vt:lpstr>Scenario 3: Become provider and bring vehicle into system</vt:lpstr>
      <vt:lpstr>PowerPoint Presentation</vt:lpstr>
      <vt:lpstr>Scenario 4: Create new subsidiary garage</vt:lpstr>
      <vt:lpstr>PowerPoint Presentation</vt:lpstr>
      <vt:lpstr>FEATURE: Recommender</vt:lpstr>
      <vt:lpstr>FEATURE: Recommender</vt:lpstr>
      <vt:lpstr>FEATURE: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Vector Space Model</vt:lpstr>
      <vt:lpstr>Our approach: Vector Space Model</vt:lpstr>
      <vt:lpstr>Our approach: tf-idf</vt:lpstr>
      <vt:lpstr>Our approach: sequence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2016-12-09T10:32:57Z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