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7"/>
  </p:notesMasterIdLst>
  <p:handoutMasterIdLst>
    <p:handoutMasterId r:id="rId88"/>
  </p:handoutMasterIdLst>
  <p:sldIdLst>
    <p:sldId id="292" r:id="rId3"/>
    <p:sldId id="258" r:id="rId4"/>
    <p:sldId id="270" r:id="rId5"/>
    <p:sldId id="293" r:id="rId6"/>
    <p:sldId id="294" r:id="rId7"/>
    <p:sldId id="300" r:id="rId8"/>
    <p:sldId id="296" r:id="rId9"/>
    <p:sldId id="301" r:id="rId10"/>
    <p:sldId id="298" r:id="rId11"/>
    <p:sldId id="302" r:id="rId12"/>
    <p:sldId id="272" r:id="rId13"/>
    <p:sldId id="275" r:id="rId14"/>
    <p:sldId id="395" r:id="rId15"/>
    <p:sldId id="281" r:id="rId16"/>
    <p:sldId id="283" r:id="rId17"/>
    <p:sldId id="284" r:id="rId18"/>
    <p:sldId id="282" r:id="rId19"/>
    <p:sldId id="291" r:id="rId20"/>
    <p:sldId id="286" r:id="rId21"/>
    <p:sldId id="287" r:id="rId22"/>
    <p:sldId id="288" r:id="rId23"/>
    <p:sldId id="289" r:id="rId24"/>
    <p:sldId id="290" r:id="rId25"/>
    <p:sldId id="303" r:id="rId26"/>
    <p:sldId id="304" r:id="rId27"/>
    <p:sldId id="305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273" r:id="rId41"/>
    <p:sldId id="330" r:id="rId42"/>
    <p:sldId id="285" r:id="rId43"/>
    <p:sldId id="331" r:id="rId44"/>
    <p:sldId id="364" r:id="rId45"/>
    <p:sldId id="399" r:id="rId46"/>
    <p:sldId id="365" r:id="rId47"/>
    <p:sldId id="369" r:id="rId48"/>
    <p:sldId id="366" r:id="rId49"/>
    <p:sldId id="396" r:id="rId50"/>
    <p:sldId id="367" r:id="rId51"/>
    <p:sldId id="397" r:id="rId52"/>
    <p:sldId id="368" r:id="rId53"/>
    <p:sldId id="398" r:id="rId54"/>
    <p:sldId id="370" r:id="rId55"/>
    <p:sldId id="371" r:id="rId56"/>
    <p:sldId id="372" r:id="rId57"/>
    <p:sldId id="373" r:id="rId58"/>
    <p:sldId id="374" r:id="rId59"/>
    <p:sldId id="375" r:id="rId60"/>
    <p:sldId id="376" r:id="rId61"/>
    <p:sldId id="377" r:id="rId62"/>
    <p:sldId id="378" r:id="rId63"/>
    <p:sldId id="379" r:id="rId64"/>
    <p:sldId id="380" r:id="rId65"/>
    <p:sldId id="381" r:id="rId66"/>
    <p:sldId id="382" r:id="rId67"/>
    <p:sldId id="383" r:id="rId68"/>
    <p:sldId id="384" r:id="rId69"/>
    <p:sldId id="385" r:id="rId70"/>
    <p:sldId id="386" r:id="rId71"/>
    <p:sldId id="387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56" r:id="rId80"/>
    <p:sldId id="357" r:id="rId81"/>
    <p:sldId id="358" r:id="rId82"/>
    <p:sldId id="359" r:id="rId83"/>
    <p:sldId id="360" r:id="rId84"/>
    <p:sldId id="362" r:id="rId85"/>
    <p:sldId id="363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58"/>
            <p14:sldId id="270"/>
          </p14:sldIdLst>
        </p14:section>
        <p14:section name="current situation (Duc)" id="{1D40958F-2ADA-456C-B958-D96D2E1C5CF9}">
          <p14:sldIdLst>
            <p14:sldId id="293"/>
            <p14:sldId id="294"/>
            <p14:sldId id="300"/>
            <p14:sldId id="296"/>
            <p14:sldId id="301"/>
            <p14:sldId id="298"/>
            <p14:sldId id="302"/>
          </p14:sldIdLst>
        </p14:section>
        <p14:section name="proposed (Thanh)" id="{EB60348A-F37A-45EA-AA65-207E896E5256}">
          <p14:sldIdLst>
            <p14:sldId id="272"/>
            <p14:sldId id="275"/>
            <p14:sldId id="395"/>
            <p14:sldId id="281"/>
            <p14:sldId id="283"/>
            <p14:sldId id="284"/>
            <p14:sldId id="282"/>
            <p14:sldId id="291"/>
            <p14:sldId id="286"/>
            <p14:sldId id="287"/>
            <p14:sldId id="288"/>
            <p14:sldId id="289"/>
            <p14:sldId id="290"/>
          </p14:sldIdLst>
        </p14:section>
        <p14:section name="Intro feature (Tam)" id="{F57204B4-660D-44BB-9701-04604DDC2D17}">
          <p14:sldIdLst>
            <p14:sldId id="303"/>
            <p14:sldId id="304"/>
            <p14:sldId id="305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  <p14:section name="Scenario 1 (Thanh)" id="{4FC09AF6-5B80-4E55-815E-37027EECFCB5}">
          <p14:sldIdLst>
            <p14:sldId id="273"/>
            <p14:sldId id="330"/>
            <p14:sldId id="285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  <p14:sldId id="367"/>
            <p14:sldId id="397"/>
            <p14:sldId id="368"/>
            <p14:sldId id="398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609" autoAdjust="0"/>
  </p:normalViewPr>
  <p:slideViewPr>
    <p:cSldViewPr snapToGrid="0">
      <p:cViewPr varScale="1">
        <p:scale>
          <a:sx n="55" d="100"/>
          <a:sy n="55" d="100"/>
        </p:scale>
        <p:origin x="1860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</a:t>
          </a:r>
          <a:r>
            <a:rPr lang="en-US" baseline="0" dirty="0" smtClean="0"/>
            <a:t> Function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149" y="1145700"/>
          <a:ext cx="2415373" cy="966149"/>
        </a:xfrm>
        <a:prstGeom prst="chevron">
          <a:avLst/>
        </a:prstGeom>
        <a:solidFill>
          <a:schemeClr val="accent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Current Situation</a:t>
          </a:r>
          <a:endParaRPr lang="en-US" sz="2400" kern="1200" dirty="0"/>
        </a:p>
      </dsp:txBody>
      <dsp:txXfrm>
        <a:off x="487224" y="1145700"/>
        <a:ext cx="1449224" cy="966149"/>
      </dsp:txXfrm>
    </dsp:sp>
    <dsp:sp modelId="{919A589F-F74A-40C3-BE88-AB8730BCAB04}">
      <dsp:nvSpPr>
        <dsp:cNvPr id="0" name=""/>
        <dsp:cNvSpPr/>
      </dsp:nvSpPr>
      <dsp:spPr>
        <a:xfrm>
          <a:off x="2177985" y="1145700"/>
          <a:ext cx="2415373" cy="966149"/>
        </a:xfrm>
        <a:prstGeom prst="chevron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</a:t>
          </a:r>
          <a:endParaRPr lang="en-US" sz="2400" kern="1200" dirty="0"/>
        </a:p>
      </dsp:txBody>
      <dsp:txXfrm>
        <a:off x="2661060" y="1145700"/>
        <a:ext cx="1449224" cy="966149"/>
      </dsp:txXfrm>
    </dsp:sp>
    <dsp:sp modelId="{268F2328-4548-422B-9C65-80797E16B241}">
      <dsp:nvSpPr>
        <dsp:cNvPr id="0" name=""/>
        <dsp:cNvSpPr/>
      </dsp:nvSpPr>
      <dsp:spPr>
        <a:xfrm>
          <a:off x="4351822" y="1145700"/>
          <a:ext cx="2415373" cy="966149"/>
        </a:xfrm>
        <a:prstGeom prst="chevron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Feature</a:t>
          </a:r>
          <a:r>
            <a:rPr lang="en-US" sz="2400" kern="1200" baseline="0" dirty="0" smtClean="0"/>
            <a:t> Function</a:t>
          </a:r>
          <a:endParaRPr lang="en-US" sz="2400" kern="1200" dirty="0"/>
        </a:p>
      </dsp:txBody>
      <dsp:txXfrm>
        <a:off x="4834897" y="1145700"/>
        <a:ext cx="1449224" cy="966149"/>
      </dsp:txXfrm>
    </dsp:sp>
    <dsp:sp modelId="{BDD0B0F7-A87C-4B5B-A4C3-4E4BE6EB0FE4}">
      <dsp:nvSpPr>
        <dsp:cNvPr id="0" name=""/>
        <dsp:cNvSpPr/>
      </dsp:nvSpPr>
      <dsp:spPr>
        <a:xfrm>
          <a:off x="6525658" y="1145700"/>
          <a:ext cx="2415373" cy="966149"/>
        </a:xfrm>
        <a:prstGeom prst="chevron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</a:t>
          </a:r>
          <a:r>
            <a:rPr lang="en-US" sz="2400" kern="1200" baseline="0" dirty="0" smtClean="0"/>
            <a:t> Plan</a:t>
          </a:r>
          <a:endParaRPr lang="en-US" sz="2400" kern="1200" dirty="0"/>
        </a:p>
      </dsp:txBody>
      <dsp:txXfrm>
        <a:off x="7008733" y="1145700"/>
        <a:ext cx="1449224" cy="966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airbnb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7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5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7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tắc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Tâm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87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6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endParaRPr lang="en-US" baseline="0" dirty="0" smtClean="0"/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4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Sau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hủy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3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endParaRPr lang="en-US" baseline="0" dirty="0" smtClean="0"/>
          </a:p>
          <a:p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dc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30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airbnb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2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0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group </a:t>
            </a:r>
            <a:r>
              <a:rPr lang="en-US" baseline="0" dirty="0" err="1" smtClean="0"/>
              <a:t>dó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8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endParaRPr lang="en-US" baseline="0" dirty="0" smtClean="0"/>
          </a:p>
          <a:p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74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9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admin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chặn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5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admin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provider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0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8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mail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3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70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9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0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1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37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2.png"/><Relationship Id="rId5" Type="http://schemas.openxmlformats.org/officeDocument/2006/relationships/image" Target="../media/image45.png"/><Relationship Id="rId15" Type="http://schemas.openxmlformats.org/officeDocument/2006/relationships/image" Target="../media/image44.png"/><Relationship Id="rId10" Type="http://schemas.openxmlformats.org/officeDocument/2006/relationships/image" Target="../media/image31.png"/><Relationship Id="rId4" Type="http://schemas.openxmlformats.org/officeDocument/2006/relationships/image" Target="../media/image48.png"/><Relationship Id="rId9" Type="http://schemas.openxmlformats.org/officeDocument/2006/relationships/image" Target="../media/image49.png"/><Relationship Id="rId14" Type="http://schemas.openxmlformats.org/officeDocument/2006/relationships/image" Target="../media/image3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98833"/>
            <a:ext cx="5322194" cy="55325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3792" y="3913748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437168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Lack feedback/review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support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1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7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0413" y="3177903"/>
            <a:ext cx="2514599" cy="1355354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pic>
        <p:nvPicPr>
          <p:cNvPr id="1026" name="Picture 2" descr="Image result for airbn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2008209"/>
            <a:ext cx="1491535" cy="149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03648" y="3919057"/>
            <a:ext cx="3027341" cy="2027652"/>
            <a:chOff x="7615686" y="1601273"/>
            <a:chExt cx="4036454" cy="2703536"/>
          </a:xfrm>
        </p:grpSpPr>
        <p:pic>
          <p:nvPicPr>
            <p:cNvPr id="1032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230991" y="3499745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686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65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2485238" y="2805862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31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85236" y="2112034"/>
            <a:ext cx="6658764" cy="1557941"/>
            <a:chOff x="3313648" y="1673042"/>
            <a:chExt cx="8878352" cy="2077254"/>
          </a:xfrm>
        </p:grpSpPr>
        <p:sp>
          <p:nvSpPr>
            <p:cNvPr id="12" name="Rectangle 11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1" name="Picture 20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8895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5239" y="2112034"/>
            <a:ext cx="6658765" cy="1557941"/>
            <a:chOff x="3313648" y="1673042"/>
            <a:chExt cx="8878353" cy="2077254"/>
          </a:xfrm>
        </p:grpSpPr>
        <p:sp>
          <p:nvSpPr>
            <p:cNvPr id="15" name="Rectangle 14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24" name="Picture 23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22" name="Picture 21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8236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485239" y="2112032"/>
            <a:ext cx="6658765" cy="2260641"/>
            <a:chOff x="3313648" y="1673042"/>
            <a:chExt cx="8878353" cy="3014188"/>
          </a:xfrm>
        </p:grpSpPr>
        <p:sp>
          <p:nvSpPr>
            <p:cNvPr id="4" name="Rectangle 3"/>
            <p:cNvSpPr/>
            <p:nvPr/>
          </p:nvSpPr>
          <p:spPr>
            <a:xfrm>
              <a:off x="3313648" y="2598146"/>
              <a:ext cx="2419082" cy="1152150"/>
            </a:xfrm>
            <a:prstGeom prst="rec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CRP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306226" y="1673042"/>
              <a:ext cx="5885774" cy="852754"/>
              <a:chOff x="6549722" y="1745392"/>
              <a:chExt cx="5340505" cy="85275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402476" y="1749169"/>
                <a:ext cx="4487751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Find the most suitable vehicle</a:t>
                </a:r>
              </a:p>
            </p:txBody>
          </p:sp>
          <p:pic>
            <p:nvPicPr>
              <p:cNvPr id="3" name="Picture 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49722" y="1745392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/>
            <p:cNvGrpSpPr/>
            <p:nvPr/>
          </p:nvGrpSpPr>
          <p:grpSpPr>
            <a:xfrm>
              <a:off x="6306226" y="2753759"/>
              <a:ext cx="5885775" cy="852754"/>
              <a:chOff x="6123345" y="1747280"/>
              <a:chExt cx="5783471" cy="8527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76100" y="1749169"/>
                <a:ext cx="4930716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Book and pay booking easily</a:t>
                </a:r>
              </a:p>
            </p:txBody>
          </p:sp>
          <p:pic>
            <p:nvPicPr>
              <p:cNvPr id="13" name="Picture 12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6306226" y="3834476"/>
              <a:ext cx="5777922" cy="852754"/>
              <a:chOff x="6123345" y="1747280"/>
              <a:chExt cx="5677493" cy="85275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976100" y="1749169"/>
                <a:ext cx="4824738" cy="8489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100" dirty="0">
                    <a:solidFill>
                      <a:schemeClr val="tx2"/>
                    </a:solidFill>
                  </a:rPr>
                  <a:t>Feedback on rental services</a:t>
                </a:r>
              </a:p>
            </p:txBody>
          </p:sp>
          <p:pic>
            <p:nvPicPr>
              <p:cNvPr id="16" name="Picture 15" descr="Kết quả hình ảnh cho possible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3345" y="1747280"/>
                <a:ext cx="852754" cy="8527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38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672587" y="339507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</p:spTree>
    <p:extLst>
      <p:ext uri="{BB962C8B-B14F-4D97-AF65-F5344CB8AC3E}">
        <p14:creationId xmlns:p14="http://schemas.microsoft.com/office/powerpoint/2010/main" val="24930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6" cy="2104333"/>
            <a:chOff x="2230114" y="1730131"/>
            <a:chExt cx="7468715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5" cy="2805777"/>
              <a:chOff x="3313648" y="944519"/>
              <a:chExt cx="7468715" cy="280577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13648" y="2598146"/>
                <a:ext cx="2419082" cy="1152150"/>
              </a:xfrm>
              <a:prstGeom prst="rect">
                <a:avLst/>
              </a:prstGeom>
              <a:solidFill>
                <a:srgbClr val="0074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b="1" dirty="0"/>
                  <a:t>CRP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89354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Official name: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b="1" dirty="0" smtClean="0">
                <a:solidFill>
                  <a:schemeClr val="tx2"/>
                </a:solidFill>
              </a:rPr>
              <a:t>Car Rental Portal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Vietnamese name: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 err="1" smtClean="0">
                <a:solidFill>
                  <a:schemeClr val="tx2"/>
                </a:solidFill>
              </a:rPr>
              <a:t>Cổng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thông</a:t>
            </a:r>
            <a:r>
              <a:rPr lang="en-US" sz="2400" b="1" dirty="0" smtClean="0">
                <a:solidFill>
                  <a:schemeClr val="tx2"/>
                </a:solidFill>
              </a:rPr>
              <a:t> tin </a:t>
            </a:r>
            <a:r>
              <a:rPr lang="en-US" sz="2400" b="1" dirty="0" err="1" smtClean="0">
                <a:solidFill>
                  <a:schemeClr val="tx2"/>
                </a:solidFill>
              </a:rPr>
              <a:t>cho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thuê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xe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</a:rPr>
              <a:t>Abbreviation: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b="1" dirty="0" smtClean="0">
                <a:solidFill>
                  <a:schemeClr val="tx2"/>
                </a:solidFill>
              </a:rPr>
              <a:t>	CRP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6" y="2154852"/>
            <a:ext cx="5601537" cy="2104333"/>
            <a:chOff x="2230114" y="1730131"/>
            <a:chExt cx="7468716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6" cy="2805777"/>
              <a:chOff x="3313648" y="944519"/>
              <a:chExt cx="7468716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6" cy="1902720"/>
                <a:chOff x="3210617" y="1589998"/>
                <a:chExt cx="7468716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39" cy="956011"/>
                  <a:chOff x="5637494" y="1589998"/>
                  <a:chExt cx="5041839" cy="95601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810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52"/>
            <a:ext cx="5601538" cy="2104333"/>
            <a:chOff x="2230114" y="1730131"/>
            <a:chExt cx="7468717" cy="2805777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2805777"/>
              <a:chOff x="3313648" y="944519"/>
              <a:chExt cx="7468717" cy="28057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02720"/>
                <a:chOff x="3210617" y="1589998"/>
                <a:chExt cx="7468717" cy="190272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751134"/>
                  <a:chOff x="5637494" y="1589998"/>
                  <a:chExt cx="5041840" cy="175113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199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5601538" cy="2667261"/>
            <a:chOff x="2230114" y="1730131"/>
            <a:chExt cx="7468717" cy="3556348"/>
          </a:xfrm>
        </p:grpSpPr>
        <p:grpSp>
          <p:nvGrpSpPr>
            <p:cNvPr id="6" name="Group 5"/>
            <p:cNvGrpSpPr/>
            <p:nvPr/>
          </p:nvGrpSpPr>
          <p:grpSpPr>
            <a:xfrm>
              <a:off x="2230114" y="1730131"/>
              <a:ext cx="7468717" cy="3556348"/>
              <a:chOff x="3313648" y="944519"/>
              <a:chExt cx="7468717" cy="3556348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3313648" y="1847576"/>
                <a:ext cx="7468717" cy="1983802"/>
                <a:chOff x="3210617" y="1589998"/>
                <a:chExt cx="7468717" cy="198380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210617" y="2340568"/>
                  <a:ext cx="2419082" cy="1152150"/>
                </a:xfrm>
                <a:prstGeom prst="rect">
                  <a:avLst/>
                </a:prstGeom>
                <a:solidFill>
                  <a:srgbClr val="007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5400" b="1" dirty="0"/>
                    <a:t>CRP</a:t>
                  </a:r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5637494" y="1589998"/>
                  <a:ext cx="5041840" cy="1983802"/>
                  <a:chOff x="5637494" y="1589998"/>
                  <a:chExt cx="5041840" cy="1983802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520486" y="1589998"/>
                    <a:ext cx="4158847" cy="848977"/>
                    <a:chOff x="7766988" y="1859471"/>
                    <a:chExt cx="4158847" cy="848977"/>
                  </a:xfrm>
                </p:grpSpPr>
                <p:pic>
                  <p:nvPicPr>
                    <p:cNvPr id="2052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8" y="1859471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8615964" y="1859471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Update customer feedback</a:t>
                      </a:r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6520487" y="2492155"/>
                    <a:ext cx="4158847" cy="848977"/>
                    <a:chOff x="7766989" y="1809795"/>
                    <a:chExt cx="4158847" cy="848977"/>
                  </a:xfrm>
                </p:grpSpPr>
                <p:pic>
                  <p:nvPicPr>
                    <p:cNvPr id="10" name="Picture 4" descr="Image result for list icon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766989" y="1809795"/>
                      <a:ext cx="848977" cy="848977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8615965" y="1809795"/>
                      <a:ext cx="3309871" cy="848977"/>
                    </a:xfrm>
                    <a:prstGeom prst="rect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100" dirty="0"/>
                        <a:t>Manage vehicles’ information</a:t>
                      </a:r>
                    </a:p>
                  </p:txBody>
                </p:sp>
              </p:grpSp>
              <p:sp>
                <p:nvSpPr>
                  <p:cNvPr id="27" name="Right Arrow 26"/>
                  <p:cNvSpPr/>
                  <p:nvPr/>
                </p:nvSpPr>
                <p:spPr>
                  <a:xfrm rot="19820156">
                    <a:off x="5637494" y="2235075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5" name="Right Arrow 34"/>
                  <p:cNvSpPr/>
                  <p:nvPr/>
                </p:nvSpPr>
                <p:spPr>
                  <a:xfrm>
                    <a:off x="5675107" y="2761176"/>
                    <a:ext cx="824473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36" name="Right Arrow 35"/>
                  <p:cNvSpPr/>
                  <p:nvPr/>
                </p:nvSpPr>
                <p:spPr>
                  <a:xfrm rot="1513184">
                    <a:off x="5660586" y="3262866"/>
                    <a:ext cx="870827" cy="310934"/>
                  </a:xfrm>
                  <a:prstGeom prst="rightArrow">
                    <a:avLst/>
                  </a:prstGeom>
                  <a:solidFill>
                    <a:srgbClr val="009A4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pic>
            <p:nvPicPr>
              <p:cNvPr id="40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7" y="3651890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7472493" y="3651890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Manage bookings’ information</a:t>
                </a:r>
              </a:p>
            </p:txBody>
          </p:sp>
          <p:pic>
            <p:nvPicPr>
              <p:cNvPr id="42" name="Picture 4" descr="Image result for list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3516" y="944519"/>
                <a:ext cx="848977" cy="8489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7472492" y="944519"/>
                <a:ext cx="3309871" cy="848977"/>
              </a:xfrm>
              <a:prstGeom prst="rect">
                <a:avLst/>
              </a:prstGeom>
              <a:solidFill>
                <a:srgbClr val="009A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View analysis statistical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7187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68870" y="3323987"/>
            <a:ext cx="1831105" cy="2331077"/>
            <a:chOff x="869102" y="2906854"/>
            <a:chExt cx="2441473" cy="3108102"/>
          </a:xfrm>
        </p:grpSpPr>
        <p:pic>
          <p:nvPicPr>
            <p:cNvPr id="38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2588" y="2154848"/>
            <a:ext cx="7131704" cy="3767928"/>
            <a:chOff x="2230114" y="1730131"/>
            <a:chExt cx="9508939" cy="5023904"/>
          </a:xfrm>
        </p:grpSpPr>
        <p:grpSp>
          <p:nvGrpSpPr>
            <p:cNvPr id="7" name="Group 6"/>
            <p:cNvGrpSpPr/>
            <p:nvPr/>
          </p:nvGrpSpPr>
          <p:grpSpPr>
            <a:xfrm>
              <a:off x="2230114" y="1730131"/>
              <a:ext cx="9508939" cy="5023904"/>
              <a:chOff x="2230114" y="1730131"/>
              <a:chExt cx="9508939" cy="502390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230114" y="1730131"/>
                <a:ext cx="9506747" cy="4966883"/>
                <a:chOff x="3313648" y="944519"/>
                <a:chExt cx="9506747" cy="4966883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3313648" y="1847576"/>
                  <a:ext cx="9506747" cy="4063826"/>
                  <a:chOff x="3210617" y="1589998"/>
                  <a:chExt cx="9506747" cy="4063826"/>
                </a:xfrm>
              </p:grpSpPr>
              <p:sp>
                <p:nvSpPr>
                  <p:cNvPr id="4" name="Rectangle 3"/>
                  <p:cNvSpPr/>
                  <p:nvPr/>
                </p:nvSpPr>
                <p:spPr>
                  <a:xfrm>
                    <a:off x="3210617" y="2340568"/>
                    <a:ext cx="2419082" cy="1152150"/>
                  </a:xfrm>
                  <a:prstGeom prst="rect">
                    <a:avLst/>
                  </a:prstGeom>
                  <a:solidFill>
                    <a:srgbClr val="00743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5400" b="1" dirty="0"/>
                      <a:t>CRP</a:t>
                    </a:r>
                  </a:p>
                </p:txBody>
              </p: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5637494" y="1589998"/>
                    <a:ext cx="5049553" cy="3555011"/>
                    <a:chOff x="5637494" y="1589998"/>
                    <a:chExt cx="5049553" cy="3555011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6520486" y="1589998"/>
                      <a:ext cx="4158847" cy="848977"/>
                      <a:chOff x="7766988" y="1859471"/>
                      <a:chExt cx="4158847" cy="848977"/>
                    </a:xfrm>
                  </p:grpSpPr>
                  <p:pic>
                    <p:nvPicPr>
                      <p:cNvPr id="2052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8" y="1859471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8615964" y="1859471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Update customer feedback</a:t>
                        </a:r>
                      </a:p>
                    </p:txBody>
                  </p: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6520487" y="2492155"/>
                      <a:ext cx="4158847" cy="848977"/>
                      <a:chOff x="7766989" y="1809795"/>
                      <a:chExt cx="4158847" cy="848977"/>
                    </a:xfrm>
                  </p:grpSpPr>
                  <p:pic>
                    <p:nvPicPr>
                      <p:cNvPr id="10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989" y="1809795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8615965" y="1809795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Manage vehicles’ information</a:t>
                        </a:r>
                      </a:p>
                    </p:txBody>
                  </p:sp>
                </p:grpSp>
                <p:grpSp>
                  <p:nvGrpSpPr>
                    <p:cNvPr id="12" name="Group 11"/>
                    <p:cNvGrpSpPr/>
                    <p:nvPr/>
                  </p:nvGrpSpPr>
                  <p:grpSpPr>
                    <a:xfrm>
                      <a:off x="6528200" y="4296032"/>
                      <a:ext cx="4158847" cy="848977"/>
                      <a:chOff x="7774702" y="2661839"/>
                      <a:chExt cx="4158847" cy="848977"/>
                    </a:xfrm>
                  </p:grpSpPr>
                  <p:pic>
                    <p:nvPicPr>
                      <p:cNvPr id="13" name="Picture 4" descr="Image result for list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702" y="2661839"/>
                        <a:ext cx="848977" cy="848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8623678" y="2661839"/>
                        <a:ext cx="3309871" cy="848977"/>
                      </a:xfrm>
                      <a:prstGeom prst="rect">
                        <a:avLst/>
                      </a:prstGeom>
                      <a:solidFill>
                        <a:srgbClr val="009A4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/>
                          <a:t>Declare their own rental policies</a:t>
                        </a:r>
                      </a:p>
                    </p:txBody>
                  </p:sp>
                </p:grpSp>
                <p:sp>
                  <p:nvSpPr>
                    <p:cNvPr id="27" name="Right Arrow 26"/>
                    <p:cNvSpPr/>
                    <p:nvPr/>
                  </p:nvSpPr>
                  <p:spPr>
                    <a:xfrm rot="19820156">
                      <a:off x="5637494" y="2235075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5" name="Right Arrow 34"/>
                    <p:cNvSpPr/>
                    <p:nvPr/>
                  </p:nvSpPr>
                  <p:spPr>
                    <a:xfrm>
                      <a:off x="5675107" y="2761176"/>
                      <a:ext cx="824473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  <p:sp>
                  <p:nvSpPr>
                    <p:cNvPr id="36" name="Right Arrow 35"/>
                    <p:cNvSpPr/>
                    <p:nvPr/>
                  </p:nvSpPr>
                  <p:spPr>
                    <a:xfrm rot="1513184">
                      <a:off x="5660586" y="3262866"/>
                      <a:ext cx="870827" cy="310934"/>
                    </a:xfrm>
                    <a:prstGeom prst="rightArrow">
                      <a:avLst/>
                    </a:prstGeom>
                    <a:solidFill>
                      <a:srgbClr val="009A4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10771098" y="3697736"/>
                    <a:ext cx="1946266" cy="1956088"/>
                    <a:chOff x="10615638" y="3955072"/>
                    <a:chExt cx="1946266" cy="1956088"/>
                  </a:xfrm>
                </p:grpSpPr>
                <p:grpSp>
                  <p:nvGrpSpPr>
                    <p:cNvPr id="16" name="Group 15"/>
                    <p:cNvGrpSpPr/>
                    <p:nvPr/>
                  </p:nvGrpSpPr>
                  <p:grpSpPr>
                    <a:xfrm>
                      <a:off x="10910814" y="3955072"/>
                      <a:ext cx="1651090" cy="539437"/>
                      <a:chOff x="8614626" y="3953593"/>
                      <a:chExt cx="1651090" cy="539437"/>
                    </a:xfrm>
                  </p:grpSpPr>
                  <p:pic>
                    <p:nvPicPr>
                      <p:cNvPr id="2058" name="Picture 10" descr="Image result for config ic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626" y="3953593"/>
                        <a:ext cx="548959" cy="53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5" name="Rectangle 14"/>
                      <p:cNvSpPr/>
                      <p:nvPr/>
                    </p:nvSpPr>
                    <p:spPr>
                      <a:xfrm>
                        <a:off x="9163585" y="3953593"/>
                        <a:ext cx="1102131" cy="539437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100" dirty="0">
                            <a:solidFill>
                              <a:schemeClr val="tx2"/>
                            </a:solidFill>
                          </a:rPr>
                          <a:t>Price</a:t>
                        </a:r>
                      </a:p>
                    </p:txBody>
                  </p:sp>
                </p:grpSp>
                <p:sp>
                  <p:nvSpPr>
                    <p:cNvPr id="32" name="Left Brace 31"/>
                    <p:cNvSpPr/>
                    <p:nvPr/>
                  </p:nvSpPr>
                  <p:spPr>
                    <a:xfrm>
                      <a:off x="10615638" y="4001843"/>
                      <a:ext cx="203411" cy="1909317"/>
                    </a:xfrm>
                    <a:prstGeom prst="leftBrace">
                      <a:avLst>
                        <a:gd name="adj1" fmla="val 135868"/>
                        <a:gd name="adj2" fmla="val 50000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50"/>
                    </a:p>
                  </p:txBody>
                </p:sp>
              </p:grpSp>
            </p:grpSp>
            <p:pic>
              <p:nvPicPr>
                <p:cNvPr id="40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7" y="3651890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1" name="Rectangle 40"/>
                <p:cNvSpPr/>
                <p:nvPr/>
              </p:nvSpPr>
              <p:spPr>
                <a:xfrm>
                  <a:off x="7472493" y="3651890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Manage bookings’ information</a:t>
                  </a:r>
                </a:p>
              </p:txBody>
            </p:sp>
            <p:pic>
              <p:nvPicPr>
                <p:cNvPr id="42" name="Picture 4" descr="Image result for list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23516" y="944519"/>
                  <a:ext cx="848977" cy="848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72492" y="944519"/>
                  <a:ext cx="3309871" cy="848977"/>
                </a:xfrm>
                <a:prstGeom prst="rect">
                  <a:avLst/>
                </a:prstGeom>
                <a:solidFill>
                  <a:srgbClr val="009A4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dirty="0"/>
                    <a:t>View analysis statistical</a:t>
                  </a:r>
                </a:p>
              </p:txBody>
            </p:sp>
          </p:grpSp>
          <p:pic>
            <p:nvPicPr>
              <p:cNvPr id="44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5477762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10636922" y="5477762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Time</a:t>
                </a:r>
              </a:p>
            </p:txBody>
          </p:sp>
          <p:pic>
            <p:nvPicPr>
              <p:cNvPr id="46" name="Picture 10" descr="Image result for config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7963" y="6214598"/>
                <a:ext cx="548959" cy="539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636922" y="6214598"/>
                <a:ext cx="1102131" cy="5394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2"/>
                    </a:solidFill>
                  </a:rPr>
                  <a:t>…</a:t>
                </a:r>
              </a:p>
            </p:txBody>
          </p:sp>
        </p:grpSp>
        <p:sp>
          <p:nvSpPr>
            <p:cNvPr id="48" name="Right Arrow 47"/>
            <p:cNvSpPr/>
            <p:nvPr/>
          </p:nvSpPr>
          <p:spPr>
            <a:xfrm rot="18386365">
              <a:off x="4515403" y="2741848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Right Arrow 48"/>
            <p:cNvSpPr/>
            <p:nvPr/>
          </p:nvSpPr>
          <p:spPr>
            <a:xfrm rot="3062579">
              <a:off x="4509671" y="4911871"/>
              <a:ext cx="1215577" cy="31093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10380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65779" y="2081272"/>
            <a:ext cx="6429195" cy="855111"/>
            <a:chOff x="1725769" y="2081272"/>
            <a:chExt cx="7269206" cy="739201"/>
          </a:xfrm>
        </p:grpSpPr>
        <p:sp>
          <p:nvSpPr>
            <p:cNvPr id="9" name="Rounded Rectangle 8"/>
            <p:cNvSpPr/>
            <p:nvPr/>
          </p:nvSpPr>
          <p:spPr>
            <a:xfrm>
              <a:off x="1725769" y="2081272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SEARCH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406337" y="2081272"/>
              <a:ext cx="2239701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55274" y="2081272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FEEDBACK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2565779" y="5267460"/>
            <a:ext cx="3549658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Register </a:t>
            </a:r>
            <a:r>
              <a:rPr lang="en-US" sz="2400" b="1" dirty="0" err="1">
                <a:solidFill>
                  <a:schemeClr val="tx2"/>
                </a:solidFill>
              </a:rPr>
              <a:t>providership</a:t>
            </a:r>
            <a:endParaRPr lang="en-US" sz="2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596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Search vehicle for booking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332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BOOKING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Booking/Cancel booking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booking history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056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FEEDBACK</a:t>
              </a: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Send rating and comment about rental service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.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83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176530"/>
            <a:ext cx="6285053" cy="3652572"/>
            <a:chOff x="3001551" y="1836030"/>
            <a:chExt cx="6285053" cy="3652572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1836030"/>
              <a:ext cx="2708475" cy="1100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Register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register </a:t>
              </a:r>
              <a:r>
                <a:rPr lang="en-US" sz="3200" b="1" dirty="0" err="1" smtClean="0">
                  <a:solidFill>
                    <a:schemeClr val="bg1"/>
                  </a:solidFill>
                </a:rPr>
                <a:t>providership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21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508425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3495" y="2067720"/>
            <a:ext cx="7201025" cy="855112"/>
            <a:chOff x="1426117" y="2081271"/>
            <a:chExt cx="7514240" cy="739202"/>
          </a:xfrm>
        </p:grpSpPr>
        <p:sp>
          <p:nvSpPr>
            <p:cNvPr id="9" name="Rounded Rectangle 8"/>
            <p:cNvSpPr/>
            <p:nvPr/>
          </p:nvSpPr>
          <p:spPr>
            <a:xfrm>
              <a:off x="1426117" y="2081271"/>
              <a:ext cx="2571332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Vehicle/Garage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052066" y="2081272"/>
              <a:ext cx="2593972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group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700656" y="2081271"/>
              <a:ext cx="2239701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Manage 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booking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8386365">
            <a:off x="1987192" y="3252975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/>
          <p:cNvSpPr/>
          <p:nvPr/>
        </p:nvSpPr>
        <p:spPr>
          <a:xfrm rot="3260020">
            <a:off x="1991239" y="4712537"/>
            <a:ext cx="911683" cy="23320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/>
          <p:cNvGrpSpPr/>
          <p:nvPr/>
        </p:nvGrpSpPr>
        <p:grpSpPr>
          <a:xfrm>
            <a:off x="2408433" y="5267460"/>
            <a:ext cx="6348955" cy="855111"/>
            <a:chOff x="1823495" y="5336222"/>
            <a:chExt cx="6348955" cy="855111"/>
          </a:xfrm>
        </p:grpSpPr>
        <p:sp>
          <p:nvSpPr>
            <p:cNvPr id="19" name="Rounded Rectangle 18"/>
            <p:cNvSpPr/>
            <p:nvPr/>
          </p:nvSpPr>
          <p:spPr>
            <a:xfrm>
              <a:off x="1823495" y="5336222"/>
              <a:ext cx="3549658" cy="855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9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Extend</a:t>
              </a:r>
              <a:r>
                <a:rPr lang="en-US" sz="2400" b="1" dirty="0" smtClean="0">
                  <a:solidFill>
                    <a:schemeClr val="tx2"/>
                  </a:solidFill>
                </a:rPr>
                <a:t> </a:t>
              </a:r>
              <a:r>
                <a:rPr lang="en-US" sz="2400" b="1" dirty="0" err="1">
                  <a:solidFill>
                    <a:schemeClr val="tx2"/>
                  </a:solidFill>
                </a:rPr>
                <a:t>providership</a:t>
              </a:r>
              <a:endParaRPr lang="en-US" sz="2400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463975" y="5336222"/>
              <a:ext cx="2708475" cy="85511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View report</a:t>
              </a:r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64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Vehicle/Garage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Add/remove </a:t>
              </a:r>
              <a:r>
                <a:rPr lang="en-US" sz="2800" b="1" dirty="0">
                  <a:solidFill>
                    <a:schemeClr val="bg1"/>
                  </a:solidFill>
                </a:rPr>
                <a:t>vehicle from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garage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Close/reopen garage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3056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pricing by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group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Create/update/delete pricing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Add/remove vehicle from group</a:t>
              </a:r>
              <a:endParaRPr lang="en-US" sz="28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Deactivate/reactivate group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879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658076"/>
            <a:ext cx="6778497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2098635"/>
              <a:ext cx="2979434" cy="8377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Track bookings of each garage/vehicle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Create/cancel self-booking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1983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Extend </a:t>
              </a:r>
              <a:r>
                <a:rPr lang="en-US" sz="2800" b="1" dirty="0" err="1" smtClean="0">
                  <a:solidFill>
                    <a:schemeClr val="tx2"/>
                  </a:solidFill>
                </a:rPr>
                <a:t>providership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Pay fee for extend </a:t>
              </a:r>
              <a:r>
                <a:rPr lang="en-US" sz="3200" b="1" dirty="0" err="1">
                  <a:solidFill>
                    <a:schemeClr val="bg1"/>
                  </a:solidFill>
                </a:rPr>
                <a:t>providership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54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36713" y="2461846"/>
            <a:ext cx="6778497" cy="3586197"/>
            <a:chOff x="3001551" y="1902405"/>
            <a:chExt cx="6285053" cy="3586197"/>
          </a:xfrm>
        </p:grpSpPr>
        <p:sp>
          <p:nvSpPr>
            <p:cNvPr id="9" name="Rounded Rectangle 8"/>
            <p:cNvSpPr/>
            <p:nvPr/>
          </p:nvSpPr>
          <p:spPr>
            <a:xfrm>
              <a:off x="4654360" y="1902405"/>
              <a:ext cx="2979434" cy="103397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>
                  <a:solidFill>
                    <a:schemeClr val="bg1"/>
                  </a:solidFill>
                </a:rPr>
                <a:t>View number of booking, </a:t>
              </a:r>
              <a:r>
                <a:rPr lang="en-US" sz="2800" b="1" dirty="0" smtClean="0">
                  <a:solidFill>
                    <a:schemeClr val="bg1"/>
                  </a:solidFill>
                </a:rPr>
                <a:t>profit…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2800" b="1" dirty="0" smtClean="0">
                  <a:solidFill>
                    <a:schemeClr val="bg1"/>
                  </a:solidFill>
                </a:rPr>
                <a:t>View </a:t>
              </a:r>
              <a:r>
                <a:rPr lang="en-US" sz="2800" b="1" dirty="0">
                  <a:solidFill>
                    <a:schemeClr val="bg1"/>
                  </a:solidFill>
                </a:rPr>
                <a:t>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64874" y="3351950"/>
            <a:ext cx="2046013" cy="318871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44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02875" y="2078488"/>
            <a:ext cx="2274195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Manage users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20181834">
            <a:off x="2017495" y="3053604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3702876" y="4829137"/>
            <a:ext cx="2274195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report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 rot="1407593">
            <a:off x="2034149" y="4433055"/>
            <a:ext cx="1687075" cy="258116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5900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Manage users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all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user</a:t>
              </a: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 err="1">
                  <a:solidFill>
                    <a:schemeClr val="bg1"/>
                  </a:solidFill>
                </a:rPr>
                <a:t>Deactive</a:t>
              </a:r>
              <a:r>
                <a:rPr lang="en-US" sz="3200" b="1" dirty="0">
                  <a:solidFill>
                    <a:schemeClr val="bg1"/>
                  </a:solidFill>
                </a:rPr>
                <a:t>/Reactive user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18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FUNCTION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91521" y="2439135"/>
            <a:ext cx="6285053" cy="3389967"/>
            <a:chOff x="3001551" y="2098635"/>
            <a:chExt cx="6285053" cy="3389967"/>
          </a:xfrm>
        </p:grpSpPr>
        <p:sp>
          <p:nvSpPr>
            <p:cNvPr id="9" name="Rounded Rectangle 8"/>
            <p:cNvSpPr/>
            <p:nvPr/>
          </p:nvSpPr>
          <p:spPr>
            <a:xfrm>
              <a:off x="4789841" y="2098635"/>
              <a:ext cx="2708475" cy="83774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View report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Up Arrow Callout 14"/>
            <p:cNvSpPr/>
            <p:nvPr/>
          </p:nvSpPr>
          <p:spPr>
            <a:xfrm>
              <a:off x="3001551" y="2936383"/>
              <a:ext cx="6285053" cy="2552219"/>
            </a:xfrm>
            <a:prstGeom prst="upArrowCallout">
              <a:avLst/>
            </a:prstGeom>
            <a:solidFill>
              <a:srgbClr val="007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number customer, provider</a:t>
              </a:r>
              <a:endParaRPr lang="en-US" sz="3200" b="1" dirty="0" smtClean="0">
                <a:solidFill>
                  <a:schemeClr val="bg1"/>
                </a:solidFill>
              </a:endParaRPr>
            </a:p>
            <a:p>
              <a:pPr marL="457200" indent="-457200" algn="ctr">
                <a:buFont typeface="Wingdings" panose="05000000000000000000" pitchFamily="2" charset="2"/>
                <a:buChar char="§"/>
              </a:pPr>
              <a:r>
                <a:rPr lang="en-US" sz="3200" b="1" dirty="0">
                  <a:solidFill>
                    <a:schemeClr val="bg1"/>
                  </a:solidFill>
                </a:rPr>
                <a:t>View statistical about profit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Right Arrow 11"/>
          <p:cNvSpPr/>
          <p:nvPr/>
        </p:nvSpPr>
        <p:spPr>
          <a:xfrm rot="20642937">
            <a:off x="1858921" y="3227034"/>
            <a:ext cx="2501866" cy="296394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4117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7817476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</a:t>
            </a:r>
            <a:r>
              <a:rPr lang="en-US" sz="2400" dirty="0">
                <a:solidFill>
                  <a:schemeClr val="tx2"/>
                </a:solidFill>
              </a:rPr>
              <a:t>and her family have a trip to </a:t>
            </a:r>
            <a:r>
              <a:rPr lang="en-US" sz="2400" dirty="0" err="1">
                <a:solidFill>
                  <a:schemeClr val="tx2"/>
                </a:solidFill>
              </a:rPr>
              <a:t>Dalat</a:t>
            </a:r>
            <a:r>
              <a:rPr lang="en-US" sz="2400" dirty="0">
                <a:solidFill>
                  <a:schemeClr val="tx2"/>
                </a:solidFill>
              </a:rPr>
              <a:t> in </a:t>
            </a:r>
            <a:r>
              <a:rPr lang="en-US" sz="2400" dirty="0" smtClean="0">
                <a:solidFill>
                  <a:schemeClr val="tx2"/>
                </a:solidFill>
              </a:rPr>
              <a:t>4 days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(16/12 – 19/12).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login to CRP and book a 5-seats car for this trip.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780" y="2446880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403416"/>
            <a:ext cx="3425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  <a:p>
            <a:pPr marL="257175" indent="-257175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There are many car rental service providers that have not successfully utilized the internet</a:t>
            </a:r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</a:t>
            </a:r>
            <a:r>
              <a:rPr lang="en-US" sz="2400" dirty="0" smtClean="0">
                <a:solidFill>
                  <a:schemeClr val="tx2"/>
                </a:solidFill>
              </a:rPr>
              <a:t>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4643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2: 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3: </a:t>
            </a:r>
            <a:r>
              <a:rPr lang="en-US" sz="2800" dirty="0" smtClean="0"/>
              <a:t>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With profit made, Mai opens a new garage at Hanoi and moves old vehicles to the new garage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94848" y="36826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289795" y="38715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1828800"/>
            <a:ext cx="7806418" cy="4343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It’s take 5 days to move the old vehicles to the new garage, Mai want to disable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in that time.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In this situation, Mai can move there </a:t>
            </a:r>
            <a:r>
              <a:rPr lang="en-US" sz="2400" dirty="0">
                <a:solidFill>
                  <a:schemeClr val="tx2"/>
                </a:solidFill>
              </a:rPr>
              <a:t>vehicles </a:t>
            </a:r>
            <a:r>
              <a:rPr lang="en-US" sz="2400" dirty="0" smtClean="0">
                <a:solidFill>
                  <a:schemeClr val="tx2"/>
                </a:solidFill>
              </a:rPr>
              <a:t>out of price group.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9741" y="3841721"/>
            <a:ext cx="1508746" cy="1638562"/>
            <a:chOff x="4207886" y="3844515"/>
            <a:chExt cx="1508746" cy="1638562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582" y="3844515"/>
              <a:ext cx="1243354" cy="1243354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207886" y="5082967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27023" y="4214415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Move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out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92963" y="3682618"/>
            <a:ext cx="1556657" cy="1956767"/>
            <a:chOff x="4147459" y="3184894"/>
            <a:chExt cx="1556657" cy="1956767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8702" y="3500070"/>
            <a:ext cx="1831105" cy="2331077"/>
            <a:chOff x="869102" y="2906854"/>
            <a:chExt cx="2441473" cy="3108102"/>
          </a:xfrm>
        </p:grpSpPr>
        <p:pic>
          <p:nvPicPr>
            <p:cNvPr id="25" name="Picture 2" descr="Image result for us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341327" y="44801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>
            <a:off x="5766930" y="44754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53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Can customize their solution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to suit their business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9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Scenario 3: Create 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she can book her own vehicles between that time so nobody else can books there vehicles.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497524" y="3278687"/>
            <a:ext cx="2198038" cy="2040872"/>
            <a:chOff x="5689308" y="3158836"/>
            <a:chExt cx="2198038" cy="20408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275" y="3158836"/>
              <a:ext cx="1872104" cy="187210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689308" y="4799598"/>
              <a:ext cx="2198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Book own vehicle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07939" y="3158836"/>
            <a:ext cx="1831105" cy="2331077"/>
            <a:chOff x="869102" y="2906854"/>
            <a:chExt cx="2441473" cy="3108102"/>
          </a:xfrm>
        </p:grpSpPr>
        <p:pic>
          <p:nvPicPr>
            <p:cNvPr id="11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758298" y="4428591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4951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5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FEATURE FUNCTION: 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future transaction</a:t>
            </a:r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Solution: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Create own website/mobile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531" y="2908212"/>
            <a:ext cx="1685924" cy="1424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50" y="2908212"/>
            <a:ext cx="2850536" cy="779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384" y="5215885"/>
            <a:ext cx="7565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Cost is too high for small and mid-size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providers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High risk: there is no guarantee that the application will be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successful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14" y="3970359"/>
            <a:ext cx="285714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2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2259610"/>
            <a:ext cx="7608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37940" y="4500346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70553"/>
            <a:ext cx="8272172" cy="777638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Our approach: Attribute values first as binaries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4330" y="2259610"/>
            <a:ext cx="8585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vehicle either has or does not has an attribute.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vehicle either has been booked or has not been booked by a neighbor before.</a:t>
            </a:r>
          </a:p>
          <a:p>
            <a:pPr marL="6858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represent these values as binaries</a:t>
            </a:r>
          </a:p>
          <a:p>
            <a:pPr lvl="1"/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5 vehicles with 6 attributes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31898" y="3791006"/>
          <a:ext cx="6471950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85982"/>
                <a:gridCol w="752177"/>
                <a:gridCol w="752177"/>
                <a:gridCol w="941375"/>
                <a:gridCol w="749869"/>
                <a:gridCol w="1145185"/>
                <a:gridCol w="1145185"/>
              </a:tblGrid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Gasoline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Diesel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229450"/>
            <a:ext cx="4551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229450"/>
            <a:ext cx="4724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also be represented as a vector in vector space.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4043" y="2459207"/>
            <a:ext cx="3726718" cy="30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19" y="24105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74320" y="2612284"/>
                <a:ext cx="85553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Cosine of the angle θ between 2 vectors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n-dimension </a:t>
                </a:r>
                <a:r>
                  <a:rPr lang="en-US" i="1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vector space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340044"/>
                <a:ext cx="1140714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802" t="-5147" r="-80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44077" y="3534282"/>
                <a:ext cx="2064091" cy="749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435" y="3569376"/>
                <a:ext cx="2687787" cy="968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4319" y="4568894"/>
                <a:ext cx="85553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is dot product of 2 vectors,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ea typeface="ＭＳ 明朝" panose="02020609040205080304" pitchFamily="17" charset="-128"/>
                    <a:cs typeface="Arial" panose="020B0604020202020204" pitchFamily="34" charset="0"/>
                  </a:rPr>
                  <a:t> is the norm of each vector. 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" y="4948859"/>
                <a:ext cx="1140714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80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35" y="30988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4320" y="2206249"/>
            <a:ext cx="855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dot product can be calculated as follow: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4320" y="4130644"/>
                <a:ext cx="85553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norm of a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4130644"/>
                <a:ext cx="855535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5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71372" y="2635081"/>
                <a:ext cx="1971245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1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496" y="2370441"/>
                <a:ext cx="2562305" cy="12685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3270" y="4804667"/>
                <a:ext cx="1937453" cy="1349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21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70" y="4804667"/>
                <a:ext cx="1937453" cy="134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86092" y="2183605"/>
                <a:ext cx="81178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tf-idf (Term frequency - inverse document frequency) weighting scheme is used to calculate each attribute vector’s length.</a:t>
                </a: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attribute vector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calculated as follow: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9" y="1768473"/>
                <a:ext cx="10823821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845" t="-2713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99868" y="3472838"/>
                <a:ext cx="1759392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57" y="3487451"/>
                <a:ext cx="228511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86092" y="3865253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idf can be calculated as follow: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84463" y="4340562"/>
                <a:ext cx="2419509" cy="773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1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1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𝑑𝑓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17" y="4644416"/>
                <a:ext cx="3164264" cy="10009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474617" y="4429624"/>
                <a:ext cx="398487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Total number of item in vector space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Total number of item that has attribute </a:t>
                </a:r>
                <a:r>
                  <a:rPr lang="en-US" sz="1500" dirty="0" err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15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6" y="4763166"/>
                <a:ext cx="5376665" cy="763414"/>
              </a:xfrm>
              <a:prstGeom prst="rect">
                <a:avLst/>
              </a:prstGeom>
              <a:blipFill rotWithShape="0">
                <a:blip r:embed="rId5"/>
                <a:stretch>
                  <a:fillRect t="-3175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86092" y="5220308"/>
            <a:ext cx="5686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 of binary value equals that value (Binary tf scheme).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29" y="279477"/>
            <a:ext cx="7904291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vectors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1787" y="2105894"/>
            <a:ext cx="81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attribute vectors of vehicles using tf-idf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719632" y="2523115"/>
          <a:ext cx="7742177" cy="195681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15077"/>
                <a:gridCol w="915077"/>
                <a:gridCol w="711726"/>
                <a:gridCol w="930719"/>
                <a:gridCol w="930719"/>
                <a:gridCol w="1112953"/>
                <a:gridCol w="1112953"/>
                <a:gridCol w="1112953"/>
              </a:tblGrid>
              <a:tr h="244602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attribute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4-seat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Gasoline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Diesel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Vehicle 4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Vehicle 5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df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2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C00000"/>
                          </a:solidFill>
                          <a:effectLst/>
                        </a:rPr>
                        <a:t>3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D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C00000"/>
                          </a:solidFill>
                          <a:effectLst/>
                        </a:rPr>
                        <a:t>5</a:t>
                      </a:r>
                      <a:endParaRPr lang="en-US" sz="150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1786" y="4629588"/>
                <a:ext cx="8117866" cy="465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idf for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7" y="5029783"/>
                <a:ext cx="10823821" cy="589329"/>
              </a:xfrm>
              <a:prstGeom prst="rect">
                <a:avLst/>
              </a:prstGeom>
              <a:blipFill rotWithShape="0">
                <a:blip r:embed="rId2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632" y="5311471"/>
          <a:ext cx="7742176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830153"/>
                <a:gridCol w="711726"/>
                <a:gridCol w="930719"/>
                <a:gridCol w="930719"/>
                <a:gridCol w="1112953"/>
                <a:gridCol w="1112953"/>
                <a:gridCol w="1112953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idf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0.222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0.097</a:t>
                      </a: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1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39" y="290218"/>
            <a:ext cx="7904291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vectors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1787" y="2105894"/>
            <a:ext cx="811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attribute vectors of vehicles using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1787" y="2760038"/>
                <a:ext cx="811786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length of each attribute vector using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9" y="2537050"/>
                <a:ext cx="10823821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56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08207" y="3368015"/>
          <a:ext cx="7765025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39053"/>
                <a:gridCol w="885929"/>
                <a:gridCol w="885929"/>
                <a:gridCol w="1158523"/>
                <a:gridCol w="924871"/>
                <a:gridCol w="1385360"/>
                <a:gridCol w="1385360"/>
              </a:tblGrid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attribute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Gasoline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Diesel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Neighbor 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 1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 2</a:t>
                      </a:r>
                      <a:endParaRPr lang="en-US" sz="1500" dirty="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0.222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3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0.222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4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0.222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0.097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 5</a:t>
                      </a:r>
                      <a:endParaRPr lang="en-US" sz="1500"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0.097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0.222</a:t>
                      </a:r>
                      <a:endParaRPr lang="en-US" sz="1500" b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0</a:t>
                      </a:r>
                      <a:endParaRPr lang="en-US" sz="1500" b="0" dirty="0">
                        <a:solidFill>
                          <a:srgbClr val="C00000"/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Registering and working processes are very simple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both customer and provider to find each other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Bonuses are very attractive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21482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968" y="270553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040" y="2413915"/>
            <a:ext cx="87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booking in the customer’s booking history can be represented as a vector.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 can be calculated from these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 customer’s booking history with 5 bookings and 4 attributes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072846" y="3776971"/>
          <a:ext cx="5181476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69527"/>
                <a:gridCol w="1030785"/>
                <a:gridCol w="737432"/>
                <a:gridCol w="737432"/>
                <a:gridCol w="1153150"/>
                <a:gridCol w="1153150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#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Vehicle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1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40" y="250888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040" y="2413915"/>
            <a:ext cx="870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customer liked or disliked a booking can be determined using its rating.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3-star or empty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than 3-star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than 3-star rating equals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dislike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Apply like-dislike for the last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29432"/>
              </p:ext>
            </p:extLst>
          </p:nvPr>
        </p:nvGraphicFramePr>
        <p:xfrm>
          <a:off x="1607488" y="4205954"/>
          <a:ext cx="6112194" cy="146761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53521"/>
                <a:gridCol w="979160"/>
                <a:gridCol w="705492"/>
                <a:gridCol w="705492"/>
                <a:gridCol w="1103203"/>
                <a:gridCol w="1103203"/>
                <a:gridCol w="560517"/>
                <a:gridCol w="601606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#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Star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Like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5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2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Vehicle 3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-</a:t>
                      </a:r>
                      <a:endParaRPr lang="en-US" sz="15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3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85" y="260721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93026" y="2096733"/>
                <a:ext cx="8353757" cy="384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calculate each customer profile’s attribute vector’s length, we again use tf-idf</a:t>
                </a: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tf of each customer profile’s attribute vector can be calculate as follow (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Logarith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scheme):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func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ctrlP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50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0,                                                  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sum of every booking’s tf of the same attribute.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67" y="1652643"/>
                <a:ext cx="11138343" cy="5093702"/>
              </a:xfrm>
              <a:prstGeom prst="rect">
                <a:avLst/>
              </a:prstGeom>
              <a:blipFill rotWithShape="0">
                <a:blip r:embed="rId2"/>
                <a:stretch>
                  <a:fillRect l="-821" t="-837" b="-16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5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980" y="339059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3024" y="2396770"/>
            <a:ext cx="895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length of an attribute vector of customer profile in the last booking history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31786" y="3271223"/>
          <a:ext cx="4442698" cy="195681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18963"/>
                <a:gridCol w="1037944"/>
                <a:gridCol w="1037944"/>
                <a:gridCol w="747847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Booking’s tf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06197" y="3226636"/>
                <a:ext cx="2806346" cy="583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−1−1+1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1500" i="1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5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15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500" i="1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3159181"/>
                <a:ext cx="3688189" cy="747512"/>
              </a:xfrm>
              <a:prstGeom prst="rect">
                <a:avLst/>
              </a:prstGeom>
              <a:blipFill rotWithShape="0">
                <a:blip r:embed="rId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06197" y="3993888"/>
                <a:ext cx="2233112" cy="53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5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den>
                          </m:f>
                        </m:e>
                      </m:func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=0.097</m:t>
                      </m:r>
                    </m:oMath>
                  </m:oMathPara>
                </a14:m>
                <a:endParaRPr sz="135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4182184"/>
                <a:ext cx="2914901" cy="6819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06196" y="4711993"/>
                <a:ext cx="2172326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𝑖𝑑𝑓</m:t>
                          </m:r>
                        </m:e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=−0.097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95" y="5139657"/>
                <a:ext cx="283962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3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48" y="280386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customer profile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3024" y="239677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customer profile for the last booking history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41628" y="2960335"/>
          <a:ext cx="8203885" cy="24460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70455"/>
                <a:gridCol w="1070957"/>
                <a:gridCol w="1070957"/>
                <a:gridCol w="771632"/>
                <a:gridCol w="1206628"/>
                <a:gridCol w="1206628"/>
                <a:gridCol w="1206628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Booking’s tf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5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2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3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idf (D=5)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0.222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rgbClr val="595959"/>
                    </a:solidFill>
                  </a:tcPr>
                </a:tc>
              </a:tr>
              <a:tr h="24460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profile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Tf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-0.097</a:t>
                      </a:r>
                      <a:endParaRPr lang="en-US" sz="15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ysClr val="windowText" lastClr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69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283646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score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97" y="2199478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1622" y="2658564"/>
          <a:ext cx="6480810" cy="12230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7-seat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1</a:t>
                      </a:r>
                      <a:endParaRPr lang="en-US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Neighbor 2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profile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-0.097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Vehicle 1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5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1787" y="3930220"/>
                <a:ext cx="4588051" cy="465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idf of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𝑑𝑓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5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8" y="4097292"/>
                <a:ext cx="6078844" cy="589329"/>
              </a:xfrm>
              <a:prstGeom prst="rect">
                <a:avLst/>
              </a:prstGeom>
              <a:blipFill rotWithShape="0"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51622" y="4484642"/>
          <a:ext cx="6480810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idf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1787" y="4868186"/>
                <a:ext cx="464954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length of each attribute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𝑖𝑑𝑓</m:t>
                        </m:r>
                      </m:e>
                      <m:sub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8" y="5347914"/>
                <a:ext cx="6162136" cy="433517"/>
              </a:xfrm>
              <a:prstGeom prst="rect">
                <a:avLst/>
              </a:prstGeom>
              <a:blipFill rotWithShape="0">
                <a:blip r:embed="rId3"/>
                <a:stretch>
                  <a:fillRect l="-989" t="-704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51621" y="5349029"/>
          <a:ext cx="6480810" cy="24460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271713"/>
                <a:gridCol w="891540"/>
                <a:gridCol w="848678"/>
                <a:gridCol w="1234440"/>
                <a:gridCol w="1234439"/>
              </a:tblGrid>
              <a:tr h="2446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length</a:t>
                      </a:r>
                      <a:endParaRPr lang="en-US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5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09883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Calculate vehicle’s score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97" y="224234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3224" y="2891506"/>
                <a:ext cx="8100722" cy="2539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dot product between vehicle vector and customer profile: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5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5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5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−0.097</m:t>
                          </m:r>
                          <m:r>
                            <m:rPr>
                              <m:nor/>
                            </m:rPr>
                            <a:rPr lang="en-US" sz="15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Arial" panose="020B0604020202020204" pitchFamily="34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×0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0.398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0.222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  <m:r>
                            <a:rPr lang="en-US" sz="1500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lang="en-US" sz="15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0.097</m:t>
                          </m:r>
                        </m:e>
                      </m:d>
                      <m:r>
                        <a:rPr lang="en-US" sz="15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=0.097765</m:t>
                      </m:r>
                    </m:oMath>
                  </m:oMathPara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norm of vehicle vector: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0.222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=0.260964</m:t>
                    </m:r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norm of customer profile: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5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500" i="1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1500" dirty="0">
                                    <a:solidFill>
                                      <a:schemeClr val="tx1">
                                        <a:lumMod val="50000"/>
                                      </a:schemeClr>
                                    </a:solidFill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−0.097</m:t>
                                </m:r>
                              </m:e>
                            </m:d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0.398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0.097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=0.420977</m:t>
                    </m:r>
                  </m:oMath>
                </a14:m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endParaRPr lang="en-US" sz="1500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en-US" sz="1500" dirty="0">
                    <a:solidFill>
                      <a:schemeClr val="tx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score of vehicle: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5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sz="1500" i="1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=0.889907</m:t>
                    </m:r>
                  </m:oMath>
                </a14:m>
                <a:endParaRPr lang="en-US" sz="12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32" y="2712341"/>
                <a:ext cx="10800962" cy="3350533"/>
              </a:xfrm>
              <a:prstGeom prst="rect">
                <a:avLst/>
              </a:prstGeom>
              <a:blipFill rotWithShape="0">
                <a:blip r:embed="rId2"/>
                <a:stretch>
                  <a:fillRect l="-564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6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1597" y="2242340"/>
            <a:ext cx="8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Calculate a vehicle’s score using last example’s customer profile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224" y="2891506"/>
            <a:ext cx="81007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m bookings in her booking history</a:t>
            </a:r>
          </a:p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complexity</a:t>
            </a:r>
          </a:p>
          <a:p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customer profile: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vehicle vectors for every vehicle: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15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every vehicle: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15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sz="12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Offer pricing 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b="1" dirty="0">
                <a:solidFill>
                  <a:schemeClr val="tx2"/>
                </a:solidFill>
              </a:rPr>
              <a:t>Support self-driving rental, driver management functions.</a:t>
            </a:r>
            <a:endParaRPr lang="en-US" sz="27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50" y="3183762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8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937389"/>
            <a:ext cx="3429000" cy="178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0548" y="5215763"/>
            <a:ext cx="798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Restricted in rental policy, pricing…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Not suited for long-period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rental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</p:spTree>
    <p:extLst>
      <p:ext uri="{BB962C8B-B14F-4D97-AF65-F5344CB8AC3E}">
        <p14:creationId xmlns:p14="http://schemas.microsoft.com/office/powerpoint/2010/main" val="12541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Upgrade</a:t>
            </a:r>
            <a:endParaRPr lang="en-US" sz="1350" b="1" dirty="0"/>
          </a:p>
        </p:txBody>
      </p:sp>
      <p:pic>
        <p:nvPicPr>
          <p:cNvPr id="6" name="Picture 5" descr="upgrade-eas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63" y="3305296"/>
            <a:ext cx="2912950" cy="2119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</a:t>
            </a:r>
            <a:r>
              <a:rPr lang="en-US" sz="5400" b="1" dirty="0" smtClean="0">
                <a:solidFill>
                  <a:schemeClr val="tx2"/>
                </a:solidFill>
              </a:rPr>
              <a:t>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7" name="Picture 14" descr="Image result for aleka.vn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72" y="3131563"/>
            <a:ext cx="3311214" cy="124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gannett-cdn.com/-mm-/d6cfd3516ebc09f1cbf4fcba512590c7a096deba/c=41-0-411-493&amp;r=537&amp;c=0-0-534-712/local/-/media/2015/07/24/USATODAY/USATODAY/635733421530877905-airbnb-vertical-lockup-print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78" y="2711017"/>
            <a:ext cx="781049" cy="104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3707" y="1918875"/>
            <a:ext cx="837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Solution</a:t>
            </a:r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2"/>
                </a:solidFill>
                <a:cs typeface="Arial" panose="020B0604020202020204" pitchFamily="34" charset="0"/>
              </a:rPr>
              <a:t>Become contractor for larger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548" y="5215763"/>
            <a:ext cx="7982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Suitable for both long- and short-period rental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Easy for customer to find and book vehicle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Provider can manage their bookings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easily</a:t>
            </a:r>
            <a:endParaRPr lang="en-US" sz="2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5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3745</Words>
  <Application>Microsoft Office PowerPoint</Application>
  <PresentationFormat>On-screen Show (4:3)</PresentationFormat>
  <Paragraphs>789</Paragraphs>
  <Slides>84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ＭＳ 明朝</vt:lpstr>
      <vt:lpstr>Arial</vt:lpstr>
      <vt:lpstr>Book Antiqua</vt:lpstr>
      <vt:lpstr>Calibri</vt:lpstr>
      <vt:lpstr>Cambria</vt:lpstr>
      <vt:lpstr>Cambria Math</vt:lpstr>
      <vt:lpstr>Tahoma</vt:lpstr>
      <vt:lpstr>Times New Roman</vt:lpstr>
      <vt:lpstr>Wingdings</vt:lpstr>
      <vt:lpstr>Sales Direction 16X9</vt:lpstr>
      <vt:lpstr>CAR RENTAL PORTAL</vt:lpstr>
      <vt:lpstr>PROJECT INTRODUCTION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FEATURE FUNCTION</vt:lpstr>
      <vt:lpstr>Scenario 1: Book a vehicle</vt:lpstr>
      <vt:lpstr>PowerPoint Presentation</vt:lpstr>
      <vt:lpstr>Scenario 1: Book a vehicle</vt:lpstr>
      <vt:lpstr>PowerPoint Presentation</vt:lpstr>
      <vt:lpstr>Scenario 2: Become provider and bring vehicle into system</vt:lpstr>
      <vt:lpstr>PowerPoint Presentation</vt:lpstr>
      <vt:lpstr>Scenario 2: Become provider and bring vehicle into system</vt:lpstr>
      <vt:lpstr>PowerPoint Presentation</vt:lpstr>
      <vt:lpstr>Scenario 3: Create new subsidiary garage</vt:lpstr>
      <vt:lpstr>PowerPoint Presentation</vt:lpstr>
      <vt:lpstr>Scenario 3: Create new subsidiary garage</vt:lpstr>
      <vt:lpstr>PowerPoint Presentation</vt:lpstr>
      <vt:lpstr>Scenario 3: Create new subsidiary garage</vt:lpstr>
      <vt:lpstr>PowerPoint Presentation</vt:lpstr>
      <vt:lpstr>FEATURE FUNCTION: Recommender</vt:lpstr>
      <vt:lpstr>FEATURE FUNCTION: Recommender</vt:lpstr>
      <vt:lpstr>FEATURE FUNCTION: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Attribute values first as binaries</vt:lpstr>
      <vt:lpstr>Our approach: Vector Space Model</vt:lpstr>
      <vt:lpstr>Our approach: Vector Space Model</vt:lpstr>
      <vt:lpstr>Our approach: Vector Space Model</vt:lpstr>
      <vt:lpstr>Our approach: Vector Space Model</vt:lpstr>
      <vt:lpstr>Our approach: Vector Space Model</vt:lpstr>
      <vt:lpstr>Our approach: Calculate vehicle’s vectors</vt:lpstr>
      <vt:lpstr>Our approach: Calculate vehicle’s vectors</vt:lpstr>
      <vt:lpstr>Our approach: Calculate customer profile</vt:lpstr>
      <vt:lpstr>Our approach: Calculate customer profile</vt:lpstr>
      <vt:lpstr>Our approach: Calculate customer profile</vt:lpstr>
      <vt:lpstr>Our approach: Calculate customer profile</vt:lpstr>
      <vt:lpstr>Our approach: Calculate customer profile</vt:lpstr>
      <vt:lpstr>Our approach: Calculate vehicle’s score</vt:lpstr>
      <vt:lpstr>Our approach: Calculate vehicle’s score</vt:lpstr>
      <vt:lpstr>Our approach: Time complexity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2016-12-07T07:05:02Z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