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70"/>
  </p:notesMasterIdLst>
  <p:handoutMasterIdLst>
    <p:handoutMasterId r:id="rId71"/>
  </p:handoutMasterIdLst>
  <p:sldIdLst>
    <p:sldId id="292" r:id="rId3"/>
    <p:sldId id="270" r:id="rId4"/>
    <p:sldId id="293" r:id="rId5"/>
    <p:sldId id="422" r:id="rId6"/>
    <p:sldId id="424" r:id="rId7"/>
    <p:sldId id="425" r:id="rId8"/>
    <p:sldId id="426" r:id="rId9"/>
    <p:sldId id="413" r:id="rId10"/>
    <p:sldId id="417" r:id="rId11"/>
    <p:sldId id="414" r:id="rId12"/>
    <p:sldId id="415" r:id="rId13"/>
    <p:sldId id="416" r:id="rId14"/>
    <p:sldId id="418" r:id="rId15"/>
    <p:sldId id="405" r:id="rId16"/>
    <p:sldId id="406" r:id="rId17"/>
    <p:sldId id="407" r:id="rId18"/>
    <p:sldId id="408" r:id="rId19"/>
    <p:sldId id="409" r:id="rId20"/>
    <p:sldId id="410" r:id="rId21"/>
    <p:sldId id="419" r:id="rId22"/>
    <p:sldId id="420" r:id="rId23"/>
    <p:sldId id="421" r:id="rId24"/>
    <p:sldId id="427" r:id="rId25"/>
    <p:sldId id="428" r:id="rId26"/>
    <p:sldId id="429" r:id="rId27"/>
    <p:sldId id="430" r:id="rId28"/>
    <p:sldId id="431" r:id="rId29"/>
    <p:sldId id="439" r:id="rId30"/>
    <p:sldId id="440" r:id="rId31"/>
    <p:sldId id="441" r:id="rId32"/>
    <p:sldId id="442" r:id="rId33"/>
    <p:sldId id="436" r:id="rId34"/>
    <p:sldId id="437" r:id="rId35"/>
    <p:sldId id="438" r:id="rId36"/>
    <p:sldId id="273" r:id="rId37"/>
    <p:sldId id="330" r:id="rId38"/>
    <p:sldId id="403" r:id="rId39"/>
    <p:sldId id="331" r:id="rId40"/>
    <p:sldId id="364" r:id="rId41"/>
    <p:sldId id="399" r:id="rId42"/>
    <p:sldId id="365" r:id="rId43"/>
    <p:sldId id="369" r:id="rId44"/>
    <p:sldId id="366" r:id="rId45"/>
    <p:sldId id="396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443" r:id="rId56"/>
    <p:sldId id="380" r:id="rId57"/>
    <p:sldId id="381" r:id="rId58"/>
    <p:sldId id="444" r:id="rId59"/>
    <p:sldId id="384" r:id="rId60"/>
    <p:sldId id="400" r:id="rId61"/>
    <p:sldId id="394" r:id="rId62"/>
    <p:sldId id="356" r:id="rId63"/>
    <p:sldId id="357" r:id="rId64"/>
    <p:sldId id="358" r:id="rId65"/>
    <p:sldId id="359" r:id="rId66"/>
    <p:sldId id="360" r:id="rId67"/>
    <p:sldId id="362" r:id="rId68"/>
    <p:sldId id="36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DB6FEFE5-BB7B-4E0D-8C7D-F55CD8091066}">
          <p14:sldIdLst>
            <p14:sldId id="427"/>
            <p14:sldId id="428"/>
            <p14:sldId id="429"/>
            <p14:sldId id="430"/>
            <p14:sldId id="431"/>
            <p14:sldId id="439"/>
            <p14:sldId id="440"/>
            <p14:sldId id="441"/>
            <p14:sldId id="442"/>
            <p14:sldId id="436"/>
            <p14:sldId id="437"/>
            <p14:sldId id="438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443"/>
            <p14:sldId id="380"/>
            <p14:sldId id="381"/>
            <p14:sldId id="444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9" autoAdjust="0"/>
  </p:normalViewPr>
  <p:slideViewPr>
    <p:cSldViewPr snapToGrid="0">
      <p:cViewPr varScale="1">
        <p:scale>
          <a:sx n="77" d="100"/>
          <a:sy n="77" d="100"/>
        </p:scale>
        <p:origin x="1824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</a:t>
            </a:r>
            <a:r>
              <a:rPr lang="en-US" sz="1200" dirty="0" err="1" smtClean="0"/>
              <a:t>kính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chào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 </a:t>
            </a:r>
            <a:r>
              <a:rPr lang="vi-VN" sz="1200" dirty="0" err="1" smtClean="0"/>
              <a:t>cùng</a:t>
            </a:r>
            <a:r>
              <a:rPr lang="en-US" sz="1200" dirty="0" smtClean="0"/>
              <a:t> </a:t>
            </a:r>
            <a:r>
              <a:rPr lang="en-US" sz="1200" dirty="0" err="1" smtClean="0"/>
              <a:t>toàn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thể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gi</a:t>
            </a:r>
            <a:r>
              <a:rPr lang="en-US" sz="1200" dirty="0" smtClean="0"/>
              <a:t>ả.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là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nhóm</a:t>
            </a:r>
            <a:r>
              <a:rPr lang="en-US" sz="1200" baseline="0" dirty="0" smtClean="0"/>
              <a:t> capstone project </a:t>
            </a:r>
            <a:r>
              <a:rPr lang="en-US" sz="1200" baseline="0" dirty="0" err="1" smtClean="0"/>
              <a:t>số</a:t>
            </a:r>
            <a:r>
              <a:rPr lang="en-US" sz="1200" baseline="0" dirty="0" smtClean="0"/>
              <a:t> 3. </a:t>
            </a:r>
            <a:r>
              <a:rPr lang="en-US" sz="1200" baseline="0" dirty="0" err="1" smtClean="0"/>
              <a:t>Hôm</a:t>
            </a:r>
            <a:r>
              <a:rPr lang="en-US" sz="1200" baseline="0" dirty="0" smtClean="0"/>
              <a:t> nay,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xin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được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phép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thuyết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tài</a:t>
            </a:r>
            <a:r>
              <a:rPr lang="en-US" sz="1200" baseline="0" dirty="0" smtClean="0"/>
              <a:t> Car Rental Portal.</a:t>
            </a:r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48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24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55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93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1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63347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7077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98987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69066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63989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57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42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4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h</a:t>
            </a:r>
            <a:r>
              <a:rPr lang="vi-VN" dirty="0" smtClean="0"/>
              <a:t>ệ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en-US" dirty="0" smtClean="0"/>
              <a:t> neighbor </a:t>
            </a:r>
            <a:r>
              <a:rPr lang="en-US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xăng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dầu</a:t>
            </a:r>
            <a:r>
              <a:rPr lang="en-US" baseline="0" dirty="0" smtClean="0"/>
              <a:t> diesel,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chỗ</a:t>
            </a:r>
            <a:r>
              <a:rPr lang="en-US" baseline="0" dirty="0" smtClean="0"/>
              <a:t> hay 8 </a:t>
            </a:r>
            <a:r>
              <a:rPr lang="en-US" baseline="0" dirty="0" err="1" smtClean="0"/>
              <a:t>chỗ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nguoiwf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binary attribute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1-0.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6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c</a:t>
            </a:r>
            <a:r>
              <a:rPr lang="vi-VN" dirty="0" err="1" smtClean="0"/>
              <a:t>húng</a:t>
            </a:r>
            <a:r>
              <a:rPr lang="vi-VN" dirty="0" smtClean="0"/>
              <a:t> </a:t>
            </a:r>
            <a:r>
              <a:rPr lang="vi-VN" dirty="0" smtClean="0"/>
              <a:t>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en-US" dirty="0" smtClean="0"/>
              <a:t>attribute.</a:t>
            </a:r>
          </a:p>
          <a:p>
            <a:endParaRPr lang="en-US" dirty="0" smtClean="0"/>
          </a:p>
          <a:p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en-US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9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vector,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2 vector,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theta.</a:t>
            </a:r>
            <a:endParaRPr lang="en-US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en-US" dirty="0" err="1" smtClean="0"/>
              <a:t>này</a:t>
            </a:r>
            <a:r>
              <a:rPr lang="en-US" baseline="0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 smtClean="0"/>
          </a:p>
          <a:p>
            <a:r>
              <a:rPr lang="vi-VN" dirty="0" smtClean="0"/>
              <a:t>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</a:t>
            </a:r>
            <a:r>
              <a:rPr lang="vi-VN" dirty="0" smtClean="0"/>
              <a:t>.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theta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dương</a:t>
            </a:r>
            <a:r>
              <a:rPr lang="en-US" baseline="0" dirty="0" smtClean="0"/>
              <a:t> 0.75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75%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231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term </a:t>
            </a:r>
            <a:r>
              <a:rPr lang="en-US" baseline="0" dirty="0" smtClean="0"/>
              <a:t>frequency – inverse document frequency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tf-idf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hiếm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qua internet. Anh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Proposed Solution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r>
              <a:rPr lang="en-US" baseline="0" dirty="0" smtClean="0"/>
              <a:t>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43754" y="6374999"/>
            <a:ext cx="1841496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5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06899" y="1928873"/>
            <a:ext cx="4282061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Search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2114951"/>
            <a:chOff x="3242113" y="1949530"/>
            <a:chExt cx="2521069" cy="1828269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3212232"/>
            <a:chOff x="3242113" y="1949530"/>
            <a:chExt cx="2521069" cy="2776813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0522" y="3987142"/>
              <a:ext cx="2408198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Feedback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3212231"/>
            <a:chOff x="3242113" y="1949530"/>
            <a:chExt cx="2521069" cy="2776813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0522" y="3987142"/>
              <a:ext cx="2408198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Feedback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4053840" y="5450340"/>
            <a:ext cx="4094479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Register </a:t>
            </a:r>
            <a:r>
              <a:rPr lang="en-US" sz="2800" b="1" dirty="0" err="1">
                <a:solidFill>
                  <a:schemeClr val="tx2"/>
                </a:solidFill>
              </a:rPr>
              <a:t>providership</a:t>
            </a:r>
            <a:endParaRPr lang="en-US" sz="2800" dirty="0"/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75676" y="1564400"/>
            <a:ext cx="4478144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Manage </a:t>
            </a:r>
            <a:r>
              <a:rPr lang="en-US" sz="2800" b="1" dirty="0" smtClean="0">
                <a:solidFill>
                  <a:schemeClr val="tx2"/>
                </a:solidFill>
              </a:rPr>
              <a:t>Vehicle/Garage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375676" y="1564399"/>
            <a:ext cx="4508623" cy="2013351"/>
            <a:chOff x="3716130" y="2125185"/>
            <a:chExt cx="4704728" cy="1740443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4672923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4697453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375676" y="1564399"/>
            <a:ext cx="4508624" cy="3080150"/>
            <a:chOff x="3716130" y="2125185"/>
            <a:chExt cx="4704729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4672923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4697453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4" y="4048622"/>
              <a:ext cx="4699345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375676" y="1564399"/>
            <a:ext cx="4508624" cy="3080150"/>
            <a:chOff x="3716130" y="2125185"/>
            <a:chExt cx="4704729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4672923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4697453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4" y="4048622"/>
              <a:ext cx="4699345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377385" y="4839168"/>
            <a:ext cx="4579164" cy="8551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View report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375676" y="1564399"/>
            <a:ext cx="4508624" cy="3080150"/>
            <a:chOff x="3716130" y="2125185"/>
            <a:chExt cx="4704729" cy="2662638"/>
          </a:xfrm>
        </p:grpSpPr>
        <p:sp>
          <p:nvSpPr>
            <p:cNvPr id="9" name="Rounded Rectangle 8"/>
            <p:cNvSpPr/>
            <p:nvPr/>
          </p:nvSpPr>
          <p:spPr>
            <a:xfrm>
              <a:off x="3716130" y="2125185"/>
              <a:ext cx="4672923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23405" y="3126427"/>
              <a:ext cx="4697453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21514" y="4048622"/>
              <a:ext cx="4699345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3373260" y="4839168"/>
            <a:ext cx="4583290" cy="1810151"/>
            <a:chOff x="3438422" y="5289331"/>
            <a:chExt cx="4124960" cy="1810151"/>
          </a:xfrm>
        </p:grpSpPr>
        <p:sp>
          <p:nvSpPr>
            <p:cNvPr id="19" name="Rounded Rectangle 18"/>
            <p:cNvSpPr/>
            <p:nvPr/>
          </p:nvSpPr>
          <p:spPr>
            <a:xfrm>
              <a:off x="3438422" y="6244371"/>
              <a:ext cx="4114799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800" b="1" dirty="0" err="1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42135" y="5289331"/>
              <a:ext cx="4121247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56875" y="2316480"/>
            <a:ext cx="3825685" cy="9116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users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56875" y="2316480"/>
            <a:ext cx="3825685" cy="9116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users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023360" y="4483697"/>
            <a:ext cx="3789680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View report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has a small business trip in 16/12 (9:00 – 16:00)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book a 4 or 5-seat car for this 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69" r="8787" b="3386"/>
          <a:stretch/>
        </p:blipFill>
        <p:spPr bwMode="auto">
          <a:xfrm>
            <a:off x="5140790" y="1768344"/>
            <a:ext cx="3144394" cy="21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4" y="1952619"/>
            <a:ext cx="3400546" cy="18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5914" y="6244276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</a:p>
        </p:txBody>
      </p:sp>
      <p:pic>
        <p:nvPicPr>
          <p:cNvPr id="6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0" y="4129549"/>
            <a:ext cx="3362639" cy="18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binary-first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43134" y="2302660"/>
            <a:ext cx="7702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can only ‘presenting’ or ‘not presenting’ in a vehicle.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attribute can also represent whether a vehicle has been booked by a customer’s neighbor before.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0222" y="4659394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4938" y="4682262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gasoline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5749" y="4659394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use diesel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149" y="5069668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7-seat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1598" y="5272414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4-seat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572" y="5872579"/>
            <a:ext cx="332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Booked by customer’s neighbor-1 before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727" y="5893470"/>
            <a:ext cx="385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booked by customer’s neighbor-2 before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5120" y="5493360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16-seat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6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204900"/>
            <a:ext cx="4676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attribute vector of a dimension represents a vehicle’s attribute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vector created from every attribute vectors represents the vehicle as a whole.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081319"/>
            <a:ext cx="4776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 similar to vehicle.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booking vectors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build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customer profile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94" y="1940338"/>
            <a:ext cx="5676231" cy="34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6022" y="2716759"/>
            <a:ext cx="4776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4838" y="2064884"/>
            <a:ext cx="4250412" cy="3333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75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3705" y="2391464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 vector with tf-idf also reduce the importance of more common attribute while promote the importance of rarer attribute.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customer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vehicle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recommendation point for every vehicle: Find cosine between customer profile and vehicle vector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872020"/>
            <a:ext cx="810072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4538</Words>
  <Application>Microsoft Office PowerPoint</Application>
  <PresentationFormat>On-screen Show (4:3)</PresentationFormat>
  <Paragraphs>489</Paragraphs>
  <Slides>67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Book Antiqua</vt:lpstr>
      <vt:lpstr>Courier New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binary-first</vt:lpstr>
      <vt:lpstr>Our approach: Vector Space Model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2016-12-11T14:18:27Z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