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0"/>
  </p:notesMasterIdLst>
  <p:handoutMasterIdLst>
    <p:handoutMasterId r:id="rId81"/>
  </p:handoutMasterIdLst>
  <p:sldIdLst>
    <p:sldId id="292" r:id="rId3"/>
    <p:sldId id="258" r:id="rId4"/>
    <p:sldId id="270" r:id="rId5"/>
    <p:sldId id="293" r:id="rId6"/>
    <p:sldId id="294" r:id="rId7"/>
    <p:sldId id="300" r:id="rId8"/>
    <p:sldId id="296" r:id="rId9"/>
    <p:sldId id="301" r:id="rId10"/>
    <p:sldId id="298" r:id="rId11"/>
    <p:sldId id="302" r:id="rId12"/>
    <p:sldId id="272" r:id="rId13"/>
    <p:sldId id="275" r:id="rId14"/>
    <p:sldId id="281" r:id="rId15"/>
    <p:sldId id="283" r:id="rId16"/>
    <p:sldId id="284" r:id="rId17"/>
    <p:sldId id="282" r:id="rId18"/>
    <p:sldId id="291" r:id="rId19"/>
    <p:sldId id="286" r:id="rId20"/>
    <p:sldId id="287" r:id="rId21"/>
    <p:sldId id="288" r:id="rId22"/>
    <p:sldId id="289" r:id="rId23"/>
    <p:sldId id="290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285" r:id="rId42"/>
    <p:sldId id="331" r:id="rId43"/>
    <p:sldId id="364" r:id="rId44"/>
    <p:sldId id="365" r:id="rId45"/>
    <p:sldId id="369" r:id="rId46"/>
    <p:sldId id="366" r:id="rId47"/>
    <p:sldId id="367" r:id="rId48"/>
    <p:sldId id="368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2" r:id="rId78"/>
    <p:sldId id="363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58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2"/>
            <p14:sldId id="27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67"/>
            <p14:sldId id="368"/>
          </p14:sldIdLst>
        </p14:section>
        <p14:section name="Algorithm (Duc)" id="{BD1B49CC-7C1F-4397-AF6D-40E72907798B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3609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</a:t>
          </a:r>
          <a:r>
            <a:rPr lang="en-US" sz="2400" kern="1200" baseline="0" dirty="0" smtClean="0"/>
            <a:t> Function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9.png"/><Relationship Id="rId3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30.png"/><Relationship Id="rId1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8833"/>
            <a:ext cx="5322194" cy="553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CAR RENTAL PORTAL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792" y="3913748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7168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r="9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Official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Vietnamese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Cổng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thông</a:t>
            </a:r>
            <a:r>
              <a:rPr lang="en-US" sz="2400" b="1" dirty="0" smtClean="0">
                <a:solidFill>
                  <a:schemeClr val="tx2"/>
                </a:solidFill>
              </a:rPr>
              <a:t> tin </a:t>
            </a:r>
            <a:r>
              <a:rPr lang="en-US" sz="2400" b="1" dirty="0" err="1" smtClean="0">
                <a:solidFill>
                  <a:schemeClr val="tx2"/>
                </a:solidFill>
              </a:rPr>
              <a:t>cho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thuê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xe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Abbreviation: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</a:t>
            </a:r>
            <a:r>
              <a:rPr lang="en-US" sz="2400" dirty="0" smtClean="0">
                <a:solidFill>
                  <a:schemeClr val="tx2"/>
                </a:solidFill>
              </a:rPr>
              <a:t>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</a:t>
            </a:r>
            <a:r>
              <a:rPr lang="en-US" sz="2400" dirty="0" smtClean="0">
                <a:solidFill>
                  <a:schemeClr val="tx2"/>
                </a:solidFill>
              </a:rPr>
              <a:t>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her husband has been ill. He can’t participate to this trip.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So, she cancel the booking before. But, her impressed by provider’s manner. Therefore, her make a good feedback for this services.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Hanoi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and moves old vehicles to the new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400" dirty="0" smtClean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old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she can book her own vehicles between that time so nobody else can books there vehicles.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  <a:endParaRPr lang="en-US" sz="2000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316700" y="2495870"/>
            <a:ext cx="4061812" cy="3070781"/>
            <a:chOff x="4110638" y="2444354"/>
            <a:chExt cx="4061812" cy="3070781"/>
          </a:xfrm>
        </p:grpSpPr>
        <p:pic>
          <p:nvPicPr>
            <p:cNvPr id="7" name="Picture 6" descr="https://cdn4.iconfinder.com/data/icons/car-silhouettes/1000/sedan-51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48" b="20270"/>
            <a:stretch/>
          </p:blipFill>
          <p:spPr bwMode="auto">
            <a:xfrm flipH="1">
              <a:off x="6722983" y="4118479"/>
              <a:ext cx="1449467" cy="51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cdn4.iconfinder.com/data/icons/car-silhouettes/1000/city-car-51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67" b="15141"/>
            <a:stretch/>
          </p:blipFill>
          <p:spPr bwMode="auto">
            <a:xfrm flipH="1">
              <a:off x="4348053" y="3528576"/>
              <a:ext cx="1328674" cy="545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9" b="25806"/>
            <a:stretch/>
          </p:blipFill>
          <p:spPr>
            <a:xfrm>
              <a:off x="6218491" y="3046484"/>
              <a:ext cx="1008986" cy="4857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9" b="18563"/>
            <a:stretch/>
          </p:blipFill>
          <p:spPr>
            <a:xfrm flipH="1">
              <a:off x="4110638" y="4632838"/>
              <a:ext cx="1539640" cy="606161"/>
            </a:xfrm>
            <a:prstGeom prst="rect">
              <a:avLst/>
            </a:prstGeom>
          </p:spPr>
        </p:pic>
        <p:pic>
          <p:nvPicPr>
            <p:cNvPr id="11" name="Picture 20" descr="https://cdn4.iconfinder.com/data/icons/car-silhouettes/1000/truck-512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77" b="22026"/>
            <a:stretch/>
          </p:blipFill>
          <p:spPr bwMode="auto">
            <a:xfrm flipH="1">
              <a:off x="6290624" y="4962862"/>
              <a:ext cx="1712483" cy="55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2" descr="https://cdn4.iconfinder.com/data/icons/car-silhouettes/1000/van-51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68" b="14426"/>
            <a:stretch/>
          </p:blipFill>
          <p:spPr bwMode="auto">
            <a:xfrm flipH="1">
              <a:off x="4975511" y="2444354"/>
              <a:ext cx="1242980" cy="536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" y="370629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89127" y="3262485"/>
            <a:ext cx="2511623" cy="2738265"/>
            <a:chOff x="3669030" y="3262485"/>
            <a:chExt cx="2511623" cy="2738265"/>
          </a:xfrm>
        </p:grpSpPr>
        <p:pic>
          <p:nvPicPr>
            <p:cNvPr id="7" name="Picture 6" descr="https://cdn4.iconfinder.com/data/icons/car-silhouettes/1000/sedan-512.png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86486" y="4565185"/>
              <a:ext cx="2394167" cy="1435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cdn4.iconfinder.com/data/icons/car-silhouettes/1000/city-car-512.png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69030" y="3262485"/>
              <a:ext cx="2511623" cy="1482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" y="370629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however they want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3" y="3736030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602" y="1765529"/>
            <a:ext cx="830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Correct suggestions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will: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Improve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customers’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Increase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number of future transaction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89127" y="3262485"/>
            <a:ext cx="2511623" cy="2738265"/>
            <a:chOff x="3669030" y="3262485"/>
            <a:chExt cx="2511623" cy="2738265"/>
          </a:xfrm>
        </p:grpSpPr>
        <p:pic>
          <p:nvPicPr>
            <p:cNvPr id="12" name="Picture 11" descr="https://cdn4.iconfinder.com/data/icons/car-silhouettes/1000/sedan-512.png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86486" y="4565185"/>
              <a:ext cx="2394167" cy="1435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cdn4.iconfinder.com/data/icons/car-silhouettes/1000/city-car-512.png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69030" y="3262485"/>
              <a:ext cx="2511623" cy="1482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375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  <a:endParaRPr lang="en-US" sz="3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02933" y="3003329"/>
            <a:ext cx="2479764" cy="1872667"/>
            <a:chOff x="602933" y="3003329"/>
            <a:chExt cx="2479764" cy="1872667"/>
          </a:xfrm>
        </p:grpSpPr>
        <p:pic>
          <p:nvPicPr>
            <p:cNvPr id="3088" name="Picture 16" descr="http://images.clipshrine.com/download/wheel/large-user-male-icon-wearing-hat-0-1595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33" y="3454594"/>
              <a:ext cx="477391" cy="72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9" b="25806"/>
            <a:stretch/>
          </p:blipFill>
          <p:spPr>
            <a:xfrm>
              <a:off x="2053861" y="3003329"/>
              <a:ext cx="1008986" cy="485775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stCxn id="3088" idx="3"/>
              <a:endCxn id="11" idx="1"/>
            </p:cNvCxnSpPr>
            <p:nvPr/>
          </p:nvCxnSpPr>
          <p:spPr>
            <a:xfrm flipV="1">
              <a:off x="1080323" y="3246216"/>
              <a:ext cx="973538" cy="571510"/>
            </a:xfrm>
            <a:prstGeom prst="line">
              <a:avLst/>
            </a:prstGeom>
            <a:ln w="571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088" idx="3"/>
              <a:endCxn id="33" idx="3"/>
            </p:cNvCxnSpPr>
            <p:nvPr/>
          </p:nvCxnSpPr>
          <p:spPr>
            <a:xfrm>
              <a:off x="1080323" y="3817726"/>
              <a:ext cx="976194" cy="864374"/>
            </a:xfrm>
            <a:prstGeom prst="line">
              <a:avLst/>
            </a:prstGeom>
            <a:ln w="571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67" y="4339867"/>
              <a:ext cx="296671" cy="29667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67" y="3097881"/>
              <a:ext cx="296671" cy="296671"/>
            </a:xfrm>
            <a:prstGeom prst="rect">
              <a:avLst/>
            </a:prstGeom>
          </p:spPr>
        </p:pic>
        <p:pic>
          <p:nvPicPr>
            <p:cNvPr id="33" name="Picture 32" descr="https://cdn4.iconfinder.com/data/icons/car-silhouettes/1000/sedan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6" b="18320"/>
            <a:stretch/>
          </p:blipFill>
          <p:spPr bwMode="auto">
            <a:xfrm flipH="1">
              <a:off x="2056517" y="4488203"/>
              <a:ext cx="1026180" cy="38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378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2933" y="3003329"/>
            <a:ext cx="2479764" cy="1872667"/>
            <a:chOff x="602933" y="3003329"/>
            <a:chExt cx="2479764" cy="1872667"/>
          </a:xfrm>
        </p:grpSpPr>
        <p:pic>
          <p:nvPicPr>
            <p:cNvPr id="3088" name="Picture 16" descr="http://images.clipshrine.com/download/wheel/large-user-male-icon-wearing-hat-0-1595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33" y="3454594"/>
              <a:ext cx="477391" cy="72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9" b="25806"/>
            <a:stretch/>
          </p:blipFill>
          <p:spPr>
            <a:xfrm>
              <a:off x="2053861" y="3003329"/>
              <a:ext cx="1008986" cy="485775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stCxn id="3088" idx="3"/>
              <a:endCxn id="11" idx="1"/>
            </p:cNvCxnSpPr>
            <p:nvPr/>
          </p:nvCxnSpPr>
          <p:spPr>
            <a:xfrm flipV="1">
              <a:off x="1080323" y="3246216"/>
              <a:ext cx="973538" cy="571510"/>
            </a:xfrm>
            <a:prstGeom prst="line">
              <a:avLst/>
            </a:prstGeom>
            <a:ln w="571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088" idx="3"/>
              <a:endCxn id="33" idx="3"/>
            </p:cNvCxnSpPr>
            <p:nvPr/>
          </p:nvCxnSpPr>
          <p:spPr>
            <a:xfrm>
              <a:off x="1080323" y="3817726"/>
              <a:ext cx="976194" cy="864374"/>
            </a:xfrm>
            <a:prstGeom prst="line">
              <a:avLst/>
            </a:prstGeom>
            <a:ln w="5715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67" y="4339867"/>
              <a:ext cx="296671" cy="29667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67" y="3097881"/>
              <a:ext cx="296671" cy="296671"/>
            </a:xfrm>
            <a:prstGeom prst="rect">
              <a:avLst/>
            </a:prstGeom>
          </p:spPr>
        </p:pic>
        <p:pic>
          <p:nvPicPr>
            <p:cNvPr id="33" name="Picture 32" descr="https://cdn4.iconfinder.com/data/icons/car-silhouettes/1000/sedan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6" b="18320"/>
            <a:stretch/>
          </p:blipFill>
          <p:spPr bwMode="auto">
            <a:xfrm flipH="1">
              <a:off x="2056517" y="4488203"/>
              <a:ext cx="1026180" cy="38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00" y="4099178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058891" y="2543616"/>
            <a:ext cx="1765289" cy="2548219"/>
            <a:chOff x="4138822" y="2433115"/>
            <a:chExt cx="1765289" cy="2548219"/>
          </a:xfrm>
        </p:grpSpPr>
        <p:pic>
          <p:nvPicPr>
            <p:cNvPr id="37" name="Picture 36" descr="https://cdn4.iconfinder.com/data/icons/car-silhouettes/1000/sedan-51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6" b="18320"/>
            <a:stretch/>
          </p:blipFill>
          <p:spPr bwMode="auto">
            <a:xfrm flipH="1">
              <a:off x="4145002" y="2433115"/>
              <a:ext cx="1759109" cy="6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https://cdn4.iconfinder.com/data/icons/car-silhouettes/1000/sedan-51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6" b="18320"/>
            <a:stretch/>
          </p:blipFill>
          <p:spPr bwMode="auto">
            <a:xfrm flipH="1">
              <a:off x="4138822" y="3385057"/>
              <a:ext cx="1759109" cy="6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9" b="25806"/>
            <a:stretch/>
          </p:blipFill>
          <p:spPr>
            <a:xfrm>
              <a:off x="4592144" y="4455438"/>
              <a:ext cx="1092318" cy="52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8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  <p:pic>
        <p:nvPicPr>
          <p:cNvPr id="47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00" y="4099178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22" y="1742003"/>
            <a:ext cx="9140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Vehicle with more similar attributes to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customer’s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preference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Vehicle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with the more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neighbors of this customer booked it before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377" y="4490411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00" y="4099178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7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Attribute </a:t>
            </a:r>
            <a:r>
              <a:rPr lang="en-US" sz="3000" b="1" dirty="0"/>
              <a:t>values</a:t>
            </a:r>
            <a:r>
              <a:rPr lang="en-US" sz="3000" b="1" dirty="0"/>
              <a:t> first as binaries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1482682"/>
            <a:ext cx="8585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A vehicle either has or does not has an attribute.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A vehicle either has been booked or has not been booked by a neighbor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before.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We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represent these values as binaries</a:t>
            </a:r>
          </a:p>
          <a:p>
            <a:pPr lvl="1"/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Example: 5 vehicles with 6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1813"/>
              </p:ext>
            </p:extLst>
          </p:nvPr>
        </p:nvGraphicFramePr>
        <p:xfrm>
          <a:off x="426174" y="3981704"/>
          <a:ext cx="8291651" cy="25113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63208"/>
                <a:gridCol w="963665"/>
                <a:gridCol w="963665"/>
                <a:gridCol w="1206059"/>
                <a:gridCol w="960708"/>
                <a:gridCol w="1467173"/>
                <a:gridCol w="1467173"/>
              </a:tblGrid>
              <a:tr h="433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4-seat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Gasoline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Diesel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156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156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156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156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156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0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496" y="1656839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2963" y="4648298"/>
            <a:ext cx="4353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211364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13067" y="1980111"/>
            <a:ext cx="8117866" cy="1722750"/>
            <a:chOff x="170937" y="2144969"/>
            <a:chExt cx="8117866" cy="17227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70937" y="2144969"/>
                  <a:ext cx="8117866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tf-idf (Term frequency - inverse document frequency) weighting scheme is used to calculate each attribute vector’s length.</a:t>
                  </a:r>
                </a:p>
                <a:p>
                  <a:endParaRPr lang="en-US" sz="2000" dirty="0">
                    <a:solidFill>
                      <a:schemeClr val="tx2"/>
                    </a:solidFill>
                    <a:cs typeface="Arial" panose="020B0604020202020204" pitchFamily="34" charset="0"/>
                  </a:endParaRPr>
                </a:p>
                <a:p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Each attribute </a:t>
                  </a:r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vector of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𝑣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 can </a:t>
                  </a:r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be calculated as follow</a:t>
                  </a:r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:</a:t>
                  </a: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" y="2144969"/>
                  <a:ext cx="8117866" cy="13234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1" t="-2304" b="-78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3484713" y="3434202"/>
                  <a:ext cx="1725023" cy="4335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𝑖𝑑𝑓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713" y="3434202"/>
                  <a:ext cx="1725023" cy="4335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70902" y="3991677"/>
            <a:ext cx="8802196" cy="1282453"/>
            <a:chOff x="170937" y="3826617"/>
            <a:chExt cx="8802196" cy="1282453"/>
          </a:xfrm>
        </p:grpSpPr>
        <p:sp>
          <p:nvSpPr>
            <p:cNvPr id="6" name="Rectangle 5"/>
            <p:cNvSpPr/>
            <p:nvPr/>
          </p:nvSpPr>
          <p:spPr>
            <a:xfrm>
              <a:off x="170937" y="3826617"/>
              <a:ext cx="36615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idf </a:t>
              </a:r>
              <a:r>
                <a:rPr lang="en-US" sz="2000" dirty="0">
                  <a:solidFill>
                    <a:schemeClr val="tx2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can </a:t>
              </a:r>
              <a:r>
                <a:rPr lang="en-US" sz="2000" dirty="0">
                  <a:solidFill>
                    <a:schemeClr val="tx2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be calculated as follow:</a:t>
              </a:r>
              <a:endParaRPr lang="en-US" sz="20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069308" y="4301926"/>
                  <a:ext cx="2371547" cy="807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𝑖𝑑𝑓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2"/>
                                </a:solidFill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  <m:t>𝐷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  <m:t>𝑑𝑓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2"/>
                                            </a:solidFill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08" y="4301926"/>
                  <a:ext cx="2371547" cy="8071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596468" y="4322492"/>
                  <a:ext cx="5376665" cy="7634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: Total number of item in vector space</a:t>
                  </a:r>
                </a:p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: Total number </a:t>
                  </a:r>
                  <a:r>
                    <a:rPr lang="en-US" sz="20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of item that has attribute </a:t>
                  </a:r>
                  <a:r>
                    <a:rPr lang="en-US" sz="2000" dirty="0" err="1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i</a:t>
                  </a:r>
                  <a:endParaRPr lang="en-US" sz="2000" dirty="0">
                    <a:solidFill>
                      <a:schemeClr val="tx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468" y="4322492"/>
                  <a:ext cx="5376665" cy="7634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200" b="-7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1410717" y="6034858"/>
            <a:ext cx="6322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 of binary value equals that value (Binary tf scheme).</a:t>
            </a:r>
            <a:endParaRPr lang="en-U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7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5731" y="4329617"/>
            <a:ext cx="5899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Customer’s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preference for vehicle can be represented as a vector in vector space, called </a:t>
            </a:r>
            <a:r>
              <a:rPr lang="en-US" sz="2400" b="1" i="1" dirty="0">
                <a:solidFill>
                  <a:schemeClr val="tx2"/>
                </a:solidFill>
                <a:cs typeface="Arial" panose="020B0604020202020204" pitchFamily="34" charset="0"/>
              </a:rPr>
              <a:t>customer profile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Cosine between the vehicle’s master vector and the customer profile is recommendation score for that vehicle.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062" y="1709349"/>
            <a:ext cx="4063364" cy="3489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40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4322" y="2341827"/>
            <a:ext cx="8555355" cy="3512272"/>
            <a:chOff x="248562" y="2135765"/>
            <a:chExt cx="8555355" cy="35122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8562" y="2135765"/>
                  <a:ext cx="855535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Cosine of the angle θ between 2 vectors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𝑎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𝑏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 in n-dimension </a:t>
                  </a:r>
                  <a:r>
                    <a:rPr lang="en-US" sz="2400" i="1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vector space</a:t>
                  </a:r>
                  <a:r>
                    <a:rPr lang="en-US" sz="24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 can be calculated as follow:</a:t>
                  </a: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62" y="2135765"/>
                  <a:ext cx="8555355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8" t="-3553" r="-178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3404039" y="3655009"/>
                  <a:ext cx="2308196" cy="8431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2"/>
                                </a:solidFill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𝜃</m:t>
                            </m:r>
                          </m:e>
                        </m:func>
                        <m:r>
                          <a:rPr lang="en-US" sz="2400">
                            <a:solidFill>
                              <a:schemeClr val="tx2"/>
                            </a:solidFill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𝑎</m:t>
                            </m:r>
                            <m:r>
                              <a:rPr lang="en-US" sz="2400">
                                <a:solidFill>
                                  <a:schemeClr val="tx2"/>
                                </a:solidFill>
                              </a:rPr>
                              <m:t>∙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039" y="3655009"/>
                  <a:ext cx="2308196" cy="84311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248562" y="4817040"/>
                  <a:ext cx="855535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2"/>
                      </a:solidFill>
                      <a:ea typeface="ＭＳ 明朝" panose="02020609040205080304" pitchFamily="17" charset="-128"/>
                      <a:cs typeface="Arial" panose="020B0604020202020204" pitchFamily="34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ea typeface="ＭＳ 明朝" panose="02020609040205080304" pitchFamily="17" charset="-128"/>
                      <a:cs typeface="Arial" panose="020B0604020202020204" pitchFamily="34" charset="0"/>
                    </a:rPr>
                    <a:t> is dot product of 2 vectors,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ea typeface="ＭＳ 明朝" panose="02020609040205080304" pitchFamily="17" charset="-128"/>
                      <a:cs typeface="Arial" panose="020B0604020202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ea typeface="ＭＳ 明朝" panose="02020609040205080304" pitchFamily="17" charset="-128"/>
                      <a:cs typeface="Arial" panose="020B0604020202020204" pitchFamily="34" charset="0"/>
                    </a:rPr>
                    <a:t> is the norm of each vector. </a:t>
                  </a:r>
                  <a:endParaRPr lang="en-US" sz="2400" dirty="0">
                    <a:solidFill>
                      <a:schemeClr val="tx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62" y="4817040"/>
                  <a:ext cx="8555355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8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66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37392" y="1922376"/>
            <a:ext cx="9178775" cy="4300759"/>
            <a:chOff x="-37392" y="1922376"/>
            <a:chExt cx="9178775" cy="4300759"/>
          </a:xfrm>
        </p:grpSpPr>
        <p:sp>
          <p:nvSpPr>
            <p:cNvPr id="47" name="TextBox 46"/>
            <p:cNvSpPr txBox="1"/>
            <p:nvPr/>
          </p:nvSpPr>
          <p:spPr>
            <a:xfrm>
              <a:off x="294321" y="1922376"/>
              <a:ext cx="8555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The dot product can be calculated as follow: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-37392" y="3981229"/>
                  <a:ext cx="917877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The norm of a vector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𝑣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  <a:cs typeface="Arial" panose="020B0604020202020204" pitchFamily="34" charset="0"/>
                    </a:rPr>
                    <a:t> can be calculated as follow:</a:t>
                  </a: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392" y="3981229"/>
                  <a:ext cx="9178775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2" t="-9211" r="-465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483849" y="2635081"/>
                  <a:ext cx="2176301" cy="10951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/>
                            </a:solidFill>
                          </a:rPr>
                          <m:t>𝑎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</a:rPr>
                          <m:t>𝑏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𝑖</m:t>
                            </m:r>
                            <m:r>
                              <a:rPr lang="en-US" sz="2400">
                                <a:solidFill>
                                  <a:schemeClr val="tx2"/>
                                </a:solidFill>
                              </a:rPr>
                              <m:t>=</m:t>
                            </m:r>
                            <m:r>
                              <a:rPr lang="en-US" sz="2400">
                                <a:solidFill>
                                  <a:schemeClr val="tx2"/>
                                </a:solidFill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49" y="2635081"/>
                  <a:ext cx="2176301" cy="1095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475001" y="4693934"/>
                  <a:ext cx="2153988" cy="15292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  <m:t>𝑣</m:t>
                            </m:r>
                          </m:e>
                        </m:d>
                        <m:r>
                          <a:rPr lang="en-US" sz="2400">
                            <a:solidFill>
                              <a:schemeClr val="tx2"/>
                            </a:solidFill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𝑖</m:t>
                                </m:r>
                                <m:r>
                                  <a:rPr lang="en-US" sz="2400">
                                    <a:solidFill>
                                      <a:schemeClr val="tx2"/>
                                    </a:solidFill>
                                  </a:rPr>
                                  <m:t>=</m:t>
                                </m:r>
                                <m:r>
                                  <a:rPr lang="en-US" sz="2400">
                                    <a:solidFill>
                                      <a:schemeClr val="tx2"/>
                                    </a:solidFill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solidFill>
                                          <a:schemeClr val="tx2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001" y="4693934"/>
                  <a:ext cx="2153988" cy="15292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144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55134"/>
            <a:ext cx="7708269" cy="1036850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7349" y="1576788"/>
            <a:ext cx="8032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Each booking in the customer’s booking history can be represented as a vector.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Customer profile can be calculated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as product of these vectors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Example: A customer’s booking history with 5 bookings and 4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62358"/>
              </p:ext>
            </p:extLst>
          </p:nvPr>
        </p:nvGraphicFramePr>
        <p:xfrm>
          <a:off x="647349" y="4254440"/>
          <a:ext cx="8032471" cy="24039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2851"/>
                <a:gridCol w="1597952"/>
                <a:gridCol w="1143188"/>
                <a:gridCol w="1143188"/>
                <a:gridCol w="1787646"/>
                <a:gridCol w="1787646"/>
              </a:tblGrid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Vehicle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4-seat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7-seat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Neighbor 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Neighbor 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Vehicle 2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400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9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55134"/>
            <a:ext cx="7726743" cy="1036850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62166" y="1628304"/>
            <a:ext cx="74028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Whether customer liked or disliked a booking can be determined using its rating.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3-star or empty rating equals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More than 3-star rating equals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Less than 3-star rating equals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dislike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Apply like-dislike for the last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8981"/>
              </p:ext>
            </p:extLst>
          </p:nvPr>
        </p:nvGraphicFramePr>
        <p:xfrm>
          <a:off x="628874" y="4305960"/>
          <a:ext cx="8069419" cy="22107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6724"/>
                <a:gridCol w="1292703"/>
                <a:gridCol w="931402"/>
                <a:gridCol w="931402"/>
                <a:gridCol w="1456467"/>
                <a:gridCol w="1456467"/>
                <a:gridCol w="740004"/>
                <a:gridCol w="794250"/>
              </a:tblGrid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Vehicle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4-seat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7-seat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Neighbor 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Neighbor 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Star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Like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Vehicle 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Vehicle 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Vehicle 2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Vehicle 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-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777328" cy="1036850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95121" y="1864914"/>
                <a:ext cx="8353757" cy="460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  <a:cs typeface="Arial" panose="020B0604020202020204" pitchFamily="34" charset="0"/>
                  </a:rPr>
                  <a:t>To calculate each customer profile’s attribute vector’s length, we again use tf-idf</a:t>
                </a:r>
              </a:p>
              <a:p>
                <a:endParaRPr lang="en-US" sz="2000" dirty="0">
                  <a:solidFill>
                    <a:schemeClr val="tx2"/>
                  </a:solidFill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tx2"/>
                    </a:solidFill>
                    <a:cs typeface="Arial" panose="020B0604020202020204" pitchFamily="34" charset="0"/>
                  </a:rPr>
                  <a:t>tf of each customer profile’s attribute vector can be calculate as follow (Logarithm scheme):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𝑡𝑓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=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𝑡𝑓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i="1">
                          <a:solidFill>
                            <a:schemeClr val="tx2"/>
                          </a:solidFill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𝑙𝑜𝑔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,                            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tx2"/>
                                                  </a:solidFill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</a:rPr>
                                                    <m:t>𝑡𝑓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, 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0,                                                  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000" dirty="0">
                    <a:solidFill>
                      <a:schemeClr val="tx2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tx2"/>
                    </a:solidFill>
                    <a:cs typeface="Arial" panose="020B0604020202020204" pitchFamily="34" charset="0"/>
                  </a:rPr>
                  <a:t> is sum of every booking’s tf of the same attribute.</a:t>
                </a:r>
                <a:endParaRPr lang="en-US" sz="2000" dirty="0">
                  <a:solidFill>
                    <a:schemeClr val="tx2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1" y="1864914"/>
                <a:ext cx="8353757" cy="4604658"/>
              </a:xfrm>
              <a:prstGeom prst="rect">
                <a:avLst/>
              </a:prstGeom>
              <a:blipFill rotWithShape="0">
                <a:blip r:embed="rId2"/>
                <a:stretch>
                  <a:fillRect l="-803" t="-662" b="-13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65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605780" cy="1036850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3024" y="1989390"/>
            <a:ext cx="895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Calculate length of an attribute vector of customer profile in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27379"/>
              </p:ext>
            </p:extLst>
          </p:nvPr>
        </p:nvGraphicFramePr>
        <p:xfrm>
          <a:off x="193024" y="3352289"/>
          <a:ext cx="4855494" cy="25474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69390"/>
                <a:gridCol w="755029"/>
                <a:gridCol w="1365161"/>
                <a:gridCol w="965914"/>
              </a:tblGrid>
              <a:tr h="235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Attribute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Arial" panose="020B0604020202020204" pitchFamily="34" charset="0"/>
                        </a:rPr>
                        <a:t>Vehicle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Arial" panose="020B0604020202020204" pitchFamily="34" charset="0"/>
                        </a:rPr>
                        <a:t>4-seat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Booking’s tf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2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3568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df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3568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44833" y="3517793"/>
            <a:ext cx="3688190" cy="1885467"/>
            <a:chOff x="5206196" y="3226636"/>
            <a:chExt cx="3688190" cy="1885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5206197" y="3226636"/>
                  <a:ext cx="3688189" cy="7475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−1−1+1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000" i="1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97" y="3226636"/>
                  <a:ext cx="3688189" cy="74751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5206197" y="3993888"/>
                  <a:ext cx="2922916" cy="6819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ar-AE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ar-AE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ar-AE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ar-AE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ar-AE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  <m:r>
                          <a:rPr lang="ar-AE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097</m:t>
                        </m:r>
                      </m:oMath>
                    </m:oMathPara>
                  </a14:m>
                  <a:endParaRPr lang="ar-AE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97" y="3993888"/>
                  <a:ext cx="2922916" cy="6819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5206196" y="4711993"/>
                  <a:ext cx="28396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097</m:t>
                        </m:r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96" y="4711993"/>
                  <a:ext cx="283962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46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55134"/>
            <a:ext cx="7708811" cy="1036850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1456" y="1855857"/>
            <a:ext cx="870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Calculate customer profile for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7917"/>
              </p:ext>
            </p:extLst>
          </p:nvPr>
        </p:nvGraphicFramePr>
        <p:xfrm>
          <a:off x="221456" y="2789886"/>
          <a:ext cx="8701088" cy="32889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71694"/>
                <a:gridCol w="724292"/>
                <a:gridCol w="1275009"/>
                <a:gridCol w="824248"/>
                <a:gridCol w="940157"/>
                <a:gridCol w="1558344"/>
                <a:gridCol w="1607344"/>
              </a:tblGrid>
              <a:tr h="32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Attribute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#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4-seat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Booking’s tf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2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3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df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3288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idf (D=5)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0.398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0.222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328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tf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-1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28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weight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-0.097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0.398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0.097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1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1456" y="1738272"/>
            <a:ext cx="870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71814"/>
              </p:ext>
            </p:extLst>
          </p:nvPr>
        </p:nvGraphicFramePr>
        <p:xfrm>
          <a:off x="531786" y="2686408"/>
          <a:ext cx="8058421" cy="18193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24712"/>
                <a:gridCol w="1108566"/>
                <a:gridCol w="1055270"/>
                <a:gridCol w="1534937"/>
                <a:gridCol w="1534936"/>
              </a:tblGrid>
              <a:tr h="363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Attribute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7-seat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Neighbor 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3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-0.097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0.398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0.097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3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Vehicle 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363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3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1787" y="4622935"/>
                <a:ext cx="607403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  <a:cs typeface="Arial" panose="020B0604020202020204" pitchFamily="34" charset="0"/>
                  </a:rPr>
                  <a:t>Calculate idf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𝑖𝑑𝑓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chemeClr val="tx2"/>
                        </a:solidFill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>
                                <a:solidFill>
                                  <a:schemeClr val="tx2"/>
                                </a:solidFill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solidFill>
                    <a:schemeClr val="tx2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7" y="4622935"/>
                <a:ext cx="6074035" cy="619016"/>
              </a:xfrm>
              <a:prstGeom prst="rect">
                <a:avLst/>
              </a:prstGeom>
              <a:blipFill rotWithShape="0"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0194"/>
              </p:ext>
            </p:extLst>
          </p:nvPr>
        </p:nvGraphicFramePr>
        <p:xfrm>
          <a:off x="1551622" y="5359090"/>
          <a:ext cx="6480810" cy="3138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idf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31787" y="5790046"/>
                <a:ext cx="6174960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  <a:cs typeface="Arial" panose="020B0604020202020204" pitchFamily="34" charset="0"/>
                  </a:rPr>
                  <a:t>Calculate length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𝑡𝑓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𝑖𝑑𝑓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7" y="5790046"/>
                <a:ext cx="6174960" cy="433517"/>
              </a:xfrm>
              <a:prstGeom prst="rect">
                <a:avLst/>
              </a:prstGeom>
              <a:blipFill rotWithShape="0">
                <a:blip r:embed="rId3"/>
                <a:stretch>
                  <a:fillRect l="-987" t="-5634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12645"/>
              </p:ext>
            </p:extLst>
          </p:nvPr>
        </p:nvGraphicFramePr>
        <p:xfrm>
          <a:off x="1551622" y="6340702"/>
          <a:ext cx="6480810" cy="3138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73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07162" y="2558291"/>
                <a:ext cx="8100722" cy="399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Calculate dot product between vehicle vector and customer profile: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𝑎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∙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𝑏</m:t>
                      </m:r>
                      <m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097 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398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222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097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097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097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0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097765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Calculate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norm of vehicle vector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:</a:t>
                </a:r>
                <a:b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𝑎</m:t>
                          </m:r>
                        </m:e>
                      </m:d>
                      <m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.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222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.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097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.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097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0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260964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Calculate norm of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customer profile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/>
                </a:r>
                <a:b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𝑏</m:t>
                          </m:r>
                        </m:e>
                      </m:d>
                      <m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cs typeface="Arial" panose="020B0604020202020204" pitchFamily="34" charset="0"/>
                                    </a:rPr>
                                    <m:t>097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.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398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.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097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0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m:t>420977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cs typeface="Arial" panose="020B0604020202020204" pitchFamily="34" charset="0"/>
                  </a:rPr>
                  <a:t>Calculate score of vehicle: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solidFill>
                          <a:schemeClr val="tx1">
                            <a:lumMod val="50000"/>
                          </a:schemeClr>
                        </a:solidFill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∙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2000" i="1">
                        <a:solidFill>
                          <a:schemeClr val="tx1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50000"/>
                          </a:schemeClr>
                        </a:solidFill>
                      </a:rPr>
                      <m:t>0</m:t>
                    </m:r>
                    <m:r>
                      <a:rPr lang="en-US" sz="2000" i="1">
                        <a:solidFill>
                          <a:schemeClr val="tx1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US" sz="2000" i="1">
                        <a:solidFill>
                          <a:schemeClr val="tx1">
                            <a:lumMod val="50000"/>
                          </a:schemeClr>
                        </a:solidFill>
                      </a:rPr>
                      <m:t>889907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62" y="2558291"/>
                <a:ext cx="8100722" cy="3999428"/>
              </a:xfrm>
              <a:prstGeom prst="rect">
                <a:avLst/>
              </a:prstGeom>
              <a:blipFill rotWithShape="0">
                <a:blip r:embed="rId2"/>
                <a:stretch>
                  <a:fillRect l="-828" t="-762" b="-6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1456" y="1738272"/>
            <a:ext cx="870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260235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521639" y="2456795"/>
            <a:ext cx="8100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Consider 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vector space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with: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 attributes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k vehicles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customer with m bookings in her booking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history</a:t>
            </a:r>
            <a:endParaRPr lang="en-US" sz="20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Assume: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ll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 attributes of an item (either a vehicle or a booking) has been ready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before-hand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Machine process Math.Log10(double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 and Math.Sqrt(double)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with O(1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 time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complexity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Then, the time complexity of our algorithm will be: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O(nm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Score every vehicle: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O(</a:t>
            </a:r>
            <a:r>
              <a:rPr lang="en-US" sz="2000" b="1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nk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000" b="1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Overall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+ k + m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sz="2000" b="1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6" y="1625798"/>
            <a:ext cx="870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287906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  <a:endParaRPr lang="en-US" sz="1350" b="1" dirty="0"/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  <a:endParaRPr lang="en-US" sz="3000" b="1" dirty="0"/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  <a:endParaRPr 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2762</Words>
  <Application>Microsoft Office PowerPoint</Application>
  <PresentationFormat>On-screen Show (4:3)</PresentationFormat>
  <Paragraphs>641</Paragraphs>
  <Slides>77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ＭＳ 明朝</vt:lpstr>
      <vt:lpstr>Arial</vt:lpstr>
      <vt:lpstr>Book Antiqua</vt:lpstr>
      <vt:lpstr>Calibri</vt:lpstr>
      <vt:lpstr>Cambria Math</vt:lpstr>
      <vt:lpstr>Tahoma</vt:lpstr>
      <vt:lpstr>Times New Roman</vt:lpstr>
      <vt:lpstr>Wingdings</vt:lpstr>
      <vt:lpstr>Sales Direction 16X9</vt:lpstr>
      <vt:lpstr>CAR RENTAL PORTAL</vt:lpstr>
      <vt:lpstr>PROJECT INTRODUCTION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Scenario 2: Become provider and bring vehicle into system</vt:lpstr>
      <vt:lpstr>PowerPoint Presentation</vt:lpstr>
      <vt:lpstr>Scenario 3: Create new subsidiary garage</vt:lpstr>
      <vt:lpstr>Scenario 3: Create new subsidiary garage</vt:lpstr>
      <vt:lpstr>Scenario 3: Create new subsidiary garage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Attribute values first as binaries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vehicle’s score</vt:lpstr>
      <vt:lpstr>Our approach: Calculate vehicle’s score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2016-12-06T16:11:29Z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