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6"/>
  </p:notesMasterIdLst>
  <p:handoutMasterIdLst>
    <p:handoutMasterId r:id="rId87"/>
  </p:handoutMasterIdLst>
  <p:sldIdLst>
    <p:sldId id="292" r:id="rId3"/>
    <p:sldId id="258" r:id="rId4"/>
    <p:sldId id="270" r:id="rId5"/>
    <p:sldId id="293" r:id="rId6"/>
    <p:sldId id="294" r:id="rId7"/>
    <p:sldId id="300" r:id="rId8"/>
    <p:sldId id="296" r:id="rId9"/>
    <p:sldId id="301" r:id="rId10"/>
    <p:sldId id="298" r:id="rId11"/>
    <p:sldId id="302" r:id="rId12"/>
    <p:sldId id="275" r:id="rId13"/>
    <p:sldId id="395" r:id="rId14"/>
    <p:sldId id="281" r:id="rId15"/>
    <p:sldId id="283" r:id="rId16"/>
    <p:sldId id="284" r:id="rId17"/>
    <p:sldId id="282" r:id="rId18"/>
    <p:sldId id="291" r:id="rId19"/>
    <p:sldId id="286" r:id="rId20"/>
    <p:sldId id="287" r:id="rId21"/>
    <p:sldId id="288" r:id="rId22"/>
    <p:sldId id="289" r:id="rId23"/>
    <p:sldId id="290" r:id="rId24"/>
    <p:sldId id="303" r:id="rId25"/>
    <p:sldId id="304" r:id="rId26"/>
    <p:sldId id="305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273" r:id="rId40"/>
    <p:sldId id="330" r:id="rId41"/>
    <p:sldId id="285" r:id="rId42"/>
    <p:sldId id="331" r:id="rId43"/>
    <p:sldId id="364" r:id="rId44"/>
    <p:sldId id="399" r:id="rId45"/>
    <p:sldId id="365" r:id="rId46"/>
    <p:sldId id="369" r:id="rId47"/>
    <p:sldId id="366" r:id="rId48"/>
    <p:sldId id="396" r:id="rId49"/>
    <p:sldId id="367" r:id="rId50"/>
    <p:sldId id="397" r:id="rId51"/>
    <p:sldId id="368" r:id="rId52"/>
    <p:sldId id="398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89" r:id="rId73"/>
    <p:sldId id="390" r:id="rId74"/>
    <p:sldId id="391" r:id="rId75"/>
    <p:sldId id="392" r:id="rId76"/>
    <p:sldId id="393" r:id="rId77"/>
    <p:sldId id="394" r:id="rId78"/>
    <p:sldId id="356" r:id="rId79"/>
    <p:sldId id="357" r:id="rId80"/>
    <p:sldId id="358" r:id="rId81"/>
    <p:sldId id="359" r:id="rId82"/>
    <p:sldId id="360" r:id="rId83"/>
    <p:sldId id="362" r:id="rId84"/>
    <p:sldId id="363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58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275"/>
            <p14:sldId id="395"/>
            <p14:sldId id="281"/>
            <p14:sldId id="283"/>
            <p14:sldId id="284"/>
            <p14:sldId id="282"/>
            <p14:sldId id="291"/>
            <p14:sldId id="286"/>
            <p14:sldId id="287"/>
            <p14:sldId id="288"/>
            <p14:sldId id="289"/>
            <p14:sldId id="290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285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  <p14:sldId id="367"/>
            <p14:sldId id="397"/>
            <p14:sldId id="368"/>
            <p14:sldId id="398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09" autoAdjust="0"/>
  </p:normalViewPr>
  <p:slideViewPr>
    <p:cSldViewPr snapToGrid="0">
      <p:cViewPr varScale="1">
        <p:scale>
          <a:sx n="72" d="100"/>
          <a:sy n="72" d="100"/>
        </p:scale>
        <p:origin x="1944" y="5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</a:t>
          </a:r>
          <a:r>
            <a:rPr lang="en-US" baseline="0" dirty="0" smtClean="0"/>
            <a:t> Function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</a:t>
          </a:r>
          <a:r>
            <a:rPr lang="en-US" sz="2400" kern="1200" baseline="0" dirty="0" smtClean="0"/>
            <a:t> Function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chân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</a:t>
            </a:r>
            <a:r>
              <a:rPr lang="vi-VN" sz="1200" dirty="0" err="1" smtClean="0"/>
              <a:t>cảm</a:t>
            </a:r>
            <a:r>
              <a:rPr lang="vi-VN" sz="1200" dirty="0" smtClean="0"/>
              <a:t> ơn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,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phụ</a:t>
            </a:r>
            <a:r>
              <a:rPr lang="vi-VN" sz="1200" dirty="0" smtClean="0"/>
              <a:t> huynh, </a:t>
            </a:r>
            <a:r>
              <a:rPr lang="vi-VN" sz="1200" dirty="0" err="1" smtClean="0"/>
              <a:t>cùng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</a:t>
            </a:r>
            <a:r>
              <a:rPr lang="vi-VN" sz="1200" dirty="0" err="1" smtClean="0"/>
              <a:t>giả</a:t>
            </a:r>
            <a:r>
              <a:rPr lang="vi-VN" sz="1200" dirty="0" smtClean="0"/>
              <a:t> </a:t>
            </a:r>
            <a:r>
              <a:rPr lang="vi-VN" sz="1200" dirty="0" err="1" smtClean="0"/>
              <a:t>đã</a:t>
            </a:r>
            <a:r>
              <a:rPr lang="vi-VN" sz="1200" dirty="0" smtClean="0"/>
              <a:t> </a:t>
            </a:r>
            <a:r>
              <a:rPr lang="vi-VN" sz="1200" dirty="0" err="1" smtClean="0"/>
              <a:t>đến</a:t>
            </a:r>
            <a:r>
              <a:rPr lang="vi-VN" sz="1200" dirty="0" smtClean="0"/>
              <a:t> tham </a:t>
            </a:r>
            <a:r>
              <a:rPr lang="vi-VN" sz="1200" dirty="0" err="1" smtClean="0"/>
              <a:t>dự</a:t>
            </a:r>
            <a:r>
              <a:rPr lang="vi-VN" sz="1200" dirty="0" smtClean="0"/>
              <a:t> </a:t>
            </a:r>
            <a:r>
              <a:rPr lang="vi-VN" sz="1200" dirty="0" err="1" smtClean="0"/>
              <a:t>buổi</a:t>
            </a:r>
            <a:r>
              <a:rPr lang="vi-VN" sz="1200" dirty="0" smtClean="0"/>
              <a:t> </a:t>
            </a:r>
            <a:r>
              <a:rPr lang="vi-VN" sz="1200" dirty="0" err="1" smtClean="0"/>
              <a:t>bảo</a:t>
            </a:r>
            <a:r>
              <a:rPr lang="vi-VN" sz="1200" dirty="0" smtClean="0"/>
              <a:t> </a:t>
            </a:r>
            <a:r>
              <a:rPr lang="vi-VN" sz="1200" dirty="0" err="1" smtClean="0"/>
              <a:t>vệ</a:t>
            </a:r>
            <a:r>
              <a:rPr lang="vi-VN" sz="1200" dirty="0" smtClean="0"/>
              <a:t> </a:t>
            </a:r>
            <a:r>
              <a:rPr lang="vi-VN" sz="1200" dirty="0" err="1" smtClean="0"/>
              <a:t>đồ</a:t>
            </a:r>
            <a:r>
              <a:rPr lang="vi-VN" sz="1200" dirty="0" smtClean="0"/>
              <a:t> </a:t>
            </a:r>
            <a:r>
              <a:rPr lang="vi-VN" sz="1200" dirty="0" err="1" smtClean="0"/>
              <a:t>án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nhóm</a:t>
            </a:r>
            <a:r>
              <a:rPr lang="vi-VN" sz="1200" dirty="0" smtClean="0"/>
              <a:t> </a:t>
            </a:r>
            <a:r>
              <a:rPr lang="vi-VN" sz="1200" dirty="0" err="1" smtClean="0"/>
              <a:t>chúng</a:t>
            </a:r>
            <a:r>
              <a:rPr lang="vi-VN" sz="1200" dirty="0" smtClean="0"/>
              <a:t> tôi hôm nay.</a:t>
            </a:r>
            <a:endParaRPr lang="en-US" sz="1200" dirty="0" smtClean="0"/>
          </a:p>
          <a:p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en-US" dirty="0" err="1" smtClean="0"/>
              <a:t>mất</a:t>
            </a:r>
            <a:r>
              <a:rPr lang="en-US" baseline="0" dirty="0" smtClean="0"/>
              <a:t> 1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Airbnb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rất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,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feedback</a:t>
            </a:r>
            <a:r>
              <a:rPr lang="vi-VN" dirty="0" smtClean="0"/>
              <a:t>/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. Aleka chưa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viết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cho xe sau khi thuê </a:t>
            </a:r>
            <a:r>
              <a:rPr lang="vi-VN" dirty="0" err="1" smtClean="0"/>
              <a:t>cũng</a:t>
            </a:r>
            <a:r>
              <a:rPr lang="vi-VN" dirty="0" smtClean="0"/>
              <a:t> như xem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review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khi </a:t>
            </a:r>
            <a:r>
              <a:rPr lang="vi-VN" dirty="0" err="1" smtClean="0"/>
              <a:t>quyết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thuê. Đây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khuyết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Aleka.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Đến</a:t>
            </a:r>
            <a:r>
              <a:rPr lang="vi-VN" dirty="0" smtClean="0"/>
              <a:t> đây,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. </a:t>
            </a:r>
            <a:r>
              <a:rPr lang="vi-VN" dirty="0" err="1" smtClean="0"/>
              <a:t>Mục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theo: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bởi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 Xin </a:t>
            </a:r>
            <a:r>
              <a:rPr lang="vi-VN" dirty="0" err="1" smtClean="0"/>
              <a:t>mời</a:t>
            </a:r>
            <a:r>
              <a:rPr lang="vi-VN" dirty="0" smtClean="0"/>
              <a:t> anh </a:t>
            </a:r>
            <a:r>
              <a:rPr lang="vi-VN" dirty="0" err="1" smtClean="0"/>
              <a:t>Thành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6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Airbnb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engine.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2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3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0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9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0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7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Car Rental Portal - Cổng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thuê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5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87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2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 </a:t>
            </a:r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ở </a:t>
            </a:r>
            <a:r>
              <a:rPr lang="vi-VN" dirty="0" err="1" smtClean="0"/>
              <a:t>nước</a:t>
            </a:r>
            <a:r>
              <a:rPr lang="vi-VN" dirty="0" smtClean="0"/>
              <a:t> ta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nên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đa </a:t>
            </a:r>
            <a:r>
              <a:rPr lang="vi-VN" dirty="0" err="1" smtClean="0"/>
              <a:t>dạng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ngắn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 như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du </a:t>
            </a:r>
            <a:r>
              <a:rPr lang="vi-VN" dirty="0" err="1" smtClean="0"/>
              <a:t>lịch</a:t>
            </a:r>
            <a:r>
              <a:rPr lang="vi-VN" dirty="0" smtClean="0"/>
              <a:t>, </a:t>
            </a:r>
            <a:r>
              <a:rPr lang="vi-VN" dirty="0" err="1" smtClean="0"/>
              <a:t>từ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giờ</a:t>
            </a:r>
            <a:r>
              <a:rPr lang="vi-VN" dirty="0" smtClean="0"/>
              <a:t> hay </a:t>
            </a:r>
            <a:r>
              <a:rPr lang="vi-VN" dirty="0" err="1" smtClean="0"/>
              <a:t>ngày</a:t>
            </a:r>
            <a:r>
              <a:rPr lang="vi-VN" dirty="0" smtClean="0"/>
              <a:t> thuê cho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theo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đường</a:t>
            </a:r>
            <a:r>
              <a:rPr lang="vi-VN" dirty="0" smtClean="0"/>
              <a:t> di </a:t>
            </a:r>
            <a:r>
              <a:rPr lang="vi-VN" dirty="0" err="1" smtClean="0"/>
              <a:t>chuyển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quảng</a:t>
            </a:r>
            <a:r>
              <a:rPr lang="vi-VN" dirty="0" smtClean="0"/>
              <a:t> </a:t>
            </a:r>
            <a:r>
              <a:rPr lang="vi-VN" dirty="0" err="1" smtClean="0"/>
              <a:t>bá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nối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năng qua </a:t>
            </a:r>
            <a:r>
              <a:rPr lang="vi-VN" dirty="0" err="1" smtClean="0"/>
              <a:t>internet</a:t>
            </a:r>
            <a:r>
              <a:rPr lang="vi-VN" dirty="0" smtClean="0"/>
              <a:t> luôn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chiến</a:t>
            </a:r>
            <a:r>
              <a:rPr lang="vi-VN" dirty="0" smtClean="0"/>
              <a:t> </a:t>
            </a:r>
            <a:r>
              <a:rPr lang="vi-VN" dirty="0" err="1" smtClean="0"/>
              <a:t>lược</a:t>
            </a:r>
            <a:r>
              <a:rPr lang="vi-VN" dirty="0" smtClean="0"/>
              <a:t> </a:t>
            </a:r>
            <a:r>
              <a:rPr lang="vi-VN" dirty="0" err="1" smtClean="0"/>
              <a:t>đáng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tư.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1 </a:t>
            </a:r>
            <a:r>
              <a:rPr lang="vi-VN" dirty="0" err="1" smtClean="0"/>
              <a:t>bộ</a:t>
            </a:r>
            <a:r>
              <a:rPr lang="vi-VN" dirty="0" smtClean="0"/>
              <a:t> </a:t>
            </a:r>
            <a:r>
              <a:rPr lang="vi-VN" dirty="0" err="1" smtClean="0"/>
              <a:t>phận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trong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internet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cho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, sau </a:t>
            </a:r>
            <a:r>
              <a:rPr lang="vi-VN" dirty="0" err="1" smtClean="0"/>
              <a:t>đó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trên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Giờ</a:t>
            </a:r>
            <a:r>
              <a:rPr lang="vi-VN" dirty="0" smtClean="0"/>
              <a:t> tôi xin đi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chi </a:t>
            </a:r>
            <a:r>
              <a:rPr lang="vi-VN" dirty="0" err="1" smtClean="0"/>
              <a:t>tiết</a:t>
            </a:r>
            <a:r>
              <a:rPr lang="vi-VN" dirty="0" smtClean="0"/>
              <a:t>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</a:p>
          <a:p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chỉ</a:t>
            </a:r>
            <a:r>
              <a:rPr lang="vi-VN" dirty="0" smtClean="0"/>
              <a:t> </a:t>
            </a:r>
            <a:r>
              <a:rPr lang="vi-VN" dirty="0" err="1" smtClean="0"/>
              <a:t>tồn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2 </a:t>
            </a:r>
            <a:r>
              <a:rPr lang="vi-VN" dirty="0" err="1" smtClean="0"/>
              <a:t>dạng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không </a:t>
            </a:r>
            <a:r>
              <a:rPr lang="vi-VN" dirty="0" err="1" smtClean="0"/>
              <a:t>có</a:t>
            </a:r>
            <a:r>
              <a:rPr lang="vi-VN" dirty="0" smtClean="0"/>
              <a:t> nên ban </a:t>
            </a:r>
            <a:r>
              <a:rPr lang="vi-VN" dirty="0" err="1" smtClean="0"/>
              <a:t>đầu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</a:t>
            </a:r>
            <a:r>
              <a:rPr lang="vi-VN" dirty="0" err="1" smtClean="0"/>
              <a:t>dưới</a:t>
            </a:r>
            <a:r>
              <a:rPr lang="vi-VN" dirty="0" smtClean="0"/>
              <a:t> </a:t>
            </a:r>
            <a:r>
              <a:rPr lang="vi-VN" dirty="0" err="1" smtClean="0"/>
              <a:t>dạng</a:t>
            </a:r>
            <a:r>
              <a:rPr lang="vi-VN" dirty="0" smtClean="0"/>
              <a:t> </a:t>
            </a:r>
            <a:r>
              <a:rPr lang="vi-VN" dirty="0" err="1" smtClean="0"/>
              <a:t>binary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ở </a:t>
            </a:r>
            <a:r>
              <a:rPr lang="vi-VN" dirty="0" err="1" smtClean="0"/>
              <a:t>bản</a:t>
            </a:r>
            <a:r>
              <a:rPr lang="vi-VN" dirty="0" smtClean="0"/>
              <a:t> trên, xe </a:t>
            </a:r>
            <a:r>
              <a:rPr lang="vi-VN" dirty="0" err="1" smtClean="0"/>
              <a:t>số</a:t>
            </a:r>
            <a:r>
              <a:rPr lang="vi-VN" dirty="0" smtClean="0"/>
              <a:t> 1 </a:t>
            </a:r>
            <a:r>
              <a:rPr lang="vi-VN" dirty="0" err="1" smtClean="0"/>
              <a:t>là</a:t>
            </a:r>
            <a:r>
              <a:rPr lang="vi-VN" dirty="0" smtClean="0"/>
              <a:t> xe 4 </a:t>
            </a:r>
            <a:r>
              <a:rPr lang="vi-VN" dirty="0" err="1" smtClean="0"/>
              <a:t>ghế</a:t>
            </a:r>
            <a:r>
              <a:rPr lang="vi-VN" dirty="0" smtClean="0"/>
              <a:t>, không </a:t>
            </a:r>
            <a:r>
              <a:rPr lang="vi-VN" dirty="0" err="1" smtClean="0"/>
              <a:t>phải</a:t>
            </a:r>
            <a:r>
              <a:rPr lang="vi-VN" dirty="0" smtClean="0"/>
              <a:t> xe 7 </a:t>
            </a:r>
            <a:r>
              <a:rPr lang="vi-VN" dirty="0" err="1" smtClean="0"/>
              <a:t>ghế</a:t>
            </a:r>
            <a:r>
              <a:rPr lang="vi-VN" dirty="0" smtClean="0"/>
              <a:t>, </a:t>
            </a:r>
            <a:r>
              <a:rPr lang="vi-VN" dirty="0" err="1" smtClean="0"/>
              <a:t>chạy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xăng, không </a:t>
            </a:r>
            <a:r>
              <a:rPr lang="vi-VN" dirty="0" err="1" smtClean="0"/>
              <a:t>chạy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dầu</a:t>
            </a:r>
            <a:r>
              <a:rPr lang="vi-VN" dirty="0" smtClean="0"/>
              <a:t> </a:t>
            </a:r>
            <a:r>
              <a:rPr lang="vi-VN" dirty="0" err="1" smtClean="0"/>
              <a:t>diesel</a:t>
            </a:r>
            <a:r>
              <a:rPr lang="vi-VN" dirty="0" smtClean="0"/>
              <a:t>,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thuê </a:t>
            </a:r>
            <a:r>
              <a:rPr lang="vi-VN" dirty="0" err="1" smtClean="0"/>
              <a:t>bởi</a:t>
            </a:r>
            <a:r>
              <a:rPr lang="vi-VN" dirty="0" smtClean="0"/>
              <a:t> </a:t>
            </a:r>
            <a:r>
              <a:rPr lang="vi-VN" dirty="0" err="1" smtClean="0"/>
              <a:t>neighbor</a:t>
            </a:r>
            <a:r>
              <a:rPr lang="vi-VN" dirty="0" smtClean="0"/>
              <a:t> 1 </a:t>
            </a:r>
            <a:r>
              <a:rPr lang="vi-VN" dirty="0" err="1" smtClean="0"/>
              <a:t>và</a:t>
            </a:r>
            <a:r>
              <a:rPr lang="vi-VN" dirty="0" smtClean="0"/>
              <a:t>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049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công ty </a:t>
            </a:r>
            <a:r>
              <a:rPr lang="vi-VN" dirty="0" err="1" smtClean="0"/>
              <a:t>lớn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tư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website</a:t>
            </a:r>
            <a:r>
              <a:rPr lang="vi-VN" dirty="0" smtClean="0"/>
              <a:t> hay </a:t>
            </a:r>
            <a:r>
              <a:rPr lang="vi-VN" dirty="0" err="1" smtClean="0"/>
              <a:t>app</a:t>
            </a:r>
            <a:r>
              <a:rPr lang="vi-VN" dirty="0" smtClean="0"/>
              <a:t> di </a:t>
            </a:r>
            <a:r>
              <a:rPr lang="vi-VN" dirty="0" err="1" smtClean="0"/>
              <a:t>dộng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riêng </a:t>
            </a:r>
            <a:r>
              <a:rPr lang="vi-VN" dirty="0" err="1" smtClean="0"/>
              <a:t>họ</a:t>
            </a:r>
            <a:r>
              <a:rPr lang="vi-VN" dirty="0" smtClean="0"/>
              <a:t>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như </a:t>
            </a:r>
            <a:r>
              <a:rPr lang="vi-VN" dirty="0" err="1" smtClean="0"/>
              <a:t>Vinasun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, thuexegiare.net, </a:t>
            </a:r>
            <a:r>
              <a:rPr lang="vi-VN" dirty="0" err="1" smtClean="0"/>
              <a:t>đoàn</a:t>
            </a:r>
            <a:r>
              <a:rPr lang="vi-VN" dirty="0" smtClean="0"/>
              <a:t> khanh </a:t>
            </a:r>
            <a:r>
              <a:rPr lang="vi-VN" dirty="0" err="1" smtClean="0"/>
              <a:t>travel</a:t>
            </a:r>
            <a:r>
              <a:rPr lang="vi-VN" dirty="0" smtClean="0"/>
              <a:t>...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thoải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phù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kinh doanh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47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dirty="0" smtClean="0"/>
              <a:t> </a:t>
            </a:r>
            <a:r>
              <a:rPr lang="en-US" dirty="0" err="1" smtClean="0"/>
              <a:t>Consine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vi-VN" baseline="0" dirty="0" err="1" smtClean="0"/>
              <a:t>cosine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vi-VN" baseline="0" dirty="0" smtClean="0"/>
              <a:t> như sau.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dot product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norm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49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lại</a:t>
            </a:r>
            <a:r>
              <a:rPr lang="en-US" baseline="0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attribute vector </a:t>
            </a:r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4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term frequency – inverse document frequency.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binary,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tf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binary scheme.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tf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binary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idf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72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tf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idf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220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không đơn </a:t>
            </a:r>
            <a:r>
              <a:rPr lang="vi-VN" dirty="0" err="1" smtClean="0"/>
              <a:t>giản</a:t>
            </a:r>
            <a:r>
              <a:rPr lang="vi-VN" dirty="0" smtClean="0"/>
              <a:t> như </a:t>
            </a:r>
            <a:r>
              <a:rPr lang="vi-VN" dirty="0" err="1" smtClean="0"/>
              <a:t>thế</a:t>
            </a:r>
            <a:r>
              <a:rPr lang="vi-VN" dirty="0" smtClean="0"/>
              <a:t>.</a:t>
            </a:r>
            <a:r>
              <a:rPr lang="en-US" baseline="0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phải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chuyến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chuyến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vi-VN" dirty="0" err="1" smtClean="0"/>
              <a:t>vector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08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Thế</a:t>
            </a:r>
            <a:r>
              <a:rPr lang="vi-VN" dirty="0" smtClean="0"/>
              <a:t> nhưng chi </a:t>
            </a:r>
            <a:r>
              <a:rPr lang="vi-VN" dirty="0" err="1" smtClean="0"/>
              <a:t>phí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không </a:t>
            </a:r>
            <a:r>
              <a:rPr lang="vi-VN" dirty="0" err="1" smtClean="0"/>
              <a:t>hề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doanh </a:t>
            </a:r>
            <a:r>
              <a:rPr lang="vi-VN" dirty="0" err="1" smtClean="0"/>
              <a:t>nghiệp</a:t>
            </a:r>
            <a:r>
              <a:rPr lang="vi-VN" dirty="0" smtClean="0"/>
              <a:t> cho thuê xe </a:t>
            </a:r>
            <a:r>
              <a:rPr lang="vi-VN" dirty="0" err="1" smtClean="0"/>
              <a:t>cở</a:t>
            </a:r>
            <a:r>
              <a:rPr lang="vi-VN" dirty="0" smtClean="0"/>
              <a:t> </a:t>
            </a:r>
            <a:r>
              <a:rPr lang="vi-VN" dirty="0" err="1" smtClean="0"/>
              <a:t>vừa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nhó</a:t>
            </a:r>
            <a:r>
              <a:rPr lang="vi-VN" dirty="0" smtClean="0"/>
              <a:t>,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</a:t>
            </a:r>
            <a:r>
              <a:rPr lang="vi-VN" dirty="0" err="1" smtClean="0"/>
              <a:t>giống</a:t>
            </a:r>
            <a:r>
              <a:rPr lang="vi-VN" dirty="0" smtClean="0"/>
              <a:t> như </a:t>
            </a:r>
            <a:r>
              <a:rPr lang="vi-VN" dirty="0" err="1" smtClean="0"/>
              <a:t>bất</a:t>
            </a:r>
            <a:r>
              <a:rPr lang="vi-VN" dirty="0" smtClean="0"/>
              <a:t> </a:t>
            </a:r>
            <a:r>
              <a:rPr lang="vi-VN" dirty="0" err="1" smtClean="0"/>
              <a:t>kì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,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tiềm</a:t>
            </a:r>
            <a:r>
              <a:rPr lang="vi-VN" dirty="0" smtClean="0"/>
              <a:t> </a:t>
            </a:r>
            <a:r>
              <a:rPr lang="vi-VN" dirty="0" err="1" smtClean="0"/>
              <a:t>ẩn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rủi</a:t>
            </a:r>
            <a:r>
              <a:rPr lang="vi-VN" dirty="0" smtClean="0"/>
              <a:t> ro </a:t>
            </a:r>
            <a:r>
              <a:rPr lang="vi-VN" dirty="0" err="1" smtClean="0"/>
              <a:t>thất</a:t>
            </a:r>
            <a:r>
              <a:rPr lang="vi-VN" dirty="0" smtClean="0"/>
              <a:t> </a:t>
            </a:r>
            <a:r>
              <a:rPr lang="vi-VN" dirty="0" err="1" smtClean="0"/>
              <a:t>bại</a:t>
            </a:r>
            <a:r>
              <a:rPr lang="vi-VN" dirty="0" smtClean="0"/>
              <a:t>,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lép</a:t>
            </a:r>
            <a:r>
              <a:rPr lang="vi-VN" dirty="0" smtClean="0"/>
              <a:t> </a:t>
            </a:r>
            <a:r>
              <a:rPr lang="vi-VN" dirty="0" err="1" smtClean="0"/>
              <a:t>vế</a:t>
            </a:r>
            <a:r>
              <a:rPr lang="vi-VN" dirty="0" smtClean="0"/>
              <a:t>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sản</a:t>
            </a:r>
            <a:r>
              <a:rPr lang="vi-VN" dirty="0" smtClean="0"/>
              <a:t> </a:t>
            </a:r>
            <a:r>
              <a:rPr lang="vi-VN" dirty="0" err="1" smtClean="0"/>
              <a:t>phẩm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loại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tuổi</a:t>
            </a:r>
            <a:r>
              <a:rPr lang="vi-VN" dirty="0" smtClean="0"/>
              <a:t> hơn, hay </a:t>
            </a:r>
            <a:r>
              <a:rPr lang="vi-VN" dirty="0" err="1" smtClean="0"/>
              <a:t>bị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đào</a:t>
            </a:r>
            <a:r>
              <a:rPr lang="vi-VN" dirty="0" smtClean="0"/>
              <a:t> </a:t>
            </a:r>
            <a:r>
              <a:rPr lang="vi-VN" dirty="0" err="1" smtClean="0"/>
              <a:t>thải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thiếu</a:t>
            </a:r>
            <a:r>
              <a:rPr lang="vi-VN" dirty="0" smtClean="0"/>
              <a:t> </a:t>
            </a:r>
            <a:r>
              <a:rPr lang="vi-VN" dirty="0" err="1" smtClean="0"/>
              <a:t>tiện</a:t>
            </a:r>
            <a:r>
              <a:rPr lang="vi-VN" dirty="0" smtClean="0"/>
              <a:t> </a:t>
            </a:r>
            <a:r>
              <a:rPr lang="vi-VN" dirty="0" err="1" smtClean="0"/>
              <a:t>lợi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61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phương </a:t>
            </a:r>
            <a:r>
              <a:rPr lang="vi-VN" dirty="0" err="1" smtClean="0"/>
              <a:t>án</a:t>
            </a:r>
            <a:r>
              <a:rPr lang="vi-VN" dirty="0" smtClean="0"/>
              <a:t> </a:t>
            </a:r>
            <a:r>
              <a:rPr lang="vi-VN" dirty="0" err="1" smtClean="0"/>
              <a:t>khác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trở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hay </a:t>
            </a:r>
            <a:r>
              <a:rPr lang="vi-VN" dirty="0" err="1" smtClean="0"/>
              <a:t>lái</a:t>
            </a:r>
            <a:r>
              <a:rPr lang="vi-VN" dirty="0" smtClean="0"/>
              <a:t> xe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lớn</a:t>
            </a:r>
            <a:r>
              <a:rPr lang="vi-VN" dirty="0" smtClean="0"/>
              <a:t> hơn, </a:t>
            </a:r>
            <a:r>
              <a:rPr lang="vi-VN" dirty="0" err="1" smtClean="0"/>
              <a:t>điển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,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taxi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rẽ</a:t>
            </a:r>
            <a:r>
              <a:rPr lang="vi-VN" dirty="0" smtClean="0"/>
              <a:t> đang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ở </a:t>
            </a:r>
            <a:r>
              <a:rPr lang="vi-VN" dirty="0" err="1" smtClean="0"/>
              <a:t>nước</a:t>
            </a:r>
            <a:r>
              <a:rPr lang="vi-VN" dirty="0" smtClean="0"/>
              <a:t> ta. Qui </a:t>
            </a:r>
            <a:r>
              <a:rPr lang="vi-VN" dirty="0" err="1" smtClean="0"/>
              <a:t>trình</a:t>
            </a:r>
            <a:r>
              <a:rPr lang="vi-VN" dirty="0" smtClean="0"/>
              <a:t> đăng </a:t>
            </a:r>
            <a:r>
              <a:rPr lang="vi-VN" dirty="0" err="1" smtClean="0"/>
              <a:t>ký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khá</a:t>
            </a:r>
            <a:r>
              <a:rPr lang="vi-VN" dirty="0" smtClean="0"/>
              <a:t> đơn </a:t>
            </a:r>
            <a:r>
              <a:rPr lang="vi-VN" dirty="0" err="1" smtClean="0"/>
              <a:t>giản</a:t>
            </a:r>
            <a:r>
              <a:rPr lang="vi-VN" dirty="0" smtClean="0"/>
              <a:t>.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tận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trên </a:t>
            </a:r>
            <a:r>
              <a:rPr lang="vi-VN" dirty="0" err="1" smtClean="0"/>
              <a:t>điện</a:t>
            </a:r>
            <a:r>
              <a:rPr lang="vi-VN" dirty="0" smtClean="0"/>
              <a:t> </a:t>
            </a:r>
            <a:r>
              <a:rPr lang="vi-VN" dirty="0" err="1" smtClean="0"/>
              <a:t>thoại</a:t>
            </a:r>
            <a:r>
              <a:rPr lang="vi-VN" dirty="0" smtClean="0"/>
              <a:t> di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vô </a:t>
            </a:r>
            <a:r>
              <a:rPr lang="vi-VN" dirty="0" err="1" smtClean="0"/>
              <a:t>cùng</a:t>
            </a:r>
            <a:r>
              <a:rPr lang="vi-VN" dirty="0" smtClean="0"/>
              <a:t> nhanh </a:t>
            </a:r>
            <a:r>
              <a:rPr lang="vi-VN" dirty="0" err="1" smtClean="0"/>
              <a:t>chóng</a:t>
            </a:r>
            <a:r>
              <a:rPr lang="vi-VN" dirty="0" smtClean="0"/>
              <a:t>. </a:t>
            </a:r>
            <a:r>
              <a:rPr lang="vi-VN" dirty="0" err="1" smtClean="0"/>
              <a:t>Phầm</a:t>
            </a:r>
            <a:r>
              <a:rPr lang="vi-VN" dirty="0" smtClean="0"/>
              <a:t> </a:t>
            </a:r>
            <a:r>
              <a:rPr lang="vi-VN" dirty="0" err="1" smtClean="0"/>
              <a:t>mềm</a:t>
            </a:r>
            <a:r>
              <a:rPr lang="vi-VN" dirty="0" smtClean="0"/>
              <a:t>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giúp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lái</a:t>
            </a:r>
            <a:r>
              <a:rPr lang="vi-VN" dirty="0" smtClean="0"/>
              <a:t> xe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lẫn</a:t>
            </a:r>
            <a:r>
              <a:rPr lang="vi-VN" dirty="0" smtClean="0"/>
              <a:t> nhau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chỉ</a:t>
            </a:r>
            <a:r>
              <a:rPr lang="vi-VN" dirty="0" smtClean="0"/>
              <a:t> ra </a:t>
            </a:r>
            <a:r>
              <a:rPr lang="vi-VN" dirty="0" err="1" smtClean="0"/>
              <a:t>điểm</a:t>
            </a:r>
            <a:r>
              <a:rPr lang="vi-VN" dirty="0" smtClean="0"/>
              <a:t> đi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google</a:t>
            </a:r>
            <a:r>
              <a:rPr lang="vi-VN" dirty="0" smtClean="0"/>
              <a:t> </a:t>
            </a:r>
            <a:r>
              <a:rPr lang="vi-VN" dirty="0" err="1" smtClean="0"/>
              <a:t>map</a:t>
            </a:r>
            <a:r>
              <a:rPr lang="vi-VN" dirty="0" smtClean="0"/>
              <a:t>.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en-US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còn</a:t>
            </a:r>
            <a:r>
              <a:rPr lang="vi-VN" dirty="0" smtClean="0"/>
              <a:t> đưa ra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lương </a:t>
            </a:r>
            <a:r>
              <a:rPr lang="vi-VN" dirty="0" err="1" smtClean="0"/>
              <a:t>thưởng</a:t>
            </a:r>
            <a:r>
              <a:rPr lang="vi-VN" dirty="0" smtClean="0"/>
              <a:t> vô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hấp</a:t>
            </a:r>
            <a:r>
              <a:rPr lang="vi-VN" dirty="0" smtClean="0"/>
              <a:t> </a:t>
            </a:r>
            <a:r>
              <a:rPr lang="vi-VN" dirty="0" err="1" smtClean="0"/>
              <a:t>dẫn</a:t>
            </a:r>
            <a:r>
              <a:rPr lang="vi-VN" dirty="0" smtClean="0"/>
              <a:t> cho </a:t>
            </a:r>
            <a:r>
              <a:rPr lang="vi-VN" dirty="0" err="1" smtClean="0"/>
              <a:t>tài</a:t>
            </a:r>
            <a:r>
              <a:rPr lang="vi-VN" dirty="0" smtClean="0"/>
              <a:t> </a:t>
            </a:r>
            <a:r>
              <a:rPr lang="vi-VN" dirty="0" err="1" smtClean="0"/>
              <a:t>xế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cho </a:t>
            </a:r>
            <a:r>
              <a:rPr lang="vi-VN" dirty="0" err="1" smtClean="0"/>
              <a:t>họ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Dù</a:t>
            </a:r>
            <a:r>
              <a:rPr lang="vi-VN" dirty="0" smtClean="0"/>
              <a:t> 2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công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nhưng </a:t>
            </a:r>
            <a:r>
              <a:rPr lang="vi-VN" dirty="0" err="1" smtClean="0"/>
              <a:t>vẫn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</a:t>
            </a:r>
            <a:r>
              <a:rPr lang="vi-VN" dirty="0" err="1" smtClean="0"/>
              <a:t>vẫn</a:t>
            </a:r>
            <a:r>
              <a:rPr lang="vi-VN" dirty="0" smtClean="0"/>
              <a:t> không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vì</a:t>
            </a:r>
            <a:r>
              <a:rPr lang="vi-VN" dirty="0" smtClean="0"/>
              <a:t> </a:t>
            </a:r>
            <a:r>
              <a:rPr lang="vi-VN" dirty="0" err="1" smtClean="0"/>
              <a:t>cảm</a:t>
            </a:r>
            <a:r>
              <a:rPr lang="vi-VN" dirty="0" smtClean="0"/>
              <a:t> </a:t>
            </a:r>
            <a:r>
              <a:rPr lang="vi-VN" dirty="0" err="1" smtClean="0"/>
              <a:t>thấy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phải</a:t>
            </a:r>
            <a:r>
              <a:rPr lang="vi-VN" dirty="0" smtClean="0"/>
              <a:t> </a:t>
            </a:r>
            <a:r>
              <a:rPr lang="vi-VN" dirty="0" err="1" smtClean="0"/>
              <a:t>chấp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khi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việc</a:t>
            </a:r>
            <a:r>
              <a:rPr lang="vi-VN" dirty="0" smtClean="0"/>
              <a:t> cho </a:t>
            </a:r>
            <a:r>
              <a:rPr lang="vi-VN" dirty="0" err="1" smtClean="0"/>
              <a:t>Uber</a:t>
            </a:r>
            <a:r>
              <a:rPr lang="vi-VN" dirty="0" smtClean="0"/>
              <a:t> hay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gò</a:t>
            </a:r>
            <a:r>
              <a:rPr lang="vi-VN" dirty="0" smtClean="0"/>
              <a:t> </a:t>
            </a:r>
            <a:r>
              <a:rPr lang="vi-VN" dirty="0" err="1" smtClean="0"/>
              <a:t>bó</a:t>
            </a:r>
            <a:r>
              <a:rPr lang="vi-VN" dirty="0" smtClean="0"/>
              <a:t>.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không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mức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. </a:t>
            </a:r>
            <a:r>
              <a:rPr lang="vi-VN" dirty="0" err="1" smtClean="0"/>
              <a:t>Ngoài</a:t>
            </a:r>
            <a:r>
              <a:rPr lang="vi-VN" dirty="0" smtClean="0"/>
              <a:t> ra </a:t>
            </a:r>
            <a:r>
              <a:rPr lang="vi-VN" dirty="0" err="1" smtClean="0"/>
              <a:t>Uber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Grab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không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thuê xe </a:t>
            </a:r>
            <a:r>
              <a:rPr lang="vi-VN" dirty="0" err="1" smtClean="0"/>
              <a:t>dài</a:t>
            </a:r>
            <a:r>
              <a:rPr lang="vi-VN" dirty="0" smtClean="0"/>
              <a:t> </a:t>
            </a:r>
            <a:r>
              <a:rPr lang="vi-VN" dirty="0" err="1" smtClean="0"/>
              <a:t>hạn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Gần</a:t>
            </a:r>
            <a:r>
              <a:rPr lang="vi-VN" dirty="0" smtClean="0"/>
              <a:t> đây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giái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xe </a:t>
            </a:r>
            <a:r>
              <a:rPr lang="vi-VN" dirty="0" err="1" smtClean="0"/>
              <a:t>online</a:t>
            </a:r>
            <a:r>
              <a:rPr lang="vi-VN" dirty="0" smtClean="0"/>
              <a:t> </a:t>
            </a:r>
            <a:r>
              <a:rPr lang="vi-VN" dirty="0" err="1" smtClean="0"/>
              <a:t>mới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Aleka. Aleka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vi-VN" dirty="0" err="1" smtClean="0"/>
              <a:t>sàn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 cho thuê xe </a:t>
            </a:r>
            <a:r>
              <a:rPr lang="vi-VN" dirty="0" err="1" smtClean="0"/>
              <a:t>được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trên khuôn </a:t>
            </a:r>
            <a:r>
              <a:rPr lang="vi-VN" dirty="0" err="1" smtClean="0"/>
              <a:t>mẫu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như </a:t>
            </a:r>
            <a:r>
              <a:rPr lang="vi-VN" dirty="0" err="1" smtClean="0"/>
              <a:t>Airbnb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cho thuê </a:t>
            </a:r>
            <a:r>
              <a:rPr lang="vi-VN" dirty="0" err="1" smtClean="0"/>
              <a:t>nhà</a:t>
            </a:r>
            <a:r>
              <a:rPr lang="vi-VN" dirty="0" smtClean="0"/>
              <a:t> </a:t>
            </a:r>
            <a:r>
              <a:rPr lang="vi-VN" dirty="0" err="1" smtClean="0"/>
              <a:t>trọ</a:t>
            </a:r>
            <a:r>
              <a:rPr lang="vi-VN" dirty="0" smtClean="0"/>
              <a:t> </a:t>
            </a:r>
            <a:r>
              <a:rPr lang="vi-VN" dirty="0" err="1" smtClean="0"/>
              <a:t>nỗi</a:t>
            </a:r>
            <a:r>
              <a:rPr lang="vi-VN" dirty="0" smtClean="0"/>
              <a:t> </a:t>
            </a:r>
            <a:r>
              <a:rPr lang="vi-VN" dirty="0" err="1" smtClean="0"/>
              <a:t>tiếng</a:t>
            </a:r>
            <a:r>
              <a:rPr lang="vi-VN" dirty="0" smtClean="0"/>
              <a:t>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. Aleka cho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cho thuê xe </a:t>
            </a:r>
            <a:r>
              <a:rPr lang="vi-VN" dirty="0" err="1" smtClean="0"/>
              <a:t>đã</a:t>
            </a:r>
            <a:r>
              <a:rPr lang="vi-VN" dirty="0" smtClean="0"/>
              <a:t> đăng </a:t>
            </a:r>
            <a:r>
              <a:rPr lang="vi-VN" dirty="0" err="1" smtClean="0"/>
              <a:t>ký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đăng xe lên </a:t>
            </a:r>
            <a:r>
              <a:rPr lang="vi-VN" dirty="0" err="1" smtClean="0"/>
              <a:t>website</a:t>
            </a:r>
            <a:r>
              <a:rPr lang="vi-VN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thuê </a:t>
            </a:r>
            <a:r>
              <a:rPr lang="vi-VN" dirty="0" err="1" smtClean="0"/>
              <a:t>cũng</a:t>
            </a:r>
            <a:r>
              <a:rPr lang="vi-VN" dirty="0" smtClean="0"/>
              <a:t> như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khoản</a:t>
            </a:r>
            <a:r>
              <a:rPr lang="vi-VN" dirty="0" smtClean="0"/>
              <a:t> thuê </a:t>
            </a:r>
            <a:r>
              <a:rPr lang="vi-VN" dirty="0" err="1" smtClean="0"/>
              <a:t>khác</a:t>
            </a:r>
            <a:r>
              <a:rPr lang="vi-VN" dirty="0" smtClean="0"/>
              <a:t>. Trang </a:t>
            </a:r>
            <a:r>
              <a:rPr lang="vi-VN" dirty="0" err="1" smtClean="0"/>
              <a:t>web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công </a:t>
            </a:r>
            <a:r>
              <a:rPr lang="vi-VN" dirty="0" err="1" smtClean="0"/>
              <a:t>cụ</a:t>
            </a:r>
            <a:r>
              <a:rPr lang="vi-VN" dirty="0" smtClean="0"/>
              <a:t> </a:t>
            </a:r>
            <a:r>
              <a:rPr lang="vi-VN" dirty="0" err="1" smtClean="0"/>
              <a:t>search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thuê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dễ</a:t>
            </a:r>
            <a:r>
              <a:rPr lang="vi-VN" dirty="0" smtClean="0"/>
              <a:t> </a:t>
            </a:r>
            <a:r>
              <a:rPr lang="vi-VN" dirty="0" err="1" smtClean="0"/>
              <a:t>dàng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 cho thuê </a:t>
            </a:r>
            <a:r>
              <a:rPr lang="vi-VN" dirty="0" err="1" smtClean="0"/>
              <a:t>phụ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.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hỗ</a:t>
            </a:r>
            <a:r>
              <a:rPr lang="vi-VN" dirty="0" smtClean="0"/>
              <a:t> </a:t>
            </a:r>
            <a:r>
              <a:rPr lang="vi-VN" dirty="0" err="1" smtClean="0"/>
              <a:t>trợ</a:t>
            </a:r>
            <a:r>
              <a:rPr lang="vi-VN" dirty="0" smtClean="0"/>
              <a:t> cho </a:t>
            </a:r>
            <a:r>
              <a:rPr lang="vi-VN" dirty="0" err="1" smtClean="0"/>
              <a:t>người</a:t>
            </a:r>
            <a:r>
              <a:rPr lang="vi-VN" dirty="0" smtClean="0"/>
              <a:t> thuê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trả</a:t>
            </a:r>
            <a:r>
              <a:rPr lang="vi-VN" dirty="0" smtClean="0"/>
              <a:t> </a:t>
            </a:r>
            <a:r>
              <a:rPr lang="vi-VN" dirty="0" err="1" smtClean="0"/>
              <a:t>phí</a:t>
            </a:r>
            <a:r>
              <a:rPr lang="vi-VN" dirty="0" smtClean="0"/>
              <a:t> thuê xe </a:t>
            </a:r>
            <a:r>
              <a:rPr lang="vi-VN" dirty="0" err="1" smtClean="0"/>
              <a:t>online</a:t>
            </a:r>
            <a:r>
              <a:rPr lang="vi-VN" dirty="0" smtClean="0"/>
              <a:t>. Hơn </a:t>
            </a:r>
            <a:r>
              <a:rPr lang="vi-VN" dirty="0" err="1" smtClean="0"/>
              <a:t>thế</a:t>
            </a:r>
            <a:r>
              <a:rPr lang="vi-VN" dirty="0" smtClean="0"/>
              <a:t> </a:t>
            </a:r>
            <a:r>
              <a:rPr lang="vi-VN" dirty="0" err="1" smtClean="0"/>
              <a:t>nữa</a:t>
            </a:r>
            <a:r>
              <a:rPr lang="vi-VN" dirty="0" smtClean="0"/>
              <a:t>, Aleka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giúp</a:t>
            </a:r>
            <a:r>
              <a:rPr lang="vi-VN" dirty="0" smtClean="0"/>
              <a:t> </a:t>
            </a:r>
            <a:r>
              <a:rPr lang="vi-VN" dirty="0" err="1" smtClean="0"/>
              <a:t>nhà</a:t>
            </a:r>
            <a:r>
              <a:rPr lang="vi-VN" dirty="0" smtClean="0"/>
              <a:t> cung </a:t>
            </a:r>
            <a:r>
              <a:rPr lang="vi-VN" dirty="0" err="1" smtClean="0"/>
              <a:t>cấp</a:t>
            </a:r>
            <a:r>
              <a:rPr lang="vi-VN" dirty="0" smtClean="0"/>
              <a:t> xe </a:t>
            </a:r>
            <a:r>
              <a:rPr lang="vi-VN" dirty="0" err="1" smtClean="0"/>
              <a:t>quản</a:t>
            </a:r>
            <a:r>
              <a:rPr lang="vi-VN" dirty="0" smtClean="0"/>
              <a:t> </a:t>
            </a:r>
            <a:r>
              <a:rPr lang="vi-VN" dirty="0" err="1" smtClean="0"/>
              <a:t>lý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ngay trên </a:t>
            </a:r>
            <a:r>
              <a:rPr lang="vi-VN" dirty="0" err="1" smtClean="0"/>
              <a:t>website</a:t>
            </a:r>
            <a:r>
              <a:rPr lang="vi-V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47.png"/><Relationship Id="rId10" Type="http://schemas.openxmlformats.org/officeDocument/2006/relationships/image" Target="../media/image39.png"/><Relationship Id="rId4" Type="http://schemas.openxmlformats.org/officeDocument/2006/relationships/image" Target="../media/image46.png"/><Relationship Id="rId9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46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1.png"/><Relationship Id="rId5" Type="http://schemas.openxmlformats.org/officeDocument/2006/relationships/image" Target="../media/image48.png"/><Relationship Id="rId15" Type="http://schemas.openxmlformats.org/officeDocument/2006/relationships/image" Target="../media/image39.png"/><Relationship Id="rId10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4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8833"/>
            <a:ext cx="5322194" cy="5532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792" y="3913748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437168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0413" y="3177903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0991" y="3499745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68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485238" y="2805862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19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85236" y="2112034"/>
            <a:ext cx="6658764" cy="1557941"/>
            <a:chOff x="3313648" y="1673042"/>
            <a:chExt cx="8878352" cy="2077254"/>
          </a:xfrm>
        </p:grpSpPr>
        <p:sp>
          <p:nvSpPr>
            <p:cNvPr id="12" name="Rectangle 11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1" name="Picture 20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895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5239" y="2112034"/>
            <a:ext cx="6658765" cy="1557941"/>
            <a:chOff x="3313648" y="1673042"/>
            <a:chExt cx="8878353" cy="2077254"/>
          </a:xfrm>
        </p:grpSpPr>
        <p:sp>
          <p:nvSpPr>
            <p:cNvPr id="15" name="Rectangle 14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4" name="Picture 23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22" name="Picture 21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36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5239" y="2112032"/>
            <a:ext cx="6658765" cy="2260641"/>
            <a:chOff x="3313648" y="1673042"/>
            <a:chExt cx="8878353" cy="3014188"/>
          </a:xfrm>
        </p:grpSpPr>
        <p:sp>
          <p:nvSpPr>
            <p:cNvPr id="4" name="Rectangle 3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3" name="Picture 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13" name="Picture 1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306226" y="3834476"/>
              <a:ext cx="5777922" cy="852754"/>
              <a:chOff x="6123345" y="1747280"/>
              <a:chExt cx="5677493" cy="85275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76100" y="1749169"/>
                <a:ext cx="4824738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Feedback on rental services</a:t>
                </a:r>
              </a:p>
            </p:txBody>
          </p:sp>
          <p:pic>
            <p:nvPicPr>
              <p:cNvPr id="16" name="Picture 15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38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672587" y="339507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</p:spTree>
    <p:extLst>
      <p:ext uri="{BB962C8B-B14F-4D97-AF65-F5344CB8AC3E}">
        <p14:creationId xmlns:p14="http://schemas.microsoft.com/office/powerpoint/2010/main" val="24930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6" cy="2104333"/>
            <a:chOff x="2230114" y="1730131"/>
            <a:chExt cx="7468715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5" cy="2805777"/>
              <a:chOff x="3313648" y="944519"/>
              <a:chExt cx="7468715" cy="28057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13648" y="2598146"/>
                <a:ext cx="2419082" cy="1152150"/>
              </a:xfrm>
              <a:prstGeom prst="rect">
                <a:avLst/>
              </a:prstGeom>
              <a:solidFill>
                <a:srgbClr val="007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/>
                  <a:t>CRP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935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6" y="2154852"/>
            <a:ext cx="5601537" cy="2104333"/>
            <a:chOff x="2230114" y="1730131"/>
            <a:chExt cx="7468716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6" cy="2805777"/>
              <a:chOff x="3313648" y="944519"/>
              <a:chExt cx="7468716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6" cy="1902720"/>
                <a:chOff x="3210617" y="1589998"/>
                <a:chExt cx="7468716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39" cy="956011"/>
                  <a:chOff x="5637494" y="1589998"/>
                  <a:chExt cx="5041839" cy="95601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810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Official name: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Car Rental Portal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Vietnamese name: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	</a:t>
            </a:r>
            <a:r>
              <a:rPr lang="en-US" sz="2400" b="1" dirty="0" err="1" smtClean="0">
                <a:solidFill>
                  <a:schemeClr val="tx2"/>
                </a:solidFill>
              </a:rPr>
              <a:t>Cổng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thông</a:t>
            </a:r>
            <a:r>
              <a:rPr lang="en-US" sz="2400" b="1" dirty="0" smtClean="0">
                <a:solidFill>
                  <a:schemeClr val="tx2"/>
                </a:solidFill>
              </a:rPr>
              <a:t> tin </a:t>
            </a:r>
            <a:r>
              <a:rPr lang="en-US" sz="2400" b="1" dirty="0" err="1" smtClean="0">
                <a:solidFill>
                  <a:schemeClr val="tx2"/>
                </a:solidFill>
              </a:rPr>
              <a:t>cho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thuê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xe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Abbreviation: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	CRP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8" cy="2104333"/>
            <a:chOff x="2230114" y="1730131"/>
            <a:chExt cx="7468717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2805777"/>
              <a:chOff x="3313648" y="944519"/>
              <a:chExt cx="7468717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02720"/>
                <a:chOff x="3210617" y="1589998"/>
                <a:chExt cx="7468717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751134"/>
                  <a:chOff x="5637494" y="1589998"/>
                  <a:chExt cx="5041840" cy="175113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99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5601538" cy="2667261"/>
            <a:chOff x="2230114" y="1730131"/>
            <a:chExt cx="7468717" cy="3556348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3556348"/>
              <a:chOff x="3313648" y="944519"/>
              <a:chExt cx="7468717" cy="355634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83802"/>
                <a:chOff x="3210617" y="1589998"/>
                <a:chExt cx="7468717" cy="198380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983802"/>
                  <a:chOff x="5637494" y="1589998"/>
                  <a:chExt cx="5041840" cy="1983802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6" name="Right Arrow 35"/>
                  <p:cNvSpPr/>
                  <p:nvPr/>
                </p:nvSpPr>
                <p:spPr>
                  <a:xfrm rot="1513184">
                    <a:off x="5660586" y="3262866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0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7" y="3651890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7472493" y="3651890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Manage bookings’ information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187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7131704" cy="3767928"/>
            <a:chOff x="2230114" y="1730131"/>
            <a:chExt cx="9508939" cy="5023904"/>
          </a:xfrm>
        </p:grpSpPr>
        <p:grpSp>
          <p:nvGrpSpPr>
            <p:cNvPr id="7" name="Group 6"/>
            <p:cNvGrpSpPr/>
            <p:nvPr/>
          </p:nvGrpSpPr>
          <p:grpSpPr>
            <a:xfrm>
              <a:off x="2230114" y="1730131"/>
              <a:ext cx="9508939" cy="5023904"/>
              <a:chOff x="2230114" y="1730131"/>
              <a:chExt cx="9508939" cy="50239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30114" y="1730131"/>
                <a:ext cx="9506747" cy="4966883"/>
                <a:chOff x="3313648" y="944519"/>
                <a:chExt cx="9506747" cy="49668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3648" y="1847576"/>
                  <a:ext cx="9506747" cy="4063826"/>
                  <a:chOff x="3210617" y="1589998"/>
                  <a:chExt cx="9506747" cy="406382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10617" y="2340568"/>
                    <a:ext cx="2419082" cy="1152150"/>
                  </a:xfrm>
                  <a:prstGeom prst="rect">
                    <a:avLst/>
                  </a:prstGeom>
                  <a:solidFill>
                    <a:srgbClr val="0074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/>
                      <a:t>CRP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637494" y="1589998"/>
                    <a:ext cx="5049553" cy="3555011"/>
                    <a:chOff x="5637494" y="1589998"/>
                    <a:chExt cx="5049553" cy="3555011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6520486" y="1589998"/>
                      <a:ext cx="4158847" cy="848977"/>
                      <a:chOff x="7766988" y="1859471"/>
                      <a:chExt cx="4158847" cy="848977"/>
                    </a:xfrm>
                  </p:grpSpPr>
                  <p:pic>
                    <p:nvPicPr>
                      <p:cNvPr id="2052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8" y="1859471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8615964" y="1859471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Update customer feedback</a:t>
                        </a:r>
                      </a:p>
                    </p:txBody>
                  </p: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520487" y="2492155"/>
                      <a:ext cx="4158847" cy="848977"/>
                      <a:chOff x="7766989" y="1809795"/>
                      <a:chExt cx="4158847" cy="848977"/>
                    </a:xfrm>
                  </p:grpSpPr>
                  <p:pic>
                    <p:nvPicPr>
                      <p:cNvPr id="10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9" y="1809795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8615965" y="1809795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Manage vehicles’ information</a:t>
                        </a:r>
                      </a:p>
                    </p:txBody>
                  </p: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528200" y="4296032"/>
                      <a:ext cx="4158847" cy="848977"/>
                      <a:chOff x="7774702" y="2661839"/>
                      <a:chExt cx="4158847" cy="848977"/>
                    </a:xfrm>
                  </p:grpSpPr>
                  <p:pic>
                    <p:nvPicPr>
                      <p:cNvPr id="13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702" y="2661839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8623678" y="2661839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Declare their own rental policies</a:t>
                        </a:r>
                      </a:p>
                    </p:txBody>
                  </p:sp>
                </p:grpSp>
                <p:sp>
                  <p:nvSpPr>
                    <p:cNvPr id="27" name="Right Arrow 26"/>
                    <p:cNvSpPr/>
                    <p:nvPr/>
                  </p:nvSpPr>
                  <p:spPr>
                    <a:xfrm rot="19820156">
                      <a:off x="5637494" y="2235075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5" name="Right Arrow 34"/>
                    <p:cNvSpPr/>
                    <p:nvPr/>
                  </p:nvSpPr>
                  <p:spPr>
                    <a:xfrm>
                      <a:off x="5675107" y="2761176"/>
                      <a:ext cx="824473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 rot="1513184">
                      <a:off x="5660586" y="3262866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0771098" y="3697736"/>
                    <a:ext cx="1946266" cy="1956088"/>
                    <a:chOff x="10615638" y="3955072"/>
                    <a:chExt cx="1946266" cy="1956088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910814" y="3955072"/>
                      <a:ext cx="1651090" cy="539437"/>
                      <a:chOff x="8614626" y="3953593"/>
                      <a:chExt cx="1651090" cy="539437"/>
                    </a:xfrm>
                  </p:grpSpPr>
                  <p:pic>
                    <p:nvPicPr>
                      <p:cNvPr id="2058" name="Picture 10" descr="Image result for config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626" y="3953593"/>
                        <a:ext cx="548959" cy="53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9163585" y="3953593"/>
                        <a:ext cx="1102131" cy="53943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>
                            <a:solidFill>
                              <a:schemeClr val="tx2"/>
                            </a:solidFill>
                          </a:rPr>
                          <a:t>Price</a:t>
                        </a:r>
                      </a:p>
                    </p:txBody>
                  </p:sp>
                </p:grpSp>
                <p:sp>
                  <p:nvSpPr>
                    <p:cNvPr id="32" name="Left Brace 31"/>
                    <p:cNvSpPr/>
                    <p:nvPr/>
                  </p:nvSpPr>
                  <p:spPr>
                    <a:xfrm>
                      <a:off x="10615638" y="4001843"/>
                      <a:ext cx="203411" cy="1909317"/>
                    </a:xfrm>
                    <a:prstGeom prst="leftBrace">
                      <a:avLst>
                        <a:gd name="adj1" fmla="val 135868"/>
                        <a:gd name="adj2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pic>
              <p:nvPicPr>
                <p:cNvPr id="40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7" y="3651890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7472493" y="3651890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Manage bookings’ information</a:t>
                  </a:r>
                </a:p>
              </p:txBody>
            </p:sp>
            <p:pic>
              <p:nvPicPr>
                <p:cNvPr id="42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6" y="944519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72492" y="944519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View analysis statistical</a:t>
                  </a:r>
                </a:p>
              </p:txBody>
            </p:sp>
          </p:grpSp>
          <p:pic>
            <p:nvPicPr>
              <p:cNvPr id="44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5477762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0636922" y="5477762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  <p:pic>
            <p:nvPicPr>
              <p:cNvPr id="46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6214598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636922" y="6214598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ight Arrow 48"/>
            <p:cNvSpPr/>
            <p:nvPr/>
          </p:nvSpPr>
          <p:spPr>
            <a:xfrm rot="3062579">
              <a:off x="4509671" y="4911871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038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08425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643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3: </a:t>
            </a:r>
            <a:r>
              <a:rPr lang="en-US" sz="2800" dirty="0" smtClean="0"/>
              <a:t>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With profit made, Mai opens a new garage at Hanoi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and want to moves some vehicles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 the new garage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828800"/>
            <a:ext cx="7806418" cy="434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It’s take 5 days to move the </a:t>
            </a:r>
            <a:r>
              <a:rPr lang="en-US" sz="2400" dirty="0" smtClean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to the new garage, Mai want to disable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in that time.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In this situation, Mai can move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out of price group.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9741" y="3841721"/>
            <a:ext cx="1508746" cy="1638562"/>
            <a:chOff x="4207886" y="3844515"/>
            <a:chExt cx="1508746" cy="1638562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582" y="3844515"/>
              <a:ext cx="1243354" cy="12433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07886" y="5082967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27023" y="4214415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Move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out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92963" y="3682618"/>
            <a:ext cx="1556657" cy="1956767"/>
            <a:chOff x="4147459" y="3184894"/>
            <a:chExt cx="1556657" cy="195676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25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5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to suit their business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Or she can book her own vehicles between that time so nobody else can books there vehicles.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497524" y="3278687"/>
            <a:ext cx="2198038" cy="2040872"/>
            <a:chOff x="5689308" y="3158836"/>
            <a:chExt cx="2198038" cy="20408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275" y="3158836"/>
              <a:ext cx="1872104" cy="18721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89308" y="4799598"/>
              <a:ext cx="2198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Book own vehicle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07939" y="3158836"/>
            <a:ext cx="1831105" cy="2331077"/>
            <a:chOff x="869102" y="2906854"/>
            <a:chExt cx="2441473" cy="3108102"/>
          </a:xfrm>
        </p:grpSpPr>
        <p:pic>
          <p:nvPicPr>
            <p:cNvPr id="11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758298" y="4428591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495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2259610"/>
            <a:ext cx="7608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37940" y="4500346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70553"/>
            <a:ext cx="8272172" cy="777638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Our approach: Attribute values first as binaries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4330" y="2259610"/>
            <a:ext cx="8585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vehicle either has or does not has an attribute.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vehicle either has been booked or has not been booked by a neighbor before.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represent these values as binaries</a:t>
            </a:r>
          </a:p>
          <a:p>
            <a:pPr lvl="1"/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5 vehicles with 6 attributes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31898" y="3791006"/>
          <a:ext cx="6471950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85982"/>
                <a:gridCol w="752177"/>
                <a:gridCol w="752177"/>
                <a:gridCol w="941375"/>
                <a:gridCol w="749869"/>
                <a:gridCol w="1145185"/>
                <a:gridCol w="1145185"/>
              </a:tblGrid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Gasoline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Diesel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229450"/>
            <a:ext cx="4551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229450"/>
            <a:ext cx="4724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also be represented as a vector in vector space.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vehicle.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24105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4320" y="2612284"/>
                <a:ext cx="8555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Cosine of the angle θ between 2 vectors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n-dimension </a:t>
                </a:r>
                <a:r>
                  <a:rPr lang="en-US" i="1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 space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calculated as follow: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340044"/>
                <a:ext cx="1140714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802" t="-5147" r="-802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44077" y="3534282"/>
                <a:ext cx="2064091" cy="74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35" y="3569376"/>
                <a:ext cx="2687787" cy="9681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4319" y="4568894"/>
                <a:ext cx="85553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is dot product of 2 vectors,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is the norm of each vector. 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" y="4948859"/>
                <a:ext cx="1140714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80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35" y="30988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4320" y="2206249"/>
            <a:ext cx="855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dot product can be calculated as follow: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4320" y="4130644"/>
                <a:ext cx="85553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norm of a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calculated as follow: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4130644"/>
                <a:ext cx="855535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71372" y="2635081"/>
                <a:ext cx="1971245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1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496" y="2370441"/>
                <a:ext cx="2562305" cy="12685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83270" y="4804667"/>
                <a:ext cx="1937453" cy="1349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1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70" y="4804667"/>
                <a:ext cx="1937453" cy="134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6092" y="2183605"/>
                <a:ext cx="8117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tf-idf (Term frequency - inverse document frequency) weighting scheme is used to calculate each attribute vector’s length.</a:t>
                </a: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attribute vector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calculated as follow: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9" y="1768473"/>
                <a:ext cx="10823821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845" t="-2713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99868" y="3472838"/>
                <a:ext cx="1759392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57" y="3487451"/>
                <a:ext cx="228511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86092" y="3865253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idf can be calculated as follow: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84463" y="4340562"/>
                <a:ext cx="2419509" cy="773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𝑑𝑓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1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17" y="4644416"/>
                <a:ext cx="3164264" cy="10009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74617" y="4429624"/>
                <a:ext cx="3984873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Total number of item in vector space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Total number of item that has attribute </a:t>
                </a:r>
                <a:r>
                  <a:rPr lang="en-US" sz="1500" dirty="0" err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15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6" y="4763166"/>
                <a:ext cx="5376665" cy="763414"/>
              </a:xfrm>
              <a:prstGeom prst="rect">
                <a:avLst/>
              </a:prstGeom>
              <a:blipFill rotWithShape="0">
                <a:blip r:embed="rId6"/>
                <a:stretch>
                  <a:fillRect t="-3175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86092" y="5220308"/>
            <a:ext cx="568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 of binary value equals that value (Binary tf scheme).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29" y="279477"/>
            <a:ext cx="7904291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vectors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1787" y="2105894"/>
            <a:ext cx="81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attribute vectors of vehicles using tf-idf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19632" y="2523115"/>
          <a:ext cx="7742177" cy="195681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15077"/>
                <a:gridCol w="915077"/>
                <a:gridCol w="711726"/>
                <a:gridCol w="930719"/>
                <a:gridCol w="930719"/>
                <a:gridCol w="1112953"/>
                <a:gridCol w="1112953"/>
                <a:gridCol w="1112953"/>
              </a:tblGrid>
              <a:tr h="24460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attribute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4-seat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Gasoline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Diesel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Vehicle 4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Vehicle 5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df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D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C00000"/>
                          </a:solidFill>
                          <a:effectLst/>
                        </a:rPr>
                        <a:t>5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1786" y="4629588"/>
                <a:ext cx="8117866" cy="465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idf for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7" y="5029783"/>
                <a:ext cx="10823821" cy="589329"/>
              </a:xfrm>
              <a:prstGeom prst="rect">
                <a:avLst/>
              </a:prstGeom>
              <a:blipFill rotWithShape="0"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632" y="5311471"/>
          <a:ext cx="7742176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30153"/>
                <a:gridCol w="711726"/>
                <a:gridCol w="930719"/>
                <a:gridCol w="930719"/>
                <a:gridCol w="1112953"/>
                <a:gridCol w="1112953"/>
                <a:gridCol w="1112953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idf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39" y="290218"/>
            <a:ext cx="7904291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vectors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1787" y="2105894"/>
            <a:ext cx="81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attribute vectors of vehicles using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1787" y="2760038"/>
                <a:ext cx="811786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length of each attribute vector using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9" y="2537050"/>
                <a:ext cx="10823821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56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08207" y="3368015"/>
          <a:ext cx="7765025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39053"/>
                <a:gridCol w="885929"/>
                <a:gridCol w="885929"/>
                <a:gridCol w="1158523"/>
                <a:gridCol w="924871"/>
                <a:gridCol w="1385360"/>
                <a:gridCol w="1385360"/>
              </a:tblGrid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attribute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Gasoline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Diesel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Neighbor 2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 1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 2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0.222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0.222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0.222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0.222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4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968" y="270553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040" y="2413915"/>
            <a:ext cx="87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booking in the customer’s booking history can be represented as a vector.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be calculated from these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 customer’s booking history with 5 bookings and 4 attributes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072846" y="3776971"/>
          <a:ext cx="5181476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9527"/>
                <a:gridCol w="1030785"/>
                <a:gridCol w="737432"/>
                <a:gridCol w="737432"/>
                <a:gridCol w="1153150"/>
                <a:gridCol w="1153150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#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1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Registering and working processes are very simple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both customer and provider to find each other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Bonuses are very attractive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40" y="250888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040" y="2413915"/>
            <a:ext cx="870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customer liked or disliked a booking can be determined using its rating.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3-star or empty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3-star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3-star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dislike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Apply like-dislike for the last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29432"/>
              </p:ext>
            </p:extLst>
          </p:nvPr>
        </p:nvGraphicFramePr>
        <p:xfrm>
          <a:off x="1607488" y="4205954"/>
          <a:ext cx="6112194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3521"/>
                <a:gridCol w="979160"/>
                <a:gridCol w="705492"/>
                <a:gridCol w="705492"/>
                <a:gridCol w="1103203"/>
                <a:gridCol w="1103203"/>
                <a:gridCol w="560517"/>
                <a:gridCol w="601606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#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Star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Like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5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85" y="260721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3026" y="2096733"/>
                <a:ext cx="8353757" cy="384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calculate each customer profile’s attribute vector’s length, we again use tf-idf</a:t>
                </a: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 of each customer profile’s attribute vector can be calculate as follow (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Logarith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scheme):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func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sum of every booking’s tf of the same attribute.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7" y="1652643"/>
                <a:ext cx="11138343" cy="5093702"/>
              </a:xfrm>
              <a:prstGeom prst="rect">
                <a:avLst/>
              </a:prstGeom>
              <a:blipFill rotWithShape="0">
                <a:blip r:embed="rId2"/>
                <a:stretch>
                  <a:fillRect l="-821" t="-837" b="-16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5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80" y="339059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3024" y="2396770"/>
            <a:ext cx="895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length of an attribute vector of customer profile in the last booking history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1786" y="3271223"/>
          <a:ext cx="4442698" cy="195681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18963"/>
                <a:gridCol w="1037944"/>
                <a:gridCol w="1037944"/>
                <a:gridCol w="747847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Booking’s tf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06197" y="3226636"/>
                <a:ext cx="2806346" cy="583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−1−1+1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500" i="1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3159181"/>
                <a:ext cx="3688189" cy="747512"/>
              </a:xfrm>
              <a:prstGeom prst="rect">
                <a:avLst/>
              </a:prstGeom>
              <a:blipFill rotWithShape="0"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06197" y="3993888"/>
                <a:ext cx="2233112" cy="53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den>
                          </m:f>
                        </m:e>
                      </m:func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=0.097</m:t>
                      </m:r>
                    </m:oMath>
                  </m:oMathPara>
                </a14:m>
                <a:endParaRPr sz="135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4182184"/>
                <a:ext cx="2914901" cy="6819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06196" y="4711993"/>
                <a:ext cx="217232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=−0.097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5139657"/>
                <a:ext cx="283962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3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48" y="280386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3024" y="239677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customer profile for the last booking history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41628" y="2960335"/>
          <a:ext cx="8203885" cy="24460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70455"/>
                <a:gridCol w="1070957"/>
                <a:gridCol w="1070957"/>
                <a:gridCol w="771632"/>
                <a:gridCol w="1206628"/>
                <a:gridCol w="1206628"/>
                <a:gridCol w="1206628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Booking’s tf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 (D=5)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0.222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profile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-0.097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6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283646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score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97" y="2199478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1622" y="2658564"/>
          <a:ext cx="6480810" cy="12230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profile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-0.097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1787" y="3930220"/>
                <a:ext cx="4588051" cy="465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idf of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8" y="4097292"/>
                <a:ext cx="6078844" cy="589329"/>
              </a:xfrm>
              <a:prstGeom prst="rect">
                <a:avLst/>
              </a:prstGeom>
              <a:blipFill rotWithShape="0"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51622" y="4484642"/>
          <a:ext cx="6480810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1787" y="4868186"/>
                <a:ext cx="464954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length of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8" y="5347914"/>
                <a:ext cx="6162136" cy="433517"/>
              </a:xfrm>
              <a:prstGeom prst="rect">
                <a:avLst/>
              </a:prstGeom>
              <a:blipFill rotWithShape="0">
                <a:blip r:embed="rId3"/>
                <a:stretch>
                  <a:fillRect l="-989" t="-704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51621" y="5349029"/>
          <a:ext cx="6480810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09883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score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97" y="224234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3224" y="2891506"/>
                <a:ext cx="8100722" cy="2539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dot product between vehicle vector and customer profile: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5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−0.097</m:t>
                          </m:r>
                          <m:r>
                            <m:rPr>
                              <m:nor/>
                            </m:rPr>
                            <a:rPr lang="en-US" sz="15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×0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0.398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0.222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=0.097765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norm of vehicle vector: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0.222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=0.260964</m:t>
                    </m:r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norm of customer profile: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500" dirty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−0.097</m:t>
                                </m:r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0.398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=0.420977</m:t>
                    </m:r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score of vehicle: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=0.889907</m:t>
                    </m:r>
                  </m:oMath>
                </a14:m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32" y="2712341"/>
                <a:ext cx="10800962" cy="3350533"/>
              </a:xfrm>
              <a:prstGeom prst="rect">
                <a:avLst/>
              </a:prstGeom>
              <a:blipFill rotWithShape="0">
                <a:blip r:embed="rId2"/>
                <a:stretch>
                  <a:fillRect l="-564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6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97" y="224234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224" y="2891506"/>
            <a:ext cx="8100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m bookings in her booking history</a:t>
            </a:r>
          </a:p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15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every vehicle: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15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5821</Words>
  <Application>Microsoft Office PowerPoint</Application>
  <PresentationFormat>On-screen Show (4:3)</PresentationFormat>
  <Paragraphs>862</Paragraphs>
  <Slides>83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ＭＳ 明朝</vt:lpstr>
      <vt:lpstr>Arial</vt:lpstr>
      <vt:lpstr>Book Antiqua</vt:lpstr>
      <vt:lpstr>Calibri</vt:lpstr>
      <vt:lpstr>Cambria</vt:lpstr>
      <vt:lpstr>Cambria Math</vt:lpstr>
      <vt:lpstr>Tahoma</vt:lpstr>
      <vt:lpstr>Times New Roman</vt:lpstr>
      <vt:lpstr>Wingdings</vt:lpstr>
      <vt:lpstr>Sales Direction 16X9</vt:lpstr>
      <vt:lpstr>CAR RENTAL PORTAL</vt:lpstr>
      <vt:lpstr>PROJECT INTRODUCTION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Scenario 1: Book a vehicle</vt:lpstr>
      <vt:lpstr>PowerPoint Presentation</vt:lpstr>
      <vt:lpstr>Scenario 1: Book a vehicle</vt:lpstr>
      <vt:lpstr>PowerPoint Presentation</vt:lpstr>
      <vt:lpstr>Scenario 2: Become provider and bring vehicle into system</vt:lpstr>
      <vt:lpstr>PowerPoint Presentation</vt:lpstr>
      <vt:lpstr>Scenario 2: Become provider and bring vehicle into system</vt:lpstr>
      <vt:lpstr>PowerPoint Presentation</vt:lpstr>
      <vt:lpstr>Scenario 3: Create new subsidiary garage</vt:lpstr>
      <vt:lpstr>PowerPoint Presentation</vt:lpstr>
      <vt:lpstr>Scenario 3: Create new subsidiary garage</vt:lpstr>
      <vt:lpstr>PowerPoint Presentation</vt:lpstr>
      <vt:lpstr>Scenario 3: Create new subsidiary garage</vt:lpstr>
      <vt:lpstr>PowerPoint Presentation</vt:lpstr>
      <vt:lpstr>FEATURE FUNCTION: Recommender</vt:lpstr>
      <vt:lpstr>FEATURE FUNCTION: Recommender</vt:lpstr>
      <vt:lpstr>FEATURE FUNCTION: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Attribute values first as binaries</vt:lpstr>
      <vt:lpstr>Our approach: Vector Space Model</vt:lpstr>
      <vt:lpstr>Our approach: Vector Space Model</vt:lpstr>
      <vt:lpstr>Our approach: Vector Space Model</vt:lpstr>
      <vt:lpstr>Our approach: Vector Space Model</vt:lpstr>
      <vt:lpstr>Our approach: Vector Space Model</vt:lpstr>
      <vt:lpstr>Our approach: Calculate vehicle’s vectors</vt:lpstr>
      <vt:lpstr>Our approach: Calculate vehicle’s vectors</vt:lpstr>
      <vt:lpstr>Our approach: Calculate customer profile</vt:lpstr>
      <vt:lpstr>Our approach: Calculate customer profile</vt:lpstr>
      <vt:lpstr>Our approach: Calculate customer profile</vt:lpstr>
      <vt:lpstr>Our approach: Calculate customer profile</vt:lpstr>
      <vt:lpstr>Our approach: Calculate customer profile</vt:lpstr>
      <vt:lpstr>Our approach: Calculate vehicle’s score</vt:lpstr>
      <vt:lpstr>Our approach: Calculate vehicle’s score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2016-12-07T08:46:57Z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