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2"/>
  </p:notesMasterIdLst>
  <p:handoutMasterIdLst>
    <p:handoutMasterId r:id="rId83"/>
  </p:handoutMasterIdLst>
  <p:sldIdLst>
    <p:sldId id="292" r:id="rId3"/>
    <p:sldId id="258" r:id="rId4"/>
    <p:sldId id="270" r:id="rId5"/>
    <p:sldId id="293" r:id="rId6"/>
    <p:sldId id="294" r:id="rId7"/>
    <p:sldId id="300" r:id="rId8"/>
    <p:sldId id="296" r:id="rId9"/>
    <p:sldId id="301" r:id="rId10"/>
    <p:sldId id="298" r:id="rId11"/>
    <p:sldId id="302" r:id="rId12"/>
    <p:sldId id="272" r:id="rId13"/>
    <p:sldId id="275" r:id="rId14"/>
    <p:sldId id="281" r:id="rId15"/>
    <p:sldId id="283" r:id="rId16"/>
    <p:sldId id="284" r:id="rId17"/>
    <p:sldId id="282" r:id="rId18"/>
    <p:sldId id="291" r:id="rId19"/>
    <p:sldId id="286" r:id="rId20"/>
    <p:sldId id="287" r:id="rId21"/>
    <p:sldId id="288" r:id="rId22"/>
    <p:sldId id="289" r:id="rId23"/>
    <p:sldId id="290" r:id="rId24"/>
    <p:sldId id="303" r:id="rId25"/>
    <p:sldId id="304" r:id="rId26"/>
    <p:sldId id="30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73" r:id="rId40"/>
    <p:sldId id="330" r:id="rId41"/>
    <p:sldId id="285" r:id="rId42"/>
    <p:sldId id="331" r:id="rId43"/>
    <p:sldId id="364" r:id="rId44"/>
    <p:sldId id="365" r:id="rId45"/>
    <p:sldId id="369" r:id="rId46"/>
    <p:sldId id="366" r:id="rId47"/>
    <p:sldId id="367" r:id="rId48"/>
    <p:sldId id="368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56" r:id="rId75"/>
    <p:sldId id="357" r:id="rId76"/>
    <p:sldId id="358" r:id="rId77"/>
    <p:sldId id="359" r:id="rId78"/>
    <p:sldId id="360" r:id="rId79"/>
    <p:sldId id="363" r:id="rId80"/>
    <p:sldId id="362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58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2"/>
            <p14:sldId id="275"/>
            <p14:sldId id="281"/>
            <p14:sldId id="283"/>
            <p14:sldId id="284"/>
            <p14:sldId id="282"/>
            <p14:sldId id="291"/>
            <p14:sldId id="286"/>
            <p14:sldId id="287"/>
            <p14:sldId id="288"/>
            <p14:sldId id="289"/>
            <p14:sldId id="290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285"/>
            <p14:sldId id="331"/>
          </p14:sldIdLst>
        </p14:section>
        <p14:section name="Scenario 2 (Khoa)" id="{92CBFA4B-E221-4EF0-B04C-F0441EACB303}">
          <p14:sldIdLst>
            <p14:sldId id="364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67"/>
            <p14:sldId id="368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3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3609" autoAdjust="0"/>
  </p:normalViewPr>
  <p:slideViewPr>
    <p:cSldViewPr snapToGrid="0">
      <p:cViewPr varScale="1">
        <p:scale>
          <a:sx n="97" d="100"/>
          <a:sy n="97" d="100"/>
        </p:scale>
        <p:origin x="1224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Function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</a:t>
          </a:r>
          <a:r>
            <a:rPr lang="en-US" sz="2400" kern="1200" baseline="0" dirty="0" smtClean="0"/>
            <a:t> Function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45.png"/><Relationship Id="rId15" Type="http://schemas.openxmlformats.org/officeDocument/2006/relationships/image" Target="../media/image44.png"/><Relationship Id="rId10" Type="http://schemas.openxmlformats.org/officeDocument/2006/relationships/image" Target="../media/image31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Relationship Id="rId1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8833"/>
            <a:ext cx="5322194" cy="5532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792" y="3913748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37168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485238" y="2805862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85236" y="2112034"/>
            <a:ext cx="6658764" cy="1557941"/>
            <a:chOff x="3313648" y="1673042"/>
            <a:chExt cx="8878352" cy="2077254"/>
          </a:xfrm>
        </p:grpSpPr>
        <p:sp>
          <p:nvSpPr>
            <p:cNvPr id="12" name="Rectangle 11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1" name="Picture 20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89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5239" y="2112034"/>
            <a:ext cx="6658765" cy="1557941"/>
            <a:chOff x="3313648" y="1673042"/>
            <a:chExt cx="8878353" cy="2077254"/>
          </a:xfrm>
        </p:grpSpPr>
        <p:sp>
          <p:nvSpPr>
            <p:cNvPr id="15" name="Rectangle 14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4" name="Picture 23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22" name="Picture 21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36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672587" y="339507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</p:spTree>
    <p:extLst>
      <p:ext uri="{BB962C8B-B14F-4D97-AF65-F5344CB8AC3E}">
        <p14:creationId xmlns:p14="http://schemas.microsoft.com/office/powerpoint/2010/main" val="24930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6" cy="2104333"/>
            <a:chOff x="2230114" y="1730131"/>
            <a:chExt cx="7468715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5" cy="2805777"/>
              <a:chOff x="3313648" y="944519"/>
              <a:chExt cx="7468715" cy="28057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13648" y="2598146"/>
                <a:ext cx="2419082" cy="1152150"/>
              </a:xfrm>
              <a:prstGeom prst="rect">
                <a:avLst/>
              </a:prstGeom>
              <a:solidFill>
                <a:srgbClr val="007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/>
                  <a:t>CRP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35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6" y="2154852"/>
            <a:ext cx="5601537" cy="2104333"/>
            <a:chOff x="2230114" y="1730131"/>
            <a:chExt cx="7468716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6" cy="2805777"/>
              <a:chOff x="3313648" y="944519"/>
              <a:chExt cx="7468716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6" cy="1902720"/>
                <a:chOff x="3210617" y="1589998"/>
                <a:chExt cx="7468716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39" cy="956011"/>
                  <a:chOff x="5637494" y="1589998"/>
                  <a:chExt cx="5041839" cy="95601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810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Official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Vietnamese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err="1" smtClean="0">
                <a:solidFill>
                  <a:schemeClr val="tx2"/>
                </a:solidFill>
              </a:rPr>
              <a:t>Cổng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thông</a:t>
            </a:r>
            <a:r>
              <a:rPr lang="en-US" sz="2400" b="1" dirty="0" smtClean="0">
                <a:solidFill>
                  <a:schemeClr val="tx2"/>
                </a:solidFill>
              </a:rPr>
              <a:t> tin </a:t>
            </a:r>
            <a:r>
              <a:rPr lang="en-US" sz="2400" b="1" dirty="0" err="1" smtClean="0">
                <a:solidFill>
                  <a:schemeClr val="tx2"/>
                </a:solidFill>
              </a:rPr>
              <a:t>cho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thuê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xe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Abbreviation: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8" cy="2104333"/>
            <a:chOff x="2230114" y="1730131"/>
            <a:chExt cx="7468717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2805777"/>
              <a:chOff x="3313648" y="944519"/>
              <a:chExt cx="7468717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02720"/>
                <a:chOff x="3210617" y="1589998"/>
                <a:chExt cx="7468717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751134"/>
                  <a:chOff x="5637494" y="1589998"/>
                  <a:chExt cx="5041840" cy="17511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99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5601538" cy="2667261"/>
            <a:chOff x="2230114" y="1730131"/>
            <a:chExt cx="7468717" cy="3556348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3556348"/>
              <a:chOff x="3313648" y="944519"/>
              <a:chExt cx="7468717" cy="355634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83802"/>
                <a:chOff x="3210617" y="1589998"/>
                <a:chExt cx="7468717" cy="198380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983802"/>
                  <a:chOff x="5637494" y="1589998"/>
                  <a:chExt cx="5041840" cy="1983802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 rot="1513184">
                    <a:off x="5660586" y="3262866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0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7" y="3651890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7472493" y="3651890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Manage bookings’ information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187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Update 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038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08425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her husband has been ill. He can’t participate to this trip.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So, she cancel the booking before. But, her impressed by provider’s manner. Therefore, her make a good feedback for this services.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43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3: </a:t>
            </a:r>
            <a:r>
              <a:rPr lang="en-US" sz="2800" dirty="0" smtClean="0"/>
              <a:t>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With profit made, Mai opens a new garage at Hanoi and moves old vehicles to the new garage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828800"/>
            <a:ext cx="7806418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It’s take 5 days to move the old vehicles to the new garage, Mai want to disable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in that time.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this situation, Mai can move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out of price group.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741" y="3841721"/>
            <a:ext cx="1508746" cy="1638562"/>
            <a:chOff x="4207886" y="3844515"/>
            <a:chExt cx="1508746" cy="1638562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82" y="3844515"/>
              <a:ext cx="1243354" cy="12433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07886" y="5082967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7023" y="421441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Move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out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2963" y="3682618"/>
            <a:ext cx="1556657" cy="1956767"/>
            <a:chOff x="4147459" y="3184894"/>
            <a:chExt cx="1556657" cy="19567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25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she can book her own vehicles between that time so nobody else can books there vehicles.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97524" y="3278687"/>
            <a:ext cx="2198038" cy="2040872"/>
            <a:chOff x="5689308" y="3158836"/>
            <a:chExt cx="2198038" cy="204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75" y="3158836"/>
              <a:ext cx="1872104" cy="1872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9308" y="4799598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Book own vehicle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7939" y="3158836"/>
            <a:ext cx="1831105" cy="2331077"/>
            <a:chOff x="869102" y="2906854"/>
            <a:chExt cx="2441473" cy="3108102"/>
          </a:xfrm>
        </p:grpSpPr>
        <p:pic>
          <p:nvPicPr>
            <p:cNvPr id="11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58298" y="4428591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95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  <a:endParaRPr lang="en-US" sz="3000" b="1" dirty="0"/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  <a:endParaRPr lang="en-US" sz="3000" b="1" dirty="0"/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  <a:endParaRPr lang="en-US" sz="3000" b="1" dirty="0"/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future transaction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  <a:endParaRPr lang="en-US" sz="3000" b="1" dirty="0"/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  <a:endParaRPr lang="en-US" sz="3000" b="1" dirty="0"/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2259610"/>
            <a:ext cx="7608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more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of this customer booked it before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7940" y="4500346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70553"/>
            <a:ext cx="8272172" cy="777638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Our approach: Attribute </a:t>
            </a:r>
            <a:r>
              <a:rPr lang="en-US" sz="3000" b="1" dirty="0"/>
              <a:t>values</a:t>
            </a:r>
            <a:r>
              <a:rPr lang="en-US" sz="3000" b="1" dirty="0"/>
              <a:t> first as binaries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4330" y="2259610"/>
            <a:ext cx="858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or does not has an attribute.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been booked or has not been booked by a neighbor before.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represent these values as binaries</a:t>
            </a: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5 vehicles with 6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31898" y="3791006"/>
          <a:ext cx="6471950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5982"/>
                <a:gridCol w="752177"/>
                <a:gridCol w="752177"/>
                <a:gridCol w="941375"/>
                <a:gridCol w="749869"/>
                <a:gridCol w="1145185"/>
                <a:gridCol w="1145185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Gasoline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Diesel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55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724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4105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4320" y="2612284"/>
                <a:ext cx="8555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Cosine of the angle θ between 2 vectors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n-dimension </a:t>
                </a:r>
                <a:r>
                  <a:rPr lang="en-US" i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 space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40044"/>
                <a:ext cx="1140714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02" t="-5147" r="-80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44077" y="3534282"/>
                <a:ext cx="2064091" cy="74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5" y="3569376"/>
                <a:ext cx="2687787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19" y="456889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dot product of 2 vectors,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the norm of each vector. 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4948859"/>
                <a:ext cx="114071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0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5" y="30988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74320" y="2206249"/>
            <a:ext cx="85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dot product can be calculated as follow: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norm of a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71372" y="2635081"/>
                <a:ext cx="197124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96" y="2370441"/>
                <a:ext cx="2562305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6092" y="2183605"/>
                <a:ext cx="8117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tf-idf (Term frequency - inverse document frequency) weighting scheme is used to calculate each attribute vector’s length.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attribute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calculated as follow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9" y="1768473"/>
                <a:ext cx="10823821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45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99868" y="3472838"/>
                <a:ext cx="175939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57" y="3487451"/>
                <a:ext cx="228511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6092" y="3865253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idf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calculated as follow: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84463" y="4340562"/>
                <a:ext cx="2419509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17" y="4644416"/>
                <a:ext cx="3164264" cy="1000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74617" y="4429624"/>
                <a:ext cx="398487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item in vector space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</a:t>
                </a: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item that has attribute </a:t>
                </a:r>
                <a:r>
                  <a:rPr lang="en-US" sz="1500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6" y="4763166"/>
                <a:ext cx="5376665" cy="763414"/>
              </a:xfrm>
              <a:prstGeom prst="rect">
                <a:avLst/>
              </a:prstGeom>
              <a:blipFill rotWithShape="0">
                <a:blip r:embed="rId5"/>
                <a:stretch>
                  <a:fillRect t="-3175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86092" y="5220308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 of binary value equals that value (Binary tf scheme).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29" y="279477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19632" y="2523115"/>
          <a:ext cx="7742177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15077"/>
                <a:gridCol w="915077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4-seat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4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6" y="4629588"/>
                <a:ext cx="8117866" cy="46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for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7" y="5029783"/>
                <a:ext cx="10823821" cy="589329"/>
              </a:xfrm>
              <a:prstGeom prst="rect">
                <a:avLst/>
              </a:prstGeom>
              <a:blipFill rotWithShape="0"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632" y="5311471"/>
          <a:ext cx="7742176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30153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idf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39" y="290218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7" y="2760038"/>
                <a:ext cx="811786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vector using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9" y="2537050"/>
                <a:ext cx="1082382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6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8207" y="3368015"/>
          <a:ext cx="7765025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9053"/>
                <a:gridCol w="885929"/>
                <a:gridCol w="885929"/>
                <a:gridCol w="1158523"/>
                <a:gridCol w="924871"/>
                <a:gridCol w="1385360"/>
                <a:gridCol w="1385360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Neighbor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1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68" y="27055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booking in the customer’s booking history can be represented as a vector.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be calculated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these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customer’s booking history with 5 bookings and 4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72846" y="3776971"/>
          <a:ext cx="5181476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9527"/>
                <a:gridCol w="1030785"/>
                <a:gridCol w="737432"/>
                <a:gridCol w="737432"/>
                <a:gridCol w="1153150"/>
                <a:gridCol w="1153150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40" y="250888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customer liked or disliked a booking can be determined using its rating.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3-star or empty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Apply like-dislike for the last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7488" y="4205954"/>
          <a:ext cx="6112194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3521"/>
                <a:gridCol w="979160"/>
                <a:gridCol w="705492"/>
                <a:gridCol w="705492"/>
                <a:gridCol w="1103203"/>
                <a:gridCol w="1103203"/>
                <a:gridCol w="560517"/>
                <a:gridCol w="601606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Star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Like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5" y="260721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3026" y="2096733"/>
                <a:ext cx="8353757" cy="384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calculate each customer profile’s attribute vector’s length, we again use tf-idf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 of each customer profile’s attribute vector can be calculate as follow (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Logarith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scheme):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sum of every booking’s tf of the same attribute.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7" y="1652643"/>
                <a:ext cx="11138343" cy="5093702"/>
              </a:xfrm>
              <a:prstGeom prst="rect">
                <a:avLst/>
              </a:prstGeom>
              <a:blipFill rotWithShape="0">
                <a:blip r:embed="rId2"/>
                <a:stretch>
                  <a:fillRect l="-821" t="-837" b="-16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5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80" y="339059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95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length of an attribute vector of customer profile in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1786" y="3271223"/>
          <a:ext cx="4442698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8963"/>
                <a:gridCol w="1037944"/>
                <a:gridCol w="1037944"/>
                <a:gridCol w="747847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06197" y="3226636"/>
                <a:ext cx="2806346" cy="583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−1−1+1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50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3159181"/>
                <a:ext cx="3688189" cy="747512"/>
              </a:xfrm>
              <a:prstGeom prst="rect">
                <a:avLst/>
              </a:prstGeom>
              <a:blipFill rotWithShape="0"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06197" y="3993888"/>
                <a:ext cx="2233112" cy="53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</m:t>
                      </m:r>
                    </m:oMath>
                  </m:oMathPara>
                </a14:m>
                <a:endParaRPr sz="135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4182184"/>
                <a:ext cx="2914901" cy="6819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6196" y="4711993"/>
                <a:ext cx="217232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=−0.097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5139657"/>
                <a:ext cx="283962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8" y="28038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customer profile for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41628" y="2960335"/>
          <a:ext cx="8203885" cy="24460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0455"/>
                <a:gridCol w="1070957"/>
                <a:gridCol w="1070957"/>
                <a:gridCol w="771632"/>
                <a:gridCol w="1206628"/>
                <a:gridCol w="1206628"/>
                <a:gridCol w="1206628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 (D=5)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Registering and working processes are very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both customer and provider to find each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Bonuses are 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28364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1597" y="2199478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1622" y="2658564"/>
          <a:ext cx="6480810" cy="12230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787" y="3930220"/>
                <a:ext cx="4588051" cy="46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4097292"/>
                <a:ext cx="6078844" cy="589329"/>
              </a:xfrm>
              <a:prstGeom prst="rect">
                <a:avLst/>
              </a:prstGeom>
              <a:blipFill rotWithShape="0"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1622" y="4484642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1787" y="4868186"/>
                <a:ext cx="46495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5347914"/>
                <a:ext cx="6162136" cy="433517"/>
              </a:xfrm>
              <a:prstGeom prst="rect">
                <a:avLst/>
              </a:prstGeom>
              <a:blipFill rotWithShape="0">
                <a:blip r:embed="rId3"/>
                <a:stretch>
                  <a:fillRect l="-989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51621" y="5349029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0988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3224" y="2891506"/>
                <a:ext cx="8100722" cy="2539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dot product between vehicle vector and customer profile: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−0.097</m:t>
                          </m:r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×0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0.398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0.222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=0.097765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 of vehicle vector: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0.222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=0.260964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norm of </a:t>
                </a: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 profile:</a:t>
                </a: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−0.097</m:t>
                                </m:r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0.398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420977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score of vehicle: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=0.889907</m:t>
                    </m:r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32" y="2712341"/>
                <a:ext cx="10800962" cy="3350533"/>
              </a:xfrm>
              <a:prstGeom prst="rect">
                <a:avLst/>
              </a:prstGeom>
              <a:blipFill rotWithShape="0">
                <a:blip r:embed="rId2"/>
                <a:stretch>
                  <a:fillRect l="-56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224" y="2891506"/>
            <a:ext cx="8100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space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with m bookings in her booking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US" sz="15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 of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item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(either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has been ready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Math.Sqrt(double)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O(1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time 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  <a:endParaRPr lang="en-US" sz="15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k + m))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2933</Words>
  <Application>Microsoft Office PowerPoint</Application>
  <PresentationFormat>On-screen Show (4:3)</PresentationFormat>
  <Paragraphs>751</Paragraphs>
  <Slides>79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ＭＳ 明朝</vt:lpstr>
      <vt:lpstr>Arial</vt:lpstr>
      <vt:lpstr>Book Antiqua</vt:lpstr>
      <vt:lpstr>Calibri</vt:lpstr>
      <vt:lpstr>Cambria</vt:lpstr>
      <vt:lpstr>Cambria Math</vt:lpstr>
      <vt:lpstr>Tahoma</vt:lpstr>
      <vt:lpstr>Times New Roman</vt:lpstr>
      <vt:lpstr>Wingdings</vt:lpstr>
      <vt:lpstr>Sales Direction 16X9</vt:lpstr>
      <vt:lpstr>CAR RENTAL PORTAL</vt:lpstr>
      <vt:lpstr>PROJECT INTRODUCTION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Scenario 1: Book a vehicle</vt:lpstr>
      <vt:lpstr>PowerPoint Presentation</vt:lpstr>
      <vt:lpstr>Scenario 1: Book a vehicle</vt:lpstr>
      <vt:lpstr>PowerPoint Presentation</vt:lpstr>
      <vt:lpstr>Scenario 2: Become provider and bring vehicle into system</vt:lpstr>
      <vt:lpstr>Scenario 2: Become provider and bring vehicle into system</vt:lpstr>
      <vt:lpstr>PowerPoint Presentation</vt:lpstr>
      <vt:lpstr>Scenario 3: Create new subsidiary garage</vt:lpstr>
      <vt:lpstr>Scenario 3: Create new subsidiary garage</vt:lpstr>
      <vt:lpstr>Scenario 3: Create new subsidiary garage</vt:lpstr>
      <vt:lpstr>FEATURE FUNCTION: Recommender</vt:lpstr>
      <vt:lpstr>FEATURE FUNCTION: Recommender</vt:lpstr>
      <vt:lpstr>FEATURE FUNCTION: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Attribute values first as binaries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Calculate vehicle’s vectors</vt:lpstr>
      <vt:lpstr>Our approach: Calculate vehicle’s vectors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vehicle’s score</vt:lpstr>
      <vt:lpstr>Our approach: Calculate vehicle’s score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2016-12-07T01:57:27Z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