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5" r:id="rId9"/>
    <p:sldId id="276" r:id="rId10"/>
    <p:sldId id="274" r:id="rId11"/>
    <p:sldId id="275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DB524-0326-7A4D-B91B-C9917DB27598}" type="datetimeFigureOut">
              <a:rPr lang="en-US" smtClean="0"/>
              <a:t>6/17/17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E7808-FA57-434A-8E06-FCD6FB5F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7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ublic.tableau.com/profile/fisayo.omilana#!/vizhome/NBAMVPStandardsOvertheYears/NBAMVPStandardsOvertheYear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google.com/a/stanford.edu/spreadsheets/d/1RQBrF0zV2V_fCA3mg2aszk1xapQ-snIgoWPVqptW9_s/edit?usp=shar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ML FOR MVP</a:t>
            </a:r>
            <a:r>
              <a:rPr lang="en-US" sz="3600" dirty="0" smtClean="0"/>
              <a:t>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Fisayo Omilana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4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the 2016-17 MVP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Tier System</a:t>
            </a:r>
          </a:p>
          <a:p>
            <a:r>
              <a:rPr lang="en-US" dirty="0" smtClean="0"/>
              <a:t>Reasonable yet somewhat surprising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LeBron James, </a:t>
            </a:r>
            <a:r>
              <a:rPr lang="en-US" dirty="0" smtClean="0"/>
              <a:t>with </a:t>
            </a:r>
            <a:r>
              <a:rPr lang="en-US" dirty="0"/>
              <a:t>an average rank of 2.4 for 10 sample </a:t>
            </a:r>
            <a:r>
              <a:rPr lang="en-US" dirty="0" smtClean="0"/>
              <a:t>runs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Russell Westbrook, with an average rank of 3.1 for 10 sample runs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James </a:t>
            </a:r>
            <a:r>
              <a:rPr lang="en-US" dirty="0"/>
              <a:t>Harden, </a:t>
            </a:r>
            <a:r>
              <a:rPr lang="en-US" dirty="0" smtClean="0"/>
              <a:t>with </a:t>
            </a:r>
            <a:r>
              <a:rPr lang="en-US" dirty="0"/>
              <a:t>an average rank of 2.1 for 7 sample runs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Kawhi</a:t>
            </a:r>
            <a:r>
              <a:rPr lang="en-US" dirty="0" smtClean="0"/>
              <a:t> Leonard, with an average rank of 1.3 for 6 sample runs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Anthony </a:t>
            </a:r>
            <a:r>
              <a:rPr lang="en-US" dirty="0"/>
              <a:t>Davis, </a:t>
            </a:r>
            <a:r>
              <a:rPr lang="en-US" dirty="0" smtClean="0"/>
              <a:t>with </a:t>
            </a:r>
            <a:r>
              <a:rPr lang="en-US" dirty="0"/>
              <a:t>an average rank of 2.7 for 4 sample runs</a:t>
            </a:r>
          </a:p>
          <a:p>
            <a:pPr marL="457200" indent="-457200" algn="ctr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5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Impactful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ssentially </a:t>
            </a:r>
            <a:r>
              <a:rPr lang="en-US" dirty="0"/>
              <a:t>determine which specific statistical categories were most important to consider when </a:t>
            </a:r>
            <a:r>
              <a:rPr lang="en-US" dirty="0" smtClean="0"/>
              <a:t>distinguishing an MVP</a:t>
            </a:r>
          </a:p>
          <a:p>
            <a:r>
              <a:rPr lang="en-US" dirty="0" smtClean="0"/>
              <a:t>Computed </a:t>
            </a:r>
            <a:r>
              <a:rPr lang="en-US" dirty="0"/>
              <a:t>the total difference in </a:t>
            </a:r>
            <a:r>
              <a:rPr lang="en-US" dirty="0" smtClean="0"/>
              <a:t>performance </a:t>
            </a:r>
            <a:r>
              <a:rPr lang="en-US" dirty="0"/>
              <a:t>with and without each </a:t>
            </a:r>
            <a:r>
              <a:rPr lang="en-US" dirty="0" smtClean="0"/>
              <a:t>feature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9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8 Most Telling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MPG </a:t>
            </a:r>
            <a:r>
              <a:rPr lang="en-US" dirty="0" smtClean="0"/>
              <a:t>32.09% </a:t>
            </a:r>
            <a:r>
              <a:rPr lang="en-US" dirty="0"/>
              <a:t>NET DIFFERENCE IN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DBLDBL </a:t>
            </a:r>
            <a:r>
              <a:rPr lang="en-US" dirty="0" smtClean="0"/>
              <a:t>17.24% </a:t>
            </a:r>
            <a:r>
              <a:rPr lang="en-US" dirty="0"/>
              <a:t>NET DIFFERENCE IN RESULTS </a:t>
            </a:r>
            <a:endParaRPr lang="en-US" dirty="0" smtClean="0"/>
          </a:p>
          <a:p>
            <a:r>
              <a:rPr lang="en-US" dirty="0" smtClean="0"/>
              <a:t>AST </a:t>
            </a:r>
            <a:r>
              <a:rPr lang="en-US" dirty="0" smtClean="0"/>
              <a:t>13.54% </a:t>
            </a:r>
            <a:r>
              <a:rPr lang="en-US" dirty="0"/>
              <a:t>NET DIFFERENCE IN RESULTS </a:t>
            </a:r>
            <a:endParaRPr lang="en-US" dirty="0" smtClean="0"/>
          </a:p>
          <a:p>
            <a:r>
              <a:rPr lang="en-US" dirty="0" smtClean="0"/>
              <a:t>PPG </a:t>
            </a:r>
            <a:r>
              <a:rPr lang="en-US" dirty="0" smtClean="0"/>
              <a:t>13.47% </a:t>
            </a:r>
            <a:r>
              <a:rPr lang="en-US" dirty="0"/>
              <a:t>NET DIFFERENCE IN RESULTS </a:t>
            </a:r>
            <a:endParaRPr lang="en-US" dirty="0" smtClean="0"/>
          </a:p>
          <a:p>
            <a:r>
              <a:rPr lang="en-US" dirty="0" smtClean="0"/>
              <a:t>USG </a:t>
            </a:r>
            <a:r>
              <a:rPr lang="en-US" dirty="0" smtClean="0"/>
              <a:t>9.61% </a:t>
            </a:r>
            <a:r>
              <a:rPr lang="en-US" dirty="0"/>
              <a:t>NET DIFFERENCE IN RESULTS </a:t>
            </a:r>
            <a:endParaRPr lang="en-US" dirty="0" smtClean="0"/>
          </a:p>
          <a:p>
            <a:r>
              <a:rPr lang="en-US" dirty="0" smtClean="0"/>
              <a:t>STL </a:t>
            </a:r>
            <a:r>
              <a:rPr lang="en-US" dirty="0" smtClean="0"/>
              <a:t>9.18% </a:t>
            </a:r>
            <a:r>
              <a:rPr lang="en-US" dirty="0"/>
              <a:t>NET DIFFERENCE IN RESULTS </a:t>
            </a:r>
            <a:endParaRPr lang="en-US" dirty="0" smtClean="0"/>
          </a:p>
          <a:p>
            <a:r>
              <a:rPr lang="en-US" dirty="0" smtClean="0"/>
              <a:t>PER </a:t>
            </a:r>
            <a:r>
              <a:rPr lang="en-US" dirty="0" smtClean="0"/>
              <a:t>7.97% </a:t>
            </a:r>
            <a:r>
              <a:rPr lang="en-US" dirty="0"/>
              <a:t>NET DIFFERENCE IN RESULTS </a:t>
            </a:r>
            <a:endParaRPr lang="en-US" dirty="0" smtClean="0"/>
          </a:p>
          <a:p>
            <a:r>
              <a:rPr lang="en-US" smtClean="0"/>
              <a:t>TRIDBL </a:t>
            </a:r>
            <a:r>
              <a:rPr lang="en-US" smtClean="0"/>
              <a:t>7.06% </a:t>
            </a:r>
            <a:r>
              <a:rPr lang="en-US" dirty="0"/>
              <a:t>NET DIFFERENCE IN RESULTS</a:t>
            </a:r>
          </a:p>
        </p:txBody>
      </p:sp>
    </p:spTree>
    <p:extLst>
      <p:ext uri="{BB962C8B-B14F-4D97-AF65-F5344CB8AC3E}">
        <p14:creationId xmlns:p14="http://schemas.microsoft.com/office/powerpoint/2010/main" val="4351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trends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Broke </a:t>
            </a:r>
            <a:r>
              <a:rPr lang="en-US" dirty="0"/>
              <a:t>up all </a:t>
            </a:r>
            <a:r>
              <a:rPr lang="en-US" dirty="0" smtClean="0"/>
              <a:t>data </a:t>
            </a:r>
            <a:r>
              <a:rPr lang="en-US" dirty="0"/>
              <a:t>into five-year intervals and </a:t>
            </a:r>
            <a:r>
              <a:rPr lang="en-US" dirty="0" smtClean="0"/>
              <a:t>took </a:t>
            </a:r>
            <a:r>
              <a:rPr lang="en-US" dirty="0"/>
              <a:t>averages of MVP candidates from each mini-era </a:t>
            </a:r>
            <a:r>
              <a:rPr lang="en-US" dirty="0" smtClean="0"/>
              <a:t>in some of the significantly </a:t>
            </a:r>
            <a:r>
              <a:rPr lang="en-US" dirty="0"/>
              <a:t>telling </a:t>
            </a:r>
            <a:r>
              <a:rPr lang="en-US" dirty="0" smtClean="0"/>
              <a:t>categories</a:t>
            </a:r>
          </a:p>
          <a:p>
            <a:r>
              <a:rPr lang="en-US" dirty="0" smtClean="0"/>
              <a:t>Created Tableau visualizations from the above: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://public.tableau.com/profile/fisayo.omilana#!/</a:t>
            </a:r>
            <a:r>
              <a:rPr lang="en-US" dirty="0" smtClean="0">
                <a:hlinkClick r:id="rId2"/>
              </a:rPr>
              <a:t>vizhome/NBAMVPStandardsOvertheYears/NBAMVPStandardsOvertheYears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3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caliber of play/output among the NBA’s best has grown higher and higher (USG, PPG, PER, AST, &amp; TRIDBL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Faster pace</a:t>
            </a:r>
          </a:p>
          <a:p>
            <a:pPr lvl="1"/>
            <a:r>
              <a:rPr lang="en-US" dirty="0" smtClean="0"/>
              <a:t>Is becoming MVP now more difficult than before?</a:t>
            </a:r>
          </a:p>
          <a:p>
            <a:r>
              <a:rPr lang="en-US" dirty="0" smtClean="0"/>
              <a:t>Triple Double spike in recent five years</a:t>
            </a:r>
          </a:p>
          <a:p>
            <a:pPr lvl="1"/>
            <a:r>
              <a:rPr lang="en-US" dirty="0" smtClean="0"/>
              <a:t>Machine-like production from players like Westbrook, Harden, and LeBron</a:t>
            </a:r>
          </a:p>
          <a:p>
            <a:r>
              <a:rPr lang="en-US" dirty="0" smtClean="0"/>
              <a:t>Minutes Per Game decreasing</a:t>
            </a:r>
          </a:p>
          <a:p>
            <a:pPr lvl="1"/>
            <a:r>
              <a:rPr lang="en-US" dirty="0" smtClean="0"/>
              <a:t>Smarter workload reduction for stars or competiveness declining in the league?</a:t>
            </a:r>
          </a:p>
          <a:p>
            <a:r>
              <a:rPr lang="en-US" dirty="0" smtClean="0"/>
              <a:t>Double Doubles decreasing</a:t>
            </a:r>
          </a:p>
          <a:p>
            <a:pPr lvl="1"/>
            <a:r>
              <a:rPr lang="en-US" dirty="0" smtClean="0"/>
              <a:t>Extinction of the old-school big men, rise of athletic/scoring powerhouse guards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835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a model that can accurately predict the MVP for the 2016-17 NBA Regular Season</a:t>
            </a:r>
          </a:p>
          <a:p>
            <a:r>
              <a:rPr lang="en-US" dirty="0" smtClean="0"/>
              <a:t>To evaluate relevant trends over time among the NBA’s Most Valuable Players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5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Scraped 15 years of data from </a:t>
            </a:r>
            <a:r>
              <a:rPr lang="en-US" dirty="0" err="1" smtClean="0"/>
              <a:t>ESPN.com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428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58172" cy="48577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83" y="2728913"/>
            <a:ext cx="6440017" cy="412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3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craped 15 years of data from </a:t>
            </a:r>
            <a:r>
              <a:rPr lang="en-US" dirty="0" err="1" smtClean="0"/>
              <a:t>ESPN.com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Google Scraper (was not a perfect, required lots of data processing)</a:t>
            </a:r>
          </a:p>
        </p:txBody>
      </p:sp>
    </p:spTree>
    <p:extLst>
      <p:ext uri="{BB962C8B-B14F-4D97-AF65-F5344CB8AC3E}">
        <p14:creationId xmlns:p14="http://schemas.microsoft.com/office/powerpoint/2010/main" val="200036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78" y="172066"/>
            <a:ext cx="4750643" cy="30526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577" y="3224713"/>
            <a:ext cx="8625423" cy="36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68" y="1064410"/>
            <a:ext cx="9814381" cy="4779177"/>
          </a:xfrm>
        </p:spPr>
      </p:pic>
    </p:spTree>
    <p:extLst>
      <p:ext uri="{BB962C8B-B14F-4D97-AF65-F5344CB8AC3E}">
        <p14:creationId xmlns:p14="http://schemas.microsoft.com/office/powerpoint/2010/main" val="29404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craped 15 years of data from </a:t>
            </a:r>
            <a:r>
              <a:rPr lang="en-US" dirty="0" err="1" smtClean="0"/>
              <a:t>ESPN.com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Google Scraper </a:t>
            </a:r>
            <a:r>
              <a:rPr lang="en-US" dirty="0"/>
              <a:t>(was not a perfect, </a:t>
            </a:r>
            <a:r>
              <a:rPr lang="en-US" dirty="0" smtClean="0"/>
              <a:t>required lots </a:t>
            </a:r>
            <a:r>
              <a:rPr lang="en-US" dirty="0"/>
              <a:t>of data </a:t>
            </a:r>
            <a:r>
              <a:rPr lang="en-US" dirty="0" smtClean="0"/>
              <a:t>processing)</a:t>
            </a:r>
          </a:p>
          <a:p>
            <a:r>
              <a:rPr lang="en-US" dirty="0" smtClean="0"/>
              <a:t>Manually inputted the results of NBA Awards from </a:t>
            </a:r>
            <a:r>
              <a:rPr lang="en-US" dirty="0" err="1" smtClean="0"/>
              <a:t>BasketballReferene.com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inal product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docs.google.com/a/stanford.edu/spreadsheets/d/1RQBrF0zV2V_fCA3mg2aszk1xapQ-snIgoWPVqptW9_s/edit?usp=sharing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8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the various </a:t>
            </a:r>
            <a:r>
              <a:rPr lang="en-US" dirty="0" err="1" smtClean="0"/>
              <a:t>scikit</a:t>
            </a:r>
            <a:r>
              <a:rPr lang="en-US" dirty="0" smtClean="0"/>
              <a:t>-learn classifiers to train and test our model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Naïve Bayes, Logistic Regression, KNN, Decision Trees, Random Forest</a:t>
            </a:r>
          </a:p>
          <a:p>
            <a:r>
              <a:rPr lang="en-US" dirty="0" smtClean="0"/>
              <a:t>Split data up to train on 11 years and test on 3 years</a:t>
            </a:r>
          </a:p>
          <a:p>
            <a:r>
              <a:rPr lang="en-US" dirty="0" smtClean="0"/>
              <a:t>Accuracy vs Precision/Recall</a:t>
            </a:r>
          </a:p>
          <a:p>
            <a:r>
              <a:rPr lang="en-US" dirty="0" smtClean="0"/>
              <a:t>Best Overall Model: Random Forests</a:t>
            </a:r>
          </a:p>
          <a:p>
            <a:pPr lvl="1"/>
            <a:r>
              <a:rPr lang="en-US" dirty="0"/>
              <a:t>99% training </a:t>
            </a:r>
            <a:r>
              <a:rPr lang="en-US" dirty="0" smtClean="0"/>
              <a:t>accuracy, 92</a:t>
            </a:r>
            <a:r>
              <a:rPr lang="en-US" dirty="0"/>
              <a:t>% training precision</a:t>
            </a:r>
            <a:r>
              <a:rPr lang="en-US" dirty="0" smtClean="0"/>
              <a:t>, </a:t>
            </a:r>
            <a:r>
              <a:rPr lang="en-US" dirty="0"/>
              <a:t>100% training </a:t>
            </a:r>
            <a:r>
              <a:rPr lang="en-US" dirty="0" smtClean="0"/>
              <a:t>recall</a:t>
            </a:r>
          </a:p>
          <a:p>
            <a:pPr lvl="1"/>
            <a:r>
              <a:rPr lang="en-US" dirty="0" smtClean="0"/>
              <a:t>89</a:t>
            </a:r>
            <a:r>
              <a:rPr lang="en-US" dirty="0"/>
              <a:t>% testing accuracy</a:t>
            </a:r>
            <a:r>
              <a:rPr lang="en-US" dirty="0" smtClean="0"/>
              <a:t>, </a:t>
            </a:r>
            <a:r>
              <a:rPr lang="en-US" dirty="0"/>
              <a:t>60% testing precision, </a:t>
            </a:r>
            <a:r>
              <a:rPr lang="en-US" dirty="0" smtClean="0"/>
              <a:t>81</a:t>
            </a:r>
            <a:r>
              <a:rPr lang="en-US" dirty="0"/>
              <a:t>% testing recall</a:t>
            </a:r>
          </a:p>
        </p:txBody>
      </p:sp>
    </p:spTree>
    <p:extLst>
      <p:ext uri="{BB962C8B-B14F-4D97-AF65-F5344CB8AC3E}">
        <p14:creationId xmlns:p14="http://schemas.microsoft.com/office/powerpoint/2010/main" val="64004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82</TotalTime>
  <Words>468</Words>
  <Application>Microsoft Macintosh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Vapor Trail</vt:lpstr>
      <vt:lpstr>ML FOR MVPs</vt:lpstr>
      <vt:lpstr>Objective</vt:lpstr>
      <vt:lpstr>data</vt:lpstr>
      <vt:lpstr>PowerPoint Presentation</vt:lpstr>
      <vt:lpstr>data</vt:lpstr>
      <vt:lpstr>PowerPoint Presentation</vt:lpstr>
      <vt:lpstr>PowerPoint Presentation</vt:lpstr>
      <vt:lpstr>data</vt:lpstr>
      <vt:lpstr>Python Script</vt:lpstr>
      <vt:lpstr>Predicting the 2016-17 MVP</vt:lpstr>
      <vt:lpstr>Finding Impactful Features</vt:lpstr>
      <vt:lpstr>TOP 8 Most Telling Stats</vt:lpstr>
      <vt:lpstr>Evaluating trends over time</vt:lpstr>
      <vt:lpstr>Insights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FOR MVPs</dc:title>
  <dc:creator>Fisayo Omilana</dc:creator>
  <cp:lastModifiedBy>Fisayo Omilana</cp:lastModifiedBy>
  <cp:revision>10</cp:revision>
  <dcterms:created xsi:type="dcterms:W3CDTF">2017-06-05T22:26:29Z</dcterms:created>
  <dcterms:modified xsi:type="dcterms:W3CDTF">2017-06-17T09:23:47Z</dcterms:modified>
</cp:coreProperties>
</file>