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71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9896" autoAdjust="0"/>
  </p:normalViewPr>
  <p:slideViewPr>
    <p:cSldViewPr>
      <p:cViewPr>
        <p:scale>
          <a:sx n="77" d="100"/>
          <a:sy n="77" d="100"/>
        </p:scale>
        <p:origin x="-1627" y="-6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368F8-6A64-4760-AE87-96A1BF936FA6}" type="datetimeFigureOut">
              <a:rPr lang="en-US" smtClean="0"/>
              <a:pPr/>
              <a:t>4/27/2009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EA969-3924-48F8-B198-6DAE3D9F2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EA969-3924-48F8-B198-6DAE3D9F2A9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2339-3DC1-4C24-9BC4-EB22A1447998}" type="datetime1">
              <a:rPr lang="en-US" smtClean="0"/>
              <a:pPr/>
              <a:t>4/27/2009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476-0DDD-4E62-8273-35AE49873A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2915-E51D-45BF-941E-4D9A9C0C8DC8}" type="datetime1">
              <a:rPr lang="en-US" smtClean="0"/>
              <a:pPr/>
              <a:t>4/27/2009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476-0DDD-4E62-8273-35AE49873A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974B-01C1-4736-B543-36382E92C9FA}" type="datetime1">
              <a:rPr lang="en-US" smtClean="0"/>
              <a:pPr/>
              <a:t>4/27/2009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476-0DDD-4E62-8273-35AE49873A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B550D476-0DDD-4E62-8273-35AE49873A3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BA49-9EED-4ED7-9E48-8766C40B2C22}" type="datetime1">
              <a:rPr lang="en-US" smtClean="0"/>
              <a:pPr/>
              <a:t>4/27/2009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476-0DDD-4E62-8273-35AE49873A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EE1C-F756-4BAB-A0ED-CD044D160B89}" type="datetime1">
              <a:rPr lang="en-US" smtClean="0"/>
              <a:pPr/>
              <a:t>4/27/2009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476-0DDD-4E62-8273-35AE49873A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330C-5AA5-4772-B123-717A883D5D26}" type="datetime1">
              <a:rPr lang="en-US" smtClean="0"/>
              <a:pPr/>
              <a:t>4/27/2009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476-0DDD-4E62-8273-35AE49873A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92D2-9190-4A32-B91A-D4EE1AE21B52}" type="datetime1">
              <a:rPr lang="en-US" smtClean="0"/>
              <a:pPr/>
              <a:t>4/27/2009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476-0DDD-4E62-8273-35AE49873A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BAFD-BF88-4541-A815-94297F0990CA}" type="datetime1">
              <a:rPr lang="en-US" smtClean="0"/>
              <a:pPr/>
              <a:t>4/27/2009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476-0DDD-4E62-8273-35AE49873A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1FA0-8139-4DF3-8FF1-2CBC99FA2EFB}" type="datetime1">
              <a:rPr lang="en-US" smtClean="0"/>
              <a:pPr/>
              <a:t>4/27/2009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476-0DDD-4E62-8273-35AE49873A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BA15-1C80-4BB6-ADF5-CCCE13662610}" type="datetime1">
              <a:rPr lang="en-US" smtClean="0"/>
              <a:pPr/>
              <a:t>4/27/2009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476-0DDD-4E62-8273-35AE49873A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A056-EFC0-472C-ACB7-AA07905A6475}" type="datetime1">
              <a:rPr lang="en-US" smtClean="0"/>
              <a:pPr/>
              <a:t>4/27/2009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0D476-0DDD-4E62-8273-35AE49873A3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772400" y="334061"/>
            <a:ext cx="952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7200" y="381000"/>
            <a:ext cx="425173" cy="43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9144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-260908" y="43891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Milton</a:t>
            </a:r>
            <a:endParaRPr lang="en-US" sz="16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/>
          <a:p>
            <a:r>
              <a:rPr lang="en-US" dirty="0" smtClean="0"/>
              <a:t>Milton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2286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A7EBB"/>
                </a:solidFill>
              </a:rPr>
              <a:t>A Robust Framework for Photorealistic Rendering</a:t>
            </a:r>
          </a:p>
          <a:p>
            <a:endParaRPr lang="en-US" dirty="0" smtClean="0">
              <a:solidFill>
                <a:srgbClr val="4A7EBB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Travis Fischer ‘09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sz="2800" dirty="0" smtClean="0"/>
              <a:t> (5/8)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Path data structure</a:t>
            </a:r>
          </a:p>
          <a:p>
            <a:pPr lvl="1"/>
            <a:r>
              <a:rPr lang="en-US" dirty="0" smtClean="0"/>
              <a:t>Represents a path of light as it bounces around the scene</a:t>
            </a:r>
          </a:p>
          <a:p>
            <a:pPr lvl="1"/>
            <a:r>
              <a:rPr lang="en-US" dirty="0" err="1" smtClean="0"/>
              <a:t>Deque</a:t>
            </a:r>
            <a:r>
              <a:rPr lang="en-US" dirty="0" smtClean="0"/>
              <a:t> containing zero or more vertices</a:t>
            </a:r>
          </a:p>
          <a:p>
            <a:pPr lvl="1"/>
            <a:r>
              <a:rPr lang="en-US" dirty="0" smtClean="0"/>
              <a:t>Abstracts out all of the complicated MC logic</a:t>
            </a:r>
          </a:p>
          <a:p>
            <a:pPr lvl="2"/>
            <a:r>
              <a:rPr lang="en-US" dirty="0" smtClean="0"/>
              <a:t>Sampling paths incrementally</a:t>
            </a:r>
          </a:p>
          <a:p>
            <a:pPr lvl="2"/>
            <a:r>
              <a:rPr lang="en-US" dirty="0" smtClean="0"/>
              <a:t>Storing cumulative data about the path overall</a:t>
            </a:r>
          </a:p>
          <a:p>
            <a:pPr lvl="3"/>
            <a:r>
              <a:rPr lang="en-US" dirty="0" smtClean="0"/>
              <a:t>Cumulative probability density of having the created path (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Cumulative light transport along path (</a:t>
            </a:r>
            <a:r>
              <a:rPr lang="en-US" i="1" dirty="0" smtClean="0"/>
              <a:t>f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Cumulative MC weight along path (</a:t>
            </a:r>
            <a:r>
              <a:rPr lang="en-US" i="1" dirty="0" smtClean="0"/>
              <a:t>f / 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Allows for efficient implementation of almost any MC rendering algorithm</a:t>
            </a:r>
          </a:p>
          <a:p>
            <a:pPr lvl="2"/>
            <a:r>
              <a:rPr lang="en-US" dirty="0" smtClean="0"/>
              <a:t>Ex. path tracing, bidirectional path tracing, photon mapping, and MLT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476-0DDD-4E62-8273-35AE49873A31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sz="2800" dirty="0" smtClean="0"/>
              <a:t> (6/8)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Highly multithreaded</a:t>
            </a:r>
          </a:p>
          <a:p>
            <a:pPr lvl="1"/>
            <a:r>
              <a:rPr lang="en-US" dirty="0" smtClean="0"/>
              <a:t>SSE-accelerated vector/matrix library</a:t>
            </a:r>
          </a:p>
          <a:p>
            <a:pPr lvl="1"/>
            <a:r>
              <a:rPr lang="en-US" dirty="0" smtClean="0"/>
              <a:t>Hand-optimized SAH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476-0DDD-4E62-8273-35AE49873A31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31620" y="3303270"/>
          <a:ext cx="6080760" cy="251460"/>
        </p:xfrm>
        <a:graphic>
          <a:graphicData uri="http://schemas.openxmlformats.org/drawingml/2006/table">
            <a:tbl>
              <a:tblPr/>
              <a:tblGrid>
                <a:gridCol w="2400300"/>
                <a:gridCol w="1280795"/>
                <a:gridCol w="239966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447800" y="4191000"/>
            <a:ext cx="6248400" cy="1828800"/>
            <a:chOff x="1752600" y="4191000"/>
            <a:chExt cx="6248400" cy="1828800"/>
          </a:xfrm>
        </p:grpSpPr>
        <p:pic>
          <p:nvPicPr>
            <p:cNvPr id="24579" name="Picture 17" descr="octree6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52600" y="4191000"/>
              <a:ext cx="1828800" cy="1828800"/>
            </a:xfrm>
            <a:prstGeom prst="rect">
              <a:avLst/>
            </a:prstGeom>
            <a:noFill/>
          </p:spPr>
        </p:pic>
        <p:pic>
          <p:nvPicPr>
            <p:cNvPr id="24578" name="Picture 12" descr="test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62400" y="4191000"/>
              <a:ext cx="1828800" cy="1828800"/>
            </a:xfrm>
            <a:prstGeom prst="rect">
              <a:avLst/>
            </a:prstGeom>
            <a:noFill/>
          </p:spPr>
        </p:pic>
        <p:pic>
          <p:nvPicPr>
            <p:cNvPr id="24577" name="Picture 6" descr="http://milton.mjacobs.net/blog/wp-content/uploads/2008/12/octree5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72200" y="4191000"/>
              <a:ext cx="1828800" cy="18288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sz="2800" dirty="0" smtClean="0"/>
              <a:t> (7/8)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Renderer Design</a:t>
            </a:r>
          </a:p>
          <a:p>
            <a:pPr lvl="1"/>
            <a:r>
              <a:rPr lang="en-US" dirty="0" smtClean="0"/>
              <a:t>Most rendering algorithms reconstruct an image by point sampling the film plane</a:t>
            </a:r>
          </a:p>
          <a:p>
            <a:pPr lvl="2"/>
            <a:r>
              <a:rPr lang="en-US" dirty="0" smtClean="0"/>
              <a:t>Many different ways of generating those sample points</a:t>
            </a:r>
          </a:p>
          <a:p>
            <a:pPr lvl="3"/>
            <a:r>
              <a:rPr lang="en-US" dirty="0" smtClean="0"/>
              <a:t>Uniform, stochastic, jittered, low discrepancy sequences, etc.</a:t>
            </a:r>
          </a:p>
          <a:p>
            <a:pPr lvl="1"/>
            <a:r>
              <a:rPr lang="en-US" dirty="0" smtClean="0"/>
              <a:t>Milton separates </a:t>
            </a:r>
            <a:r>
              <a:rPr lang="en-US" dirty="0" smtClean="0"/>
              <a:t>point generation and evaluation</a:t>
            </a:r>
            <a:endParaRPr lang="en-US" dirty="0" smtClean="0"/>
          </a:p>
          <a:p>
            <a:pPr lvl="2"/>
            <a:r>
              <a:rPr lang="en-US" dirty="0" smtClean="0"/>
              <a:t>Standard producer-consumer problem</a:t>
            </a:r>
          </a:p>
          <a:p>
            <a:pPr lvl="2"/>
            <a:r>
              <a:rPr lang="en-US" dirty="0" smtClean="0"/>
              <a:t>Arbitrary number of render </a:t>
            </a:r>
            <a:r>
              <a:rPr lang="en-US" dirty="0" smtClean="0"/>
              <a:t>threads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476-0DDD-4E62-8273-35AE49873A3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sz="2800" dirty="0" smtClean="0"/>
              <a:t> (8/8)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Difficulties with current design</a:t>
            </a:r>
          </a:p>
          <a:p>
            <a:pPr lvl="1"/>
            <a:r>
              <a:rPr lang="en-US" dirty="0" smtClean="0"/>
              <a:t>Lack of consistent, meaningful units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Sampling specular surfaces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Singularity in geometry 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476-0DDD-4E62-8273-35AE49873A3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4397375"/>
            <a:ext cx="2468563" cy="403225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7780" y="3383280"/>
            <a:ext cx="1226820" cy="65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in Milton </a:t>
            </a:r>
            <a:r>
              <a:rPr lang="en-US" sz="2800" dirty="0" smtClean="0">
                <a:solidFill>
                  <a:prstClr val="black"/>
                </a:solidFill>
              </a:rPr>
              <a:t>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Monte Carlo-based rendering algorithms</a:t>
            </a:r>
          </a:p>
          <a:p>
            <a:pPr lvl="1"/>
            <a:r>
              <a:rPr lang="en-US" dirty="0" smtClean="0"/>
              <a:t>Estimate </a:t>
            </a:r>
            <a:r>
              <a:rPr lang="en-US" dirty="0" smtClean="0"/>
              <a:t>output image </a:t>
            </a:r>
            <a:r>
              <a:rPr lang="en-US" dirty="0" smtClean="0"/>
              <a:t>stochastically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Differentiating factor between MC algorithms is how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is sampled</a:t>
            </a:r>
          </a:p>
          <a:p>
            <a:pPr lvl="2"/>
            <a:r>
              <a:rPr lang="en-US" dirty="0" smtClean="0"/>
              <a:t>Most determine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incrementally, sampling one vertex at a time</a:t>
            </a:r>
          </a:p>
          <a:p>
            <a:pPr lvl="2"/>
            <a:r>
              <a:rPr lang="en-US" dirty="0" smtClean="0"/>
              <a:t>Path tracing samples paths by starting from the eye</a:t>
            </a:r>
          </a:p>
          <a:p>
            <a:pPr lvl="2"/>
            <a:r>
              <a:rPr lang="en-US" dirty="0" smtClean="0"/>
              <a:t>Particle tracing samples paths by starting from the lights</a:t>
            </a:r>
          </a:p>
          <a:p>
            <a:pPr lvl="2"/>
            <a:r>
              <a:rPr lang="en-US" dirty="0" smtClean="0"/>
              <a:t>Bidirectional path tracing samples paths by starting from both the eye and the lights</a:t>
            </a:r>
          </a:p>
          <a:p>
            <a:pPr lvl="2"/>
            <a:r>
              <a:rPr lang="en-US" dirty="0" smtClean="0"/>
              <a:t>All suffer from poor theoretical </a:t>
            </a:r>
            <a:r>
              <a:rPr lang="en-US" dirty="0" smtClean="0"/>
              <a:t>convergence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476-0DDD-4E62-8273-35AE49873A3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868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2"/>
          <p:cNvGrpSpPr/>
          <p:nvPr/>
        </p:nvGrpSpPr>
        <p:grpSpPr>
          <a:xfrm>
            <a:off x="2895600" y="3025775"/>
            <a:ext cx="3352800" cy="479425"/>
            <a:chOff x="1295400" y="2590800"/>
            <a:chExt cx="3352800" cy="479425"/>
          </a:xfrm>
        </p:grpSpPr>
        <p:pic>
          <p:nvPicPr>
            <p:cNvPr id="4097" name="Picture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95400" y="2590800"/>
              <a:ext cx="1425575" cy="411163"/>
            </a:xfrm>
            <a:prstGeom prst="rect">
              <a:avLst/>
            </a:prstGeom>
            <a:noFill/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52800" y="2590800"/>
              <a:ext cx="1295400" cy="479425"/>
            </a:xfrm>
            <a:prstGeom prst="rect">
              <a:avLst/>
            </a:prstGeom>
            <a:noFill/>
          </p:spPr>
        </p:pic>
        <p:sp>
          <p:nvSpPr>
            <p:cNvPr id="11" name="Right Arrow 10"/>
            <p:cNvSpPr/>
            <p:nvPr/>
          </p:nvSpPr>
          <p:spPr>
            <a:xfrm>
              <a:off x="2917546" y="2743199"/>
              <a:ext cx="206654" cy="145085"/>
            </a:xfrm>
            <a:prstGeom prst="rightArrow">
              <a:avLst/>
            </a:prstGeom>
            <a:solidFill>
              <a:srgbClr val="4A7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in Milton </a:t>
            </a:r>
            <a:r>
              <a:rPr lang="en-US" sz="2800" dirty="0" smtClean="0">
                <a:solidFill>
                  <a:prstClr val="black"/>
                </a:solidFill>
              </a:rPr>
              <a:t>(2/4)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Metropolis Light Transport (MLT)</a:t>
            </a:r>
          </a:p>
          <a:p>
            <a:pPr lvl="1"/>
            <a:r>
              <a:rPr lang="en-US" dirty="0" smtClean="0"/>
              <a:t>Extremely robust and able to handle very “difficult” scenes</a:t>
            </a:r>
          </a:p>
          <a:p>
            <a:pPr lvl="1"/>
            <a:r>
              <a:rPr lang="en-US" dirty="0" smtClean="0"/>
              <a:t>Notoriously hard to implement</a:t>
            </a:r>
          </a:p>
          <a:p>
            <a:pPr lvl="2"/>
            <a:r>
              <a:rPr lang="en-US" dirty="0" smtClean="0"/>
              <a:t>One of the driving forces behind Milton</a:t>
            </a:r>
          </a:p>
          <a:p>
            <a:pPr lvl="2"/>
            <a:r>
              <a:rPr lang="en-US" dirty="0" smtClean="0"/>
              <a:t>Clean, open source reference implementation</a:t>
            </a:r>
          </a:p>
          <a:p>
            <a:pPr lvl="1"/>
            <a:r>
              <a:rPr lang="en-US" dirty="0" smtClean="0"/>
              <a:t>Based on the Metropolis-Hastings sampler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476-0DDD-4E62-8273-35AE49873A3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868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743200" y="4686300"/>
            <a:ext cx="3629063" cy="1409700"/>
            <a:chOff x="2743200" y="3429000"/>
            <a:chExt cx="3629063" cy="1409700"/>
          </a:xfrm>
        </p:grpSpPr>
        <p:pic>
          <p:nvPicPr>
            <p:cNvPr id="13" name="Picture 12"/>
            <p:cNvPicPr/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43200" y="3429000"/>
              <a:ext cx="3629063" cy="133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55" name="Picture 7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743200" y="4038600"/>
              <a:ext cx="84138" cy="190500"/>
            </a:xfrm>
            <a:prstGeom prst="rect">
              <a:avLst/>
            </a:prstGeom>
            <a:noFill/>
          </p:spPr>
        </p:pic>
        <p:pic>
          <p:nvPicPr>
            <p:cNvPr id="27657" name="Picture 9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29200" y="4038600"/>
              <a:ext cx="84138" cy="190500"/>
            </a:xfrm>
            <a:prstGeom prst="rect">
              <a:avLst/>
            </a:prstGeom>
            <a:noFill/>
          </p:spPr>
        </p:pic>
        <p:pic>
          <p:nvPicPr>
            <p:cNvPr id="27659" name="Picture 11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29000" y="4648200"/>
              <a:ext cx="92075" cy="190500"/>
            </a:xfrm>
            <a:prstGeom prst="rect">
              <a:avLst/>
            </a:prstGeom>
            <a:noFill/>
          </p:spPr>
        </p:pic>
        <p:pic>
          <p:nvPicPr>
            <p:cNvPr id="27662" name="Picture 14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15000" y="4648200"/>
              <a:ext cx="92075" cy="190500"/>
            </a:xfrm>
            <a:prstGeom prst="rect">
              <a:avLst/>
            </a:prstGeom>
            <a:noFill/>
          </p:spPr>
        </p:pic>
      </p:grp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in Milton </a:t>
            </a:r>
            <a:r>
              <a:rPr lang="en-US" sz="2800" dirty="0" smtClean="0">
                <a:solidFill>
                  <a:prstClr val="black"/>
                </a:solidFill>
              </a:rPr>
              <a:t>(3/4)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Detailed Balance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800" dirty="0" smtClean="0"/>
              <a:t>Achieving detailed balance yields a Markov chain which will converge to ≈ </a:t>
            </a:r>
            <a:r>
              <a:rPr lang="en-US" sz="1800" i="1" dirty="0" smtClean="0"/>
              <a:t>f</a:t>
            </a:r>
            <a:endParaRPr lang="en-US" sz="1800" dirty="0" smtClean="0"/>
          </a:p>
          <a:p>
            <a:r>
              <a:rPr lang="en-US" sz="2800" dirty="0" smtClean="0"/>
              <a:t>MLT Pseudocode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476-0DDD-4E62-8273-35AE49873A3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868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0" y="2514600"/>
            <a:ext cx="1531753" cy="190517"/>
          </a:xfrm>
          <a:prstGeom prst="rect">
            <a:avLst/>
          </a:prstGeom>
          <a:noFill/>
        </p:spPr>
      </p:pic>
      <p:pic>
        <p:nvPicPr>
          <p:cNvPr id="32783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3746500"/>
            <a:ext cx="36766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in Milton </a:t>
            </a:r>
            <a:r>
              <a:rPr lang="en-US" sz="2800" dirty="0" smtClean="0">
                <a:solidFill>
                  <a:prstClr val="black"/>
                </a:solidFill>
              </a:rPr>
              <a:t>(4/4)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r>
              <a:rPr lang="en-US" sz="2800" dirty="0" smtClean="0"/>
              <a:t>Sounds great, right?</a:t>
            </a:r>
          </a:p>
          <a:p>
            <a:pPr lvl="1"/>
            <a:r>
              <a:rPr lang="en-US" sz="2000" dirty="0" smtClean="0"/>
              <a:t>Achieving detailed balance isn’t good enough in practice </a:t>
            </a:r>
            <a:r>
              <a:rPr lang="en-US" sz="2000" dirty="0" smtClean="0">
                <a:sym typeface="Wingdings" pitchFamily="2" charset="2"/>
              </a:rPr>
              <a:t></a:t>
            </a:r>
          </a:p>
          <a:p>
            <a:pPr lvl="1"/>
            <a:r>
              <a:rPr lang="en-US" sz="2000" dirty="0" smtClean="0"/>
              <a:t>Walk may get stuck in local maxima for a </a:t>
            </a:r>
            <a:r>
              <a:rPr lang="en-US" sz="2000" i="1" dirty="0" smtClean="0"/>
              <a:t>long</a:t>
            </a:r>
            <a:r>
              <a:rPr lang="en-US" sz="2000" dirty="0" smtClean="0"/>
              <a:t> time</a:t>
            </a:r>
          </a:p>
          <a:p>
            <a:pPr lvl="1"/>
            <a:r>
              <a:rPr lang="en-US" sz="2000" dirty="0" smtClean="0"/>
              <a:t>Need to ensure convergence as quickly as possible</a:t>
            </a:r>
          </a:p>
          <a:p>
            <a:pPr lvl="1"/>
            <a:r>
              <a:rPr lang="en-US" sz="2000" dirty="0" smtClean="0"/>
              <a:t>Main challenge with MLT is creating mutation strategies which ensure progress regardless of scene complexity</a:t>
            </a:r>
          </a:p>
          <a:p>
            <a:pPr lvl="2"/>
            <a:r>
              <a:rPr lang="en-US" sz="1600" dirty="0" smtClean="0"/>
              <a:t>Bidirectional mutations</a:t>
            </a:r>
          </a:p>
          <a:p>
            <a:pPr lvl="3"/>
            <a:r>
              <a:rPr lang="en-US" sz="1400" dirty="0" smtClean="0"/>
              <a:t>Large, low acceptance probability</a:t>
            </a:r>
          </a:p>
          <a:p>
            <a:pPr lvl="2"/>
            <a:r>
              <a:rPr lang="en-US" sz="1600" dirty="0" smtClean="0"/>
              <a:t>Lens subpath mutations</a:t>
            </a:r>
          </a:p>
          <a:p>
            <a:pPr lvl="3"/>
            <a:r>
              <a:rPr lang="en-US" sz="1400" dirty="0" smtClean="0"/>
              <a:t>Small, stratify samples across the film plane</a:t>
            </a:r>
          </a:p>
          <a:p>
            <a:pPr lvl="2"/>
            <a:r>
              <a:rPr lang="en-US" sz="1600" dirty="0" smtClean="0"/>
              <a:t>Perturbation mutations</a:t>
            </a:r>
          </a:p>
          <a:p>
            <a:pPr lvl="3"/>
            <a:r>
              <a:rPr lang="en-US" sz="1400" dirty="0" smtClean="0"/>
              <a:t>Small changes to the path designed to complement bidirectional mutations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476-0DDD-4E62-8273-35AE49873A3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868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sz="2800" dirty="0" smtClean="0">
                <a:solidFill>
                  <a:prstClr val="black"/>
                </a:solidFill>
              </a:rPr>
              <a:t>(1/4)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476-0DDD-4E62-8273-35AE49873A3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868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76200" y="1838113"/>
            <a:ext cx="7991349" cy="4486487"/>
            <a:chOff x="76200" y="1761913"/>
            <a:chExt cx="7991349" cy="4486487"/>
          </a:xfrm>
        </p:grpSpPr>
        <p:pic>
          <p:nvPicPr>
            <p:cNvPr id="21" name="Picture 20" descr="rayTracer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2142913" y="1761913"/>
              <a:ext cx="2048087" cy="2048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21" descr="path traci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76800" y="1761913"/>
              <a:ext cx="2048087" cy="2048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" name="Picture 22" descr="bidirectional path traci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2142913" y="4200313"/>
              <a:ext cx="2048087" cy="2048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 descr="MLT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876800" y="4191000"/>
              <a:ext cx="2048087" cy="2048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TextBox 26"/>
            <p:cNvSpPr txBox="1"/>
            <p:nvPr/>
          </p:nvSpPr>
          <p:spPr>
            <a:xfrm>
              <a:off x="1067001" y="2667000"/>
              <a:ext cx="9903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Ray tracing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10400" y="2743200"/>
              <a:ext cx="10571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Path tracing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200" y="5257800"/>
              <a:ext cx="20236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Bidirectional path tracing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54884" y="5181600"/>
              <a:ext cx="4889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MLT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sz="2800" dirty="0" smtClean="0">
                <a:solidFill>
                  <a:prstClr val="black"/>
                </a:solidFill>
              </a:rPr>
              <a:t>(2/4)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476-0DDD-4E62-8273-35AE49873A3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Content Placeholder 4" descr="C:\Documents and Settings\Travis Fischer\My Documents\Brown University\Independent Study - Milton\Results\renders\lionEmitterPathTracedNoEfficientDirect10000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981200"/>
            <a:ext cx="2048087" cy="204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C:\Documents and Settings\Travis Fischer\My Documents\Brown University\Independent Study - Milton\Writeups and Thesis\Thesis\Resources\Images\Renders\bunnies1024_p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7113" y="1981200"/>
            <a:ext cx="2048087" cy="204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4532313"/>
            <a:ext cx="1539875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2600" y="4648200"/>
            <a:ext cx="14605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Rendering is used everywhere</a:t>
            </a:r>
          </a:p>
          <a:p>
            <a:endParaRPr lang="en-US" dirty="0" smtClean="0"/>
          </a:p>
          <a:p>
            <a:r>
              <a:rPr lang="en-US" dirty="0" smtClean="0"/>
              <a:t>Goal of photorealistic rendering</a:t>
            </a:r>
          </a:p>
          <a:p>
            <a:endParaRPr lang="en-US" dirty="0" smtClean="0"/>
          </a:p>
          <a:p>
            <a:r>
              <a:rPr lang="en-US" dirty="0" smtClean="0"/>
              <a:t>Rendering is difficult…</a:t>
            </a:r>
          </a:p>
          <a:p>
            <a:endParaRPr lang="en-US" dirty="0" smtClean="0"/>
          </a:p>
          <a:p>
            <a:r>
              <a:rPr lang="en-US" dirty="0" smtClean="0"/>
              <a:t>Who is Milton?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476-0DDD-4E62-8273-35AE49873A3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2552700"/>
            <a:ext cx="22860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sz="2800" dirty="0" smtClean="0">
                <a:solidFill>
                  <a:prstClr val="black"/>
                </a:solidFill>
              </a:rPr>
              <a:t>(3/4)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476-0DDD-4E62-8273-35AE49873A3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Content Placeholder 7" descr="dof none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680618" y="2057400"/>
            <a:ext cx="1755503" cy="175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dof near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216297" y="4261394"/>
            <a:ext cx="1755503" cy="175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dof center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694248" y="4264297"/>
            <a:ext cx="1755503" cy="175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dof far"/>
          <p:cNvPicPr/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169297" y="4261394"/>
            <a:ext cx="1755503" cy="175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sz="2800" dirty="0" smtClean="0">
                <a:solidFill>
                  <a:prstClr val="black"/>
                </a:solidFill>
              </a:rPr>
              <a:t>(4/4)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476-0DDD-4E62-8273-35AE49873A3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981201"/>
            <a:ext cx="8229600" cy="3962400"/>
          </a:xfrm>
        </p:spPr>
        <p:txBody>
          <a:bodyPr/>
          <a:lstStyle/>
          <a:p>
            <a:r>
              <a:rPr lang="en-US" dirty="0" smtClean="0"/>
              <a:t>Lots of rendering engines out there</a:t>
            </a:r>
          </a:p>
          <a:p>
            <a:pPr lvl="1"/>
            <a:r>
              <a:rPr lang="en-US" dirty="0" smtClean="0"/>
              <a:t>Surprisingly </a:t>
            </a:r>
            <a:r>
              <a:rPr lang="en-US" dirty="0" smtClean="0"/>
              <a:t>hard to find any that are free, open source, capable of advanced rendering, and also well-written</a:t>
            </a:r>
          </a:p>
          <a:p>
            <a:pPr lvl="1"/>
            <a:r>
              <a:rPr lang="en-US" dirty="0" smtClean="0"/>
              <a:t>Niche</a:t>
            </a:r>
            <a:endParaRPr lang="en-US" dirty="0" smtClean="0"/>
          </a:p>
          <a:p>
            <a:pPr lvl="1"/>
            <a:r>
              <a:rPr lang="en-US" dirty="0" smtClean="0"/>
              <a:t>Milton is by no means ‘photorealistic</a:t>
            </a:r>
            <a:r>
              <a:rPr lang="en-US" dirty="0" smtClean="0"/>
              <a:t>’ yet</a:t>
            </a:r>
            <a:r>
              <a:rPr lang="en-US" baseline="30000" dirty="0" smtClean="0"/>
              <a:t>1</a:t>
            </a:r>
            <a:r>
              <a:rPr lang="en-US" dirty="0" smtClean="0"/>
              <a:t>, but it has a great core design and will hopefully continue to develop as an open source project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6169223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1)  </a:t>
            </a:r>
            <a:r>
              <a:rPr lang="en-US" sz="1400" dirty="0" smtClean="0"/>
              <a:t>Largely due </a:t>
            </a:r>
            <a:r>
              <a:rPr lang="en-US" sz="1400" dirty="0" smtClean="0"/>
              <a:t>to my lack of artistic skills..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/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Spike and Andy 	(Milton’s </a:t>
            </a:r>
            <a:r>
              <a:rPr lang="en-US" dirty="0" smtClean="0"/>
              <a:t>advisors)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Matt Jacobs 	(Milton’s mom)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Eric </a:t>
            </a:r>
            <a:r>
              <a:rPr lang="en-US" dirty="0" err="1" smtClean="0"/>
              <a:t>Veach</a:t>
            </a:r>
            <a:r>
              <a:rPr lang="en-US" dirty="0" smtClean="0"/>
              <a:t> 	(Milton’s uncle)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Brown CS 	(Milton’s home)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>
                <a:solidFill>
                  <a:srgbClr val="4A7EBB"/>
                </a:solidFill>
              </a:rPr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476-0DDD-4E62-8273-35AE49873A31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Milton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476-0DDD-4E62-8273-35AE49873A3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6140" y="2438400"/>
            <a:ext cx="233172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Framework for exploring rendering techniques</a:t>
            </a:r>
          </a:p>
          <a:p>
            <a:pPr lvl="1"/>
            <a:r>
              <a:rPr lang="en-US" dirty="0" smtClean="0"/>
              <a:t>Goals:</a:t>
            </a:r>
          </a:p>
          <a:p>
            <a:pPr lvl="2"/>
            <a:r>
              <a:rPr lang="en-US" dirty="0" smtClean="0"/>
              <a:t>Design</a:t>
            </a:r>
          </a:p>
          <a:p>
            <a:pPr lvl="2"/>
            <a:r>
              <a:rPr lang="en-US" dirty="0" smtClean="0"/>
              <a:t>Robustness</a:t>
            </a:r>
          </a:p>
          <a:p>
            <a:pPr lvl="2"/>
            <a:r>
              <a:rPr lang="en-US" dirty="0" smtClean="0"/>
              <a:t>General-Purpose</a:t>
            </a:r>
          </a:p>
          <a:p>
            <a:pPr lvl="2"/>
            <a:r>
              <a:rPr lang="en-US" dirty="0" smtClean="0"/>
              <a:t>MLT</a:t>
            </a:r>
          </a:p>
          <a:p>
            <a:pPr lvl="1"/>
            <a:r>
              <a:rPr lang="en-US" dirty="0" smtClean="0"/>
              <a:t>Features:</a:t>
            </a:r>
          </a:p>
          <a:p>
            <a:pPr lvl="2"/>
            <a:r>
              <a:rPr lang="en-US" dirty="0" smtClean="0"/>
              <a:t>Open source C++</a:t>
            </a:r>
          </a:p>
          <a:p>
            <a:pPr lvl="2"/>
            <a:r>
              <a:rPr lang="en-US" dirty="0" smtClean="0"/>
              <a:t>Efficient</a:t>
            </a:r>
          </a:p>
          <a:p>
            <a:pPr lvl="2"/>
            <a:r>
              <a:rPr lang="en-US" dirty="0" smtClean="0"/>
              <a:t>Extensible</a:t>
            </a:r>
          </a:p>
          <a:p>
            <a:pPr lvl="2"/>
            <a:r>
              <a:rPr lang="en-US" dirty="0" smtClean="0"/>
              <a:t>Implements several advanced rendering algorithms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11846E-7 L 0.35 0.0333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" y="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Goal is to discuss the interesting things in Milton’s life and the lessons he’s learned along the way</a:t>
            </a:r>
          </a:p>
          <a:p>
            <a:r>
              <a:rPr lang="en-US" sz="2800" dirty="0" smtClean="0"/>
              <a:t>Why should you care?</a:t>
            </a:r>
          </a:p>
          <a:p>
            <a:pPr lvl="1"/>
            <a:r>
              <a:rPr lang="en-US" sz="1600" dirty="0" smtClean="0"/>
              <a:t>Really cool algorithms and results</a:t>
            </a:r>
          </a:p>
          <a:p>
            <a:pPr lvl="1"/>
            <a:r>
              <a:rPr lang="en-US" sz="1600" dirty="0" smtClean="0"/>
              <a:t>Lots of interesting software design considerations</a:t>
            </a:r>
          </a:p>
          <a:p>
            <a:pPr lvl="1"/>
            <a:r>
              <a:rPr lang="en-US" sz="1600" dirty="0" smtClean="0"/>
              <a:t>There will be dragons..</a:t>
            </a:r>
          </a:p>
          <a:p>
            <a:r>
              <a:rPr lang="en-US" sz="2800" u="sng" dirty="0" smtClean="0"/>
              <a:t>Talk Layout</a:t>
            </a:r>
          </a:p>
          <a:p>
            <a:pPr lvl="1"/>
            <a:r>
              <a:rPr lang="en-US" dirty="0" smtClean="0"/>
              <a:t>Brief background</a:t>
            </a:r>
          </a:p>
          <a:p>
            <a:pPr lvl="1"/>
            <a:r>
              <a:rPr lang="en-US" dirty="0" smtClean="0"/>
              <a:t>Discussion of Milton’s design</a:t>
            </a:r>
          </a:p>
          <a:p>
            <a:pPr lvl="1"/>
            <a:r>
              <a:rPr lang="en-US" dirty="0" smtClean="0"/>
              <a:t>MC Rendering in Milton</a:t>
            </a:r>
          </a:p>
          <a:p>
            <a:pPr lvl="1"/>
            <a:r>
              <a:rPr lang="en-US" dirty="0" smtClean="0"/>
              <a:t>Results</a:t>
            </a:r>
          </a:p>
          <a:p>
            <a:pPr lvl="2"/>
            <a:r>
              <a:rPr lang="en-US" sz="2400" dirty="0" smtClean="0"/>
              <a:t>Feedback on how </a:t>
            </a:r>
            <a:r>
              <a:rPr lang="en-US" sz="2400" i="1" dirty="0" smtClean="0"/>
              <a:t>awesome</a:t>
            </a:r>
            <a:r>
              <a:rPr lang="en-US" sz="2400" dirty="0" smtClean="0"/>
              <a:t> the results look..</a:t>
            </a:r>
          </a:p>
          <a:p>
            <a:pPr lvl="1"/>
            <a:r>
              <a:rPr lang="en-US" dirty="0" smtClean="0"/>
              <a:t>Acknowledgements / Questions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476-0DDD-4E62-8273-35AE49873A3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Model of light</a:t>
            </a:r>
          </a:p>
          <a:p>
            <a:pPr lvl="1"/>
            <a:r>
              <a:rPr lang="en-US" dirty="0" smtClean="0"/>
              <a:t>Assumptions:</a:t>
            </a:r>
          </a:p>
          <a:p>
            <a:pPr lvl="2"/>
            <a:r>
              <a:rPr lang="en-US" dirty="0" smtClean="0"/>
              <a:t>Geometric optics</a:t>
            </a:r>
          </a:p>
          <a:p>
            <a:pPr lvl="2"/>
            <a:r>
              <a:rPr lang="en-US" dirty="0" smtClean="0"/>
              <a:t>Unpolarized, incoherent</a:t>
            </a:r>
          </a:p>
          <a:p>
            <a:pPr lvl="2"/>
            <a:r>
              <a:rPr lang="en-US" dirty="0" smtClean="0"/>
              <a:t>No participating media or subsurface scattering</a:t>
            </a:r>
          </a:p>
          <a:p>
            <a:r>
              <a:rPr lang="en-US" dirty="0" smtClean="0"/>
              <a:t>Physically-based rendering</a:t>
            </a:r>
          </a:p>
          <a:p>
            <a:pPr lvl="1"/>
            <a:r>
              <a:rPr lang="en-US" dirty="0" smtClean="0"/>
              <a:t>Generate an image by simulating paths of light</a:t>
            </a:r>
          </a:p>
          <a:p>
            <a:pPr lvl="2"/>
            <a:r>
              <a:rPr lang="en-US" dirty="0" smtClean="0"/>
              <a:t>Only interested in paths which emanate from a light source and eventually reach the virtual camera</a:t>
            </a:r>
          </a:p>
          <a:p>
            <a:pPr lvl="1"/>
            <a:r>
              <a:rPr lang="en-US" dirty="0" smtClean="0"/>
              <a:t>Model / simulate interaction of light with materials in the scene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476-0DDD-4E62-8273-35AE49873A3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sz="2800" dirty="0" smtClean="0"/>
              <a:t> (1/8)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010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High-Level Overview</a:t>
            </a:r>
          </a:p>
          <a:p>
            <a:pPr lvl="1"/>
            <a:r>
              <a:rPr lang="en-US" dirty="0" smtClean="0"/>
              <a:t>Broken up into a core </a:t>
            </a:r>
            <a:r>
              <a:rPr lang="en-US" dirty="0" err="1" smtClean="0"/>
              <a:t>milton</a:t>
            </a:r>
            <a:r>
              <a:rPr lang="en-US" dirty="0" smtClean="0"/>
              <a:t> lib, </a:t>
            </a:r>
            <a:r>
              <a:rPr lang="en-US" dirty="0" err="1" smtClean="0"/>
              <a:t>gui</a:t>
            </a:r>
            <a:r>
              <a:rPr lang="en-US" dirty="0" smtClean="0"/>
              <a:t> lib, executable, and test suite</a:t>
            </a:r>
          </a:p>
          <a:p>
            <a:pPr lvl="1"/>
            <a:r>
              <a:rPr lang="en-US" dirty="0" smtClean="0"/>
              <a:t>Heavy use of OOP including run-time extensions via external plugins</a:t>
            </a:r>
          </a:p>
          <a:p>
            <a:pPr lvl="1"/>
            <a:r>
              <a:rPr lang="en-US" dirty="0" smtClean="0"/>
              <a:t>Uses Qt for threading and (optional) GUI in order to remain cross-platform</a:t>
            </a:r>
          </a:p>
          <a:p>
            <a:pPr lvl="1"/>
            <a:r>
              <a:rPr lang="en-US" dirty="0" smtClean="0"/>
              <a:t>Design topics we’ll cover:</a:t>
            </a:r>
          </a:p>
          <a:p>
            <a:pPr lvl="2"/>
            <a:r>
              <a:rPr lang="en-US" dirty="0" smtClean="0"/>
              <a:t>Material representation</a:t>
            </a:r>
          </a:p>
          <a:p>
            <a:pPr lvl="2"/>
            <a:r>
              <a:rPr lang="en-US" dirty="0" smtClean="0"/>
              <a:t>PropertyMap</a:t>
            </a:r>
          </a:p>
          <a:p>
            <a:pPr lvl="2"/>
            <a:r>
              <a:rPr lang="en-US" dirty="0" smtClean="0"/>
              <a:t>Path data structure</a:t>
            </a:r>
          </a:p>
          <a:p>
            <a:pPr lvl="2"/>
            <a:r>
              <a:rPr lang="en-US" dirty="0" smtClean="0"/>
              <a:t>Optimization</a:t>
            </a:r>
          </a:p>
          <a:p>
            <a:pPr lvl="2"/>
            <a:r>
              <a:rPr lang="en-US" dirty="0" smtClean="0"/>
              <a:t>Renderer design</a:t>
            </a:r>
          </a:p>
          <a:p>
            <a:pPr lvl="2"/>
            <a:r>
              <a:rPr lang="en-US" dirty="0" smtClean="0"/>
              <a:t>Problems </a:t>
            </a:r>
            <a:r>
              <a:rPr lang="en-US" dirty="0"/>
              <a:t>&amp;</a:t>
            </a:r>
            <a:r>
              <a:rPr lang="en-US" dirty="0" smtClean="0"/>
              <a:t> difficulties with current design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476-0DDD-4E62-8273-35AE49873A3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2590800"/>
            <a:ext cx="1097280" cy="3268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sz="2800" dirty="0" smtClean="0"/>
              <a:t> (2/8)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Material Representation</a:t>
            </a:r>
          </a:p>
          <a:p>
            <a:pPr lvl="1"/>
            <a:r>
              <a:rPr lang="en-US" dirty="0" smtClean="0"/>
              <a:t>Color </a:t>
            </a:r>
            <a:r>
              <a:rPr lang="en-US" dirty="0" err="1" smtClean="0"/>
              <a:t>vs</a:t>
            </a:r>
            <a:r>
              <a:rPr lang="en-US" dirty="0" smtClean="0"/>
              <a:t> Reflectance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Reflectance defined by a BSDF hierarchy</a:t>
            </a:r>
          </a:p>
          <a:p>
            <a:pPr lvl="1"/>
            <a:r>
              <a:rPr lang="en-US" dirty="0" smtClean="0"/>
              <a:t>Material : surface -&gt; BSDF parameterized by point on surface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476-0DDD-4E62-8273-35AE49873A3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124200"/>
            <a:ext cx="1524000" cy="20574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8344" y="3124200"/>
            <a:ext cx="2048256" cy="204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sz="2800" dirty="0" smtClean="0"/>
              <a:t> (3/8)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PropertyMap Paradigm</a:t>
            </a:r>
          </a:p>
          <a:p>
            <a:pPr lvl="1"/>
            <a:r>
              <a:rPr lang="en-US" dirty="0" smtClean="0"/>
              <a:t>Wrapper around map&lt;string, boost::any&gt; which all core, customizable classes derive from</a:t>
            </a:r>
          </a:p>
          <a:p>
            <a:pPr lvl="1"/>
            <a:r>
              <a:rPr lang="en-US" dirty="0" smtClean="0"/>
              <a:t>Pro:  cleaner, more extensible interface</a:t>
            </a:r>
          </a:p>
          <a:p>
            <a:pPr lvl="1"/>
            <a:r>
              <a:rPr lang="en-US" dirty="0" smtClean="0"/>
              <a:t>Con: lose strict compile-time type checking</a:t>
            </a:r>
          </a:p>
          <a:p>
            <a:pPr lvl="1"/>
            <a:r>
              <a:rPr lang="en-US" dirty="0" smtClean="0"/>
              <a:t>Complements Milton scenefile format</a:t>
            </a:r>
          </a:p>
          <a:p>
            <a:pPr lvl="2"/>
            <a:r>
              <a:rPr lang="en-US" dirty="0" smtClean="0"/>
              <a:t>Based on JSON</a:t>
            </a:r>
          </a:p>
          <a:p>
            <a:pPr lvl="2"/>
            <a:r>
              <a:rPr lang="en-US" dirty="0" smtClean="0"/>
              <a:t>Accepts arbitrary key-value pairs just like PropertyMap</a:t>
            </a:r>
          </a:p>
          <a:p>
            <a:pPr lvl="2"/>
            <a:r>
              <a:rPr lang="en-US" dirty="0" smtClean="0"/>
              <a:t>Extensible – external plugins can accept their own parameters without changing the built-in scene loader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476-0DDD-4E62-8273-35AE49873A3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sz="2800" dirty="0" smtClean="0"/>
              <a:t> (4/8)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893114" y="1950562"/>
          <a:ext cx="4117285" cy="4144963"/>
        </p:xfrm>
        <a:graphic>
          <a:graphicData uri="http://schemas.openxmlformats.org/drawingml/2006/table">
            <a:tbl>
              <a:tblPr/>
              <a:tblGrid>
                <a:gridCol w="4117285"/>
              </a:tblGrid>
              <a:tr h="4144963">
                <a:tc>
                  <a:txBody>
                    <a:bodyPr/>
                    <a:lstStyle/>
                    <a:p>
                      <a:pPr marL="155575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Courier New"/>
                          <a:ea typeface="Calibri"/>
                          <a:cs typeface="Times New Roman"/>
                        </a:rPr>
                        <a:t>{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55575" marR="0" indent="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urier New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1000" b="1" dirty="0">
                          <a:solidFill>
                            <a:srgbClr val="5581E3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scenefile</a:t>
                      </a:r>
                      <a:r>
                        <a:rPr lang="en-US" sz="1000" dirty="0">
                          <a:latin typeface="Courier New"/>
                          <a:ea typeface="Calibri"/>
                          <a:cs typeface="Times New Roman"/>
                        </a:rPr>
                        <a:t>" : {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55575" marR="0" indent="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urier New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1000" b="1" dirty="0">
                          <a:solidFill>
                            <a:srgbClr val="5581E3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renderer</a:t>
                      </a:r>
                      <a:r>
                        <a:rPr lang="en-US" sz="1000" dirty="0">
                          <a:latin typeface="Courier New"/>
                          <a:ea typeface="Calibri"/>
                          <a:cs typeface="Times New Roman"/>
                        </a:rPr>
                        <a:t>" : {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55575" marR="0" indent="685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urier New"/>
                          <a:ea typeface="Calibri"/>
                          <a:cs typeface="Times New Roman"/>
                        </a:rPr>
                        <a:t>"type" : </a:t>
                      </a:r>
                      <a:r>
                        <a:rPr lang="en-US" sz="1000" dirty="0" smtClean="0">
                          <a:latin typeface="Courier New"/>
                          <a:ea typeface="Calibri"/>
                          <a:cs typeface="Times New Roman"/>
                        </a:rPr>
                        <a:t>“dynamic",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55575" marR="0" indent="685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Courier New"/>
                          <a:ea typeface="Calibri"/>
                          <a:cs typeface="Times New Roman"/>
                        </a:rPr>
                        <a:t>“path" </a:t>
                      </a:r>
                      <a:r>
                        <a:rPr lang="en-US" sz="1000" dirty="0">
                          <a:latin typeface="Courier New"/>
                          <a:ea typeface="Calibri"/>
                          <a:cs typeface="Times New Roman"/>
                        </a:rPr>
                        <a:t>: </a:t>
                      </a:r>
                      <a:r>
                        <a:rPr lang="en-US" sz="1000" dirty="0" smtClean="0">
                          <a:latin typeface="Courier New"/>
                          <a:ea typeface="Calibri"/>
                          <a:cs typeface="Times New Roman"/>
                        </a:rPr>
                        <a:t>“/path/to/my/</a:t>
                      </a:r>
                      <a:r>
                        <a:rPr lang="en-US" sz="1000" dirty="0" err="1" smtClean="0">
                          <a:latin typeface="Courier New"/>
                          <a:ea typeface="Calibri"/>
                          <a:cs typeface="Times New Roman"/>
                        </a:rPr>
                        <a:t>librenderer.so</a:t>
                      </a:r>
                      <a:r>
                        <a:rPr lang="en-US" sz="1000" dirty="0" smtClean="0">
                          <a:latin typeface="Courier New"/>
                          <a:ea typeface="Calibri"/>
                          <a:cs typeface="Times New Roman"/>
                        </a:rPr>
                        <a:t>”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55575" marR="0" indent="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urier New"/>
                          <a:ea typeface="Calibri"/>
                          <a:cs typeface="Times New Roman"/>
                        </a:rPr>
                        <a:t>},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55575" marR="0" indent="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urier New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1000" b="1" dirty="0">
                          <a:solidFill>
                            <a:srgbClr val="5581E3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camera</a:t>
                      </a:r>
                      <a:r>
                        <a:rPr lang="en-US" sz="1000" dirty="0">
                          <a:latin typeface="Courier New"/>
                          <a:ea typeface="Calibri"/>
                          <a:cs typeface="Times New Roman"/>
                        </a:rPr>
                        <a:t>" : {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55575" marR="0" indent="685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urier New"/>
                          <a:ea typeface="Calibri"/>
                          <a:cs typeface="Times New Roman"/>
                        </a:rPr>
                        <a:t>"type" : "</a:t>
                      </a:r>
                      <a:r>
                        <a:rPr lang="en-US" sz="1000" dirty="0" err="1">
                          <a:latin typeface="Courier New"/>
                          <a:ea typeface="Calibri"/>
                          <a:cs typeface="Times New Roman"/>
                        </a:rPr>
                        <a:t>thinlens</a:t>
                      </a:r>
                      <a:r>
                        <a:rPr lang="en-US" sz="1000" dirty="0">
                          <a:latin typeface="Courier New"/>
                          <a:ea typeface="Calibri"/>
                          <a:cs typeface="Times New Roman"/>
                        </a:rPr>
                        <a:t>",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55575" marR="0" indent="685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urier New"/>
                          <a:ea typeface="Calibri"/>
                          <a:cs typeface="Times New Roman"/>
                        </a:rPr>
                        <a:t>"eye" : [ 0, 10, 0 ],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55575" marR="0" indent="685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urier New"/>
                          <a:ea typeface="Calibri"/>
                          <a:cs typeface="Times New Roman"/>
                        </a:rPr>
                        <a:t>"aperture" : 50,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55575" marR="0" indent="685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urier New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1000" dirty="0" err="1">
                          <a:latin typeface="Courier New"/>
                          <a:ea typeface="Calibri"/>
                          <a:cs typeface="Times New Roman"/>
                        </a:rPr>
                        <a:t>fstop</a:t>
                      </a:r>
                      <a:r>
                        <a:rPr lang="en-US" sz="1000" dirty="0">
                          <a:latin typeface="Courier New"/>
                          <a:ea typeface="Calibri"/>
                          <a:cs typeface="Times New Roman"/>
                        </a:rPr>
                        <a:t>" : 18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55575" marR="0" indent="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urier New"/>
                          <a:ea typeface="Calibri"/>
                          <a:cs typeface="Times New Roman"/>
                        </a:rPr>
                        <a:t>},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55575" marR="0" indent="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urier New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1000" b="1" dirty="0">
                          <a:solidFill>
                            <a:srgbClr val="5581E3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scene</a:t>
                      </a:r>
                      <a:r>
                        <a:rPr lang="en-US" sz="1000" dirty="0">
                          <a:latin typeface="Courier New"/>
                          <a:ea typeface="Calibri"/>
                          <a:cs typeface="Times New Roman"/>
                        </a:rPr>
                        <a:t>" : {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55575" marR="0" indent="685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urier New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1000" b="1" dirty="0">
                          <a:solidFill>
                            <a:srgbClr val="5581E3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material</a:t>
                      </a:r>
                      <a:r>
                        <a:rPr lang="en-US" sz="1000" dirty="0">
                          <a:latin typeface="Courier New"/>
                          <a:ea typeface="Calibri"/>
                          <a:cs typeface="Times New Roman"/>
                        </a:rPr>
                        <a:t>" : {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55575" marR="0" indent="9144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urier New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1000" b="1" dirty="0">
                          <a:solidFill>
                            <a:srgbClr val="5581E3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emitter</a:t>
                      </a:r>
                      <a:r>
                        <a:rPr lang="en-US" sz="1000" dirty="0">
                          <a:latin typeface="Courier New"/>
                          <a:ea typeface="Calibri"/>
                          <a:cs typeface="Times New Roman"/>
                        </a:rPr>
                        <a:t>" : {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55575" marR="0" indent="11430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urier New"/>
                          <a:ea typeface="Calibri"/>
                          <a:cs typeface="Times New Roman"/>
                        </a:rPr>
                        <a:t>"type" : "oriented",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55575" marR="0" indent="11430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urier New"/>
                          <a:ea typeface="Calibri"/>
                          <a:cs typeface="Times New Roman"/>
                        </a:rPr>
                        <a:t>"power" : [ 80, 80, 80 ]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55575" marR="0" indent="9144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urier New"/>
                          <a:ea typeface="Calibri"/>
                          <a:cs typeface="Times New Roman"/>
                        </a:rPr>
                        <a:t>},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55575" marR="0" indent="9144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urier New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1000" b="1" dirty="0">
                          <a:solidFill>
                            <a:srgbClr val="5581E3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plane</a:t>
                      </a:r>
                      <a:r>
                        <a:rPr lang="en-US" sz="1000" dirty="0">
                          <a:latin typeface="Courier New"/>
                          <a:ea typeface="Calibri"/>
                          <a:cs typeface="Times New Roman"/>
                        </a:rPr>
                        <a:t>" : { }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55575" marR="0" indent="685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urier New"/>
                          <a:ea typeface="Calibri"/>
                          <a:cs typeface="Times New Roman"/>
                        </a:rPr>
                        <a:t>}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55575" marR="0" indent="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urier New"/>
                          <a:ea typeface="Calibri"/>
                          <a:cs typeface="Times New Roman"/>
                        </a:rPr>
                        <a:t>}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55575" marR="0" indent="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urier New"/>
                          <a:ea typeface="Calibri"/>
                          <a:cs typeface="Times New Roman"/>
                        </a:rPr>
                        <a:t>}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55575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latin typeface="Courier New"/>
                          <a:ea typeface="Calibri"/>
                          <a:cs typeface="Times New Roman"/>
                        </a:rPr>
                        <a:t>}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476-0DDD-4E62-8273-35AE49873A3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1232</TotalTime>
  <Words>963</Words>
  <Application>Microsoft Office PowerPoint</Application>
  <PresentationFormat>On-screen Show (4:3)</PresentationFormat>
  <Paragraphs>214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Milton</vt:lpstr>
      <vt:lpstr>Motivation</vt:lpstr>
      <vt:lpstr>Introducing Milton</vt:lpstr>
      <vt:lpstr>Talk Overview</vt:lpstr>
      <vt:lpstr>Background</vt:lpstr>
      <vt:lpstr>Design (1/8)</vt:lpstr>
      <vt:lpstr>Design (2/8)</vt:lpstr>
      <vt:lpstr>Design (3/8)</vt:lpstr>
      <vt:lpstr>Design (4/8)</vt:lpstr>
      <vt:lpstr>Design (5/8)</vt:lpstr>
      <vt:lpstr>Design (6/8)</vt:lpstr>
      <vt:lpstr>Design (7/8)</vt:lpstr>
      <vt:lpstr>Design (8/8)</vt:lpstr>
      <vt:lpstr>Rendering in Milton (1/4)</vt:lpstr>
      <vt:lpstr>Rendering in Milton (2/4)</vt:lpstr>
      <vt:lpstr>Rendering in Milton (3/4)</vt:lpstr>
      <vt:lpstr>Rendering in Milton (4/4)</vt:lpstr>
      <vt:lpstr>Results (1/4)</vt:lpstr>
      <vt:lpstr>Results (2/4)</vt:lpstr>
      <vt:lpstr>Results (3/4)</vt:lpstr>
      <vt:lpstr>Results (4/4)</vt:lpstr>
      <vt:lpstr>Acknowledgements / Questions</vt:lpstr>
    </vt:vector>
  </TitlesOfParts>
  <Company> Brown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Milton</dc:title>
  <dc:creator>Travis Fischer</dc:creator>
  <cp:lastModifiedBy>Travis Fischer</cp:lastModifiedBy>
  <cp:revision>119</cp:revision>
  <dcterms:created xsi:type="dcterms:W3CDTF">2009-04-27T17:52:37Z</dcterms:created>
  <dcterms:modified xsi:type="dcterms:W3CDTF">2009-04-28T15:27:57Z</dcterms:modified>
</cp:coreProperties>
</file>