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70" r:id="rId2"/>
    <p:sldId id="274" r:id="rId3"/>
    <p:sldId id="258" r:id="rId4"/>
    <p:sldId id="262" r:id="rId5"/>
    <p:sldId id="271" r:id="rId6"/>
    <p:sldId id="263" r:id="rId7"/>
    <p:sldId id="261" r:id="rId8"/>
    <p:sldId id="264" r:id="rId9"/>
    <p:sldId id="260" r:id="rId10"/>
    <p:sldId id="265" r:id="rId11"/>
    <p:sldId id="266" r:id="rId12"/>
    <p:sldId id="273" r:id="rId13"/>
    <p:sldId id="272" r:id="rId14"/>
    <p:sldId id="259" r:id="rId15"/>
    <p:sldId id="268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34DA68-C820-4F75-A9BD-307AF960D3C0}" v="1" dt="2024-04-29T08:52:27.0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Özlem Cifci" userId="8a608575b14b7933" providerId="LiveId" clId="{E734DA68-C820-4F75-A9BD-307AF960D3C0}"/>
    <pc:docChg chg="custSel modSld">
      <pc:chgData name="Özlem Cifci" userId="8a608575b14b7933" providerId="LiveId" clId="{E734DA68-C820-4F75-A9BD-307AF960D3C0}" dt="2024-04-29T08:52:27.094" v="30"/>
      <pc:docMkLst>
        <pc:docMk/>
      </pc:docMkLst>
      <pc:sldChg chg="modSp mod modAnim">
        <pc:chgData name="Özlem Cifci" userId="8a608575b14b7933" providerId="LiveId" clId="{E734DA68-C820-4F75-A9BD-307AF960D3C0}" dt="2024-04-29T08:52:27.094" v="30"/>
        <pc:sldMkLst>
          <pc:docMk/>
          <pc:sldMk cId="1835054236" sldId="270"/>
        </pc:sldMkLst>
        <pc:spChg chg="mod">
          <ac:chgData name="Özlem Cifci" userId="8a608575b14b7933" providerId="LiveId" clId="{E734DA68-C820-4F75-A9BD-307AF960D3C0}" dt="2024-04-29T08:51:47.238" v="29" actId="20577"/>
          <ac:spMkLst>
            <pc:docMk/>
            <pc:sldMk cId="1835054236" sldId="270"/>
            <ac:spMk id="6" creationId="{DC6AB9CD-C27F-E5FB-A668-0F21B991B8F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48002-315D-49B1-B10F-137139C4B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896" y="1122363"/>
            <a:ext cx="7276733" cy="3381398"/>
          </a:xfrm>
        </p:spPr>
        <p:txBody>
          <a:bodyPr anchor="b">
            <a:normAutofit/>
          </a:bodyPr>
          <a:lstStyle>
            <a:lvl1pPr algn="l">
              <a:defRPr sz="4800" cap="none" spc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4535E0-4D9C-4DCA-8569-64503C5DC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4894" y="4612942"/>
            <a:ext cx="7276733" cy="1181683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83B68-70CF-4A98-948C-6EA4BD68D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C2EF9-7F83-4AD3-B3F6-B9D4618D6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B751B-3464-41CD-B728-A72BB191E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74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B5731-248B-49C2-93DE-8A3260C9F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D4D5C5-3D5A-4F3D-8A08-7053DACF1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E5372-3FC6-4227-B2DD-6CB24E651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1B1B1-B637-4E46-B64C-F082B54C2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567AD-4B78-41F6-B814-726D4BD4C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3514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674D5E-67E6-4C23-B80A-0C66B53315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76299"/>
            <a:ext cx="2628900" cy="5181601"/>
          </a:xfrm>
        </p:spPr>
        <p:txBody>
          <a:bodyPr vert="eaVert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FEFF2A-08E8-447D-85C7-7D5A9C422C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76299"/>
            <a:ext cx="7734300" cy="51816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0030D-E580-4B0C-B5A8-2C8A094D9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DCAEB-1B6E-492E-918E-47179AF48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E4A38-A745-436E-9E33-63B9F81C0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9100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BFD42-94A9-4345-AF38-7D562B502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4C458-A63B-4032-B4EC-732DAC188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855B5-7F2F-408B-800D-92CB34B99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03412-EA6B-43CA-8B3A-F502587CB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6E9EE-F895-4ECE-B4B2-586D65ED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8492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8193F-AFAD-4A9A-B0EF-530DFB19D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876299"/>
            <a:ext cx="7876722" cy="371316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1BBE4-9FC1-4F89-B120-1C49D816F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46170"/>
            <a:ext cx="6781301" cy="104845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30A6B-E3FD-4920-8128-C263CA1D6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66B85-0649-47DB-AD69-458D8F600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25931-A293-42E9-BDF5-B2AE121D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1922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5262B-ECD6-47BB-A6F1-92A6033E9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B8779-51E9-44D1-9F7B-28F3C6D3C4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8474" y="2080517"/>
            <a:ext cx="4970124" cy="39773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E8BFB-5295-4C5E-9CB1-E276E9D0E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0899" y="2080517"/>
            <a:ext cx="4970124" cy="39773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E22BF-1819-4301-B699-EF5A2F4D9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0A2DF-39DE-49C3-A213-3E8423C7A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55D3A8-238B-4A68-A9F9-672D2F060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7118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7D468-D010-4225-B024-DCEF543BC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71955"/>
            <a:ext cx="10441236" cy="139835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D60A0-FCAB-425A-9ECD-94CDE4F47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926" y="1983242"/>
            <a:ext cx="5007110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6F986B-07CB-4FB0-9419-2AAB318B8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0063" y="2813959"/>
            <a:ext cx="5007110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A9D784-7968-4E8B-B704-E42EE8F187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49255" y="1983242"/>
            <a:ext cx="5031769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45754F-08D1-4593-988F-95F0ED1A0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49255" y="2813959"/>
            <a:ext cx="5031769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ED2E61-83B4-4C8F-BBFE-D95920342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80C136-A664-4013-8073-B0C6BDEF8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AE9547-8EE7-461B-9E99-484B11E91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528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2E667-0EFA-4EE6-8E4D-20805309A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59" y="895440"/>
            <a:ext cx="10138451" cy="1832349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EE4825-BB8C-4567-B407-B4452409D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38892-25DB-4A4E-9D43-6058C45C5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C3DDDA-48EF-4B42-9980-4762AF509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974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EFA7D9-6801-4DD0-8D7D-505212F46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6FA3EA-1519-4178-AC3A-231A5BAA7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423DBE-6FD6-4D60-8336-7843B4BD3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1148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2D9AE-CA1A-4751-9B33-0AC09CE62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96948"/>
            <a:ext cx="3046410" cy="1479551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4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F9941-76E5-42B5-8464-C1A7010D9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0796" y="876300"/>
            <a:ext cx="5758235" cy="5181599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4785D8-F112-415F-9AB4-5F2AC060D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4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0A0B3-4E9C-4FAC-B1D1-2673F7B5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A370A-33F5-48A6-962A-47C0F15D4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AD606-A37D-4697-AA7A-EAE4F101A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‹Nr.›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4E0B5E-1030-4A34-AB09-05ACB45CE993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54149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21D4C-0A93-40A6-9645-5EF7DE6C5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89314"/>
            <a:ext cx="3046409" cy="1487185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2F9455-852F-4604-87D4-801E8D5DB5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4" y="876300"/>
            <a:ext cx="5943596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842061-B161-4973-9EE4-76D0B73FC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3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CE2E0-050A-4BC2-91DF-7A00811D2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0AB003-B443-4B96-9DD9-4284E7E1E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179DBA-16C0-4FFB-B367-B96169B4B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‹Nr.›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9F2BD78-1D6B-4742-9726-75646D91F4AC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67243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98CBCD-166B-4F97-A6DF-DAA3BF2B2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60" y="876302"/>
            <a:ext cx="10427840" cy="1086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4D6D9-636D-450B-839A-22AE0CED2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9758" y="2065984"/>
            <a:ext cx="10427841" cy="3903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6CAEC-1EE5-4B71-9646-5C378EEBEF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2838" y="6356350"/>
            <a:ext cx="33613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326951E3-958F-4611-B170-D081BA0250F9}" type="datetimeFigureOut">
              <a:rPr lang="en-US" smtClean="0"/>
              <a:pPr/>
              <a:t>4/29/2024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70EF8-70B2-4AFC-8388-691A146AA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58748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07DC7-D05C-4038-B51A-F00B7B9C9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0400" y="6356350"/>
            <a:ext cx="617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i="1">
                <a:solidFill>
                  <a:schemeClr val="tx2"/>
                </a:solidFill>
              </a:defRPr>
            </a:lvl1pPr>
          </a:lstStyle>
          <a:p>
            <a:fld id="{57871EFB-7B9E-4E86-A89E-697E8EBB06F2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AD4CCDA-06BF-4D2A-B44F-195AEC0B5B22}"/>
              </a:ext>
            </a:extLst>
          </p:cNvPr>
          <p:cNvCxnSpPr>
            <a:cxnSpLocks/>
          </p:cNvCxnSpPr>
          <p:nvPr/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10962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62" r:id="rId4"/>
    <p:sldLayoutId id="2147483663" r:id="rId5"/>
    <p:sldLayoutId id="2147483668" r:id="rId6"/>
    <p:sldLayoutId id="2147483664" r:id="rId7"/>
    <p:sldLayoutId id="2147483665" r:id="rId8"/>
    <p:sldLayoutId id="2147483666" r:id="rId9"/>
    <p:sldLayoutId id="2147483667" r:id="rId10"/>
    <p:sldLayoutId id="214748366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Tx/>
        <a:buNone/>
        <a:defRPr sz="1800" i="1" kern="1200">
          <a:solidFill>
            <a:schemeClr val="tx2"/>
          </a:solidFill>
          <a:latin typeface="+mn-lt"/>
          <a:ea typeface="+mn-ea"/>
          <a:cs typeface="+mn-cs"/>
        </a:defRPr>
      </a:lvl2pPr>
      <a:lvl3pPr marL="50292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None/>
        <a:defRPr sz="1600" i="1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AD4CCDA-06BF-4D2A-B44F-195AEC0B5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51C0BCA8-B9D5-4F84-B063-ABE683EE0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Lupe, die sinkende Leistung zeigt">
            <a:extLst>
              <a:ext uri="{FF2B5EF4-FFF2-40B4-BE49-F238E27FC236}">
                <a16:creationId xmlns:a16="http://schemas.microsoft.com/office/drawing/2014/main" id="{44F709A0-173B-1FC2-5BF4-C6A6D02045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64" b="7866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3E12DCC6-BC83-4B12-995C-FEA02449A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V="1">
            <a:off x="-144929" y="144931"/>
            <a:ext cx="6858000" cy="656814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49000">
                <a:srgbClr val="000000">
                  <a:alpha val="45000"/>
                </a:srgbClr>
              </a:gs>
              <a:gs pos="100000">
                <a:srgbClr val="000000">
                  <a:alpha val="64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BEE3065-FD4A-E20E-AE4E-9E8EA0E51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748" y="1161232"/>
            <a:ext cx="4494302" cy="248547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 err="1">
                <a:solidFill>
                  <a:srgbClr val="FFFFFF"/>
                </a:solidFill>
              </a:rPr>
              <a:t>Staatsfinanzen</a:t>
            </a:r>
            <a:r>
              <a:rPr lang="en-US" sz="4800" dirty="0">
                <a:solidFill>
                  <a:srgbClr val="FFFFFF"/>
                </a:solidFill>
              </a:rPr>
              <a:t> </a:t>
            </a:r>
            <a:r>
              <a:rPr lang="en-US" sz="4800" dirty="0" err="1">
                <a:solidFill>
                  <a:srgbClr val="FFFFFF"/>
                </a:solidFill>
              </a:rPr>
              <a:t>im</a:t>
            </a:r>
            <a:r>
              <a:rPr lang="en-US" sz="4800" dirty="0">
                <a:solidFill>
                  <a:srgbClr val="FFFFFF"/>
                </a:solidFill>
              </a:rPr>
              <a:t> </a:t>
            </a:r>
            <a:r>
              <a:rPr lang="en-US" sz="4800" dirty="0" err="1">
                <a:solidFill>
                  <a:srgbClr val="FFFFFF"/>
                </a:solidFill>
              </a:rPr>
              <a:t>Vergleich</a:t>
            </a:r>
            <a:endParaRPr lang="en-US" sz="4800" dirty="0">
              <a:solidFill>
                <a:srgbClr val="FFFFFF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476E355-DC49-4AFB-88DE-62B854B9B3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8134" y="3782313"/>
            <a:ext cx="0" cy="2054457"/>
          </a:xfrm>
          <a:prstGeom prst="line">
            <a:avLst/>
          </a:prstGeom>
          <a:ln w="1079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DC6AB9CD-C27F-E5FB-A668-0F21B991B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1697" y="3782312"/>
            <a:ext cx="3396275" cy="2161283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de-DE" sz="2000" dirty="0">
                <a:solidFill>
                  <a:schemeClr val="bg1"/>
                </a:solidFill>
              </a:rPr>
              <a:t>Ein Einblick in die Einnahmen &amp;  Ausgaben, Verschuldung, Arbeitslosigkeit und Bruttoinlandprodukt</a:t>
            </a:r>
          </a:p>
          <a:p>
            <a:pPr marL="0" indent="0">
              <a:lnSpc>
                <a:spcPct val="110000"/>
              </a:lnSpc>
              <a:buNone/>
            </a:pPr>
            <a:endParaRPr lang="de-DE" dirty="0">
              <a:solidFill>
                <a:schemeClr val="bg1"/>
              </a:solidFill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de-DE" sz="2000" dirty="0">
                <a:solidFill>
                  <a:schemeClr val="bg1"/>
                </a:solidFill>
              </a:rPr>
              <a:t>Cifci Özlem &amp; Fischer Lukas</a:t>
            </a:r>
          </a:p>
          <a:p>
            <a:pPr marL="0" indent="0">
              <a:lnSpc>
                <a:spcPct val="110000"/>
              </a:lnSpc>
              <a:buNone/>
            </a:pPr>
            <a:endParaRPr lang="de-CH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de-DE" i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5054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806E7F-4536-0AC1-6CF3-88FD8D4EB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06" y="152402"/>
            <a:ext cx="10427840" cy="1086056"/>
          </a:xfrm>
        </p:spPr>
        <p:txBody>
          <a:bodyPr/>
          <a:lstStyle/>
          <a:p>
            <a:r>
              <a:rPr lang="de-CH" dirty="0"/>
              <a:t>Schweizer Kantone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82CBC569-D986-3F6B-3613-50A1D062FD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93576" y="1084263"/>
            <a:ext cx="7495118" cy="5059362"/>
          </a:xfrm>
        </p:spPr>
      </p:pic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67197B63-EDC7-1B45-8805-E2F0DCED8690}"/>
              </a:ext>
            </a:extLst>
          </p:cNvPr>
          <p:cNvSpPr txBox="1">
            <a:spLocks/>
          </p:cNvSpPr>
          <p:nvPr/>
        </p:nvSpPr>
        <p:spPr>
          <a:xfrm>
            <a:off x="245875" y="1895474"/>
            <a:ext cx="4259450" cy="43384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Tx/>
              <a:buNone/>
              <a:defRPr sz="1800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029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864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None/>
              <a:defRPr sz="1600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CH" dirty="0"/>
              <a:t>7 Kantone machen die Hälfte vom Schweizer BIP aus.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CH" dirty="0"/>
              <a:t>Pro Kopf gerechnet sind ZH und BE nicht mehr Spitzenreiter, sondern ZG und BS.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CH" dirty="0"/>
              <a:t>Über alle Kantone hinweg ausgeglichene Verteilung des BIP pro Kopf.</a:t>
            </a:r>
          </a:p>
        </p:txBody>
      </p:sp>
    </p:spTree>
    <p:extLst>
      <p:ext uri="{BB962C8B-B14F-4D97-AF65-F5344CB8AC3E}">
        <p14:creationId xmlns:p14="http://schemas.microsoft.com/office/powerpoint/2010/main" val="1814642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806E7F-4536-0AC1-6CF3-88FD8D4EB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485" y="0"/>
            <a:ext cx="10427840" cy="1086056"/>
          </a:xfrm>
        </p:spPr>
        <p:txBody>
          <a:bodyPr/>
          <a:lstStyle/>
          <a:p>
            <a:r>
              <a:rPr lang="de-CH" dirty="0"/>
              <a:t>BIP Vergleich: CH, EU &amp; USA (1/3)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9B99FA4-29C0-C3A5-F13C-CA360E15D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6275" y="1362455"/>
            <a:ext cx="8072239" cy="4592605"/>
          </a:xfrm>
          <a:prstGeom prst="rect">
            <a:avLst/>
          </a:prstGeom>
        </p:spPr>
      </p:pic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418D3F2B-909D-7438-E9D0-6ECFBA965DDD}"/>
              </a:ext>
            </a:extLst>
          </p:cNvPr>
          <p:cNvSpPr txBox="1">
            <a:spLocks/>
          </p:cNvSpPr>
          <p:nvPr/>
        </p:nvSpPr>
        <p:spPr>
          <a:xfrm>
            <a:off x="173485" y="1732613"/>
            <a:ext cx="2825747" cy="24096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Tx/>
              <a:buNone/>
              <a:defRPr sz="1800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029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864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None/>
              <a:defRPr sz="1600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CH" dirty="0"/>
              <a:t>Alle Regionen haben sich von Covid innert 1-2 Jahren erholt und die Prognosen übertroffen.</a:t>
            </a:r>
            <a:br>
              <a:rPr lang="de-CH" dirty="0"/>
            </a:br>
            <a:r>
              <a:rPr lang="de-CH" dirty="0"/>
              <a:t>Cosinus Werte: 0.99 </a:t>
            </a:r>
            <a:r>
              <a:rPr lang="de-CH" dirty="0">
                <a:sym typeface="Wingdings" panose="05000000000000000000" pitchFamily="2" charset="2"/>
              </a:rPr>
              <a:t> S</a:t>
            </a:r>
            <a:r>
              <a:rPr lang="de-CH" dirty="0"/>
              <a:t>ehr grosse Ähnlichkeit </a:t>
            </a:r>
          </a:p>
        </p:txBody>
      </p:sp>
    </p:spTree>
    <p:extLst>
      <p:ext uri="{BB962C8B-B14F-4D97-AF65-F5344CB8AC3E}">
        <p14:creationId xmlns:p14="http://schemas.microsoft.com/office/powerpoint/2010/main" val="1413719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806E7F-4536-0AC1-6CF3-88FD8D4EB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485" y="0"/>
            <a:ext cx="10427840" cy="1086056"/>
          </a:xfrm>
        </p:spPr>
        <p:txBody>
          <a:bodyPr/>
          <a:lstStyle/>
          <a:p>
            <a:r>
              <a:rPr lang="de-CH" dirty="0"/>
              <a:t>BIP Vergleich: CH, EU &amp; USA (2/3)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96C12B-69E2-3D5A-6052-E1999D9E9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485" y="1732613"/>
            <a:ext cx="3996179" cy="2409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dirty="0"/>
              <a:t>Alle Regionen haben sich von Covid innert 1-2 Jahren erholt und die Prognosen übertroffen.</a:t>
            </a:r>
            <a:br>
              <a:rPr lang="de-CH" dirty="0"/>
            </a:br>
            <a:r>
              <a:rPr lang="de-CH" dirty="0"/>
              <a:t> Cosinus Werte: 0.99 </a:t>
            </a:r>
            <a:r>
              <a:rPr lang="de-CH" dirty="0">
                <a:sym typeface="Wingdings" panose="05000000000000000000" pitchFamily="2" charset="2"/>
              </a:rPr>
              <a:t> S</a:t>
            </a:r>
            <a:r>
              <a:rPr lang="de-CH" dirty="0"/>
              <a:t>ehr grosse Ähnlichkeit 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DD298A9-99C5-4D84-EEBA-7752DE778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9773" y="1195784"/>
            <a:ext cx="7187848" cy="4709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939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806E7F-4536-0AC1-6CF3-88FD8D4EB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485" y="0"/>
            <a:ext cx="10427840" cy="1086056"/>
          </a:xfrm>
        </p:spPr>
        <p:txBody>
          <a:bodyPr/>
          <a:lstStyle/>
          <a:p>
            <a:r>
              <a:rPr lang="de-CH" dirty="0"/>
              <a:t>BIP Vergleich: CH, EU &amp; USA (3/3)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AAE7A5A6-CA61-EED2-CD5D-F76F4CC479BA}"/>
              </a:ext>
            </a:extLst>
          </p:cNvPr>
          <p:cNvSpPr txBox="1">
            <a:spLocks/>
          </p:cNvSpPr>
          <p:nvPr/>
        </p:nvSpPr>
        <p:spPr>
          <a:xfrm>
            <a:off x="173485" y="1732613"/>
            <a:ext cx="3685283" cy="24096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Tx/>
              <a:buNone/>
              <a:defRPr sz="1800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029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864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None/>
              <a:defRPr sz="1600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CH" dirty="0"/>
              <a:t>Alle Regionen haben sich von Covid innert 1-2 Jahren erholt und die Prognosen übertroffen.</a:t>
            </a:r>
            <a:br>
              <a:rPr lang="de-CH" dirty="0"/>
            </a:br>
            <a:r>
              <a:rPr lang="de-CH" dirty="0"/>
              <a:t> Cosinus Werte: 0.99 </a:t>
            </a:r>
            <a:r>
              <a:rPr lang="de-CH" dirty="0">
                <a:sym typeface="Wingdings" panose="05000000000000000000" pitchFamily="2" charset="2"/>
              </a:rPr>
              <a:t> S</a:t>
            </a:r>
            <a:r>
              <a:rPr lang="de-CH" dirty="0"/>
              <a:t>ehr grosse Ähnlichkeit </a:t>
            </a:r>
          </a:p>
        </p:txBody>
      </p:sp>
    </p:spTree>
    <p:extLst>
      <p:ext uri="{BB962C8B-B14F-4D97-AF65-F5344CB8AC3E}">
        <p14:creationId xmlns:p14="http://schemas.microsoft.com/office/powerpoint/2010/main" val="22758083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AD4CCDA-06BF-4D2A-B44F-195AEC0B5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FF4F1B1F-38C9-4BA3-8793-E2B6FC978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upe, die sinkende Leistung zeigt">
            <a:extLst>
              <a:ext uri="{FF2B5EF4-FFF2-40B4-BE49-F238E27FC236}">
                <a16:creationId xmlns:a16="http://schemas.microsoft.com/office/drawing/2014/main" id="{88354FD8-8D1B-7492-9A47-50708AFC70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220" b="14510"/>
          <a:stretch/>
        </p:blipFill>
        <p:spPr>
          <a:xfrm>
            <a:off x="6822" y="10"/>
            <a:ext cx="12191999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AE0D1E4-5C3E-B4B1-D323-DDE667878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9691" y="1256045"/>
            <a:ext cx="6962052" cy="188420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 err="1">
                <a:solidFill>
                  <a:srgbClr val="FFFFFF"/>
                </a:solidFill>
              </a:rPr>
              <a:t>Arbeitslosigkeit</a:t>
            </a:r>
            <a:endParaRPr lang="en-US" sz="4800" dirty="0">
              <a:solidFill>
                <a:srgbClr val="FFFFFF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B5C80BC-C547-4FD8-9B68-6A9207F0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01557" y="3481804"/>
            <a:ext cx="0" cy="13107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9593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A752A72-85AE-4898-800C-83AA48A961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2806E7F-4536-0AC1-6CF3-88FD8D4EB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297" y="876300"/>
            <a:ext cx="4267428" cy="157922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Arbeitslosigkeit</a:t>
            </a:r>
            <a:r>
              <a:rPr lang="en-US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: CH, EU &amp; USA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8E8E2FCE-3793-DFA4-74A2-F4D84BFC9E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4927" y="4519104"/>
            <a:ext cx="5173654" cy="2160000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44652EC-C642-4099-9CB1-67BCF3CB5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500" y="2871199"/>
            <a:ext cx="0" cy="3186701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41F24517-3CB0-3662-1B27-D2BCB0774017}"/>
              </a:ext>
            </a:extLst>
          </p:cNvPr>
          <p:cNvSpPr txBox="1">
            <a:spLocks/>
          </p:cNvSpPr>
          <p:nvPr/>
        </p:nvSpPr>
        <p:spPr>
          <a:xfrm>
            <a:off x="952500" y="2717592"/>
            <a:ext cx="5317664" cy="33039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Tx/>
              <a:buNone/>
              <a:defRPr sz="1800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029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864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None/>
              <a:defRPr sz="1600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Die CH </a:t>
            </a:r>
            <a:r>
              <a:rPr lang="en-US" dirty="0" err="1"/>
              <a:t>zählt</a:t>
            </a:r>
            <a:r>
              <a:rPr lang="en-US" dirty="0"/>
              <a:t> die </a:t>
            </a:r>
            <a:r>
              <a:rPr lang="en-US" dirty="0" err="1"/>
              <a:t>Anzahl</a:t>
            </a:r>
            <a:r>
              <a:rPr lang="en-US" dirty="0"/>
              <a:t> </a:t>
            </a:r>
            <a:r>
              <a:rPr lang="en-US" dirty="0" err="1"/>
              <a:t>Arbeitslosen</a:t>
            </a:r>
            <a:r>
              <a:rPr lang="en-US" dirty="0"/>
              <a:t> </a:t>
            </a:r>
            <a:r>
              <a:rPr lang="en-US" dirty="0" err="1"/>
              <a:t>anhand</a:t>
            </a:r>
            <a:r>
              <a:rPr lang="en-US" dirty="0"/>
              <a:t> der </a:t>
            </a:r>
            <a:r>
              <a:rPr lang="en-US" dirty="0" err="1"/>
              <a:t>Personen</a:t>
            </a:r>
            <a:r>
              <a:rPr lang="en-US" dirty="0"/>
              <a:t>, die </a:t>
            </a:r>
            <a:r>
              <a:rPr lang="en-US" dirty="0" err="1"/>
              <a:t>beim</a:t>
            </a:r>
            <a:r>
              <a:rPr lang="en-US" dirty="0"/>
              <a:t> RAV </a:t>
            </a:r>
            <a:r>
              <a:rPr lang="en-US" dirty="0" err="1"/>
              <a:t>angemeldet</a:t>
            </a:r>
            <a:r>
              <a:rPr lang="en-US" dirty="0"/>
              <a:t> </a:t>
            </a:r>
            <a:r>
              <a:rPr lang="en-US" dirty="0" err="1"/>
              <a:t>sind</a:t>
            </a:r>
            <a:r>
              <a:rPr lang="en-US" dirty="0"/>
              <a:t>. Dies </a:t>
            </a:r>
            <a:r>
              <a:rPr lang="en-US" dirty="0" err="1"/>
              <a:t>macht</a:t>
            </a:r>
            <a:r>
              <a:rPr lang="en-US" dirty="0"/>
              <a:t> den </a:t>
            </a:r>
            <a:r>
              <a:rPr lang="en-US" dirty="0" err="1"/>
              <a:t>Vergleich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anderen</a:t>
            </a:r>
            <a:r>
              <a:rPr lang="en-US" dirty="0"/>
              <a:t> </a:t>
            </a:r>
            <a:r>
              <a:rPr lang="en-US" dirty="0" err="1"/>
              <a:t>Ländern</a:t>
            </a:r>
            <a:r>
              <a:rPr lang="en-US" dirty="0"/>
              <a:t> </a:t>
            </a:r>
            <a:r>
              <a:rPr lang="en-US" dirty="0" err="1"/>
              <a:t>schwierig</a:t>
            </a:r>
            <a:r>
              <a:rPr lang="en-US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EU </a:t>
            </a:r>
            <a:r>
              <a:rPr lang="en-US" dirty="0" err="1"/>
              <a:t>weist</a:t>
            </a:r>
            <a:r>
              <a:rPr lang="en-US" dirty="0"/>
              <a:t> die </a:t>
            </a:r>
            <a:r>
              <a:rPr lang="en-US" dirty="0" err="1"/>
              <a:t>niedrigste</a:t>
            </a:r>
            <a:r>
              <a:rPr lang="en-US" dirty="0"/>
              <a:t> </a:t>
            </a:r>
            <a:r>
              <a:rPr lang="en-US" dirty="0" err="1"/>
              <a:t>Anzahl</a:t>
            </a:r>
            <a:r>
              <a:rPr lang="en-US" dirty="0"/>
              <a:t> an </a:t>
            </a:r>
            <a:r>
              <a:rPr lang="en-US" dirty="0" err="1"/>
              <a:t>Arbeitslosigkeit</a:t>
            </a:r>
            <a:r>
              <a:rPr lang="en-US" dirty="0"/>
              <a:t> in den </a:t>
            </a:r>
            <a:r>
              <a:rPr lang="en-US" dirty="0" err="1"/>
              <a:t>letzten</a:t>
            </a:r>
            <a:r>
              <a:rPr lang="en-US" dirty="0"/>
              <a:t> 20 Jahren auf.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Die USA hat </a:t>
            </a:r>
            <a:r>
              <a:rPr lang="en-US" dirty="0" err="1"/>
              <a:t>während</a:t>
            </a:r>
            <a:r>
              <a:rPr lang="en-US" dirty="0"/>
              <a:t> Covid auf </a:t>
            </a:r>
            <a:r>
              <a:rPr lang="en-US" dirty="0" err="1"/>
              <a:t>Temporäre</a:t>
            </a:r>
            <a:r>
              <a:rPr lang="en-US" dirty="0"/>
              <a:t> </a:t>
            </a:r>
            <a:r>
              <a:rPr lang="en-US" dirty="0" err="1"/>
              <a:t>Entlassungen</a:t>
            </a:r>
            <a:r>
              <a:rPr lang="en-US" dirty="0"/>
              <a:t> </a:t>
            </a:r>
            <a:r>
              <a:rPr lang="en-US" dirty="0" err="1"/>
              <a:t>gesetzt</a:t>
            </a:r>
            <a:r>
              <a:rPr lang="en-US" dirty="0"/>
              <a:t> </a:t>
            </a:r>
            <a:r>
              <a:rPr lang="en-US" dirty="0" err="1"/>
              <a:t>anstelle</a:t>
            </a:r>
            <a:r>
              <a:rPr lang="en-US" dirty="0"/>
              <a:t> auf </a:t>
            </a:r>
            <a:r>
              <a:rPr lang="en-US" dirty="0" err="1"/>
              <a:t>Kurzarbeit</a:t>
            </a:r>
            <a:r>
              <a:rPr lang="en-US" dirty="0"/>
              <a:t>.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ADE094FD-FD7F-892D-7082-D88AC183AB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0287" y="2304549"/>
            <a:ext cx="5268294" cy="216000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6B24BEB1-FB4D-F3FD-1E08-92F6259077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4128" y="89994"/>
            <a:ext cx="5300613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269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9E879DCA-7DA7-E47C-E7AE-8F07DF286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7913" y="395823"/>
            <a:ext cx="6125361" cy="807698"/>
          </a:xfrm>
        </p:spPr>
        <p:txBody>
          <a:bodyPr>
            <a:normAutofit/>
          </a:bodyPr>
          <a:lstStyle/>
          <a:p>
            <a:r>
              <a:rPr lang="de-CH" dirty="0"/>
              <a:t>Fragestellung</a:t>
            </a:r>
          </a:p>
        </p:txBody>
      </p:sp>
      <p:pic>
        <p:nvPicPr>
          <p:cNvPr id="5" name="Picture 11" descr="Lupe, die sinkende Leistung zeigt">
            <a:extLst>
              <a:ext uri="{FF2B5EF4-FFF2-40B4-BE49-F238E27FC236}">
                <a16:creationId xmlns:a16="http://schemas.microsoft.com/office/drawing/2014/main" id="{B97BA13A-DF93-6218-B66B-A42A50D839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36" r="42902" b="2"/>
          <a:stretch/>
        </p:blipFill>
        <p:spPr>
          <a:xfrm>
            <a:off x="1" y="-16591"/>
            <a:ext cx="4610100" cy="6874591"/>
          </a:xfrm>
          <a:prstGeom prst="rect">
            <a:avLst/>
          </a:prstGeom>
        </p:spPr>
      </p:pic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1B188E6F-3EB7-5A6D-CC80-47B7F2724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7913" y="1967580"/>
            <a:ext cx="6592087" cy="349485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de-DE" sz="2400" dirty="0"/>
              <a:t>Wie sehen die Strukturen folgender Kennzahlen in der Schweiz, der EU und den USA aus?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de-DE" sz="2000" i="0" dirty="0"/>
              <a:t>Staatseinnahmen &amp; Staatsausgaben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de-DE" sz="2000" i="0" dirty="0"/>
              <a:t>Staatsverschuldung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de-DE" sz="2000" i="0" dirty="0"/>
              <a:t>Arbeitslosigkeit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de-DE" sz="2000" i="0" dirty="0"/>
              <a:t>Bruttoinlandprodukt</a:t>
            </a:r>
          </a:p>
        </p:txBody>
      </p:sp>
    </p:spTree>
    <p:extLst>
      <p:ext uri="{BB962C8B-B14F-4D97-AF65-F5344CB8AC3E}">
        <p14:creationId xmlns:p14="http://schemas.microsoft.com/office/powerpoint/2010/main" val="494849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AD4CCDA-06BF-4D2A-B44F-195AEC0B5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FF4F1B1F-38C9-4BA3-8793-E2B6FC978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upe, die sinkende Leistung zeigt">
            <a:extLst>
              <a:ext uri="{FF2B5EF4-FFF2-40B4-BE49-F238E27FC236}">
                <a16:creationId xmlns:a16="http://schemas.microsoft.com/office/drawing/2014/main" id="{88354FD8-8D1B-7492-9A47-50708AFC70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220" b="14510"/>
          <a:stretch/>
        </p:blipFill>
        <p:spPr>
          <a:xfrm>
            <a:off x="6822" y="10"/>
            <a:ext cx="12191999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AE0D1E4-5C3E-B4B1-D323-DDE667878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9691" y="1256045"/>
            <a:ext cx="6962052" cy="188420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 err="1">
                <a:solidFill>
                  <a:srgbClr val="FFFFFF"/>
                </a:solidFill>
              </a:rPr>
              <a:t>Einnahmen</a:t>
            </a:r>
            <a:r>
              <a:rPr lang="en-US" sz="4800" dirty="0">
                <a:solidFill>
                  <a:srgbClr val="FFFFFF"/>
                </a:solidFill>
              </a:rPr>
              <a:t> &amp; </a:t>
            </a:r>
            <a:r>
              <a:rPr lang="en-US" sz="4800" dirty="0" err="1">
                <a:solidFill>
                  <a:srgbClr val="FFFFFF"/>
                </a:solidFill>
              </a:rPr>
              <a:t>Ausgaben</a:t>
            </a:r>
            <a:endParaRPr lang="en-US" sz="4800" dirty="0">
              <a:solidFill>
                <a:srgbClr val="FFFFFF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B5C80BC-C547-4FD8-9B68-6A9207F0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01557" y="3481804"/>
            <a:ext cx="0" cy="13107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6279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806E7F-4536-0AC1-6CF3-88FD8D4EB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482" y="303744"/>
            <a:ext cx="10427840" cy="773638"/>
          </a:xfrm>
        </p:spPr>
        <p:txBody>
          <a:bodyPr/>
          <a:lstStyle/>
          <a:p>
            <a:r>
              <a:rPr lang="de-CH" dirty="0"/>
              <a:t>Schweiz: Bund, Kanton &amp; Gemeinde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96C12B-69E2-3D5A-6052-E1999D9E9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0600" y="1309498"/>
            <a:ext cx="3324500" cy="49625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dirty="0"/>
              <a:t>Cosinus-Werte zwischen 0.91 und 0.99 </a:t>
            </a:r>
            <a:br>
              <a:rPr lang="de-CH" dirty="0"/>
            </a:br>
            <a:r>
              <a:rPr lang="de-CH" dirty="0"/>
              <a:t>Grosse Ähnlichkeit über alle Ebenen hinweg.</a:t>
            </a:r>
          </a:p>
          <a:p>
            <a:pPr marL="0" indent="0">
              <a:buNone/>
            </a:pPr>
            <a:r>
              <a:rPr lang="de-CH" dirty="0"/>
              <a:t>Die Corona Pandemie hat Ausgaben beim Bund &amp; Kanton erhöht. Bei den Gemeinden gingen die Einnahmen zurück.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F49E989-F5B0-EB07-4EB2-9E8605336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766" y="1204912"/>
            <a:ext cx="8368834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058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806E7F-4536-0AC1-6CF3-88FD8D4EB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532" y="381780"/>
            <a:ext cx="10427840" cy="773638"/>
          </a:xfrm>
        </p:spPr>
        <p:txBody>
          <a:bodyPr/>
          <a:lstStyle/>
          <a:p>
            <a:r>
              <a:rPr lang="de-CH" dirty="0"/>
              <a:t>Europa im Vergleich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78DDA53-F9A5-DB48-DAEC-36F5E77B4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9111" y="910371"/>
            <a:ext cx="5616427" cy="5037257"/>
          </a:xfrm>
          <a:prstGeom prst="rect">
            <a:avLst/>
          </a:prstGeom>
        </p:spPr>
      </p:pic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66EDFCA0-87CE-8979-5C67-20973F3B7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474" y="1490474"/>
            <a:ext cx="5170415" cy="31386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dirty="0"/>
              <a:t>Differenz zwischen den Einnahmen und Ausgaben innerhalb der Europäischen Länder für das Jahr 2022.</a:t>
            </a:r>
          </a:p>
          <a:p>
            <a:pPr marL="0" indent="0">
              <a:buNone/>
            </a:pPr>
            <a:r>
              <a:rPr lang="de-CH" dirty="0"/>
              <a:t>Die Wirtschaftsstarken EU Länder Frankreich und Deutschland sowie auch Italien und Spanien weisen die grösste Diskrepanz zwischen Einnahmen &amp; Ausgaben.</a:t>
            </a:r>
          </a:p>
        </p:txBody>
      </p:sp>
    </p:spTree>
    <p:extLst>
      <p:ext uri="{BB962C8B-B14F-4D97-AF65-F5344CB8AC3E}">
        <p14:creationId xmlns:p14="http://schemas.microsoft.com/office/powerpoint/2010/main" val="2384325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806E7F-4536-0AC1-6CF3-88FD8D4EB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585" y="247652"/>
            <a:ext cx="10427840" cy="1086056"/>
          </a:xfrm>
        </p:spPr>
        <p:txBody>
          <a:bodyPr/>
          <a:lstStyle/>
          <a:p>
            <a:r>
              <a:rPr lang="de-CH" dirty="0"/>
              <a:t>USA Verlauf über die Jahre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6C450EED-1D3D-FC2D-D948-5D2B4B774D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52755" y="1467057"/>
            <a:ext cx="8439245" cy="4695617"/>
          </a:xfrm>
        </p:spPr>
      </p:pic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1F44F816-834D-72A3-12CB-745F640B8D5D}"/>
              </a:ext>
            </a:extLst>
          </p:cNvPr>
          <p:cNvSpPr txBox="1">
            <a:spLocks/>
          </p:cNvSpPr>
          <p:nvPr/>
        </p:nvSpPr>
        <p:spPr>
          <a:xfrm>
            <a:off x="390525" y="2004823"/>
            <a:ext cx="3581305" cy="39004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Tx/>
              <a:buNone/>
              <a:defRPr sz="1800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029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864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None/>
              <a:defRPr sz="1600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CH" dirty="0"/>
              <a:t>Vor 2001 waren die Einnahmen höher als die Ausgaben.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CH" dirty="0"/>
              <a:t>Wendepunkt: 9/11 &amp; folgende Kriege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CH" dirty="0"/>
              <a:t>Einnahmen &amp; Ausgaben verlaufen parallel zueinander.</a:t>
            </a:r>
          </a:p>
        </p:txBody>
      </p:sp>
    </p:spTree>
    <p:extLst>
      <p:ext uri="{BB962C8B-B14F-4D97-AF65-F5344CB8AC3E}">
        <p14:creationId xmlns:p14="http://schemas.microsoft.com/office/powerpoint/2010/main" val="2542283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AD4CCDA-06BF-4D2A-B44F-195AEC0B5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FF4F1B1F-38C9-4BA3-8793-E2B6FC978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upe, die sinkende Leistung zeigt">
            <a:extLst>
              <a:ext uri="{FF2B5EF4-FFF2-40B4-BE49-F238E27FC236}">
                <a16:creationId xmlns:a16="http://schemas.microsoft.com/office/drawing/2014/main" id="{88354FD8-8D1B-7492-9A47-50708AFC70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220" b="14510"/>
          <a:stretch/>
        </p:blipFill>
        <p:spPr>
          <a:xfrm>
            <a:off x="6822" y="10"/>
            <a:ext cx="12191999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AE0D1E4-5C3E-B4B1-D323-DDE667878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9691" y="1256045"/>
            <a:ext cx="6962052" cy="188420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 err="1">
                <a:solidFill>
                  <a:srgbClr val="FFFFFF"/>
                </a:solidFill>
              </a:rPr>
              <a:t>Verschuldung</a:t>
            </a:r>
            <a:endParaRPr lang="en-US" sz="4800" dirty="0">
              <a:solidFill>
                <a:srgbClr val="FFFFFF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B5C80BC-C547-4FD8-9B68-6A9207F0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01557" y="3481804"/>
            <a:ext cx="0" cy="13107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0374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806E7F-4536-0AC1-6CF3-88FD8D4EB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875" y="297794"/>
            <a:ext cx="10427840" cy="866983"/>
          </a:xfrm>
        </p:spPr>
        <p:txBody>
          <a:bodyPr>
            <a:normAutofit/>
          </a:bodyPr>
          <a:lstStyle/>
          <a:p>
            <a:r>
              <a:rPr lang="de-CH" dirty="0"/>
              <a:t>Indexierte Werte: CH, EU &amp; USA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96C12B-69E2-3D5A-6052-E1999D9E9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876" y="1323034"/>
            <a:ext cx="3097400" cy="49109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dirty="0"/>
              <a:t>CH: Schulden stabil bis rückläufig</a:t>
            </a:r>
          </a:p>
          <a:p>
            <a:pPr marL="0" indent="0">
              <a:buNone/>
            </a:pPr>
            <a:r>
              <a:rPr lang="de-CH" dirty="0"/>
              <a:t>CH: Ähnlichkeit von Bund, Kantone &amp; Gemeinden nicht gegeben (Cos-Wert zwischen -0.2 &amp; 0.29).</a:t>
            </a:r>
          </a:p>
          <a:p>
            <a:pPr marL="0" indent="0">
              <a:buNone/>
            </a:pPr>
            <a:r>
              <a:rPr lang="de-CH" dirty="0"/>
              <a:t>EU: Eurokrise seit 2009</a:t>
            </a:r>
            <a:br>
              <a:rPr lang="de-CH" dirty="0"/>
            </a:br>
            <a:r>
              <a:rPr lang="de-CH" dirty="0"/>
              <a:t>Cos-Werte zwischen EU-Ländern sehr ähnlich</a:t>
            </a:r>
          </a:p>
          <a:p>
            <a:pPr marL="0" indent="0">
              <a:buNone/>
            </a:pPr>
            <a:r>
              <a:rPr lang="de-CH" dirty="0"/>
              <a:t>USA: stark steigend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E7611FA-E62C-8F9C-082C-61CD56394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4514" y="1058349"/>
            <a:ext cx="8580259" cy="4910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624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AD4CCDA-06BF-4D2A-B44F-195AEC0B5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FF4F1B1F-38C9-4BA3-8793-E2B6FC978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upe, die sinkende Leistung zeigt">
            <a:extLst>
              <a:ext uri="{FF2B5EF4-FFF2-40B4-BE49-F238E27FC236}">
                <a16:creationId xmlns:a16="http://schemas.microsoft.com/office/drawing/2014/main" id="{88354FD8-8D1B-7492-9A47-50708AFC70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220" b="14510"/>
          <a:stretch/>
        </p:blipFill>
        <p:spPr>
          <a:xfrm>
            <a:off x="6822" y="10"/>
            <a:ext cx="12191999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AE0D1E4-5C3E-B4B1-D323-DDE667878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9691" y="1256045"/>
            <a:ext cx="6962052" cy="188420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 err="1">
                <a:solidFill>
                  <a:srgbClr val="FFFFFF"/>
                </a:solidFill>
              </a:rPr>
              <a:t>Bruttoinlandprodukt</a:t>
            </a:r>
            <a:endParaRPr lang="en-US" sz="4800" dirty="0">
              <a:solidFill>
                <a:srgbClr val="FFFFFF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B5C80BC-C547-4FD8-9B68-6A9207F0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01557" y="3481804"/>
            <a:ext cx="0" cy="13107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0554864"/>
      </p:ext>
    </p:extLst>
  </p:cSld>
  <p:clrMapOvr>
    <a:masterClrMapping/>
  </p:clrMapOvr>
</p:sld>
</file>

<file path=ppt/theme/theme1.xml><?xml version="1.0" encoding="utf-8"?>
<a:theme xmlns:a="http://schemas.openxmlformats.org/drawingml/2006/main" name="VaultVTI">
  <a:themeElements>
    <a:clrScheme name="AnalogousFromDarkSeedLeftStep">
      <a:dk1>
        <a:srgbClr val="000000"/>
      </a:dk1>
      <a:lt1>
        <a:srgbClr val="FFFFFF"/>
      </a:lt1>
      <a:dk2>
        <a:srgbClr val="362441"/>
      </a:dk2>
      <a:lt2>
        <a:srgbClr val="E8E2E8"/>
      </a:lt2>
      <a:accent1>
        <a:srgbClr val="47B54A"/>
      </a:accent1>
      <a:accent2>
        <a:srgbClr val="69B13B"/>
      </a:accent2>
      <a:accent3>
        <a:srgbClr val="95A942"/>
      </a:accent3>
      <a:accent4>
        <a:srgbClr val="B1973B"/>
      </a:accent4>
      <a:accent5>
        <a:srgbClr val="C3784D"/>
      </a:accent5>
      <a:accent6>
        <a:srgbClr val="B13B41"/>
      </a:accent6>
      <a:hlink>
        <a:srgbClr val="AB7539"/>
      </a:hlink>
      <a:folHlink>
        <a:srgbClr val="7F7F7F"/>
      </a:folHlink>
    </a:clrScheme>
    <a:fontScheme name="Custom 5">
      <a:majorFont>
        <a:latin typeface="Georgia Pro Light"/>
        <a:ea typeface=""/>
        <a:cs typeface=""/>
      </a:majorFont>
      <a:minorFont>
        <a:latin typeface="Georgia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ultVTI" id="{144E1EB0-F9F9-4F8D-8264-A2820BA0C47A}" vid="{3A992A48-7697-4A22-A884-B4A11E6218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410</Words>
  <Application>Microsoft Office PowerPoint</Application>
  <PresentationFormat>Breitbild</PresentationFormat>
  <Paragraphs>43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9" baseType="lpstr">
      <vt:lpstr>Arial</vt:lpstr>
      <vt:lpstr>Georgia Pro Light</vt:lpstr>
      <vt:lpstr>Wingdings</vt:lpstr>
      <vt:lpstr>VaultVTI</vt:lpstr>
      <vt:lpstr>Staatsfinanzen im Vergleich</vt:lpstr>
      <vt:lpstr>Fragestellung</vt:lpstr>
      <vt:lpstr>Einnahmen &amp; Ausgaben</vt:lpstr>
      <vt:lpstr>Schweiz: Bund, Kanton &amp; Gemeinde</vt:lpstr>
      <vt:lpstr>Europa im Vergleich</vt:lpstr>
      <vt:lpstr>USA Verlauf über die Jahre</vt:lpstr>
      <vt:lpstr>Verschuldung</vt:lpstr>
      <vt:lpstr>Indexierte Werte: CH, EU &amp; USA</vt:lpstr>
      <vt:lpstr>Bruttoinlandprodukt</vt:lpstr>
      <vt:lpstr>Schweizer Kantone</vt:lpstr>
      <vt:lpstr>BIP Vergleich: CH, EU &amp; USA (1/3)</vt:lpstr>
      <vt:lpstr>BIP Vergleich: CH, EU &amp; USA (2/3)</vt:lpstr>
      <vt:lpstr>BIP Vergleich: CH, EU &amp; USA (3/3)</vt:lpstr>
      <vt:lpstr>Arbeitslosigkeit</vt:lpstr>
      <vt:lpstr>Arbeitslosigkeit: CH, EU &amp; USA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Staatsfinanzen im Vergleich</dc:title>
  <dc:creator>Cifci Özlem I.MSCWI.2301</dc:creator>
  <cp:lastModifiedBy>Özlem Cifci</cp:lastModifiedBy>
  <cp:revision>1</cp:revision>
  <dcterms:created xsi:type="dcterms:W3CDTF">2024-04-29T07:32:35Z</dcterms:created>
  <dcterms:modified xsi:type="dcterms:W3CDTF">2024-04-29T08:52:35Z</dcterms:modified>
</cp:coreProperties>
</file>