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0" r:id="rId2"/>
    <p:sldId id="274" r:id="rId3"/>
    <p:sldId id="258" r:id="rId4"/>
    <p:sldId id="262" r:id="rId5"/>
    <p:sldId id="271" r:id="rId6"/>
    <p:sldId id="263" r:id="rId7"/>
    <p:sldId id="261" r:id="rId8"/>
    <p:sldId id="264" r:id="rId9"/>
    <p:sldId id="260" r:id="rId10"/>
    <p:sldId id="265" r:id="rId11"/>
    <p:sldId id="266" r:id="rId12"/>
    <p:sldId id="273" r:id="rId13"/>
    <p:sldId id="272" r:id="rId14"/>
    <p:sldId id="259" r:id="rId15"/>
    <p:sldId id="268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4DA68-C820-4F75-A9BD-307AF960D3C0}" v="1" dt="2024-04-29T08:52:2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lem Cifci" userId="8a608575b14b7933" providerId="LiveId" clId="{E734DA68-C820-4F75-A9BD-307AF960D3C0}"/>
    <pc:docChg chg="undo custSel addSld modSld sldOrd">
      <pc:chgData name="Özlem Cifci" userId="8a608575b14b7933" providerId="LiveId" clId="{E734DA68-C820-4F75-A9BD-307AF960D3C0}" dt="2024-05-05T09:14:36.406" v="206" actId="14100"/>
      <pc:docMkLst>
        <pc:docMk/>
      </pc:docMkLst>
      <pc:sldChg chg="modSp mod">
        <pc:chgData name="Özlem Cifci" userId="8a608575b14b7933" providerId="LiveId" clId="{E734DA68-C820-4F75-A9BD-307AF960D3C0}" dt="2024-05-05T09:07:50.527" v="66" actId="14100"/>
        <pc:sldMkLst>
          <pc:docMk/>
          <pc:sldMk cId="3378058142" sldId="262"/>
        </pc:sldMkLst>
        <pc:spChg chg="mod">
          <ac:chgData name="Özlem Cifci" userId="8a608575b14b7933" providerId="LiveId" clId="{E734DA68-C820-4F75-A9BD-307AF960D3C0}" dt="2024-05-05T09:07:50.527" v="66" actId="14100"/>
          <ac:spMkLst>
            <pc:docMk/>
            <pc:sldMk cId="3378058142" sldId="262"/>
            <ac:spMk id="3" creationId="{F196C12B-69E2-3D5A-6052-E1999D9E9D94}"/>
          </ac:spMkLst>
        </pc:spChg>
      </pc:sldChg>
      <pc:sldChg chg="modSp mod">
        <pc:chgData name="Özlem Cifci" userId="8a608575b14b7933" providerId="LiveId" clId="{E734DA68-C820-4F75-A9BD-307AF960D3C0}" dt="2024-05-05T09:09:06.447" v="76" actId="14100"/>
        <pc:sldMkLst>
          <pc:docMk/>
          <pc:sldMk cId="2542283964" sldId="263"/>
        </pc:sldMkLst>
        <pc:spChg chg="mod">
          <ac:chgData name="Özlem Cifci" userId="8a608575b14b7933" providerId="LiveId" clId="{E734DA68-C820-4F75-A9BD-307AF960D3C0}" dt="2024-05-05T09:09:06.447" v="76" actId="14100"/>
          <ac:spMkLst>
            <pc:docMk/>
            <pc:sldMk cId="2542283964" sldId="263"/>
            <ac:spMk id="6" creationId="{1F44F816-834D-72A3-12CB-745F640B8D5D}"/>
          </ac:spMkLst>
        </pc:spChg>
      </pc:sldChg>
      <pc:sldChg chg="modSp mod">
        <pc:chgData name="Özlem Cifci" userId="8a608575b14b7933" providerId="LiveId" clId="{E734DA68-C820-4F75-A9BD-307AF960D3C0}" dt="2024-05-05T09:10:29.852" v="80" actId="14100"/>
        <pc:sldMkLst>
          <pc:docMk/>
          <pc:sldMk cId="1814642001" sldId="265"/>
        </pc:sldMkLst>
        <pc:spChg chg="mod">
          <ac:chgData name="Özlem Cifci" userId="8a608575b14b7933" providerId="LiveId" clId="{E734DA68-C820-4F75-A9BD-307AF960D3C0}" dt="2024-05-05T09:10:29.852" v="80" actId="14100"/>
          <ac:spMkLst>
            <pc:docMk/>
            <pc:sldMk cId="1814642001" sldId="265"/>
            <ac:spMk id="6" creationId="{67197B63-EDC7-1B45-8805-E2F0DCED8690}"/>
          </ac:spMkLst>
        </pc:spChg>
      </pc:sldChg>
      <pc:sldChg chg="modSp mod">
        <pc:chgData name="Özlem Cifci" userId="8a608575b14b7933" providerId="LiveId" clId="{E734DA68-C820-4F75-A9BD-307AF960D3C0}" dt="2024-05-05T09:11:07.663" v="103" actId="27636"/>
        <pc:sldMkLst>
          <pc:docMk/>
          <pc:sldMk cId="1413719271" sldId="266"/>
        </pc:sldMkLst>
        <pc:spChg chg="mod">
          <ac:chgData name="Özlem Cifci" userId="8a608575b14b7933" providerId="LiveId" clId="{E734DA68-C820-4F75-A9BD-307AF960D3C0}" dt="2024-05-05T09:11:07.663" v="103" actId="27636"/>
          <ac:spMkLst>
            <pc:docMk/>
            <pc:sldMk cId="1413719271" sldId="266"/>
            <ac:spMk id="8" creationId="{418D3F2B-909D-7438-E9D0-6ECFBA965DDD}"/>
          </ac:spMkLst>
        </pc:spChg>
      </pc:sldChg>
      <pc:sldChg chg="modSp mod">
        <pc:chgData name="Özlem Cifci" userId="8a608575b14b7933" providerId="LiveId" clId="{E734DA68-C820-4F75-A9BD-307AF960D3C0}" dt="2024-05-05T09:13:38.896" v="175" actId="20577"/>
        <pc:sldMkLst>
          <pc:docMk/>
          <pc:sldMk cId="564269541" sldId="268"/>
        </pc:sldMkLst>
        <pc:spChg chg="mod">
          <ac:chgData name="Özlem Cifci" userId="8a608575b14b7933" providerId="LiveId" clId="{E734DA68-C820-4F75-A9BD-307AF960D3C0}" dt="2024-05-05T09:11:38.986" v="107" actId="1076"/>
          <ac:spMkLst>
            <pc:docMk/>
            <pc:sldMk cId="564269541" sldId="268"/>
            <ac:spMk id="2" creationId="{92806E7F-4536-0AC1-6CF3-88FD8D4EBCFE}"/>
          </ac:spMkLst>
        </pc:spChg>
        <pc:spChg chg="mod">
          <ac:chgData name="Özlem Cifci" userId="8a608575b14b7933" providerId="LiveId" clId="{E734DA68-C820-4F75-A9BD-307AF960D3C0}" dt="2024-05-05T09:13:38.896" v="175" actId="20577"/>
          <ac:spMkLst>
            <pc:docMk/>
            <pc:sldMk cId="564269541" sldId="268"/>
            <ac:spMk id="10" creationId="{41F24517-3CB0-3662-1B27-D2BCB0774017}"/>
          </ac:spMkLst>
        </pc:spChg>
        <pc:picChg chg="mod">
          <ac:chgData name="Özlem Cifci" userId="8a608575b14b7933" providerId="LiveId" clId="{E734DA68-C820-4F75-A9BD-307AF960D3C0}" dt="2024-05-05T09:12:36.933" v="121" actId="1076"/>
          <ac:picMkLst>
            <pc:docMk/>
            <pc:sldMk cId="564269541" sldId="268"/>
            <ac:picMk id="14" creationId="{6B24BEB1-FB4D-F3FD-1E08-92F6259077BA}"/>
          </ac:picMkLst>
        </pc:picChg>
        <pc:picChg chg="mod">
          <ac:chgData name="Özlem Cifci" userId="8a608575b14b7933" providerId="LiveId" clId="{E734DA68-C820-4F75-A9BD-307AF960D3C0}" dt="2024-05-05T09:12:55.095" v="149" actId="1035"/>
          <ac:picMkLst>
            <pc:docMk/>
            <pc:sldMk cId="564269541" sldId="268"/>
            <ac:picMk id="16" creationId="{ADE094FD-FD7F-892D-7082-D88AC183AB2D}"/>
          </ac:picMkLst>
        </pc:picChg>
        <pc:picChg chg="mod">
          <ac:chgData name="Özlem Cifci" userId="8a608575b14b7933" providerId="LiveId" clId="{E734DA68-C820-4F75-A9BD-307AF960D3C0}" dt="2024-05-05T09:13:21.055" v="173" actId="1076"/>
          <ac:picMkLst>
            <pc:docMk/>
            <pc:sldMk cId="564269541" sldId="268"/>
            <ac:picMk id="18" creationId="{8E8E2FCE-3793-DFA4-74A2-F4D84BFC9E2F}"/>
          </ac:picMkLst>
        </pc:picChg>
      </pc:sldChg>
      <pc:sldChg chg="modSp mod modAnim">
        <pc:chgData name="Özlem Cifci" userId="8a608575b14b7933" providerId="LiveId" clId="{E734DA68-C820-4F75-A9BD-307AF960D3C0}" dt="2024-04-29T08:52:27.094" v="30"/>
        <pc:sldMkLst>
          <pc:docMk/>
          <pc:sldMk cId="1835054236" sldId="270"/>
        </pc:sldMkLst>
        <pc:spChg chg="mod">
          <ac:chgData name="Özlem Cifci" userId="8a608575b14b7933" providerId="LiveId" clId="{E734DA68-C820-4F75-A9BD-307AF960D3C0}" dt="2024-04-29T08:51:47.238" v="29" actId="20577"/>
          <ac:spMkLst>
            <pc:docMk/>
            <pc:sldMk cId="1835054236" sldId="270"/>
            <ac:spMk id="6" creationId="{DC6AB9CD-C27F-E5FB-A668-0F21B991B8FB}"/>
          </ac:spMkLst>
        </pc:spChg>
      </pc:sldChg>
      <pc:sldChg chg="modSp mod">
        <pc:chgData name="Özlem Cifci" userId="8a608575b14b7933" providerId="LiveId" clId="{E734DA68-C820-4F75-A9BD-307AF960D3C0}" dt="2024-05-05T09:10:07.069" v="79" actId="27636"/>
        <pc:sldMkLst>
          <pc:docMk/>
          <pc:sldMk cId="2384325425" sldId="271"/>
        </pc:sldMkLst>
        <pc:spChg chg="mod">
          <ac:chgData name="Özlem Cifci" userId="8a608575b14b7933" providerId="LiveId" clId="{E734DA68-C820-4F75-A9BD-307AF960D3C0}" dt="2024-05-05T09:10:07.069" v="79" actId="27636"/>
          <ac:spMkLst>
            <pc:docMk/>
            <pc:sldMk cId="2384325425" sldId="271"/>
            <ac:spMk id="6" creationId="{66EDFCA0-87CE-8979-5C67-20973F3B7E41}"/>
          </ac:spMkLst>
        </pc:spChg>
        <pc:picChg chg="mod">
          <ac:chgData name="Özlem Cifci" userId="8a608575b14b7933" providerId="LiveId" clId="{E734DA68-C820-4F75-A9BD-307AF960D3C0}" dt="2024-05-05T09:08:34.882" v="70" actId="1076"/>
          <ac:picMkLst>
            <pc:docMk/>
            <pc:sldMk cId="2384325425" sldId="271"/>
            <ac:picMk id="5" creationId="{A78DDA53-F9A5-DB48-DAEC-36F5E77B4868}"/>
          </ac:picMkLst>
        </pc:picChg>
      </pc:sldChg>
      <pc:sldChg chg="addSp modSp mod">
        <pc:chgData name="Özlem Cifci" userId="8a608575b14b7933" providerId="LiveId" clId="{E734DA68-C820-4F75-A9BD-307AF960D3C0}" dt="2024-05-05T09:11:23.544" v="106" actId="27636"/>
        <pc:sldMkLst>
          <pc:docMk/>
          <pc:sldMk cId="2275808314" sldId="272"/>
        </pc:sldMkLst>
        <pc:spChg chg="mod">
          <ac:chgData name="Özlem Cifci" userId="8a608575b14b7933" providerId="LiveId" clId="{E734DA68-C820-4F75-A9BD-307AF960D3C0}" dt="2024-05-05T09:11:23.544" v="106" actId="27636"/>
          <ac:spMkLst>
            <pc:docMk/>
            <pc:sldMk cId="2275808314" sldId="272"/>
            <ac:spMk id="7" creationId="{AAE7A5A6-CA61-EED2-CD5D-F76F4CC479BA}"/>
          </ac:spMkLst>
        </pc:spChg>
        <pc:picChg chg="add mod">
          <ac:chgData name="Özlem Cifci" userId="8a608575b14b7933" providerId="LiveId" clId="{E734DA68-C820-4F75-A9BD-307AF960D3C0}" dt="2024-05-05T09:06:26.767" v="55" actId="1038"/>
          <ac:picMkLst>
            <pc:docMk/>
            <pc:sldMk cId="2275808314" sldId="272"/>
            <ac:picMk id="4" creationId="{2E400FF6-DA8F-F60C-4943-3BA0827F758B}"/>
          </ac:picMkLst>
        </pc:picChg>
      </pc:sldChg>
      <pc:sldChg chg="modSp mod">
        <pc:chgData name="Özlem Cifci" userId="8a608575b14b7933" providerId="LiveId" clId="{E734DA68-C820-4F75-A9BD-307AF960D3C0}" dt="2024-05-05T09:11:17.227" v="104"/>
        <pc:sldMkLst>
          <pc:docMk/>
          <pc:sldMk cId="1770939909" sldId="273"/>
        </pc:sldMkLst>
        <pc:spChg chg="mod">
          <ac:chgData name="Özlem Cifci" userId="8a608575b14b7933" providerId="LiveId" clId="{E734DA68-C820-4F75-A9BD-307AF960D3C0}" dt="2024-05-05T09:11:17.227" v="104"/>
          <ac:spMkLst>
            <pc:docMk/>
            <pc:sldMk cId="1770939909" sldId="273"/>
            <ac:spMk id="3" creationId="{F196C12B-69E2-3D5A-6052-E1999D9E9D94}"/>
          </ac:spMkLst>
        </pc:spChg>
      </pc:sldChg>
      <pc:sldChg chg="modSp mod">
        <pc:chgData name="Özlem Cifci" userId="8a608575b14b7933" providerId="LiveId" clId="{E734DA68-C820-4F75-A9BD-307AF960D3C0}" dt="2024-05-05T09:07:14.524" v="59" actId="14100"/>
        <pc:sldMkLst>
          <pc:docMk/>
          <pc:sldMk cId="494849554" sldId="274"/>
        </pc:sldMkLst>
        <pc:spChg chg="mod">
          <ac:chgData name="Özlem Cifci" userId="8a608575b14b7933" providerId="LiveId" clId="{E734DA68-C820-4F75-A9BD-307AF960D3C0}" dt="2024-05-05T09:07:14.524" v="59" actId="14100"/>
          <ac:spMkLst>
            <pc:docMk/>
            <pc:sldMk cId="494849554" sldId="274"/>
            <ac:spMk id="6" creationId="{1B188E6F-3EB7-5A6D-CC80-47B7F2724201}"/>
          </ac:spMkLst>
        </pc:spChg>
      </pc:sldChg>
      <pc:sldChg chg="modSp add mod ord">
        <pc:chgData name="Özlem Cifci" userId="8a608575b14b7933" providerId="LiveId" clId="{E734DA68-C820-4F75-A9BD-307AF960D3C0}" dt="2024-05-05T09:14:36.406" v="206" actId="14100"/>
        <pc:sldMkLst>
          <pc:docMk/>
          <pc:sldMk cId="7012537" sldId="275"/>
        </pc:sldMkLst>
        <pc:spChg chg="mod">
          <ac:chgData name="Özlem Cifci" userId="8a608575b14b7933" providerId="LiveId" clId="{E734DA68-C820-4F75-A9BD-307AF960D3C0}" dt="2024-05-05T09:14:36.406" v="206" actId="14100"/>
          <ac:spMkLst>
            <pc:docMk/>
            <pc:sldMk cId="7012537" sldId="275"/>
            <ac:spMk id="2" creationId="{BBEE3065-FD4A-E20E-AE4E-9E8EA0E51793}"/>
          </ac:spMkLst>
        </pc:spChg>
        <pc:spChg chg="mod">
          <ac:chgData name="Özlem Cifci" userId="8a608575b14b7933" providerId="LiveId" clId="{E734DA68-C820-4F75-A9BD-307AF960D3C0}" dt="2024-05-05T09:14:15.672" v="198" actId="20577"/>
          <ac:spMkLst>
            <pc:docMk/>
            <pc:sldMk cId="7012537" sldId="275"/>
            <ac:spMk id="6" creationId="{DC6AB9CD-C27F-E5FB-A668-0F21B991B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2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9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upe, die sinkende Leistung zeigt">
            <a:extLst>
              <a:ext uri="{FF2B5EF4-FFF2-40B4-BE49-F238E27FC236}">
                <a16:creationId xmlns:a16="http://schemas.microsoft.com/office/drawing/2014/main" id="{44F709A0-173B-1FC2-5BF4-C6A6D0204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78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E3065-FD4A-E20E-AE4E-9E8EA0E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161232"/>
            <a:ext cx="4494302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Staatsfinanzen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im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Vergleich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C6AB9CD-C27F-E5FB-A668-0F21B991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97" y="3782312"/>
            <a:ext cx="3396275" cy="216128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Ein Einblick in die Einnahmen &amp;  Ausgaben, Verschuldung, Arbeitslosigkeit und Bruttoinlandprodukt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Cifci Özlem &amp; Fischer Lukas</a:t>
            </a:r>
          </a:p>
          <a:p>
            <a:pPr marL="0" indent="0">
              <a:lnSpc>
                <a:spcPct val="110000"/>
              </a:lnSpc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6" y="152402"/>
            <a:ext cx="10427840" cy="1086056"/>
          </a:xfrm>
        </p:spPr>
        <p:txBody>
          <a:bodyPr/>
          <a:lstStyle/>
          <a:p>
            <a:r>
              <a:rPr lang="de-CH" dirty="0"/>
              <a:t>Schweizer Kantone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CBC569-D986-3F6B-3613-50A1D062F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76" y="1084263"/>
            <a:ext cx="7495118" cy="50593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7197B63-EDC7-1B45-8805-E2F0DCED8690}"/>
              </a:ext>
            </a:extLst>
          </p:cNvPr>
          <p:cNvSpPr txBox="1">
            <a:spLocks/>
          </p:cNvSpPr>
          <p:nvPr/>
        </p:nvSpPr>
        <p:spPr>
          <a:xfrm>
            <a:off x="245875" y="1398494"/>
            <a:ext cx="4259450" cy="483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7 Kantone machen die Hälfte vom Schweizer BIP aus.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Pro Kopf gerechnet sind ZH und BE nicht mehr Spitzenreiter, sondern ZG und BS.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Über alle Kantone hinweg ausgeglichene Verteilung des BIP pro Kopf.</a:t>
            </a:r>
          </a:p>
        </p:txBody>
      </p:sp>
    </p:spTree>
    <p:extLst>
      <p:ext uri="{BB962C8B-B14F-4D97-AF65-F5344CB8AC3E}">
        <p14:creationId xmlns:p14="http://schemas.microsoft.com/office/powerpoint/2010/main" val="181464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(1/3)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99FA4-29C0-C3A5-F13C-CA360E15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75" y="1362455"/>
            <a:ext cx="8072239" cy="4592605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18D3F2B-909D-7438-E9D0-6ECFBA965DDD}"/>
              </a:ext>
            </a:extLst>
          </p:cNvPr>
          <p:cNvSpPr txBox="1">
            <a:spLocks/>
          </p:cNvSpPr>
          <p:nvPr/>
        </p:nvSpPr>
        <p:spPr>
          <a:xfrm>
            <a:off x="173485" y="1732613"/>
            <a:ext cx="3663409" cy="240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Cosinus Werte der drei Regionen: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</p:spTree>
    <p:extLst>
      <p:ext uri="{BB962C8B-B14F-4D97-AF65-F5344CB8AC3E}">
        <p14:creationId xmlns:p14="http://schemas.microsoft.com/office/powerpoint/2010/main" val="141371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85" y="1732613"/>
            <a:ext cx="3996179" cy="240962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Cosinus Werte der drei Regionen: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D298A9-99C5-4D84-EEBA-7752DE77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73" y="1195784"/>
            <a:ext cx="7187848" cy="47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(3/3)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E7A5A6-CA61-EED2-CD5D-F76F4CC479BA}"/>
              </a:ext>
            </a:extLst>
          </p:cNvPr>
          <p:cNvSpPr txBox="1">
            <a:spLocks/>
          </p:cNvSpPr>
          <p:nvPr/>
        </p:nvSpPr>
        <p:spPr>
          <a:xfrm>
            <a:off x="173485" y="1732613"/>
            <a:ext cx="3685283" cy="240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Cosinus Werte der drei Regionen: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400FF6-DA8F-F60C-4943-3BA0827F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05" y="1086056"/>
            <a:ext cx="7688826" cy="50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Arbeitslosigkeit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5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85" y="220931"/>
            <a:ext cx="4267428" cy="1579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Arbeitslosigkeit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CH, EU &amp; USA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8E2FCE-3793-DFA4-74A2-F4D84BFC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84" y="4500076"/>
            <a:ext cx="5489557" cy="22918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1F24517-3CB0-3662-1B27-D2BCB0774017}"/>
              </a:ext>
            </a:extLst>
          </p:cNvPr>
          <p:cNvSpPr txBox="1">
            <a:spLocks/>
          </p:cNvSpPr>
          <p:nvPr/>
        </p:nvSpPr>
        <p:spPr>
          <a:xfrm>
            <a:off x="273756" y="1800153"/>
            <a:ext cx="5376537" cy="46544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Die CH </a:t>
            </a:r>
            <a:r>
              <a:rPr lang="en-US" dirty="0" err="1"/>
              <a:t>zählt</a:t>
            </a:r>
            <a:r>
              <a:rPr lang="en-US" dirty="0"/>
              <a:t> die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Arbeitslosen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der </a:t>
            </a:r>
            <a:r>
              <a:rPr lang="en-US" dirty="0" err="1"/>
              <a:t>Personen</a:t>
            </a:r>
            <a:r>
              <a:rPr lang="en-US" dirty="0"/>
              <a:t>, die </a:t>
            </a:r>
            <a:r>
              <a:rPr lang="en-US" dirty="0" err="1"/>
              <a:t>beim</a:t>
            </a:r>
            <a:r>
              <a:rPr lang="en-US" dirty="0"/>
              <a:t> RAV </a:t>
            </a:r>
            <a:r>
              <a:rPr lang="en-US" dirty="0" err="1"/>
              <a:t>angemeldet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Dies </a:t>
            </a:r>
            <a:r>
              <a:rPr lang="en-US" dirty="0" err="1"/>
              <a:t>macht</a:t>
            </a:r>
            <a:r>
              <a:rPr lang="en-US" dirty="0"/>
              <a:t> den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Ländern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EU </a:t>
            </a:r>
            <a:r>
              <a:rPr lang="en-US" dirty="0" err="1"/>
              <a:t>weist</a:t>
            </a:r>
            <a:r>
              <a:rPr lang="en-US" dirty="0"/>
              <a:t> die </a:t>
            </a:r>
            <a:r>
              <a:rPr lang="en-US" dirty="0" err="1"/>
              <a:t>niedrigste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Arbeitslosigkeit</a:t>
            </a:r>
            <a:r>
              <a:rPr lang="en-US" dirty="0"/>
              <a:t> in den </a:t>
            </a:r>
            <a:r>
              <a:rPr lang="en-US" dirty="0" err="1"/>
              <a:t>letzten</a:t>
            </a:r>
            <a:r>
              <a:rPr lang="en-US" dirty="0"/>
              <a:t> 20 Jahren auf.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Die USA hat </a:t>
            </a:r>
            <a:r>
              <a:rPr lang="en-US" dirty="0" err="1"/>
              <a:t>während</a:t>
            </a:r>
            <a:r>
              <a:rPr lang="en-US" dirty="0"/>
              <a:t> Covid auf </a:t>
            </a:r>
            <a:r>
              <a:rPr lang="en-US" dirty="0" err="1"/>
              <a:t>temporäre</a:t>
            </a:r>
            <a:r>
              <a:rPr lang="en-US" dirty="0"/>
              <a:t> </a:t>
            </a:r>
            <a:r>
              <a:rPr lang="en-US" dirty="0" err="1"/>
              <a:t>Entlassungen</a:t>
            </a:r>
            <a:r>
              <a:rPr lang="en-US" dirty="0"/>
              <a:t> </a:t>
            </a:r>
            <a:r>
              <a:rPr lang="en-US" dirty="0" err="1"/>
              <a:t>gesetzt</a:t>
            </a:r>
            <a:r>
              <a:rPr lang="en-US" dirty="0"/>
              <a:t> </a:t>
            </a:r>
            <a:r>
              <a:rPr lang="en-US" dirty="0" err="1"/>
              <a:t>anstelle</a:t>
            </a:r>
            <a:r>
              <a:rPr lang="en-US" dirty="0"/>
              <a:t> auf </a:t>
            </a:r>
            <a:r>
              <a:rPr lang="en-US" dirty="0" err="1"/>
              <a:t>Kurzarbeit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DE094FD-FD7F-892D-7082-D88AC183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84" y="2251174"/>
            <a:ext cx="5487806" cy="225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24BEB1-FB4D-F3FD-1E08-92F62590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09" y="55647"/>
            <a:ext cx="5518777" cy="22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upe, die sinkende Leistung zeigt">
            <a:extLst>
              <a:ext uri="{FF2B5EF4-FFF2-40B4-BE49-F238E27FC236}">
                <a16:creationId xmlns:a16="http://schemas.microsoft.com/office/drawing/2014/main" id="{44F709A0-173B-1FC2-5BF4-C6A6D0204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78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E3065-FD4A-E20E-AE4E-9E8EA0E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7" y="851652"/>
            <a:ext cx="5371719" cy="222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Vielen</a:t>
            </a:r>
            <a:r>
              <a:rPr lang="en-US" sz="6600" dirty="0">
                <a:solidFill>
                  <a:srgbClr val="FFFFFF"/>
                </a:solidFill>
              </a:rPr>
              <a:t> Dank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C6AB9CD-C27F-E5FB-A668-0F21B991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97" y="3782312"/>
            <a:ext cx="3396275" cy="216128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Staatsfinanzen im Vergleich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Ein Einblick in die Einnahmen &amp;  Ausgaben, Verschuldung, Arbeitslosigkeit und Bruttoinlandprodukt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Cifci Özlem &amp; Fischer Lukas</a:t>
            </a:r>
          </a:p>
          <a:p>
            <a:pPr marL="0" indent="0">
              <a:lnSpc>
                <a:spcPct val="110000"/>
              </a:lnSpc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E879DCA-7DA7-E47C-E7AE-8F07DF2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13" y="395823"/>
            <a:ext cx="6125361" cy="807698"/>
          </a:xfrm>
        </p:spPr>
        <p:txBody>
          <a:bodyPr>
            <a:normAutofit/>
          </a:bodyPr>
          <a:lstStyle/>
          <a:p>
            <a:r>
              <a:rPr lang="de-CH" dirty="0"/>
              <a:t>Fragestellung</a:t>
            </a:r>
          </a:p>
        </p:txBody>
      </p:sp>
      <p:pic>
        <p:nvPicPr>
          <p:cNvPr id="5" name="Picture 11" descr="Lupe, die sinkende Leistung zeigt">
            <a:extLst>
              <a:ext uri="{FF2B5EF4-FFF2-40B4-BE49-F238E27FC236}">
                <a16:creationId xmlns:a16="http://schemas.microsoft.com/office/drawing/2014/main" id="{B97BA13A-DF93-6218-B66B-A42A50D8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6" r="42902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188E6F-3EB7-5A6D-CC80-47B7F272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13" y="1638299"/>
            <a:ext cx="6592087" cy="4257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/>
              <a:t>Wie sehen die Strukturen folgender Kennzahlen in der Schweiz, der EU und den USA aus?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i="0" dirty="0"/>
              <a:t>Staatseinnahmen &amp; Staatsausgaben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i="0" dirty="0"/>
              <a:t>Staatsverschuldung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i="0" dirty="0"/>
              <a:t>Arbeitslosigkeit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i="0" dirty="0"/>
              <a:t>Bruttoinlandprodukt</a:t>
            </a:r>
          </a:p>
        </p:txBody>
      </p:sp>
    </p:spTree>
    <p:extLst>
      <p:ext uri="{BB962C8B-B14F-4D97-AF65-F5344CB8AC3E}">
        <p14:creationId xmlns:p14="http://schemas.microsoft.com/office/powerpoint/2010/main" val="4948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Einnahmen</a:t>
            </a:r>
            <a:r>
              <a:rPr lang="en-US" sz="4800" dirty="0">
                <a:solidFill>
                  <a:srgbClr val="FFFFFF"/>
                </a:solidFill>
              </a:rPr>
              <a:t> &amp; </a:t>
            </a:r>
            <a:r>
              <a:rPr lang="en-US" sz="4800" dirty="0" err="1">
                <a:solidFill>
                  <a:srgbClr val="FFFFFF"/>
                </a:solidFill>
              </a:rPr>
              <a:t>Ausgaben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2" y="303744"/>
            <a:ext cx="10427840" cy="773638"/>
          </a:xfrm>
        </p:spPr>
        <p:txBody>
          <a:bodyPr/>
          <a:lstStyle/>
          <a:p>
            <a:r>
              <a:rPr lang="de-CH" dirty="0"/>
              <a:t>Schweiz: Bund, Kanton &amp; Gemeinde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309498"/>
            <a:ext cx="3324500" cy="355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Cosinus-Werte zwischen 0.91 und 0.99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Grosse Ähnlichkeit über alle Ebenen hinweg.</a:t>
            </a:r>
          </a:p>
          <a:p>
            <a:pPr marL="0" indent="0">
              <a:buNone/>
            </a:pPr>
            <a:r>
              <a:rPr lang="de-CH" dirty="0"/>
              <a:t>Die Corona Pandemie hat Ausgaben beim Bund &amp; Kanton erhöht. Bei den Gemeinden gingen die Einnahmen zurück.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49E989-F5B0-EB07-4EB2-9E860533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6" y="1204912"/>
            <a:ext cx="836883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2" y="381780"/>
            <a:ext cx="10427840" cy="773638"/>
          </a:xfrm>
        </p:spPr>
        <p:txBody>
          <a:bodyPr/>
          <a:lstStyle/>
          <a:p>
            <a:r>
              <a:rPr lang="de-CH" dirty="0"/>
              <a:t>Europa im Vergleich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DDA53-F9A5-DB48-DAEC-36F5E77B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381780"/>
            <a:ext cx="6446763" cy="578196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6EDFCA0-87CE-8979-5C67-20973F3B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32" y="1490474"/>
            <a:ext cx="4912869" cy="3138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Differenz zwischen den Einnahmen und Ausgaben innerhalb der Europäischen Länder für das Jahr 2022.</a:t>
            </a:r>
          </a:p>
          <a:p>
            <a:pPr marL="0" indent="0">
              <a:buNone/>
            </a:pPr>
            <a:r>
              <a:rPr lang="de-CH" dirty="0"/>
              <a:t>Die Wirtschaftsstarken EU Länder Frankreich und Deutschland sowie auch Italien und Spanien weisen die grösste Diskrepanz zwischen Einnahmen &amp; Ausgaben auf.</a:t>
            </a:r>
          </a:p>
        </p:txBody>
      </p:sp>
    </p:spTree>
    <p:extLst>
      <p:ext uri="{BB962C8B-B14F-4D97-AF65-F5344CB8AC3E}">
        <p14:creationId xmlns:p14="http://schemas.microsoft.com/office/powerpoint/2010/main" val="23843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5" y="247652"/>
            <a:ext cx="10427840" cy="1086056"/>
          </a:xfrm>
        </p:spPr>
        <p:txBody>
          <a:bodyPr/>
          <a:lstStyle/>
          <a:p>
            <a:r>
              <a:rPr lang="de-CH" dirty="0"/>
              <a:t>USA Verlauf über die Jahre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450EED-1D3D-FC2D-D948-5D2B4B77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755" y="1467057"/>
            <a:ext cx="8439245" cy="469561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F44F816-834D-72A3-12CB-745F640B8D5D}"/>
              </a:ext>
            </a:extLst>
          </p:cNvPr>
          <p:cNvSpPr txBox="1">
            <a:spLocks/>
          </p:cNvSpPr>
          <p:nvPr/>
        </p:nvSpPr>
        <p:spPr>
          <a:xfrm>
            <a:off x="390526" y="1595888"/>
            <a:ext cx="3362230" cy="349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Vor 2001 waren die Einnahmen höher als die Ausgaben.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Wendepunkt: 9/11 &amp; folgende Kriege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Einnahmen &amp; Ausgaben verlaufen parallel zueinander.</a:t>
            </a:r>
          </a:p>
        </p:txBody>
      </p:sp>
    </p:spTree>
    <p:extLst>
      <p:ext uri="{BB962C8B-B14F-4D97-AF65-F5344CB8AC3E}">
        <p14:creationId xmlns:p14="http://schemas.microsoft.com/office/powerpoint/2010/main" val="25422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Verschuldung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5" y="297794"/>
            <a:ext cx="10427840" cy="866983"/>
          </a:xfrm>
        </p:spPr>
        <p:txBody>
          <a:bodyPr>
            <a:normAutofit/>
          </a:bodyPr>
          <a:lstStyle/>
          <a:p>
            <a:r>
              <a:rPr lang="de-CH" dirty="0"/>
              <a:t>Indexierte Werte: CH, EU &amp; USA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76" y="1323034"/>
            <a:ext cx="3097400" cy="491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CH: Schulden stabil bis rückläufig</a:t>
            </a:r>
          </a:p>
          <a:p>
            <a:pPr marL="0" indent="0">
              <a:buNone/>
            </a:pPr>
            <a:r>
              <a:rPr lang="de-CH" dirty="0"/>
              <a:t>CH: Ähnlichkeit von Bund, Kantone &amp; Gemeinden nicht gegeben (Cos-Wert zwischen -0.2 &amp; 0.29).</a:t>
            </a:r>
          </a:p>
          <a:p>
            <a:pPr marL="0" indent="0">
              <a:buNone/>
            </a:pPr>
            <a:r>
              <a:rPr lang="de-CH" dirty="0"/>
              <a:t>EU: Eurokrise seit 2009</a:t>
            </a:r>
            <a:br>
              <a:rPr lang="de-CH" dirty="0"/>
            </a:br>
            <a:r>
              <a:rPr lang="de-CH" dirty="0"/>
              <a:t>Cos-Werte zwischen EU-Ländern sehr ähnlich</a:t>
            </a:r>
          </a:p>
          <a:p>
            <a:pPr marL="0" indent="0">
              <a:buNone/>
            </a:pPr>
            <a:r>
              <a:rPr lang="de-CH" dirty="0"/>
              <a:t>USA: stark steigend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7611FA-E62C-8F9C-082C-61CD5639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14" y="1058349"/>
            <a:ext cx="8580259" cy="49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Bruttoinlandprodukt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5486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50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Georgia Pro Light</vt:lpstr>
      <vt:lpstr>Wingdings</vt:lpstr>
      <vt:lpstr>VaultVTI</vt:lpstr>
      <vt:lpstr>Staatsfinanzen im Vergleich</vt:lpstr>
      <vt:lpstr>Fragestellung</vt:lpstr>
      <vt:lpstr>Einnahmen &amp; Ausgaben</vt:lpstr>
      <vt:lpstr>Schweiz: Bund, Kanton &amp; Gemeinde</vt:lpstr>
      <vt:lpstr>Europa im Vergleich</vt:lpstr>
      <vt:lpstr>USA Verlauf über die Jahre</vt:lpstr>
      <vt:lpstr>Verschuldung</vt:lpstr>
      <vt:lpstr>Indexierte Werte: CH, EU &amp; USA</vt:lpstr>
      <vt:lpstr>Bruttoinlandprodukt</vt:lpstr>
      <vt:lpstr>Schweizer Kantone</vt:lpstr>
      <vt:lpstr>BIP Vergleich: CH, EU &amp; USA (1/3)</vt:lpstr>
      <vt:lpstr>BIP Vergleich: CH, EU &amp; USA (2/3)</vt:lpstr>
      <vt:lpstr>BIP Vergleich: CH, EU &amp; USA (3/3)</vt:lpstr>
      <vt:lpstr>Arbeitslosigkeit</vt:lpstr>
      <vt:lpstr>Arbeitslosigkeit: CH, EU &amp; USA</vt:lpstr>
      <vt:lpstr>Vielen Dank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Staatsfinanzen im Vergleich</dc:title>
  <dc:creator>Cifci Özlem I.MSCWI.2301</dc:creator>
  <cp:lastModifiedBy>Özlem Cifci</cp:lastModifiedBy>
  <cp:revision>1</cp:revision>
  <dcterms:created xsi:type="dcterms:W3CDTF">2024-04-29T07:32:35Z</dcterms:created>
  <dcterms:modified xsi:type="dcterms:W3CDTF">2024-05-05T09:14:38Z</dcterms:modified>
</cp:coreProperties>
</file>