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7" r:id="rId2"/>
    <p:sldId id="264" r:id="rId3"/>
    <p:sldId id="266" r:id="rId4"/>
    <p:sldId id="265" r:id="rId5"/>
    <p:sldId id="267" r:id="rId6"/>
    <p:sldId id="268" r:id="rId7"/>
    <p:sldId id="273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81E"/>
    <a:srgbClr val="005AA0"/>
    <a:srgbClr val="005A9A"/>
    <a:srgbClr val="E6007E"/>
    <a:srgbClr val="F5B891"/>
    <a:srgbClr val="7EABCB"/>
    <a:srgbClr val="EE7326"/>
    <a:srgbClr val="C6C6C6"/>
    <a:srgbClr val="F18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029" autoAdjust="0"/>
  </p:normalViewPr>
  <p:slideViewPr>
    <p:cSldViewPr snapToGrid="0">
      <p:cViewPr varScale="1">
        <p:scale>
          <a:sx n="119" d="100"/>
          <a:sy n="119" d="100"/>
        </p:scale>
        <p:origin x="9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AB56A-BD67-4CEB-9E59-5B3B38DB9011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3DEF-1916-4A4B-BD23-D9E031A78E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4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8953501" y="5943600"/>
            <a:ext cx="3238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408000" y="1409700"/>
            <a:ext cx="11376000" cy="3657600"/>
          </a:xfrm>
          <a:solidFill>
            <a:srgbClr val="E6007E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noProof="0" dirty="0" smtClean="0"/>
              <a:t>on</a:t>
            </a:r>
            <a:r>
              <a:rPr lang="en-US" dirty="0" smtClean="0"/>
              <a:t> symbol to add image</a:t>
            </a:r>
            <a:endParaRPr lang="en-US" dirty="0"/>
          </a:p>
        </p:txBody>
      </p:sp>
      <p:sp>
        <p:nvSpPr>
          <p:cNvPr id="10" name="Rechteck 9"/>
          <p:cNvSpPr/>
          <p:nvPr userDrawn="1"/>
        </p:nvSpPr>
        <p:spPr>
          <a:xfrm>
            <a:off x="408000" y="5067300"/>
            <a:ext cx="11376000" cy="14946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710" y="5158740"/>
            <a:ext cx="10503391" cy="503952"/>
          </a:xfrm>
        </p:spPr>
        <p:txBody>
          <a:bodyPr anchor="b">
            <a:norm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710" y="5711297"/>
            <a:ext cx="8786497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964710" y="6187442"/>
            <a:ext cx="8786497" cy="137506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Edit Text Master Styles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F7CD036-ED6C-4ECF-9230-9F954A24C9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01" y="418338"/>
            <a:ext cx="1810516" cy="743714"/>
          </a:xfrm>
          <a:prstGeom prst="rect">
            <a:avLst/>
          </a:prstGeom>
        </p:spPr>
      </p:pic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122D4B7E-6FB3-4913-8B6C-C5E1D8CF923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4235" y="418337"/>
            <a:ext cx="1417637" cy="738188"/>
          </a:xfrm>
          <a:noFill/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sp>
        <p:nvSpPr>
          <p:cNvPr id="22" name="Bildplatzhalter 4">
            <a:extLst>
              <a:ext uri="{FF2B5EF4-FFF2-40B4-BE49-F238E27FC236}">
                <a16:creationId xmlns:a16="http://schemas.microsoft.com/office/drawing/2014/main" id="{1D5C0AFF-1970-45EF-A4B2-C56B8DA1B85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31585" y="418337"/>
            <a:ext cx="1417637" cy="738188"/>
          </a:xfrm>
          <a:noFill/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12" y="5945880"/>
            <a:ext cx="1371783" cy="5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9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8953501" y="5943600"/>
            <a:ext cx="3238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408000" y="1409700"/>
            <a:ext cx="11376000" cy="5152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710" y="3428730"/>
            <a:ext cx="10583828" cy="503952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710" y="3976725"/>
            <a:ext cx="10600756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964711" y="6187441"/>
            <a:ext cx="8709000" cy="197317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Edit Text Master Styles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5F965800-EC66-4256-A2B9-6F514E0D63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4235" y="418337"/>
            <a:ext cx="1417637" cy="738188"/>
          </a:xfrm>
          <a:noFill/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58792609-4929-4ECD-98A4-64618D34E47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31585" y="418337"/>
            <a:ext cx="1417637" cy="738188"/>
          </a:xfrm>
          <a:noFill/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7F16462-43AC-4369-B784-9087FA5BEA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01" y="418338"/>
            <a:ext cx="1810516" cy="7437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12" y="5945880"/>
            <a:ext cx="1371783" cy="5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1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8953501" y="5943600"/>
            <a:ext cx="32385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408000" y="293078"/>
            <a:ext cx="11376000" cy="62688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964712" y="6187441"/>
            <a:ext cx="8786496" cy="189296"/>
          </a:xfrm>
        </p:spPr>
        <p:txBody>
          <a:bodyPr anchor="ctr" anchorCtr="0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Edit Text Master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710" y="2906606"/>
            <a:ext cx="10583828" cy="503952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710" y="3463147"/>
            <a:ext cx="10600756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557E734-8DBE-47CE-94F7-8E7E9694F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950" y="421513"/>
            <a:ext cx="1810516" cy="7437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12" y="5945880"/>
            <a:ext cx="1371783" cy="5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0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24381DEF-DABA-4270-8BAD-E4011AECFB7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05786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BF652E5A-5CA0-445F-BB46-1D00FFAB13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18257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partner logo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1" y="492369"/>
            <a:ext cx="11087100" cy="40971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Edit Text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8501" y="931362"/>
            <a:ext cx="11087100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5D9C9A0-7951-4196-AEE3-92BFCF5721F7}"/>
              </a:ext>
            </a:extLst>
          </p:cNvPr>
          <p:cNvGrpSpPr/>
          <p:nvPr userDrawn="1"/>
        </p:nvGrpSpPr>
        <p:grpSpPr>
          <a:xfrm>
            <a:off x="-2089900" y="977046"/>
            <a:ext cx="1980000" cy="2129997"/>
            <a:chOff x="-2089900" y="977046"/>
            <a:chExt cx="1980000" cy="2129997"/>
          </a:xfrm>
        </p:grpSpPr>
        <p:sp>
          <p:nvSpPr>
            <p:cNvPr id="36" name="Folie Wechsel/Zurücksetzen/Textebenen">
              <a:extLst>
                <a:ext uri="{FF2B5EF4-FFF2-40B4-BE49-F238E27FC236}">
                  <a16:creationId xmlns:a16="http://schemas.microsoft.com/office/drawing/2014/main" id="{2AD43816-91E0-48A9-9BB1-AA81AD6B42F8}"/>
                </a:ext>
              </a:extLst>
            </p:cNvPr>
            <p:cNvSpPr txBox="1"/>
            <p:nvPr userDrawn="1"/>
          </p:nvSpPr>
          <p:spPr>
            <a:xfrm rot="10800000" flipH="1" flipV="1">
              <a:off x="-2089900" y="977046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noProof="0" dirty="0" smtClean="0">
                  <a:solidFill>
                    <a:srgbClr val="333333"/>
                  </a:solidFill>
                </a:rPr>
                <a:t>Change slide layout in the menu via: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home // slides // layout</a:t>
              </a:r>
            </a:p>
            <a:p>
              <a:pPr algn="r" defTabSz="913990">
                <a:defRPr/>
              </a:pPr>
              <a:endParaRPr lang="en-US" sz="1000" noProof="0" dirty="0" smtClean="0">
                <a:solidFill>
                  <a:srgbClr val="333333"/>
                </a:solidFill>
              </a:endParaRP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Change text level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in the menu via:</a:t>
              </a:r>
              <a:br>
                <a:rPr lang="en-US" sz="1000" noProof="0" dirty="0" smtClean="0">
                  <a:solidFill>
                    <a:srgbClr val="333333"/>
                  </a:solidFill>
                </a:rPr>
              </a:br>
              <a:r>
                <a:rPr lang="en-US" sz="1000" noProof="0" dirty="0" smtClean="0">
                  <a:solidFill>
                    <a:srgbClr val="333333"/>
                  </a:solidFill>
                </a:rPr>
                <a:t>home // paragraph // list level</a:t>
              </a:r>
              <a:endParaRPr lang="en-US" sz="1000" noProof="0" dirty="0">
                <a:solidFill>
                  <a:srgbClr val="333333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F9548FA-1BF5-4FE2-AF99-BF36A949B5B1}"/>
                </a:ext>
              </a:extLst>
            </p:cNvPr>
            <p:cNvGrpSpPr/>
            <p:nvPr userDrawn="1"/>
          </p:nvGrpSpPr>
          <p:grpSpPr>
            <a:xfrm>
              <a:off x="-1549900" y="2315043"/>
              <a:ext cx="1438338" cy="792000"/>
              <a:chOff x="-1549900" y="3064343"/>
              <a:chExt cx="1438338" cy="792000"/>
            </a:xfrm>
          </p:grpSpPr>
          <p:pic>
            <p:nvPicPr>
              <p:cNvPr id="38" name="Listenebene erhöhen">
                <a:extLst>
                  <a:ext uri="{FF2B5EF4-FFF2-40B4-BE49-F238E27FC236}">
                    <a16:creationId xmlns:a16="http://schemas.microsoft.com/office/drawing/2014/main" id="{245DC52B-8031-479C-9378-4A980517664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064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Listenebene verringern">
                <a:extLst>
                  <a:ext uri="{FF2B5EF4-FFF2-40B4-BE49-F238E27FC236}">
                    <a16:creationId xmlns:a16="http://schemas.microsoft.com/office/drawing/2014/main" id="{C6C92D6C-97C2-4218-8E48-AE686D7B0D0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532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 // Listenebene erhöhen">
                <a:extLst>
                  <a:ext uri="{FF2B5EF4-FFF2-40B4-BE49-F238E27FC236}">
                    <a16:creationId xmlns:a16="http://schemas.microsoft.com/office/drawing/2014/main" id="{1A822F79-4571-4D0A-A7F2-0324FFA06956}"/>
                  </a:ext>
                </a:extLst>
              </p:cNvPr>
              <p:cNvSpPr txBox="1"/>
              <p:nvPr userDrawn="1"/>
            </p:nvSpPr>
            <p:spPr>
              <a:xfrm>
                <a:off x="-1549900" y="3064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Increase 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1" name="Text // Listenebene verringern">
                <a:extLst>
                  <a:ext uri="{FF2B5EF4-FFF2-40B4-BE49-F238E27FC236}">
                    <a16:creationId xmlns:a16="http://schemas.microsoft.com/office/drawing/2014/main" id="{5EEE0D9C-887A-487D-B6CE-1E98B27964DB}"/>
                  </a:ext>
                </a:extLst>
              </p:cNvPr>
              <p:cNvSpPr txBox="1"/>
              <p:nvPr userDrawn="1"/>
            </p:nvSpPr>
            <p:spPr>
              <a:xfrm>
                <a:off x="-1549900" y="3532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Lower</a:t>
                </a:r>
              </a:p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30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re, Bild 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44344" y="492369"/>
            <a:ext cx="5341257" cy="40971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44344" y="1535723"/>
            <a:ext cx="5341257" cy="464124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Edit Text Master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444344" y="931362"/>
            <a:ext cx="5341257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285750"/>
            <a:ext cx="5579533" cy="5911850"/>
          </a:xfrm>
          <a:solidFill>
            <a:srgbClr val="E6007E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on symbol to add image</a:t>
            </a:r>
            <a:endParaRPr lang="en-US" noProof="0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2BBD6BF-7910-48C7-BC5B-D3F3BACCD6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05786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partner logo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01142CDC-0FF1-4F93-A609-E3A4A263AB1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18257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partner logo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5D9C9A0-7951-4196-AEE3-92BFCF5721F7}"/>
              </a:ext>
            </a:extLst>
          </p:cNvPr>
          <p:cNvGrpSpPr/>
          <p:nvPr userDrawn="1"/>
        </p:nvGrpSpPr>
        <p:grpSpPr>
          <a:xfrm>
            <a:off x="-2089900" y="977046"/>
            <a:ext cx="1980000" cy="2129997"/>
            <a:chOff x="-2089900" y="977046"/>
            <a:chExt cx="1980000" cy="2129997"/>
          </a:xfrm>
        </p:grpSpPr>
        <p:sp>
          <p:nvSpPr>
            <p:cNvPr id="44" name="Folie Wechsel/Zurücksetzen/Textebenen">
              <a:extLst>
                <a:ext uri="{FF2B5EF4-FFF2-40B4-BE49-F238E27FC236}">
                  <a16:creationId xmlns:a16="http://schemas.microsoft.com/office/drawing/2014/main" id="{2AD43816-91E0-48A9-9BB1-AA81AD6B42F8}"/>
                </a:ext>
              </a:extLst>
            </p:cNvPr>
            <p:cNvSpPr txBox="1"/>
            <p:nvPr userDrawn="1"/>
          </p:nvSpPr>
          <p:spPr>
            <a:xfrm rot="10800000" flipH="1" flipV="1">
              <a:off x="-2089900" y="977046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noProof="0" dirty="0" smtClean="0">
                  <a:solidFill>
                    <a:srgbClr val="333333"/>
                  </a:solidFill>
                </a:rPr>
                <a:t>Change slide layout in the menu via: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home // slides // layout</a:t>
              </a:r>
            </a:p>
            <a:p>
              <a:pPr algn="r" defTabSz="913990">
                <a:defRPr/>
              </a:pPr>
              <a:endParaRPr lang="en-US" sz="1000" noProof="0" dirty="0" smtClean="0">
                <a:solidFill>
                  <a:srgbClr val="333333"/>
                </a:solidFill>
              </a:endParaRP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Change text level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in the menu via:</a:t>
              </a:r>
              <a:br>
                <a:rPr lang="en-US" sz="1000" noProof="0" dirty="0" smtClean="0">
                  <a:solidFill>
                    <a:srgbClr val="333333"/>
                  </a:solidFill>
                </a:rPr>
              </a:br>
              <a:r>
                <a:rPr lang="en-US" sz="1000" noProof="0" dirty="0" smtClean="0">
                  <a:solidFill>
                    <a:srgbClr val="333333"/>
                  </a:solidFill>
                </a:rPr>
                <a:t>home // paragraph // list level</a:t>
              </a:r>
              <a:endParaRPr lang="en-US" sz="1000" noProof="0" dirty="0">
                <a:solidFill>
                  <a:srgbClr val="333333"/>
                </a:solidFill>
              </a:endParaRPr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EF9548FA-1BF5-4FE2-AF99-BF36A949B5B1}"/>
                </a:ext>
              </a:extLst>
            </p:cNvPr>
            <p:cNvGrpSpPr/>
            <p:nvPr userDrawn="1"/>
          </p:nvGrpSpPr>
          <p:grpSpPr>
            <a:xfrm>
              <a:off x="-1549900" y="2315043"/>
              <a:ext cx="1438338" cy="792000"/>
              <a:chOff x="-1549900" y="3064343"/>
              <a:chExt cx="1438338" cy="792000"/>
            </a:xfrm>
          </p:grpSpPr>
          <p:pic>
            <p:nvPicPr>
              <p:cNvPr id="46" name="Listenebene erhöhen">
                <a:extLst>
                  <a:ext uri="{FF2B5EF4-FFF2-40B4-BE49-F238E27FC236}">
                    <a16:creationId xmlns:a16="http://schemas.microsoft.com/office/drawing/2014/main" id="{245DC52B-8031-479C-9378-4A980517664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064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Listenebene verringern">
                <a:extLst>
                  <a:ext uri="{FF2B5EF4-FFF2-40B4-BE49-F238E27FC236}">
                    <a16:creationId xmlns:a16="http://schemas.microsoft.com/office/drawing/2014/main" id="{C6C92D6C-97C2-4218-8E48-AE686D7B0D0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532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1A822F79-4571-4D0A-A7F2-0324FFA06956}"/>
                  </a:ext>
                </a:extLst>
              </p:cNvPr>
              <p:cNvSpPr txBox="1"/>
              <p:nvPr userDrawn="1"/>
            </p:nvSpPr>
            <p:spPr>
              <a:xfrm>
                <a:off x="-1549900" y="3064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Increase 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5EEE0D9C-887A-487D-B6CE-1E98B27964DB}"/>
                  </a:ext>
                </a:extLst>
              </p:cNvPr>
              <p:cNvSpPr txBox="1"/>
              <p:nvPr userDrawn="1"/>
            </p:nvSpPr>
            <p:spPr>
              <a:xfrm>
                <a:off x="-1549900" y="3532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Lower</a:t>
                </a:r>
              </a:p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578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2 Bilder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1" y="492369"/>
            <a:ext cx="7019756" cy="40971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1" y="1535723"/>
            <a:ext cx="7019756" cy="4641240"/>
          </a:xfrm>
        </p:spPr>
        <p:txBody>
          <a:bodyPr/>
          <a:lstStyle/>
          <a:p>
            <a:pPr lvl="0"/>
            <a:r>
              <a:rPr lang="en-US" noProof="0" dirty="0" smtClean="0"/>
              <a:t>Edit Text Master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8501" y="931362"/>
            <a:ext cx="7019756" cy="33274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master format</a:t>
            </a:r>
            <a:endParaRPr lang="en-US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4" hasCustomPrompt="1"/>
          </p:nvPr>
        </p:nvSpPr>
        <p:spPr>
          <a:xfrm>
            <a:off x="8147352" y="285751"/>
            <a:ext cx="3638248" cy="2849336"/>
          </a:xfrm>
          <a:solidFill>
            <a:srgbClr val="E6007E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on symbol to add image</a:t>
            </a:r>
            <a:endParaRPr lang="en-US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8147352" y="3327627"/>
            <a:ext cx="3638248" cy="2849336"/>
          </a:xfrm>
          <a:solidFill>
            <a:srgbClr val="E6007E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on symbol to add image</a:t>
            </a:r>
            <a:endParaRPr lang="en-US" noProof="0" dirty="0"/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6BB26055-2A6A-48FB-BDD8-76CA4A52F2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05786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partner logo</a:t>
            </a:r>
          </a:p>
        </p:txBody>
      </p:sp>
      <p:sp>
        <p:nvSpPr>
          <p:cNvPr id="22" name="Bildplatzhalter 4">
            <a:extLst>
              <a:ext uri="{FF2B5EF4-FFF2-40B4-BE49-F238E27FC236}">
                <a16:creationId xmlns:a16="http://schemas.microsoft.com/office/drawing/2014/main" id="{BC7C8351-B0D1-4526-99A8-C5A15539A9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18257" y="6352479"/>
            <a:ext cx="1209844" cy="285146"/>
          </a:xfrm>
          <a:noFill/>
        </p:spPr>
        <p:txBody>
          <a:bodyPr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partner logo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5D9C9A0-7951-4196-AEE3-92BFCF5721F7}"/>
              </a:ext>
            </a:extLst>
          </p:cNvPr>
          <p:cNvGrpSpPr/>
          <p:nvPr userDrawn="1"/>
        </p:nvGrpSpPr>
        <p:grpSpPr>
          <a:xfrm>
            <a:off x="-2089900" y="977046"/>
            <a:ext cx="1980000" cy="2129997"/>
            <a:chOff x="-2089900" y="977046"/>
            <a:chExt cx="1980000" cy="2129997"/>
          </a:xfrm>
        </p:grpSpPr>
        <p:sp>
          <p:nvSpPr>
            <p:cNvPr id="38" name="Folie Wechsel/Zurücksetzen/Textebenen">
              <a:extLst>
                <a:ext uri="{FF2B5EF4-FFF2-40B4-BE49-F238E27FC236}">
                  <a16:creationId xmlns:a16="http://schemas.microsoft.com/office/drawing/2014/main" id="{2AD43816-91E0-48A9-9BB1-AA81AD6B42F8}"/>
                </a:ext>
              </a:extLst>
            </p:cNvPr>
            <p:cNvSpPr txBox="1"/>
            <p:nvPr userDrawn="1"/>
          </p:nvSpPr>
          <p:spPr>
            <a:xfrm rot="10800000" flipH="1" flipV="1">
              <a:off x="-2089900" y="977046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noProof="0" dirty="0" smtClean="0">
                  <a:solidFill>
                    <a:srgbClr val="333333"/>
                  </a:solidFill>
                </a:rPr>
                <a:t>Change slide layout in the menu via: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home // slides // layout</a:t>
              </a:r>
            </a:p>
            <a:p>
              <a:pPr algn="r" defTabSz="913990">
                <a:defRPr/>
              </a:pPr>
              <a:endParaRPr lang="en-US" sz="1000" noProof="0" dirty="0" smtClean="0">
                <a:solidFill>
                  <a:srgbClr val="333333"/>
                </a:solidFill>
              </a:endParaRP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Change text level</a:t>
              </a:r>
            </a:p>
            <a:p>
              <a:pPr algn="r" defTabSz="913990">
                <a:defRPr/>
              </a:pPr>
              <a:r>
                <a:rPr lang="en-US" sz="1000" noProof="0" dirty="0" smtClean="0">
                  <a:solidFill>
                    <a:srgbClr val="333333"/>
                  </a:solidFill>
                </a:rPr>
                <a:t>in the menu via:</a:t>
              </a:r>
              <a:br>
                <a:rPr lang="en-US" sz="1000" noProof="0" dirty="0" smtClean="0">
                  <a:solidFill>
                    <a:srgbClr val="333333"/>
                  </a:solidFill>
                </a:rPr>
              </a:br>
              <a:r>
                <a:rPr lang="en-US" sz="1000" noProof="0" dirty="0" smtClean="0">
                  <a:solidFill>
                    <a:srgbClr val="333333"/>
                  </a:solidFill>
                </a:rPr>
                <a:t>home // paragraph // list level</a:t>
              </a:r>
              <a:endParaRPr lang="en-US" sz="1000" noProof="0" dirty="0">
                <a:solidFill>
                  <a:srgbClr val="333333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EF9548FA-1BF5-4FE2-AF99-BF36A949B5B1}"/>
                </a:ext>
              </a:extLst>
            </p:cNvPr>
            <p:cNvGrpSpPr/>
            <p:nvPr userDrawn="1"/>
          </p:nvGrpSpPr>
          <p:grpSpPr>
            <a:xfrm>
              <a:off x="-1549900" y="2315043"/>
              <a:ext cx="1438338" cy="792000"/>
              <a:chOff x="-1549900" y="3064343"/>
              <a:chExt cx="1438338" cy="792000"/>
            </a:xfrm>
          </p:grpSpPr>
          <p:pic>
            <p:nvPicPr>
              <p:cNvPr id="40" name="Listenebene erhöhen">
                <a:extLst>
                  <a:ext uri="{FF2B5EF4-FFF2-40B4-BE49-F238E27FC236}">
                    <a16:creationId xmlns:a16="http://schemas.microsoft.com/office/drawing/2014/main" id="{245DC52B-8031-479C-9378-4A980517664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064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Listenebene verringern">
                <a:extLst>
                  <a:ext uri="{FF2B5EF4-FFF2-40B4-BE49-F238E27FC236}">
                    <a16:creationId xmlns:a16="http://schemas.microsoft.com/office/drawing/2014/main" id="{C6C92D6C-97C2-4218-8E48-AE686D7B0D0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7100" y="3532343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 // Listenebene erhöhen">
                <a:extLst>
                  <a:ext uri="{FF2B5EF4-FFF2-40B4-BE49-F238E27FC236}">
                    <a16:creationId xmlns:a16="http://schemas.microsoft.com/office/drawing/2014/main" id="{1A822F79-4571-4D0A-A7F2-0324FFA06956}"/>
                  </a:ext>
                </a:extLst>
              </p:cNvPr>
              <p:cNvSpPr txBox="1"/>
              <p:nvPr userDrawn="1"/>
            </p:nvSpPr>
            <p:spPr>
              <a:xfrm>
                <a:off x="-1549900" y="3064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Increase 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3" name="Text // Listenebene verringern">
                <a:extLst>
                  <a:ext uri="{FF2B5EF4-FFF2-40B4-BE49-F238E27FC236}">
                    <a16:creationId xmlns:a16="http://schemas.microsoft.com/office/drawing/2014/main" id="{5EEE0D9C-887A-487D-B6CE-1E98B27964DB}"/>
                  </a:ext>
                </a:extLst>
              </p:cNvPr>
              <p:cNvSpPr txBox="1"/>
              <p:nvPr userDrawn="1"/>
            </p:nvSpPr>
            <p:spPr>
              <a:xfrm>
                <a:off x="-1549900" y="3532343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Lower</a:t>
                </a:r>
              </a:p>
              <a:p>
                <a:pPr algn="r" defTabSz="913990">
                  <a:defRPr/>
                </a:pPr>
                <a:r>
                  <a:rPr lang="en-US" sz="1000" noProof="0" dirty="0" smtClean="0">
                    <a:solidFill>
                      <a:srgbClr val="333333"/>
                    </a:solidFill>
                  </a:rPr>
                  <a:t>list level</a:t>
                </a:r>
                <a:endParaRPr lang="en-US" sz="1000" noProof="0" dirty="0">
                  <a:solidFill>
                    <a:srgbClr val="33333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1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edit title master format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5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1B29FB91-D68B-4962-B3D3-C04392BD12A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58" y="6396800"/>
            <a:ext cx="1005842" cy="1889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1" y="492369"/>
            <a:ext cx="110871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title master format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1" y="1535723"/>
            <a:ext cx="11087100" cy="46412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Edit text master format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807" y="6308727"/>
            <a:ext cx="61427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7335" y="6308727"/>
            <a:ext cx="45296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55" y="6308727"/>
            <a:ext cx="533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EBEB721F-1515-4815-8BAC-2C06E19CB9A5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E931392-A1E0-4D48-8861-E04FD216DF05}"/>
              </a:ext>
            </a:extLst>
          </p:cNvPr>
          <p:cNvGrpSpPr/>
          <p:nvPr userDrawn="1"/>
        </p:nvGrpSpPr>
        <p:grpSpPr>
          <a:xfrm>
            <a:off x="-626533" y="-469900"/>
            <a:ext cx="13400133" cy="7764100"/>
            <a:chOff x="-469900" y="-469900"/>
            <a:chExt cx="10050100" cy="776410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8C7248-3EE2-433A-ADE9-88EDFE8891BC}"/>
                </a:ext>
              </a:extLst>
            </p:cNvPr>
            <p:cNvGrpSpPr/>
            <p:nvPr userDrawn="1"/>
          </p:nvGrpSpPr>
          <p:grpSpPr>
            <a:xfrm>
              <a:off x="511175" y="-469900"/>
              <a:ext cx="0" cy="7764100"/>
              <a:chOff x="523875" y="-469900"/>
              <a:chExt cx="0" cy="7764100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504C1D3-B806-4A63-9021-4438B44D294B}"/>
                  </a:ext>
                </a:extLst>
              </p:cNvPr>
              <p:cNvCxnSpPr/>
              <p:nvPr userDrawn="1"/>
            </p:nvCxnSpPr>
            <p:spPr>
              <a:xfrm>
                <a:off x="523875" y="-46990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7D68EEE1-138B-464F-94A9-9A7B8D366E6D}"/>
                  </a:ext>
                </a:extLst>
              </p:cNvPr>
              <p:cNvCxnSpPr/>
              <p:nvPr userDrawn="1"/>
            </p:nvCxnSpPr>
            <p:spPr>
              <a:xfrm>
                <a:off x="523875" y="693420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0E6947D-6BC0-4772-9A13-FCC219252CD2}"/>
                </a:ext>
              </a:extLst>
            </p:cNvPr>
            <p:cNvGrpSpPr/>
            <p:nvPr userDrawn="1"/>
          </p:nvGrpSpPr>
          <p:grpSpPr>
            <a:xfrm>
              <a:off x="8832850" y="-469900"/>
              <a:ext cx="0" cy="7764100"/>
              <a:chOff x="8515350" y="-469900"/>
              <a:chExt cx="0" cy="7764100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83107247-8158-465C-91EE-38F232EF9002}"/>
                  </a:ext>
                </a:extLst>
              </p:cNvPr>
              <p:cNvCxnSpPr/>
              <p:nvPr userDrawn="1"/>
            </p:nvCxnSpPr>
            <p:spPr>
              <a:xfrm>
                <a:off x="8515350" y="-46990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BF9E29DE-C229-4366-B67D-84601A075A78}"/>
                  </a:ext>
                </a:extLst>
              </p:cNvPr>
              <p:cNvCxnSpPr/>
              <p:nvPr userDrawn="1"/>
            </p:nvCxnSpPr>
            <p:spPr>
              <a:xfrm>
                <a:off x="8515350" y="693420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7A546391-9534-4D35-8625-78FFDFCCC7A9}"/>
                </a:ext>
              </a:extLst>
            </p:cNvPr>
            <p:cNvGrpSpPr/>
            <p:nvPr userDrawn="1"/>
          </p:nvGrpSpPr>
          <p:grpSpPr>
            <a:xfrm>
              <a:off x="-469900" y="6202364"/>
              <a:ext cx="10050100" cy="0"/>
              <a:chOff x="-469900" y="6354764"/>
              <a:chExt cx="10050100" cy="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1FD58811-5F05-4092-B10D-7C37F321F784}"/>
                  </a:ext>
                </a:extLst>
              </p:cNvPr>
              <p:cNvCxnSpPr/>
              <p:nvPr userDrawn="1"/>
            </p:nvCxnSpPr>
            <p:spPr>
              <a:xfrm>
                <a:off x="9220200" y="6354764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E2981AC0-EE73-476A-9A1D-EABC661E12D3}"/>
                  </a:ext>
                </a:extLst>
              </p:cNvPr>
              <p:cNvCxnSpPr/>
              <p:nvPr userDrawn="1"/>
            </p:nvCxnSpPr>
            <p:spPr>
              <a:xfrm>
                <a:off x="-469900" y="6354764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Hilfslinien">
              <a:extLst>
                <a:ext uri="{FF2B5EF4-FFF2-40B4-BE49-F238E27FC236}">
                  <a16:creationId xmlns:a16="http://schemas.microsoft.com/office/drawing/2014/main" id="{63D7143B-9222-48EF-961F-8FB7100D79FE}"/>
                </a:ext>
              </a:extLst>
            </p:cNvPr>
            <p:cNvSpPr txBox="1"/>
            <p:nvPr userDrawn="1"/>
          </p:nvSpPr>
          <p:spPr>
            <a:xfrm rot="10800000" flipH="1" flipV="1">
              <a:off x="634998" y="-468000"/>
              <a:ext cx="5246253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menu: View // Guides // click guides checkbox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AB8BBB8-563C-4B63-AD33-4CFEF37AC6B1}"/>
                </a:ext>
              </a:extLst>
            </p:cNvPr>
            <p:cNvSpPr txBox="1"/>
            <p:nvPr userDrawn="1"/>
          </p:nvSpPr>
          <p:spPr>
            <a:xfrm rot="10800000" flipH="1" flipV="1">
              <a:off x="634999" y="6934200"/>
              <a:ext cx="7477501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noProof="0" dirty="0" smtClean="0">
                  <a:solidFill>
                    <a:schemeClr val="tx1"/>
                  </a:solidFill>
                  <a:latin typeface="+mn-lt"/>
                </a:rPr>
                <a:t>Set footer per slide or for all/some via menu: Insert // text // Header &amp; Footer</a:t>
              </a:r>
              <a:endParaRPr lang="en-US" sz="1000" b="0" baseline="0" noProof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7CA611-DFAA-4EA5-A690-281B0DBADDFD}"/>
                </a:ext>
              </a:extLst>
            </p:cNvPr>
            <p:cNvGrpSpPr/>
            <p:nvPr userDrawn="1"/>
          </p:nvGrpSpPr>
          <p:grpSpPr>
            <a:xfrm>
              <a:off x="-469900" y="1520866"/>
              <a:ext cx="10050100" cy="2157"/>
              <a:chOff x="-469900" y="1520866"/>
              <a:chExt cx="10050100" cy="2157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2E7E94B-6545-460C-B370-BE200C4BE355}"/>
                  </a:ext>
                </a:extLst>
              </p:cNvPr>
              <p:cNvCxnSpPr/>
              <p:nvPr userDrawn="1"/>
            </p:nvCxnSpPr>
            <p:spPr>
              <a:xfrm>
                <a:off x="9220200" y="1523023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7289D65-223E-4BF4-BB12-B5E565B7BA18}"/>
                  </a:ext>
                </a:extLst>
              </p:cNvPr>
              <p:cNvCxnSpPr/>
              <p:nvPr userDrawn="1"/>
            </p:nvCxnSpPr>
            <p:spPr>
              <a:xfrm>
                <a:off x="-469900" y="1520866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A1960674-AA03-4969-8CF8-731ED6176232}"/>
              </a:ext>
            </a:extLst>
          </p:cNvPr>
          <p:cNvSpPr/>
          <p:nvPr userDrawn="1"/>
        </p:nvSpPr>
        <p:spPr>
          <a:xfrm>
            <a:off x="0" y="0"/>
            <a:ext cx="288000" cy="288000"/>
          </a:xfrm>
          <a:prstGeom prst="rect">
            <a:avLst/>
          </a:prstGeom>
          <a:solidFill>
            <a:srgbClr val="F0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179" y="6267768"/>
            <a:ext cx="919040" cy="4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97" r:id="rId3"/>
    <p:sldLayoutId id="2147483686" r:id="rId4"/>
    <p:sldLayoutId id="2147483698" r:id="rId5"/>
    <p:sldLayoutId id="2147483699" r:id="rId6"/>
    <p:sldLayoutId id="214748370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04" userDrawn="1">
          <p15:clr>
            <a:srgbClr val="F26B43"/>
          </p15:clr>
        </p15:guide>
        <p15:guide id="2" pos="7424" userDrawn="1">
          <p15:clr>
            <a:srgbClr val="F26B43"/>
          </p15:clr>
        </p15:guide>
        <p15:guide id="3" pos="427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scher-sw/instability-processing" TargetMode="External"/><Relationship Id="rId2" Type="http://schemas.openxmlformats.org/officeDocument/2006/relationships/hyperlink" Target="file:///\\gssnas\bigdata\FWDT\DFischer\image_pro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Instability processing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eaLnBrk="1" fontAlgn="auto" latinLnBrk="0" hangingPunct="1"/>
            <a:r>
              <a:rPr lang="en-US" sz="2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Space for further information</a:t>
            </a:r>
            <a:endParaRPr lang="de-DE" dirty="0" smtClean="0">
              <a:effectLst/>
            </a:endParaRPr>
          </a:p>
          <a:p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eaLnBrk="1" latinLnBrk="0" hangingPunct="1"/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Institute · Department · Title / first / last name · email · www.hzdr.de</a:t>
            </a:r>
            <a:endParaRPr lang="de-DE" dirty="0">
              <a:effectLst/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5DA2F2-8E41-492E-9B39-6679603A4A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9D95505-9D89-494E-B7AC-CA07D6C9E2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355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5" y="2229191"/>
            <a:ext cx="2865298" cy="227134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90" y="2229434"/>
            <a:ext cx="2864991" cy="227109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400925" y="1580147"/>
            <a:ext cx="1949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Fill</a:t>
            </a:r>
            <a:r>
              <a:rPr lang="de-DE" sz="1500" dirty="0" smtClean="0"/>
              <a:t> </a:t>
            </a:r>
            <a:r>
              <a:rPr lang="de-DE" sz="1500" dirty="0" err="1" smtClean="0"/>
              <a:t>closed</a:t>
            </a:r>
            <a:r>
              <a:rPr lang="de-DE" sz="1500" dirty="0" smtClean="0"/>
              <a:t> </a:t>
            </a:r>
            <a:r>
              <a:rPr lang="de-DE" sz="1500" dirty="0" err="1" smtClean="0"/>
              <a:t>instability</a:t>
            </a:r>
            <a:endParaRPr lang="de-DE" sz="150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06" y="2229191"/>
            <a:ext cx="2870826" cy="2275722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6878950" y="4723540"/>
            <a:ext cx="3112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Generate</a:t>
            </a:r>
            <a:r>
              <a:rPr lang="de-DE" sz="1500" dirty="0" smtClean="0"/>
              <a:t> </a:t>
            </a:r>
            <a:r>
              <a:rPr lang="de-DE" sz="1500" dirty="0" err="1" smtClean="0"/>
              <a:t>contour</a:t>
            </a:r>
            <a:r>
              <a:rPr lang="de-DE" sz="1500" dirty="0" smtClean="0"/>
              <a:t> </a:t>
            </a:r>
            <a:r>
              <a:rPr lang="de-DE" sz="1500" dirty="0" err="1" smtClean="0"/>
              <a:t>from</a:t>
            </a:r>
            <a:r>
              <a:rPr lang="de-DE" sz="1500" dirty="0" smtClean="0"/>
              <a:t> </a:t>
            </a:r>
            <a:r>
              <a:rPr lang="de-DE" sz="1500" dirty="0" err="1" smtClean="0"/>
              <a:t>instability</a:t>
            </a:r>
            <a:endParaRPr lang="de-DE" sz="1500" dirty="0" smtClean="0"/>
          </a:p>
        </p:txBody>
      </p:sp>
      <p:sp>
        <p:nvSpPr>
          <p:cNvPr id="23" name="Pfeil nach rechts 22"/>
          <p:cNvSpPr/>
          <p:nvPr/>
        </p:nvSpPr>
        <p:spPr>
          <a:xfrm>
            <a:off x="4014536" y="3208450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4" name="Pfeil nach rechts 23"/>
          <p:cNvSpPr/>
          <p:nvPr/>
        </p:nvSpPr>
        <p:spPr>
          <a:xfrm>
            <a:off x="7805737" y="3208450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Goal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" y="2707207"/>
            <a:ext cx="2586740" cy="2158416"/>
          </a:xfr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4" y="697226"/>
            <a:ext cx="1739914" cy="145181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86" y="1264104"/>
            <a:ext cx="3761529" cy="2821147"/>
          </a:xfrm>
          <a:prstGeom prst="rect">
            <a:avLst/>
          </a:prstGeom>
        </p:spPr>
      </p:pic>
      <p:sp>
        <p:nvSpPr>
          <p:cNvPr id="18" name="Pfeil nach rechts 17"/>
          <p:cNvSpPr/>
          <p:nvPr/>
        </p:nvSpPr>
        <p:spPr>
          <a:xfrm rot="20224430">
            <a:off x="3730079" y="3067892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0556330">
            <a:off x="8444661" y="1893337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4" y="2502962"/>
            <a:ext cx="2086442" cy="1740960"/>
          </a:xfrm>
          <a:prstGeom prst="rect">
            <a:avLst/>
          </a:prstGeom>
        </p:spPr>
      </p:pic>
      <p:sp>
        <p:nvSpPr>
          <p:cNvPr id="21" name="Pfeil nach rechts 20"/>
          <p:cNvSpPr/>
          <p:nvPr/>
        </p:nvSpPr>
        <p:spPr>
          <a:xfrm rot="1195877">
            <a:off x="8444661" y="2932775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1820885">
            <a:off x="3730991" y="4251728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08" y="4116374"/>
            <a:ext cx="2594235" cy="216467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4" y="4085251"/>
            <a:ext cx="2439967" cy="2035946"/>
          </a:xfrm>
          <a:prstGeom prst="rect">
            <a:avLst/>
          </a:prstGeom>
        </p:spPr>
      </p:pic>
      <p:sp>
        <p:nvSpPr>
          <p:cNvPr id="26" name="Pfeil nach rechts 25"/>
          <p:cNvSpPr/>
          <p:nvPr/>
        </p:nvSpPr>
        <p:spPr>
          <a:xfrm>
            <a:off x="7029537" y="5030724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7" name="Pfeil nach rechts 26"/>
          <p:cNvSpPr/>
          <p:nvPr/>
        </p:nvSpPr>
        <p:spPr>
          <a:xfrm>
            <a:off x="10003263" y="5016294"/>
            <a:ext cx="631497" cy="33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494421" y="4085251"/>
            <a:ext cx="1315453" cy="33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A</a:t>
            </a:r>
            <a:r>
              <a:rPr lang="de-DE" sz="1500" baseline="-25000" dirty="0" err="1" smtClean="0"/>
              <a:t>finger</a:t>
            </a:r>
            <a:endParaRPr lang="de-DE" sz="1500" baseline="-25000" dirty="0" smtClean="0"/>
          </a:p>
        </p:txBody>
      </p:sp>
      <p:sp>
        <p:nvSpPr>
          <p:cNvPr id="29" name="Textfeld 28"/>
          <p:cNvSpPr txBox="1"/>
          <p:nvPr/>
        </p:nvSpPr>
        <p:spPr>
          <a:xfrm>
            <a:off x="8598238" y="4077551"/>
            <a:ext cx="1315453" cy="33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A</a:t>
            </a:r>
            <a:r>
              <a:rPr lang="de-DE" sz="1500" baseline="-25000" dirty="0" err="1" smtClean="0"/>
              <a:t>total</a:t>
            </a:r>
            <a:endParaRPr lang="de-DE" sz="15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0739860" y="4865623"/>
                <a:ext cx="1251615" cy="57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𝑓𝑖𝑛𝑔𝑒𝑟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500" dirty="0" smtClean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860" y="4865623"/>
                <a:ext cx="1251615" cy="57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/>
          <p:cNvSpPr txBox="1"/>
          <p:nvPr/>
        </p:nvSpPr>
        <p:spPr>
          <a:xfrm>
            <a:off x="1332193" y="2360624"/>
            <a:ext cx="1315453" cy="33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Raw</a:t>
            </a:r>
            <a:r>
              <a:rPr lang="de-DE" sz="1500" dirty="0" smtClean="0"/>
              <a:t> </a:t>
            </a:r>
            <a:r>
              <a:rPr lang="de-DE" sz="1500" dirty="0" err="1" smtClean="0"/>
              <a:t>image</a:t>
            </a:r>
            <a:endParaRPr lang="de-DE" sz="1500" baseline="-25000" dirty="0" smtClean="0"/>
          </a:p>
        </p:txBody>
      </p:sp>
      <p:sp>
        <p:nvSpPr>
          <p:cNvPr id="33" name="Textfeld 32"/>
          <p:cNvSpPr txBox="1"/>
          <p:nvPr/>
        </p:nvSpPr>
        <p:spPr>
          <a:xfrm>
            <a:off x="3285241" y="1884761"/>
            <a:ext cx="1620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Segmentation </a:t>
            </a:r>
          </a:p>
          <a:p>
            <a:pPr algn="l"/>
            <a:r>
              <a:rPr lang="de-DE" sz="1500" dirty="0" smtClean="0"/>
              <a:t>(</a:t>
            </a:r>
            <a:r>
              <a:rPr lang="de-DE" sz="1500" dirty="0" err="1" smtClean="0"/>
              <a:t>region</a:t>
            </a:r>
            <a:r>
              <a:rPr lang="de-DE" sz="1500" dirty="0" smtClean="0"/>
              <a:t> </a:t>
            </a:r>
            <a:r>
              <a:rPr lang="de-DE" sz="1500" dirty="0" err="1" smtClean="0"/>
              <a:t>growing</a:t>
            </a:r>
            <a:r>
              <a:rPr lang="de-DE" sz="1500" dirty="0"/>
              <a:t>)</a:t>
            </a:r>
            <a:endParaRPr lang="de-DE" sz="1500" dirty="0" smtClean="0"/>
          </a:p>
        </p:txBody>
      </p:sp>
      <p:sp>
        <p:nvSpPr>
          <p:cNvPr id="34" name="Textfeld 33"/>
          <p:cNvSpPr txBox="1"/>
          <p:nvPr/>
        </p:nvSpPr>
        <p:spPr>
          <a:xfrm>
            <a:off x="3285241" y="4905560"/>
            <a:ext cx="176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Intensity</a:t>
            </a:r>
            <a:r>
              <a:rPr lang="de-DE" sz="1500" dirty="0" smtClean="0"/>
              <a:t> </a:t>
            </a:r>
            <a:r>
              <a:rPr lang="de-DE" sz="1500" dirty="0" err="1" smtClean="0"/>
              <a:t>filter</a:t>
            </a:r>
            <a:r>
              <a:rPr lang="de-DE" sz="1500" dirty="0" smtClean="0"/>
              <a:t> </a:t>
            </a:r>
          </a:p>
          <a:p>
            <a:pPr algn="l"/>
            <a:r>
              <a:rPr lang="de-DE" sz="1500" dirty="0" smtClean="0"/>
              <a:t>(</a:t>
            </a:r>
            <a:r>
              <a:rPr lang="de-DE" sz="1500" dirty="0" err="1" smtClean="0"/>
              <a:t>intensity</a:t>
            </a:r>
            <a:r>
              <a:rPr lang="de-DE" sz="1500" dirty="0" smtClean="0"/>
              <a:t> </a:t>
            </a:r>
            <a:r>
              <a:rPr lang="de-DE" sz="1500" dirty="0" err="1" smtClean="0"/>
              <a:t>window</a:t>
            </a:r>
            <a:r>
              <a:rPr lang="de-DE" sz="1500" dirty="0" smtClean="0"/>
              <a:t>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781033" y="5569843"/>
            <a:ext cx="1760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Dilation/Erosion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119938" y="1011722"/>
            <a:ext cx="2244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Instability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segmentation</a:t>
            </a:r>
            <a:endParaRPr lang="de-DE" sz="15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3084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Input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Different </a:t>
            </a:r>
            <a:r>
              <a:rPr lang="de-DE" dirty="0" err="1" smtClean="0"/>
              <a:t>gap</a:t>
            </a:r>
            <a:r>
              <a:rPr lang="de-DE" dirty="0" smtClean="0"/>
              <a:t> </a:t>
            </a:r>
            <a:r>
              <a:rPr lang="de-DE" dirty="0" err="1" smtClean="0"/>
              <a:t>heights</a:t>
            </a:r>
            <a:endParaRPr lang="de-DE" dirty="0" smtClean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" y="2250997"/>
            <a:ext cx="3098810" cy="258569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53" y="2250996"/>
            <a:ext cx="3098811" cy="2585696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1828463" y="5108311"/>
            <a:ext cx="1058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0.1 mm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877003" y="5108311"/>
            <a:ext cx="1058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0.5 mm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47" y="2250996"/>
            <a:ext cx="3098810" cy="2585696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9466862" y="5108310"/>
            <a:ext cx="1058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0.6 mm</a:t>
            </a:r>
          </a:p>
        </p:txBody>
      </p:sp>
    </p:spTree>
    <p:extLst>
      <p:ext uri="{BB962C8B-B14F-4D97-AF65-F5344CB8AC3E}">
        <p14:creationId xmlns:p14="http://schemas.microsoft.com/office/powerpoint/2010/main" val="13794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Intensity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Ratio </a:t>
            </a:r>
            <a:r>
              <a:rPr lang="de-DE" dirty="0" err="1" smtClean="0"/>
              <a:t>over</a:t>
            </a:r>
            <a:r>
              <a:rPr lang="de-DE" dirty="0" smtClean="0"/>
              <a:t> time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investigated</a:t>
            </a:r>
            <a:r>
              <a:rPr lang="de-DE" dirty="0" smtClean="0"/>
              <a:t> but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(all_cases.csv)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2" y="2282154"/>
            <a:ext cx="3780000" cy="283500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22" y="2282156"/>
            <a:ext cx="3780000" cy="283499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22" y="2282155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Region </a:t>
            </a:r>
            <a:r>
              <a:rPr lang="de-DE" dirty="0" err="1" smtClean="0"/>
              <a:t>growing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Contour</a:t>
            </a:r>
            <a:r>
              <a:rPr lang="de-DE" dirty="0" smtClean="0"/>
              <a:t> </a:t>
            </a:r>
            <a:r>
              <a:rPr lang="de-DE" dirty="0" err="1" smtClean="0"/>
              <a:t>evolution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plotted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90" y="2346446"/>
            <a:ext cx="3851921" cy="28889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" y="2337446"/>
            <a:ext cx="3863920" cy="289794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011" y="2337446"/>
            <a:ext cx="3863920" cy="28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Conlusion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Initial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nearly</a:t>
            </a:r>
            <a:r>
              <a:rPr lang="de-DE" dirty="0" smtClean="0"/>
              <a:t> all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instability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instability</a:t>
            </a:r>
            <a:r>
              <a:rPr lang="de-DE" dirty="0" smtClean="0"/>
              <a:t> </a:t>
            </a:r>
            <a:r>
              <a:rPr lang="de-DE" dirty="0" err="1" smtClean="0"/>
              <a:t>boundary</a:t>
            </a:r>
            <a:endParaRPr lang="de-DE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Area </a:t>
            </a:r>
            <a:r>
              <a:rPr lang="de-DE" dirty="0" err="1" smtClean="0"/>
              <a:t>ratio</a:t>
            </a:r>
            <a:endParaRPr lang="de-DE" dirty="0" smtClean="0"/>
          </a:p>
          <a:p>
            <a:pPr lvl="3" indent="0">
              <a:buNone/>
            </a:pPr>
            <a:endParaRPr lang="de-DE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Developed</a:t>
            </a:r>
            <a:r>
              <a:rPr lang="de-DE" b="0" dirty="0" smtClean="0"/>
              <a:t> </a:t>
            </a:r>
            <a:r>
              <a:rPr lang="de-DE" b="0" dirty="0" err="1" smtClean="0"/>
              <a:t>methods</a:t>
            </a:r>
            <a:r>
              <a:rPr lang="de-DE" b="0" dirty="0" smtClean="0"/>
              <a:t> </a:t>
            </a:r>
            <a:r>
              <a:rPr lang="de-DE" b="0" dirty="0" err="1" smtClean="0"/>
              <a:t>can</a:t>
            </a:r>
            <a:r>
              <a:rPr lang="de-DE" b="0" dirty="0" smtClean="0"/>
              <a:t> </a:t>
            </a:r>
            <a:r>
              <a:rPr lang="de-DE" b="0" dirty="0" err="1" smtClean="0"/>
              <a:t>be</a:t>
            </a:r>
            <a:r>
              <a:rPr lang="de-DE" b="0" dirty="0" smtClean="0"/>
              <a:t> </a:t>
            </a:r>
            <a:r>
              <a:rPr lang="de-DE" b="0" dirty="0" err="1" smtClean="0"/>
              <a:t>applied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further</a:t>
            </a:r>
            <a:r>
              <a:rPr lang="de-DE" b="0" dirty="0" smtClean="0"/>
              <a:t> </a:t>
            </a:r>
            <a:r>
              <a:rPr lang="de-DE" b="0" dirty="0" err="1" smtClean="0"/>
              <a:t>experiments</a:t>
            </a:r>
            <a:r>
              <a:rPr lang="de-DE" b="0" dirty="0" smtClean="0"/>
              <a:t>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long</a:t>
            </a:r>
            <a:r>
              <a:rPr lang="de-DE" b="0" dirty="0" smtClean="0"/>
              <a:t>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data</a:t>
            </a:r>
            <a:r>
              <a:rPr lang="de-DE" b="0" dirty="0" smtClean="0"/>
              <a:t> </a:t>
            </a:r>
            <a:r>
              <a:rPr lang="de-DE" b="0" dirty="0" err="1" smtClean="0"/>
              <a:t>is</a:t>
            </a:r>
            <a:r>
              <a:rPr lang="de-DE" b="0" dirty="0" smtClean="0"/>
              <a:t> </a:t>
            </a:r>
            <a:r>
              <a:rPr lang="de-DE" b="0" dirty="0" err="1" smtClean="0"/>
              <a:t>provided</a:t>
            </a:r>
            <a:r>
              <a:rPr lang="de-DE" b="0" dirty="0" smtClean="0"/>
              <a:t> in </a:t>
            </a:r>
            <a:r>
              <a:rPr lang="de-DE" b="0" dirty="0" err="1" smtClean="0"/>
              <a:t>the</a:t>
            </a:r>
            <a:r>
              <a:rPr lang="de-DE" b="0" dirty="0" smtClean="0"/>
              <a:t> same </a:t>
            </a:r>
            <a:r>
              <a:rPr lang="de-DE" b="0" dirty="0" err="1" smtClean="0"/>
              <a:t>way</a:t>
            </a:r>
            <a:endParaRPr lang="de-DE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b="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Methods</a:t>
            </a:r>
            <a:r>
              <a:rPr lang="de-DE" b="0" dirty="0" smtClean="0"/>
              <a:t> </a:t>
            </a:r>
            <a:r>
              <a:rPr lang="de-DE" b="0" dirty="0" err="1" smtClean="0"/>
              <a:t>can</a:t>
            </a:r>
            <a:r>
              <a:rPr lang="de-DE" b="0" dirty="0" smtClean="0"/>
              <a:t> </a:t>
            </a:r>
            <a:r>
              <a:rPr lang="de-DE" b="0" dirty="0" err="1" smtClean="0"/>
              <a:t>be</a:t>
            </a:r>
            <a:r>
              <a:rPr lang="de-DE" b="0" dirty="0" smtClean="0"/>
              <a:t> </a:t>
            </a:r>
            <a:r>
              <a:rPr lang="de-DE" b="0" dirty="0" err="1" smtClean="0"/>
              <a:t>changed</a:t>
            </a:r>
            <a:r>
              <a:rPr lang="de-DE" b="0" dirty="0" smtClean="0"/>
              <a:t>/ </a:t>
            </a:r>
            <a:r>
              <a:rPr lang="de-DE" b="0" dirty="0" err="1" smtClean="0"/>
              <a:t>further</a:t>
            </a:r>
            <a:r>
              <a:rPr lang="de-DE" b="0" dirty="0" smtClean="0"/>
              <a:t> </a:t>
            </a:r>
            <a:r>
              <a:rPr lang="de-DE" b="0" dirty="0" err="1" smtClean="0"/>
              <a:t>improved</a:t>
            </a:r>
            <a:endParaRPr lang="de-DE" b="0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substracted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(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instability</a:t>
            </a:r>
            <a:r>
              <a:rPr lang="de-DE" dirty="0" smtClean="0"/>
              <a:t> </a:t>
            </a:r>
            <a:r>
              <a:rPr lang="de-DE" dirty="0" err="1" smtClean="0"/>
              <a:t>finger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)</a:t>
            </a:r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Dynamically</a:t>
            </a:r>
            <a:r>
              <a:rPr lang="de-DE" b="0" dirty="0" smtClean="0"/>
              <a:t> </a:t>
            </a:r>
            <a:r>
              <a:rPr lang="de-DE" b="0" dirty="0" err="1" smtClean="0"/>
              <a:t>chosing</a:t>
            </a:r>
            <a:r>
              <a:rPr lang="de-DE" b="0" dirty="0" smtClean="0"/>
              <a:t> </a:t>
            </a:r>
            <a:r>
              <a:rPr lang="de-DE" b="0" dirty="0" err="1" smtClean="0"/>
              <a:t>intensity</a:t>
            </a:r>
            <a:r>
              <a:rPr lang="de-DE" b="0" dirty="0" smtClean="0"/>
              <a:t> </a:t>
            </a:r>
            <a:r>
              <a:rPr lang="de-DE" b="0" dirty="0" err="1" smtClean="0"/>
              <a:t>window</a:t>
            </a:r>
            <a:r>
              <a:rPr lang="de-DE" b="0" dirty="0" smtClean="0"/>
              <a:t> </a:t>
            </a:r>
            <a:r>
              <a:rPr lang="de-DE" b="0" dirty="0" err="1" smtClean="0"/>
              <a:t>boundaries</a:t>
            </a:r>
            <a:r>
              <a:rPr lang="de-DE" b="0" dirty="0" smtClean="0"/>
              <a:t> </a:t>
            </a:r>
            <a:r>
              <a:rPr lang="de-DE" b="0" dirty="0" err="1" smtClean="0"/>
              <a:t>based</a:t>
            </a:r>
            <a:r>
              <a:rPr lang="de-DE" b="0" dirty="0" smtClean="0"/>
              <a:t> on </a:t>
            </a:r>
            <a:r>
              <a:rPr lang="de-DE" b="0" dirty="0" err="1" smtClean="0"/>
              <a:t>image</a:t>
            </a:r>
            <a:r>
              <a:rPr lang="de-DE" b="0" dirty="0" smtClean="0"/>
              <a:t> </a:t>
            </a:r>
            <a:r>
              <a:rPr lang="de-DE" b="0" dirty="0" err="1" smtClean="0"/>
              <a:t>features</a:t>
            </a:r>
            <a:endParaRPr lang="de-DE" b="0" dirty="0" smtClean="0"/>
          </a:p>
          <a:p>
            <a:pPr marL="81915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adopted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recently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FWDT </a:t>
            </a:r>
            <a:r>
              <a:rPr lang="de-DE" dirty="0" err="1" smtClean="0"/>
              <a:t>gitlab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standards</a:t>
            </a: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All </a:t>
            </a:r>
            <a:r>
              <a:rPr lang="de-DE" b="0" dirty="0" err="1" smtClean="0"/>
              <a:t>results</a:t>
            </a:r>
            <a:r>
              <a:rPr lang="de-DE" b="0" dirty="0" smtClean="0"/>
              <a:t> </a:t>
            </a:r>
            <a:r>
              <a:rPr lang="de-DE" b="0" dirty="0" err="1" smtClean="0"/>
              <a:t>are</a:t>
            </a:r>
            <a:r>
              <a:rPr lang="de-DE" b="0" dirty="0" smtClean="0"/>
              <a:t> </a:t>
            </a:r>
            <a:r>
              <a:rPr lang="de-DE" b="0" dirty="0" err="1" smtClean="0"/>
              <a:t>here</a:t>
            </a:r>
            <a:r>
              <a:rPr lang="de-DE" b="0" dirty="0" smtClean="0"/>
              <a:t>: </a:t>
            </a:r>
            <a:r>
              <a:rPr lang="de-DE" b="0" dirty="0" smtClean="0">
                <a:hlinkClick r:id="rId2" action="ppaction://hlinkfile"/>
              </a:rPr>
              <a:t>\\</a:t>
            </a:r>
            <a:r>
              <a:rPr lang="de-DE" b="0" dirty="0" smtClean="0">
                <a:hlinkClick r:id="rId2" action="ppaction://hlinkfile"/>
              </a:rPr>
              <a:t>gssnas\bigdata\FWDT\DFischer\image_proc</a:t>
            </a:r>
            <a:endParaRPr lang="de-DE" b="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The </a:t>
            </a:r>
            <a:r>
              <a:rPr lang="de-DE" b="0" dirty="0" err="1" smtClean="0"/>
              <a:t>source</a:t>
            </a:r>
            <a:r>
              <a:rPr lang="de-DE" b="0" dirty="0" smtClean="0"/>
              <a:t> </a:t>
            </a:r>
            <a:r>
              <a:rPr lang="de-DE" b="0" dirty="0" err="1" smtClean="0"/>
              <a:t>code</a:t>
            </a:r>
            <a:r>
              <a:rPr lang="de-DE" b="0" dirty="0" smtClean="0"/>
              <a:t> </a:t>
            </a:r>
            <a:r>
              <a:rPr lang="de-DE" b="0" dirty="0" err="1" smtClean="0"/>
              <a:t>is</a:t>
            </a:r>
            <a:r>
              <a:rPr lang="de-DE" b="0" dirty="0" smtClean="0"/>
              <a:t> </a:t>
            </a:r>
            <a:r>
              <a:rPr lang="de-DE" b="0" dirty="0" err="1" smtClean="0"/>
              <a:t>here</a:t>
            </a:r>
            <a:r>
              <a:rPr lang="de-DE" b="0" dirty="0" smtClean="0"/>
              <a:t>: </a:t>
            </a:r>
            <a:r>
              <a:rPr lang="de-DE" b="0" dirty="0" smtClean="0">
                <a:hlinkClick r:id="rId3"/>
              </a:rPr>
              <a:t>https://github.com/fischer-sw/instability-processing</a:t>
            </a:r>
            <a:endParaRPr lang="de-DE" b="0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76" y="2605425"/>
            <a:ext cx="2712940" cy="209800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50" y="2603933"/>
            <a:ext cx="2471988" cy="209205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101" y="3580613"/>
            <a:ext cx="2480008" cy="209883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101" y="815534"/>
            <a:ext cx="2706276" cy="209205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347335" y="2179190"/>
            <a:ext cx="16362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Base </a:t>
            </a:r>
            <a:r>
              <a:rPr lang="de-DE" sz="1500" dirty="0" err="1" smtClean="0"/>
              <a:t>image</a:t>
            </a:r>
            <a:endParaRPr lang="de-DE" sz="1500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3852653" y="5179190"/>
            <a:ext cx="421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Find </a:t>
            </a:r>
            <a:r>
              <a:rPr lang="de-DE" sz="1500" dirty="0" err="1" smtClean="0"/>
              <a:t>camera</a:t>
            </a:r>
            <a:r>
              <a:rPr lang="de-DE" sz="1500" dirty="0" smtClean="0"/>
              <a:t> </a:t>
            </a:r>
            <a:r>
              <a:rPr lang="de-DE" sz="1500" dirty="0" err="1" smtClean="0"/>
              <a:t>by</a:t>
            </a:r>
            <a:r>
              <a:rPr lang="de-DE" sz="1500" dirty="0" smtClean="0"/>
              <a:t> </a:t>
            </a:r>
            <a:r>
              <a:rPr lang="de-DE" sz="1500" dirty="0" err="1" smtClean="0"/>
              <a:t>darcest</a:t>
            </a:r>
            <a:r>
              <a:rPr lang="de-DE" sz="1500" dirty="0" smtClean="0"/>
              <a:t> </a:t>
            </a:r>
            <a:r>
              <a:rPr lang="de-DE" sz="1500" dirty="0" err="1" smtClean="0"/>
              <a:t>pixel</a:t>
            </a:r>
            <a:r>
              <a:rPr lang="de-DE" sz="1500" dirty="0" smtClean="0"/>
              <a:t> in </a:t>
            </a:r>
            <a:r>
              <a:rPr lang="de-DE" sz="1500" dirty="0" err="1" smtClean="0"/>
              <a:t>specific</a:t>
            </a:r>
            <a:r>
              <a:rPr lang="de-DE" sz="1500" dirty="0" smtClean="0"/>
              <a:t> </a:t>
            </a:r>
            <a:r>
              <a:rPr lang="de-DE" sz="1500" dirty="0" err="1" smtClean="0"/>
              <a:t>region</a:t>
            </a:r>
            <a:endParaRPr lang="de-DE" sz="1500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5693615" y="1114304"/>
            <a:ext cx="33152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Segement</a:t>
            </a:r>
            <a:r>
              <a:rPr lang="de-DE" sz="1500" dirty="0" smtClean="0"/>
              <a:t> </a:t>
            </a:r>
            <a:r>
              <a:rPr lang="de-DE" sz="1500" dirty="0" err="1" smtClean="0"/>
              <a:t>camera</a:t>
            </a:r>
            <a:r>
              <a:rPr lang="de-DE" sz="1500" dirty="0" smtClean="0"/>
              <a:t>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found</a:t>
            </a:r>
            <a:r>
              <a:rPr lang="de-DE" sz="1500" dirty="0" smtClean="0"/>
              <a:t> </a:t>
            </a:r>
            <a:r>
              <a:rPr lang="de-DE" sz="1500" dirty="0" err="1"/>
              <a:t>s</a:t>
            </a:r>
            <a:r>
              <a:rPr lang="de-DE" sz="1500" dirty="0" err="1" smtClean="0"/>
              <a:t>eed</a:t>
            </a:r>
            <a:r>
              <a:rPr lang="de-DE" sz="1500" dirty="0" smtClean="0"/>
              <a:t> (</a:t>
            </a:r>
            <a:r>
              <a:rPr lang="de-DE" sz="1500" dirty="0" err="1" smtClean="0"/>
              <a:t>limit</a:t>
            </a:r>
            <a:r>
              <a:rPr lang="de-DE" sz="1500" dirty="0" smtClean="0"/>
              <a:t> </a:t>
            </a:r>
            <a:r>
              <a:rPr lang="de-DE" sz="1500" dirty="0" err="1" smtClean="0"/>
              <a:t>threshold</a:t>
            </a:r>
            <a:r>
              <a:rPr lang="de-DE" sz="1500" dirty="0" smtClean="0"/>
              <a:t> </a:t>
            </a:r>
            <a:r>
              <a:rPr lang="de-DE" sz="1500" dirty="0" err="1" smtClean="0"/>
              <a:t>if</a:t>
            </a:r>
            <a:r>
              <a:rPr lang="de-DE" sz="1500" dirty="0" smtClean="0"/>
              <a:t> 4e4 </a:t>
            </a:r>
            <a:r>
              <a:rPr lang="de-DE" sz="1500" dirty="0" err="1" smtClean="0"/>
              <a:t>pixels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detected</a:t>
            </a:r>
            <a:r>
              <a:rPr lang="de-DE" sz="1500" dirty="0" smtClean="0"/>
              <a:t>)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3867456" y="3456771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rot="1438372">
            <a:off x="7673552" y="3561252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2" y="2185400"/>
            <a:ext cx="2761999" cy="218945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60945" y="1085842"/>
            <a:ext cx="43501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Set </a:t>
            </a:r>
            <a:r>
              <a:rPr lang="de-DE" sz="1500" dirty="0" err="1" smtClean="0"/>
              <a:t>instability</a:t>
            </a:r>
            <a:r>
              <a:rPr lang="de-DE" sz="1500" dirty="0" smtClean="0"/>
              <a:t> </a:t>
            </a:r>
            <a:r>
              <a:rPr lang="de-DE" sz="1500" dirty="0" err="1" smtClean="0"/>
              <a:t>seeds</a:t>
            </a:r>
            <a:r>
              <a:rPr lang="de-DE" sz="1500" dirty="0" smtClean="0"/>
              <a:t> </a:t>
            </a:r>
            <a:r>
              <a:rPr lang="de-DE" sz="1500" dirty="0" err="1" smtClean="0"/>
              <a:t>based</a:t>
            </a:r>
            <a:r>
              <a:rPr lang="de-DE" sz="1500" dirty="0" smtClean="0"/>
              <a:t> </a:t>
            </a:r>
            <a:r>
              <a:rPr lang="de-DE" sz="1500" dirty="0" err="1" smtClean="0"/>
              <a:t>camera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segmentation</a:t>
            </a:r>
            <a:r>
              <a:rPr lang="de-DE" sz="1500" dirty="0" smtClean="0"/>
              <a:t> (</a:t>
            </a:r>
            <a:r>
              <a:rPr lang="de-DE" sz="1500" dirty="0" err="1" smtClean="0"/>
              <a:t>determine</a:t>
            </a:r>
            <a:r>
              <a:rPr lang="de-DE" sz="1500" dirty="0" smtClean="0"/>
              <a:t> </a:t>
            </a:r>
            <a:r>
              <a:rPr lang="de-DE" sz="1500" dirty="0" err="1" smtClean="0"/>
              <a:t>main</a:t>
            </a:r>
            <a:r>
              <a:rPr lang="de-DE" sz="1500" dirty="0" smtClean="0"/>
              <a:t> </a:t>
            </a:r>
            <a:r>
              <a:rPr lang="de-DE" sz="1500" dirty="0" err="1" smtClean="0"/>
              <a:t>axis</a:t>
            </a:r>
            <a:r>
              <a:rPr lang="de-DE" sz="1500" dirty="0" smtClean="0"/>
              <a:t>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bounding</a:t>
            </a:r>
            <a:r>
              <a:rPr lang="de-DE" sz="1500" dirty="0" smtClean="0"/>
              <a:t> box </a:t>
            </a:r>
            <a:r>
              <a:rPr lang="de-DE" sz="1500" dirty="0" smtClean="0">
                <a:sym typeface="Wingdings" panose="05000000000000000000" pitchFamily="2" charset="2"/>
              </a:rPr>
              <a:t> </a:t>
            </a:r>
            <a:r>
              <a:rPr lang="de-DE" sz="1500" dirty="0" err="1" smtClean="0">
                <a:sym typeface="Wingdings" panose="05000000000000000000" pitchFamily="2" charset="2"/>
              </a:rPr>
              <a:t>cabel</a:t>
            </a:r>
            <a:r>
              <a:rPr lang="de-DE" sz="1500" dirty="0" smtClean="0">
                <a:sym typeface="Wingdings" panose="05000000000000000000" pitchFamily="2" charset="2"/>
              </a:rPr>
              <a:t> </a:t>
            </a:r>
            <a:r>
              <a:rPr lang="de-DE" sz="1500" dirty="0" err="1" smtClean="0">
                <a:sym typeface="Wingdings" panose="05000000000000000000" pitchFamily="2" charset="2"/>
              </a:rPr>
              <a:t>detection</a:t>
            </a:r>
            <a:r>
              <a:rPr lang="de-DE" sz="1500" dirty="0" smtClean="0">
                <a:sym typeface="Wingdings" panose="05000000000000000000" pitchFamily="2" charset="2"/>
              </a:rPr>
              <a:t>)</a:t>
            </a:r>
            <a:endParaRPr lang="de-DE" sz="150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68" y="3816017"/>
            <a:ext cx="2562225" cy="216842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08" y="1279555"/>
            <a:ext cx="2661460" cy="216842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2828661" y="4991213"/>
            <a:ext cx="40820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err="1" smtClean="0"/>
              <a:t>Determine</a:t>
            </a:r>
            <a:r>
              <a:rPr lang="de-DE" sz="1500" dirty="0" smtClean="0"/>
              <a:t> </a:t>
            </a:r>
            <a:r>
              <a:rPr lang="de-DE" sz="1500" dirty="0" err="1" smtClean="0"/>
              <a:t>threshold</a:t>
            </a:r>
            <a:r>
              <a:rPr lang="de-DE" sz="1500" dirty="0" smtClean="0"/>
              <a:t> </a:t>
            </a:r>
            <a:r>
              <a:rPr lang="de-DE" sz="1500" dirty="0" err="1" smtClean="0"/>
              <a:t>by</a:t>
            </a:r>
            <a:r>
              <a:rPr lang="de-DE" sz="1500" dirty="0" smtClean="0"/>
              <a:t> </a:t>
            </a:r>
            <a:r>
              <a:rPr lang="de-DE" sz="1500" dirty="0" err="1" smtClean="0"/>
              <a:t>looking</a:t>
            </a:r>
            <a:r>
              <a:rPr lang="de-DE" sz="1500" dirty="0" smtClean="0"/>
              <a:t> at </a:t>
            </a:r>
            <a:r>
              <a:rPr lang="de-DE" sz="1500" dirty="0" err="1" smtClean="0"/>
              <a:t>growth</a:t>
            </a:r>
            <a:r>
              <a:rPr lang="de-DE" sz="1500" dirty="0" smtClean="0"/>
              <a:t> rate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segmented</a:t>
            </a:r>
            <a:r>
              <a:rPr lang="de-DE" sz="1500" dirty="0" smtClean="0"/>
              <a:t> </a:t>
            </a:r>
            <a:r>
              <a:rPr lang="de-DE" sz="1500" dirty="0" err="1" smtClean="0"/>
              <a:t>area</a:t>
            </a:r>
            <a:r>
              <a:rPr lang="de-DE" sz="1500" dirty="0" smtClean="0"/>
              <a:t> (</a:t>
            </a:r>
            <a:r>
              <a:rPr lang="de-DE" sz="1500" dirty="0" err="1" smtClean="0"/>
              <a:t>if</a:t>
            </a:r>
            <a:r>
              <a:rPr lang="de-DE" sz="1500" dirty="0" smtClean="0"/>
              <a:t> rate &gt; 2 </a:t>
            </a:r>
            <a:r>
              <a:rPr lang="de-DE" sz="1500" dirty="0" err="1" smtClean="0"/>
              <a:t>move</a:t>
            </a:r>
            <a:r>
              <a:rPr lang="de-DE" sz="1500" dirty="0" smtClean="0"/>
              <a:t> 4 </a:t>
            </a:r>
            <a:r>
              <a:rPr lang="de-DE" sz="1500" dirty="0" err="1" smtClean="0"/>
              <a:t>steps</a:t>
            </a:r>
            <a:r>
              <a:rPr lang="de-DE" sz="1500" dirty="0" smtClean="0"/>
              <a:t> back)</a:t>
            </a:r>
          </a:p>
        </p:txBody>
      </p:sp>
      <p:sp>
        <p:nvSpPr>
          <p:cNvPr id="20" name="Pfeil nach rechts 19"/>
          <p:cNvSpPr/>
          <p:nvPr/>
        </p:nvSpPr>
        <p:spPr>
          <a:xfrm rot="1049851">
            <a:off x="5435132" y="3849821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Title of presentation</a:t>
            </a:r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721F-1515-4815-8BAC-2C06E19CB9A5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55" y="2100856"/>
            <a:ext cx="2560220" cy="216672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84" y="2100855"/>
            <a:ext cx="2733324" cy="216672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16503" y="1277534"/>
            <a:ext cx="31041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Clean </a:t>
            </a:r>
            <a:r>
              <a:rPr lang="de-DE" sz="1500" dirty="0" err="1" smtClean="0"/>
              <a:t>instability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segmentation</a:t>
            </a:r>
            <a:r>
              <a:rPr lang="de-DE" sz="1500" dirty="0" smtClean="0"/>
              <a:t> </a:t>
            </a:r>
            <a:r>
              <a:rPr lang="de-DE" sz="1500" dirty="0" err="1" smtClean="0"/>
              <a:t>by</a:t>
            </a:r>
            <a:r>
              <a:rPr lang="de-DE" sz="1500" dirty="0" smtClean="0"/>
              <a:t> Dilation </a:t>
            </a:r>
            <a:r>
              <a:rPr lang="de-DE" sz="1500" dirty="0" err="1" smtClean="0"/>
              <a:t>and</a:t>
            </a:r>
            <a:r>
              <a:rPr lang="de-DE" sz="1500" dirty="0" smtClean="0"/>
              <a:t> Erosion +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keep</a:t>
            </a:r>
            <a:r>
              <a:rPr lang="de-DE" sz="1500" dirty="0" smtClean="0"/>
              <a:t> </a:t>
            </a:r>
            <a:r>
              <a:rPr lang="de-DE" sz="1500" dirty="0" err="1" smtClean="0"/>
              <a:t>area</a:t>
            </a:r>
            <a:r>
              <a:rPr lang="de-DE" sz="1500" dirty="0" smtClean="0"/>
              <a:t>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longest</a:t>
            </a:r>
            <a:r>
              <a:rPr lang="de-DE" sz="1500" dirty="0" smtClean="0"/>
              <a:t> </a:t>
            </a:r>
            <a:r>
              <a:rPr lang="de-DE" sz="1500" dirty="0" err="1" smtClean="0"/>
              <a:t>contour</a:t>
            </a:r>
            <a:endParaRPr lang="de-DE" sz="1500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117" y="902083"/>
            <a:ext cx="2733323" cy="2166723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5097282" y="4643029"/>
            <a:ext cx="31041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Close hole in </a:t>
            </a:r>
            <a:r>
              <a:rPr lang="de-DE" sz="1500" dirty="0" err="1" smtClean="0"/>
              <a:t>instability</a:t>
            </a:r>
            <a:r>
              <a:rPr lang="de-DE" sz="1500" dirty="0" smtClean="0"/>
              <a:t> </a:t>
            </a:r>
            <a:r>
              <a:rPr lang="de-DE" sz="1500" dirty="0" err="1" smtClean="0"/>
              <a:t>by</a:t>
            </a:r>
            <a:r>
              <a:rPr lang="de-DE" sz="1500" dirty="0" smtClean="0"/>
              <a:t> </a:t>
            </a:r>
            <a:r>
              <a:rPr lang="de-DE" sz="1500" dirty="0" err="1" smtClean="0"/>
              <a:t>using</a:t>
            </a:r>
            <a:r>
              <a:rPr lang="de-DE" sz="1500" dirty="0" smtClean="0"/>
              <a:t> </a:t>
            </a:r>
            <a:r>
              <a:rPr lang="de-DE" sz="1500" dirty="0" err="1" smtClean="0"/>
              <a:t>main</a:t>
            </a:r>
            <a:r>
              <a:rPr lang="de-DE" sz="1500" dirty="0" smtClean="0"/>
              <a:t> </a:t>
            </a:r>
            <a:r>
              <a:rPr lang="de-DE" sz="1500" dirty="0" err="1" smtClean="0"/>
              <a:t>axis</a:t>
            </a:r>
            <a:r>
              <a:rPr lang="de-DE" sz="1500" dirty="0" smtClean="0"/>
              <a:t> (</a:t>
            </a:r>
            <a:r>
              <a:rPr lang="de-DE" sz="1500" dirty="0" err="1" smtClean="0"/>
              <a:t>search</a:t>
            </a:r>
            <a:r>
              <a:rPr lang="de-DE" sz="1500" dirty="0" smtClean="0"/>
              <a:t> </a:t>
            </a:r>
            <a:r>
              <a:rPr lang="de-DE" sz="1500" dirty="0" err="1" smtClean="0"/>
              <a:t>points</a:t>
            </a:r>
            <a:r>
              <a:rPr lang="de-DE" sz="1500" dirty="0" smtClean="0"/>
              <a:t> </a:t>
            </a:r>
            <a:r>
              <a:rPr lang="de-DE" sz="1500" dirty="0" err="1" smtClean="0"/>
              <a:t>most</a:t>
            </a:r>
            <a:r>
              <a:rPr lang="de-DE" sz="1500" dirty="0" smtClean="0"/>
              <a:t> </a:t>
            </a:r>
            <a:r>
              <a:rPr lang="de-DE" sz="1500" dirty="0" err="1" smtClean="0"/>
              <a:t>left</a:t>
            </a:r>
            <a:r>
              <a:rPr lang="de-DE" sz="1500" dirty="0" smtClean="0"/>
              <a:t> </a:t>
            </a:r>
            <a:r>
              <a:rPr lang="de-DE" sz="1500" dirty="0" err="1" smtClean="0"/>
              <a:t>above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bellow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yellow</a:t>
            </a:r>
            <a:r>
              <a:rPr lang="de-DE" sz="1500" dirty="0" smtClean="0"/>
              <a:t> </a:t>
            </a:r>
            <a:r>
              <a:rPr lang="de-DE" sz="1500" dirty="0" err="1" smtClean="0"/>
              <a:t>point</a:t>
            </a:r>
            <a:r>
              <a:rPr lang="de-DE" sz="1500" dirty="0" smtClean="0"/>
              <a:t>)</a:t>
            </a:r>
          </a:p>
          <a:p>
            <a:pPr algn="l"/>
            <a:r>
              <a:rPr lang="de-DE" sz="1500" dirty="0"/>
              <a:t> </a:t>
            </a:r>
            <a:r>
              <a:rPr lang="de-DE" sz="1500" dirty="0" smtClean="0"/>
              <a:t> -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hole </a:t>
            </a:r>
            <a:r>
              <a:rPr lang="de-DE" sz="1500" dirty="0" err="1" smtClean="0"/>
              <a:t>is</a:t>
            </a:r>
            <a:r>
              <a:rPr lang="de-DE" sz="1500" dirty="0" smtClean="0"/>
              <a:t> not </a:t>
            </a:r>
            <a:r>
              <a:rPr lang="de-DE" sz="1500" dirty="0" err="1" smtClean="0"/>
              <a:t>closed</a:t>
            </a:r>
            <a:r>
              <a:rPr lang="de-DE" sz="1500" dirty="0" smtClean="0"/>
              <a:t> just </a:t>
            </a:r>
            <a:r>
              <a:rPr lang="de-DE" sz="1500" dirty="0" err="1" smtClean="0"/>
              <a:t>fill</a:t>
            </a:r>
            <a:endParaRPr lang="de-DE" sz="1500" dirty="0"/>
          </a:p>
          <a:p>
            <a:pPr algn="l"/>
            <a:r>
              <a:rPr lang="de-DE" sz="1500" dirty="0"/>
              <a:t> </a:t>
            </a:r>
            <a:r>
              <a:rPr lang="de-DE" sz="1500" dirty="0" smtClean="0"/>
              <a:t>  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camera</a:t>
            </a:r>
            <a:r>
              <a:rPr lang="de-DE" sz="1500" dirty="0" smtClean="0"/>
              <a:t> </a:t>
            </a:r>
            <a:r>
              <a:rPr lang="de-DE" sz="1500" dirty="0" err="1" smtClean="0"/>
              <a:t>segmentation</a:t>
            </a:r>
            <a:endParaRPr lang="de-DE" sz="15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8928101" y="492369"/>
            <a:ext cx="22144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Hole </a:t>
            </a:r>
            <a:r>
              <a:rPr lang="de-DE" sz="1500" dirty="0" err="1" smtClean="0"/>
              <a:t>closing</a:t>
            </a:r>
            <a:r>
              <a:rPr lang="de-DE" sz="1500" dirty="0" smtClean="0"/>
              <a:t> </a:t>
            </a:r>
            <a:r>
              <a:rPr lang="de-DE" sz="1500" dirty="0" err="1" smtClean="0"/>
              <a:t>successful</a:t>
            </a:r>
            <a:endParaRPr lang="de-DE" sz="1500" dirty="0" smtClean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524" y="3841424"/>
            <a:ext cx="2729916" cy="2164022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746573" y="3344742"/>
            <a:ext cx="2577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" dirty="0" smtClean="0"/>
              <a:t>Hole </a:t>
            </a:r>
            <a:r>
              <a:rPr lang="de-DE" sz="1500" dirty="0" err="1" smtClean="0"/>
              <a:t>closing</a:t>
            </a:r>
            <a:r>
              <a:rPr lang="de-DE" sz="1500" dirty="0" smtClean="0"/>
              <a:t> not  </a:t>
            </a:r>
            <a:r>
              <a:rPr lang="de-DE" sz="1500" dirty="0" err="1" smtClean="0"/>
              <a:t>successful</a:t>
            </a:r>
            <a:endParaRPr lang="de-DE" sz="1500" dirty="0" smtClean="0"/>
          </a:p>
        </p:txBody>
      </p:sp>
      <p:sp>
        <p:nvSpPr>
          <p:cNvPr id="22" name="Pfeil nach rechts 21"/>
          <p:cNvSpPr/>
          <p:nvPr/>
        </p:nvSpPr>
        <p:spPr>
          <a:xfrm>
            <a:off x="3330813" y="2907890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 rot="19765680">
            <a:off x="7357310" y="2262698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  <p:sp>
        <p:nvSpPr>
          <p:cNvPr id="24" name="Pfeil nach rechts 23"/>
          <p:cNvSpPr/>
          <p:nvPr/>
        </p:nvSpPr>
        <p:spPr>
          <a:xfrm rot="1885179">
            <a:off x="7356542" y="3558815"/>
            <a:ext cx="721894" cy="3128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ZDR_Office_Design">
  <a:themeElements>
    <a:clrScheme name="HZDR_Farben">
      <a:dk1>
        <a:sysClr val="windowText" lastClr="000000"/>
      </a:dk1>
      <a:lt1>
        <a:sysClr val="window" lastClr="FFFFFF"/>
      </a:lt1>
      <a:dk2>
        <a:srgbClr val="005AA0"/>
      </a:dk2>
      <a:lt2>
        <a:srgbClr val="C6C6C6"/>
      </a:lt2>
      <a:accent1>
        <a:srgbClr val="005AA0"/>
      </a:accent1>
      <a:accent2>
        <a:srgbClr val="7EABCB"/>
      </a:accent2>
      <a:accent3>
        <a:srgbClr val="F0781E"/>
      </a:accent3>
      <a:accent4>
        <a:srgbClr val="F5B891"/>
      </a:accent4>
      <a:accent5>
        <a:srgbClr val="7F7F7F"/>
      </a:accent5>
      <a:accent6>
        <a:srgbClr val="C6C6C6"/>
      </a:accent6>
      <a:hlink>
        <a:srgbClr val="E6007E"/>
      </a:hlink>
      <a:folHlink>
        <a:srgbClr val="F0781E"/>
      </a:folHlink>
    </a:clrScheme>
    <a:fontScheme name="HZDR_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ZDR_ppt_template_16_9_ENGLISH.pptx" id="{1746AFC9-9D9A-4C2D-B2BC-D7E3E2E0EBCD}" vid="{BE5915EC-7EBA-43DB-B7F5-8C1C5FBF44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HZDR_ppt_template_16_9_ENGLISH</Template>
  <TotalTime>0</TotalTime>
  <Words>363</Words>
  <Application>Microsoft Office PowerPoint</Application>
  <PresentationFormat>Breitbild</PresentationFormat>
  <Paragraphs>103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HZDR_Office_Design</vt:lpstr>
      <vt:lpstr>Instability processing</vt:lpstr>
      <vt:lpstr>Goal and Strategy</vt:lpstr>
      <vt:lpstr>Input data</vt:lpstr>
      <vt:lpstr>results</vt:lpstr>
      <vt:lpstr>results</vt:lpstr>
      <vt:lpstr>Conlusion</vt:lpstr>
      <vt:lpstr>Methodology region growing</vt:lpstr>
      <vt:lpstr>Methodology region growing</vt:lpstr>
      <vt:lpstr>Methodology region growing</vt:lpstr>
      <vt:lpstr>Methodology region growing</vt:lpstr>
    </vt:vector>
  </TitlesOfParts>
  <Company>HZDR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TPG247</dc:creator>
  <cp:lastModifiedBy>TPG247</cp:lastModifiedBy>
  <cp:revision>15</cp:revision>
  <dcterms:created xsi:type="dcterms:W3CDTF">2023-06-21T09:31:50Z</dcterms:created>
  <dcterms:modified xsi:type="dcterms:W3CDTF">2023-06-28T11:05:56Z</dcterms:modified>
</cp:coreProperties>
</file>