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4" r:id="rId3"/>
    <p:sldId id="271" r:id="rId4"/>
    <p:sldId id="272" r:id="rId5"/>
    <p:sldId id="276" r:id="rId6"/>
    <p:sldId id="277" r:id="rId7"/>
    <p:sldId id="278" r:id="rId8"/>
    <p:sldId id="284" r:id="rId9"/>
    <p:sldId id="274" r:id="rId10"/>
    <p:sldId id="273" r:id="rId11"/>
    <p:sldId id="275" r:id="rId12"/>
    <p:sldId id="279" r:id="rId13"/>
    <p:sldId id="280" r:id="rId14"/>
    <p:sldId id="281" r:id="rId15"/>
    <p:sldId id="282" r:id="rId16"/>
    <p:sldId id="283" r:id="rId17"/>
    <p:sldId id="270" r:id="rId18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Open Sans" panose="020B0604020202020204" charset="0"/>
      <p:regular r:id="rId25"/>
      <p:bold r:id="rId26"/>
      <p:italic r:id="rId27"/>
      <p:boldItalic r:id="rId28"/>
    </p:embeddedFont>
    <p:embeddedFont>
      <p:font typeface="Cambria Math" panose="02040503050406030204" pitchFamily="18" charset="0"/>
      <p:regular r:id="rId29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939B5E8-EF71-43FF-B7B6-C3DB42F2B419}">
          <p14:sldIdLst>
            <p14:sldId id="256"/>
            <p14:sldId id="264"/>
          </p14:sldIdLst>
        </p14:section>
        <p14:section name="goemetry" id="{C4CAC356-299D-44DE-B875-0B42FFFB2C47}">
          <p14:sldIdLst>
            <p14:sldId id="271"/>
          </p14:sldIdLst>
        </p14:section>
        <p14:section name="governing equations" id="{C2957D9E-634C-44E2-89FC-483EFDC8A956}">
          <p14:sldIdLst>
            <p14:sldId id="272"/>
            <p14:sldId id="276"/>
            <p14:sldId id="277"/>
          </p14:sldIdLst>
        </p14:section>
        <p14:section name="mesh_dep + validation" id="{98804D22-D1A5-49F9-889D-B8D7BE782177}">
          <p14:sldIdLst>
            <p14:sldId id="278"/>
            <p14:sldId id="284"/>
            <p14:sldId id="274"/>
            <p14:sldId id="273"/>
          </p14:sldIdLst>
        </p14:section>
        <p14:section name="results" id="{59834961-E1E2-4803-BDC0-156AB703C88C}">
          <p14:sldIdLst>
            <p14:sldId id="275"/>
            <p14:sldId id="279"/>
            <p14:sldId id="280"/>
            <p14:sldId id="281"/>
            <p14:sldId id="282"/>
            <p14:sldId id="283"/>
          </p14:sldIdLst>
        </p14:section>
        <p14:section name="end + appendix" id="{9E2C446E-88C2-4D58-B199-96CE045F8F6C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983"/>
    <a:srgbClr val="009BA4"/>
    <a:srgbClr val="93C356"/>
    <a:srgbClr val="BCCF02"/>
    <a:srgbClr val="28618C"/>
    <a:srgbClr val="539DC5"/>
    <a:srgbClr val="02ACA8"/>
    <a:srgbClr val="F07D00"/>
    <a:srgbClr val="E02D8A"/>
    <a:srgbClr val="00A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17.02.2023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17.02.2023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025526"/>
            <a:ext cx="12192000" cy="583247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br>
              <a:rPr lang="de-DE" dirty="0" smtClean="0"/>
            </a:br>
            <a:r>
              <a:rPr lang="de-DE" dirty="0" smtClean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Vorname Name</a:t>
            </a:r>
            <a:br>
              <a:rPr lang="de-DE" dirty="0" smtClean="0"/>
            </a:br>
            <a:r>
              <a:rPr lang="de-DE" dirty="0" smtClean="0"/>
              <a:t>Struktureinheit  der TU Dresden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</a:t>
            </a:r>
            <a:br>
              <a:rPr lang="de-DE" dirty="0" smtClean="0"/>
            </a:br>
            <a:r>
              <a:rPr lang="de-DE" dirty="0" smtClean="0"/>
              <a:t>durch Klicken bearbeiten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120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2" y="4494775"/>
            <a:ext cx="10438873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br>
              <a:rPr lang="de-DE" dirty="0" smtClean="0"/>
            </a:br>
            <a:r>
              <a:rPr lang="de-DE" dirty="0" smtClean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 smtClean="0"/>
              <a:t>Vorname Name</a:t>
            </a:r>
            <a:br>
              <a:rPr lang="de-DE" dirty="0" smtClean="0"/>
            </a:br>
            <a:r>
              <a:rPr lang="de-DE" dirty="0" smtClean="0"/>
              <a:t>Struktureinheit  der TU Dresden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Titelmasterformat</a:t>
            </a:r>
            <a:br>
              <a:rPr lang="de-DE" dirty="0" smtClean="0"/>
            </a:br>
            <a:r>
              <a:rPr lang="de-DE" dirty="0" smtClean="0"/>
              <a:t>durch Klicken bearbeiten</a:t>
            </a:r>
            <a:endParaRPr lang="de-DE" dirty="0"/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102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4"/>
          <p:cNvCxnSpPr/>
          <p:nvPr/>
        </p:nvCxnSpPr>
        <p:spPr>
          <a:xfrm>
            <a:off x="0" y="120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984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6267450" y="368305"/>
            <a:ext cx="5046135" cy="66214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2"/>
                </a:solidFill>
                <a:latin typeface="Open Sans" panose="020B0606030504020204" pitchFamily="34" charset="0"/>
                <a:ea typeface="+mj-ea"/>
                <a:cs typeface="+mj-cs"/>
              </a:defRPr>
            </a:lvl1pPr>
          </a:lstStyle>
          <a:p>
            <a:r>
              <a:rPr lang="de-DE" sz="2400" dirty="0" smtClean="0"/>
              <a:t>Titelmasterformat durch Klicken bearbeiten</a:t>
            </a:r>
            <a:endParaRPr lang="de-DE" sz="2400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5195887" cy="434498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50" y="1484315"/>
            <a:ext cx="5187950" cy="434498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74712" y="367507"/>
            <a:ext cx="5195887" cy="66278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653168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 smtClean="0"/>
              <a:t>Das ist eine Überschrift</a:t>
            </a:r>
            <a:br>
              <a:rPr lang="de-DE" dirty="0" smtClean="0"/>
            </a:br>
            <a:r>
              <a:rPr lang="de-DE" dirty="0" smtClean="0"/>
              <a:t>in zwei Zeilen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Erste Textebene (16pt)</a:t>
            </a:r>
          </a:p>
          <a:p>
            <a:pPr lvl="1"/>
            <a:r>
              <a:rPr lang="de-DE" dirty="0" smtClean="0"/>
              <a:t>Zweite Textebene für Aufzählungen</a:t>
            </a:r>
          </a:p>
          <a:p>
            <a:pPr lvl="2"/>
            <a:r>
              <a:rPr lang="de-DE" dirty="0" smtClean="0"/>
              <a:t>Dritte Textebene bei viel Text (14pt)</a:t>
            </a:r>
          </a:p>
          <a:p>
            <a:pPr lvl="3"/>
            <a:r>
              <a:rPr lang="de-DE" dirty="0" smtClean="0"/>
              <a:t>Vierte Textebene für Aufzählungen bei viel Text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Zwischenseite</a:t>
            </a:r>
          </a:p>
          <a:p>
            <a:pPr lvl="6"/>
            <a:r>
              <a:rPr lang="de-DE" dirty="0" smtClean="0"/>
              <a:t>Für den nächsten Präsentationsabschnitt</a:t>
            </a:r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3575050" y="6319797"/>
            <a:ext cx="51879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bg2"/>
                </a:solidFill>
              </a:rPr>
              <a:t>Defense</a:t>
            </a:r>
            <a:r>
              <a:rPr lang="de-DE" sz="800" baseline="0" dirty="0" smtClean="0">
                <a:solidFill>
                  <a:schemeClr val="bg2"/>
                </a:solidFill>
              </a:rPr>
              <a:t> </a:t>
            </a:r>
            <a:r>
              <a:rPr lang="de-DE" sz="800" baseline="0" dirty="0" err="1" smtClean="0">
                <a:solidFill>
                  <a:schemeClr val="bg2"/>
                </a:solidFill>
              </a:rPr>
              <a:t>diplom</a:t>
            </a:r>
            <a:r>
              <a:rPr lang="de-DE" sz="800" baseline="0" dirty="0" smtClean="0">
                <a:solidFill>
                  <a:schemeClr val="bg2"/>
                </a:solidFill>
              </a:rPr>
              <a:t> </a:t>
            </a:r>
            <a:r>
              <a:rPr lang="de-DE" sz="800" baseline="0" dirty="0" err="1" smtClean="0">
                <a:solidFill>
                  <a:schemeClr val="bg2"/>
                </a:solidFill>
              </a:rPr>
              <a:t>thesis</a:t>
            </a:r>
            <a:endParaRPr lang="de-DE" sz="800" dirty="0" smtClean="0">
              <a:solidFill>
                <a:schemeClr val="bg2"/>
              </a:solidFill>
            </a:endParaRPr>
          </a:p>
          <a:p>
            <a:pPr algn="l"/>
            <a:r>
              <a:rPr lang="de-DE" sz="8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Fakultät Maschinenwesen/</a:t>
            </a:r>
            <a:r>
              <a:rPr lang="de-DE" sz="80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Daniel Fischer</a:t>
            </a:r>
            <a:endParaRPr lang="de-DE" sz="800" baseline="0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 Dresden // 03.03.2023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966200" y="6306444"/>
            <a:ext cx="7048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8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80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8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800" baseline="0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773" y="6336430"/>
            <a:ext cx="1230227" cy="35763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2130682" y="6299205"/>
            <a:ext cx="953864" cy="38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2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spcBef>
          <a:spcPts val="300"/>
        </a:spcBef>
        <a:buFont typeface="Open Sans" panose="020B0606030504020204" pitchFamily="34" charset="0"/>
        <a:buChar char="—"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 baseline="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Fakultät Maschinenwesen</a:t>
            </a:r>
          </a:p>
          <a:p>
            <a:r>
              <a:rPr lang="de-DE" dirty="0" smtClean="0"/>
              <a:t>Professur für Transportprozesse an Grenzflächen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Defense </a:t>
            </a:r>
            <a:r>
              <a:rPr lang="de-DE" dirty="0" err="1" smtClean="0"/>
              <a:t>diploma</a:t>
            </a:r>
            <a:r>
              <a:rPr lang="de-DE" dirty="0" smtClean="0"/>
              <a:t> </a:t>
            </a:r>
            <a:r>
              <a:rPr lang="de-DE" dirty="0" err="1" smtClean="0"/>
              <a:t>thesis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b="0" dirty="0" smtClean="0"/>
              <a:t>Daniel Fischer</a:t>
            </a:r>
            <a:endParaRPr lang="de-DE" b="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268" y="4929166"/>
            <a:ext cx="3485822" cy="1397439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1835" y="2234330"/>
            <a:ext cx="25717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02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Mesh</a:t>
            </a:r>
            <a:r>
              <a:rPr lang="de-DE" dirty="0" smtClean="0"/>
              <a:t> </a:t>
            </a:r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validation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Different </a:t>
            </a:r>
            <a:r>
              <a:rPr lang="de-DE" dirty="0" err="1" smtClean="0"/>
              <a:t>mesh</a:t>
            </a:r>
            <a:r>
              <a:rPr lang="de-DE" dirty="0" smtClean="0"/>
              <a:t> </a:t>
            </a:r>
            <a:r>
              <a:rPr lang="de-DE" dirty="0" err="1" smtClean="0"/>
              <a:t>densities</a:t>
            </a:r>
            <a:r>
              <a:rPr lang="de-DE" dirty="0" smtClean="0"/>
              <a:t> </a:t>
            </a:r>
            <a:r>
              <a:rPr lang="en-GB" dirty="0" smtClean="0"/>
              <a:t>investigated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Validation </a:t>
            </a:r>
            <a:r>
              <a:rPr lang="en-GB" dirty="0" smtClean="0"/>
              <a:t>against</a:t>
            </a:r>
            <a:r>
              <a:rPr lang="de-DE" dirty="0" smtClean="0"/>
              <a:t> </a:t>
            </a:r>
            <a:r>
              <a:rPr lang="de-DE" noProof="1" smtClean="0"/>
              <a:t>existing</a:t>
            </a:r>
            <a:r>
              <a:rPr lang="de-DE" dirty="0" smtClean="0"/>
              <a:t> experimental </a:t>
            </a:r>
            <a:r>
              <a:rPr lang="en-GB" dirty="0" smtClean="0"/>
              <a:t>data</a:t>
            </a:r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2038343"/>
            <a:ext cx="4680000" cy="324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178" y="2038343"/>
            <a:ext cx="468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72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Taylor dispersion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Spreading in space and time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Spreading of a front </a:t>
            </a:r>
            <a:r>
              <a:rPr lang="en-GB" dirty="0" smtClean="0"/>
              <a:t>within</a:t>
            </a:r>
            <a:r>
              <a:rPr lang="en-GB" dirty="0" smtClean="0"/>
              <a:t> </a:t>
            </a:r>
            <a:r>
              <a:rPr lang="en-GB" dirty="0" smtClean="0"/>
              <a:t>a pipe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Spreading of gap averaged values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64" y="2915139"/>
            <a:ext cx="5515584" cy="13039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450" y="2297930"/>
            <a:ext cx="5455628" cy="289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6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37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42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Front positions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23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Front widths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06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Total product formed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5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524000" y="-1"/>
            <a:ext cx="9144000" cy="6092825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5"/>
            <a:r>
              <a:rPr lang="de-DE" sz="3600" b="1" dirty="0" err="1" smtClean="0">
                <a:solidFill>
                  <a:schemeClr val="bg1"/>
                </a:solidFill>
                <a:latin typeface="+mj-lt"/>
              </a:rPr>
              <a:t>Thank</a:t>
            </a:r>
            <a:r>
              <a:rPr lang="de-DE" sz="36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600" b="1" dirty="0" err="1" smtClean="0">
                <a:solidFill>
                  <a:schemeClr val="bg1"/>
                </a:solidFill>
                <a:latin typeface="+mj-lt"/>
              </a:rPr>
              <a:t>you</a:t>
            </a:r>
            <a:r>
              <a:rPr lang="de-DE" sz="36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600" b="1" dirty="0" err="1" smtClean="0">
                <a:solidFill>
                  <a:schemeClr val="bg1"/>
                </a:solidFill>
                <a:latin typeface="+mj-lt"/>
              </a:rPr>
              <a:t>for</a:t>
            </a:r>
            <a:r>
              <a:rPr lang="de-DE" sz="36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600" b="1" dirty="0" err="1" smtClean="0">
                <a:solidFill>
                  <a:schemeClr val="bg1"/>
                </a:solidFill>
                <a:latin typeface="+mj-lt"/>
              </a:rPr>
              <a:t>attention</a:t>
            </a:r>
            <a:endParaRPr lang="de-DE" sz="3600" dirty="0">
              <a:solidFill>
                <a:schemeClr val="bg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440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</a:t>
            </a:r>
            <a:endParaRPr lang="de-DE" b="0" dirty="0"/>
          </a:p>
        </p:txBody>
      </p:sp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dirty="0" err="1" smtClean="0"/>
              <a:t>Introduction</a:t>
            </a:r>
            <a:endParaRPr lang="de-DE" dirty="0" smtClean="0"/>
          </a:p>
          <a:p>
            <a:pPr marL="342900" indent="-342900">
              <a:buAutoNum type="arabicPeriod"/>
            </a:pPr>
            <a:r>
              <a:rPr lang="de-DE" dirty="0" err="1" smtClean="0"/>
              <a:t>Goemetric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de-DE" dirty="0" smtClean="0"/>
          </a:p>
          <a:p>
            <a:pPr marL="342900" indent="-342900">
              <a:buAutoNum type="arabicPeriod"/>
            </a:pPr>
            <a:r>
              <a:rPr lang="de-DE" dirty="0" err="1" smtClean="0"/>
              <a:t>Governing</a:t>
            </a:r>
            <a:r>
              <a:rPr lang="de-DE" dirty="0" smtClean="0"/>
              <a:t> </a:t>
            </a:r>
            <a:r>
              <a:rPr lang="de-DE" dirty="0" err="1" smtClean="0"/>
              <a:t>equations</a:t>
            </a:r>
            <a:endParaRPr lang="de-DE" dirty="0" smtClean="0"/>
          </a:p>
          <a:p>
            <a:pPr marL="738842" lvl="3" indent="-342900">
              <a:buFont typeface="+mj-lt"/>
              <a:buAutoNum type="alphaLcPeriod"/>
            </a:pPr>
            <a:r>
              <a:rPr lang="de-DE" dirty="0" err="1" smtClean="0"/>
              <a:t>Mass</a:t>
            </a:r>
            <a:r>
              <a:rPr lang="de-DE" dirty="0" smtClean="0"/>
              <a:t>- &amp; </a:t>
            </a:r>
            <a:r>
              <a:rPr lang="de-DE" dirty="0" err="1" smtClean="0"/>
              <a:t>momentum</a:t>
            </a:r>
            <a:r>
              <a:rPr lang="de-DE" dirty="0" smtClean="0"/>
              <a:t> </a:t>
            </a:r>
            <a:r>
              <a:rPr lang="de-DE" dirty="0" err="1" smtClean="0"/>
              <a:t>conservation</a:t>
            </a:r>
            <a:endParaRPr lang="de-DE" dirty="0" smtClean="0"/>
          </a:p>
          <a:p>
            <a:pPr marL="738842" lvl="3" indent="-342900">
              <a:buFont typeface="+mj-lt"/>
              <a:buAutoNum type="alphaLcPeriod"/>
            </a:pPr>
            <a:r>
              <a:rPr lang="de-DE" dirty="0" err="1" smtClean="0"/>
              <a:t>Energy</a:t>
            </a:r>
            <a:r>
              <a:rPr lang="de-DE" dirty="0" smtClean="0"/>
              <a:t> </a:t>
            </a:r>
            <a:r>
              <a:rPr lang="de-DE" dirty="0" err="1" smtClean="0"/>
              <a:t>equation</a:t>
            </a:r>
            <a:endParaRPr lang="de-DE" dirty="0" smtClean="0"/>
          </a:p>
          <a:p>
            <a:pPr marL="738842" lvl="3" indent="-342900">
              <a:buFont typeface="+mj-lt"/>
              <a:buAutoNum type="alphaLcPeriod"/>
            </a:pPr>
            <a:r>
              <a:rPr lang="de-DE" dirty="0" err="1" smtClean="0"/>
              <a:t>Reaction</a:t>
            </a:r>
            <a:r>
              <a:rPr lang="de-DE" dirty="0" smtClean="0"/>
              <a:t> </a:t>
            </a:r>
            <a:r>
              <a:rPr lang="de-DE" dirty="0" err="1" smtClean="0"/>
              <a:t>equation</a:t>
            </a:r>
            <a:endParaRPr lang="de-DE" dirty="0" smtClean="0"/>
          </a:p>
          <a:p>
            <a:pPr marL="738842" lvl="3" indent="-342900">
              <a:buFont typeface="+mj-lt"/>
              <a:buAutoNum type="alphaLcPeriod"/>
            </a:pPr>
            <a:r>
              <a:rPr lang="de-DE" dirty="0" err="1" smtClean="0"/>
              <a:t>Species</a:t>
            </a:r>
            <a:r>
              <a:rPr lang="de-DE" dirty="0" smtClean="0"/>
              <a:t> </a:t>
            </a:r>
            <a:r>
              <a:rPr lang="de-DE" dirty="0" err="1" smtClean="0"/>
              <a:t>distribution</a:t>
            </a:r>
            <a:r>
              <a:rPr lang="de-DE" dirty="0" smtClean="0"/>
              <a:t> PDE </a:t>
            </a:r>
            <a:r>
              <a:rPr lang="de-DE" dirty="0" err="1" smtClean="0"/>
              <a:t>system</a:t>
            </a:r>
            <a:endParaRPr lang="de-DE" dirty="0"/>
          </a:p>
          <a:p>
            <a:pPr marL="342900" lvl="2" indent="-342900">
              <a:buFont typeface="+mj-lt"/>
              <a:buAutoNum type="arabicPeriod" startAt="4"/>
            </a:pPr>
            <a:r>
              <a:rPr lang="de-DE" dirty="0" err="1" smtClean="0"/>
              <a:t>Mesh</a:t>
            </a:r>
            <a:r>
              <a:rPr lang="de-DE" dirty="0" smtClean="0"/>
              <a:t> </a:t>
            </a:r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validation</a:t>
            </a:r>
            <a:endParaRPr lang="de-DE" dirty="0" smtClean="0"/>
          </a:p>
          <a:p>
            <a:pPr marL="342900" lvl="2" indent="-342900">
              <a:buFont typeface="+mj-lt"/>
              <a:buAutoNum type="arabicPeriod" startAt="4"/>
            </a:pPr>
            <a:r>
              <a:rPr lang="de-DE" dirty="0" smtClean="0"/>
              <a:t>Simulation </a:t>
            </a:r>
            <a:r>
              <a:rPr lang="de-DE" dirty="0" err="1" smtClean="0"/>
              <a:t>results</a:t>
            </a:r>
            <a:endParaRPr lang="de-DE" dirty="0" smtClean="0"/>
          </a:p>
          <a:p>
            <a:pPr marL="342900" lvl="2" indent="-342900">
              <a:buFont typeface="+mj-lt"/>
              <a:buAutoNum type="arabicPeriod" startAt="4"/>
            </a:pPr>
            <a:r>
              <a:rPr lang="de-DE" dirty="0" err="1" smtClean="0"/>
              <a:t>Limitations</a:t>
            </a:r>
            <a:endParaRPr lang="de-DE" dirty="0" smtClean="0"/>
          </a:p>
          <a:p>
            <a:pPr marL="342900" lvl="2" indent="-342900">
              <a:buFont typeface="+mj-lt"/>
              <a:buAutoNum type="arabicPeriod" startAt="4"/>
            </a:pPr>
            <a:r>
              <a:rPr lang="de-DE" dirty="0" err="1" smtClean="0"/>
              <a:t>Conclusion</a:t>
            </a:r>
            <a:r>
              <a:rPr lang="de-DE" dirty="0" smtClean="0"/>
              <a:t> &amp; Outlook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809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geometry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984767" y="3394409"/>
            <a:ext cx="9080133" cy="165588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Radial </a:t>
            </a:r>
            <a:r>
              <a:rPr lang="de-DE" dirty="0" err="1" smtClean="0"/>
              <a:t>geometry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Domain </a:t>
            </a:r>
            <a:r>
              <a:rPr lang="de-DE" dirty="0" err="1" smtClean="0"/>
              <a:t>filled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reactant</a:t>
            </a:r>
            <a:r>
              <a:rPr lang="de-DE" dirty="0" smtClean="0"/>
              <a:t>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Reactant</a:t>
            </a:r>
            <a:r>
              <a:rPr lang="de-DE" dirty="0" smtClean="0"/>
              <a:t> B </a:t>
            </a:r>
            <a:r>
              <a:rPr lang="de-DE" dirty="0" err="1" smtClean="0"/>
              <a:t>injected</a:t>
            </a:r>
            <a:r>
              <a:rPr lang="de-DE" dirty="0" smtClean="0"/>
              <a:t> </a:t>
            </a:r>
            <a:r>
              <a:rPr lang="de-DE" dirty="0" err="1" smtClean="0"/>
              <a:t>radially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 err="1" smtClean="0"/>
              <a:t>Axisymmetric</a:t>
            </a:r>
            <a:r>
              <a:rPr lang="de-DE" dirty="0" smtClean="0"/>
              <a:t> </a:t>
            </a:r>
            <a:r>
              <a:rPr lang="de-DE" dirty="0" err="1" smtClean="0"/>
              <a:t>assumption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 2D Case </a:t>
            </a:r>
            <a:r>
              <a:rPr lang="de-DE" dirty="0" err="1" smtClean="0">
                <a:sym typeface="Wingdings" panose="05000000000000000000" pitchFamily="2" charset="2"/>
              </a:rPr>
              <a:t>sufficient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to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model</a:t>
            </a:r>
            <a:endParaRPr lang="de-DE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989043" y="1273114"/>
            <a:ext cx="8860692" cy="12434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405681" y="1464263"/>
            <a:ext cx="13708" cy="1047262"/>
          </a:xfrm>
          <a:prstGeom prst="line">
            <a:avLst/>
          </a:prstGeom>
          <a:ln>
            <a:solidFill>
              <a:schemeClr val="tx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Magnetic Disk 18"/>
          <p:cNvSpPr/>
          <p:nvPr/>
        </p:nvSpPr>
        <p:spPr>
          <a:xfrm>
            <a:off x="984433" y="1268085"/>
            <a:ext cx="8860692" cy="124344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414779" y="2622931"/>
            <a:ext cx="4430346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322279" y="1672486"/>
            <a:ext cx="0" cy="84406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35735" y="1817078"/>
            <a:ext cx="328246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57545" y="2594675"/>
            <a:ext cx="328246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</a:t>
            </a:r>
          </a:p>
        </p:txBody>
      </p:sp>
      <p:grpSp>
        <p:nvGrpSpPr>
          <p:cNvPr id="208" name="Group 207"/>
          <p:cNvGrpSpPr/>
          <p:nvPr/>
        </p:nvGrpSpPr>
        <p:grpSpPr>
          <a:xfrm>
            <a:off x="4875425" y="1584445"/>
            <a:ext cx="1078707" cy="419979"/>
            <a:chOff x="4679156" y="5024438"/>
            <a:chExt cx="1078707" cy="419979"/>
          </a:xfrm>
        </p:grpSpPr>
        <p:cxnSp>
          <p:nvCxnSpPr>
            <p:cNvPr id="22" name="Straight Arrow Connector 21"/>
            <p:cNvCxnSpPr/>
            <p:nvPr/>
          </p:nvCxnSpPr>
          <p:spPr>
            <a:xfrm flipH="1">
              <a:off x="4736306" y="5211542"/>
              <a:ext cx="472224" cy="136746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5014913" y="5213659"/>
              <a:ext cx="193616" cy="230758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5206147" y="5206602"/>
              <a:ext cx="199534" cy="237815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5218541" y="5208856"/>
              <a:ext cx="539322" cy="3642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4679156" y="5213660"/>
              <a:ext cx="529372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5218541" y="5206602"/>
              <a:ext cx="398828" cy="141686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5220737" y="5112479"/>
              <a:ext cx="396632" cy="91438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5220737" y="5024438"/>
              <a:ext cx="215657" cy="177362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 flipV="1">
              <a:off x="5067300" y="5024438"/>
              <a:ext cx="155820" cy="184418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 flipV="1">
              <a:off x="4833938" y="5112479"/>
              <a:ext cx="376788" cy="96378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>
            <a:off x="4875425" y="2007315"/>
            <a:ext cx="1078707" cy="419979"/>
            <a:chOff x="4679156" y="5024438"/>
            <a:chExt cx="1078707" cy="419979"/>
          </a:xfrm>
        </p:grpSpPr>
        <p:cxnSp>
          <p:nvCxnSpPr>
            <p:cNvPr id="210" name="Straight Arrow Connector 209"/>
            <p:cNvCxnSpPr/>
            <p:nvPr/>
          </p:nvCxnSpPr>
          <p:spPr>
            <a:xfrm flipH="1">
              <a:off x="4736306" y="5211542"/>
              <a:ext cx="472224" cy="136746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/>
            <p:nvPr/>
          </p:nvCxnSpPr>
          <p:spPr>
            <a:xfrm flipH="1">
              <a:off x="5014913" y="5213659"/>
              <a:ext cx="193616" cy="230758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/>
            <p:nvPr/>
          </p:nvCxnSpPr>
          <p:spPr>
            <a:xfrm>
              <a:off x="5206147" y="5206602"/>
              <a:ext cx="199534" cy="237815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/>
            <p:nvPr/>
          </p:nvCxnSpPr>
          <p:spPr>
            <a:xfrm flipV="1">
              <a:off x="5218541" y="5208856"/>
              <a:ext cx="539322" cy="3642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/>
            <p:cNvCxnSpPr/>
            <p:nvPr/>
          </p:nvCxnSpPr>
          <p:spPr>
            <a:xfrm flipH="1">
              <a:off x="4679156" y="5213660"/>
              <a:ext cx="529372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/>
            <p:nvPr/>
          </p:nvCxnSpPr>
          <p:spPr>
            <a:xfrm>
              <a:off x="5218541" y="5206602"/>
              <a:ext cx="398828" cy="141686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/>
            <p:nvPr/>
          </p:nvCxnSpPr>
          <p:spPr>
            <a:xfrm flipV="1">
              <a:off x="5220737" y="5112479"/>
              <a:ext cx="396632" cy="91438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/>
            <p:cNvCxnSpPr/>
            <p:nvPr/>
          </p:nvCxnSpPr>
          <p:spPr>
            <a:xfrm flipV="1">
              <a:off x="5220737" y="5024438"/>
              <a:ext cx="215657" cy="177362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/>
            <p:nvPr/>
          </p:nvCxnSpPr>
          <p:spPr>
            <a:xfrm flipH="1" flipV="1">
              <a:off x="5067300" y="5024438"/>
              <a:ext cx="155820" cy="184418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/>
            <p:nvPr/>
          </p:nvCxnSpPr>
          <p:spPr>
            <a:xfrm flipH="1" flipV="1">
              <a:off x="4833938" y="5112479"/>
              <a:ext cx="376788" cy="96378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Rectangle 219"/>
          <p:cNvSpPr/>
          <p:nvPr/>
        </p:nvSpPr>
        <p:spPr>
          <a:xfrm>
            <a:off x="5419389" y="1679180"/>
            <a:ext cx="4432542" cy="839039"/>
          </a:xfrm>
          <a:prstGeom prst="rect">
            <a:avLst/>
          </a:prstGeom>
          <a:solidFill>
            <a:schemeClr val="tx2">
              <a:lumMod val="75000"/>
              <a:lumOff val="25000"/>
              <a:alpha val="50000"/>
            </a:schemeClr>
          </a:solidFill>
          <a:ln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</a:t>
            </a:r>
            <a:r>
              <a:rPr lang="de-DE" dirty="0" err="1" smtClean="0"/>
              <a:t>odelling</a:t>
            </a:r>
            <a:r>
              <a:rPr lang="de-DE" dirty="0" smtClean="0"/>
              <a:t> plane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227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2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Governing</a:t>
            </a:r>
            <a:r>
              <a:rPr lang="de-DE" dirty="0" smtClean="0"/>
              <a:t> </a:t>
            </a:r>
            <a:r>
              <a:rPr lang="de-DE" dirty="0" err="1" smtClean="0"/>
              <a:t>equations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Mass</a:t>
            </a:r>
            <a:r>
              <a:rPr lang="de-DE" dirty="0" smtClean="0"/>
              <a:t> </a:t>
            </a:r>
            <a:r>
              <a:rPr lang="de-DE" dirty="0" err="1" smtClean="0"/>
              <a:t>conservation</a:t>
            </a:r>
            <a:endParaRPr lang="de-DE" dirty="0" smtClean="0"/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Continuity</a:t>
            </a:r>
            <a:r>
              <a:rPr lang="de-DE" dirty="0" smtClean="0"/>
              <a:t> </a:t>
            </a:r>
            <a:r>
              <a:rPr lang="de-DE" dirty="0" err="1" smtClean="0"/>
              <a:t>equation</a:t>
            </a:r>
            <a:endParaRPr lang="de-DE" dirty="0" smtClean="0"/>
          </a:p>
          <a:p>
            <a:pPr marL="681692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lvl="1" indent="0">
              <a:buNone/>
            </a:pPr>
            <a:endParaRPr lang="de-DE" dirty="0"/>
          </a:p>
          <a:p>
            <a:pPr marL="681692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Momentum</a:t>
            </a:r>
            <a:r>
              <a:rPr lang="de-DE" dirty="0" smtClean="0"/>
              <a:t> </a:t>
            </a:r>
            <a:r>
              <a:rPr lang="de-DE" dirty="0" err="1" smtClean="0"/>
              <a:t>equations</a:t>
            </a:r>
            <a:endParaRPr lang="de-DE" dirty="0" smtClean="0"/>
          </a:p>
          <a:p>
            <a:pPr marL="861666" lvl="4" indent="-285750">
              <a:buFont typeface="Arial" panose="020B0604020202020204" pitchFamily="34" charset="0"/>
              <a:buChar char="•"/>
            </a:pPr>
            <a:r>
              <a:rPr lang="de-DE" dirty="0" smtClean="0"/>
              <a:t>Radial </a:t>
            </a:r>
            <a:r>
              <a:rPr lang="de-DE" dirty="0" err="1" smtClean="0"/>
              <a:t>momentum</a:t>
            </a:r>
            <a:r>
              <a:rPr lang="de-DE" dirty="0" smtClean="0"/>
              <a:t> </a:t>
            </a:r>
            <a:r>
              <a:rPr lang="de-DE" dirty="0" err="1" smtClean="0"/>
              <a:t>equation</a:t>
            </a:r>
            <a:endParaRPr lang="de-DE" dirty="0" smtClean="0"/>
          </a:p>
          <a:p>
            <a:pPr lvl="4" indent="0">
              <a:buNone/>
            </a:pPr>
            <a:endParaRPr lang="de-DE" dirty="0"/>
          </a:p>
          <a:p>
            <a:pPr lvl="4" indent="0">
              <a:buNone/>
            </a:pPr>
            <a:endParaRPr lang="de-DE" dirty="0" smtClean="0"/>
          </a:p>
          <a:p>
            <a:pPr lvl="4" indent="0">
              <a:buNone/>
            </a:pPr>
            <a:endParaRPr lang="de-DE" dirty="0"/>
          </a:p>
          <a:p>
            <a:pPr marL="861666" lvl="4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861666" lvl="4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861666" lvl="4" indent="-285750">
              <a:buFont typeface="Arial" panose="020B0604020202020204" pitchFamily="34" charset="0"/>
              <a:buChar char="•"/>
            </a:pPr>
            <a:r>
              <a:rPr lang="de-DE" dirty="0" smtClean="0"/>
              <a:t>Axial </a:t>
            </a:r>
            <a:r>
              <a:rPr lang="de-DE" dirty="0" err="1" smtClean="0"/>
              <a:t>momentum</a:t>
            </a:r>
            <a:r>
              <a:rPr lang="de-DE" dirty="0" smtClean="0"/>
              <a:t> </a:t>
            </a:r>
            <a:r>
              <a:rPr lang="de-DE" dirty="0" err="1" smtClean="0"/>
              <a:t>equation</a:t>
            </a:r>
            <a:endParaRPr lang="de-DE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398" y="2726023"/>
            <a:ext cx="4320000" cy="12570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554" y="1517391"/>
            <a:ext cx="2463687" cy="6115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398" y="4580118"/>
            <a:ext cx="4320000" cy="92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6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Governing equations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Energy equation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Species distribution equations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927" y="3656806"/>
            <a:ext cx="5020376" cy="20291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927" y="1903716"/>
            <a:ext cx="4134427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29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Governing equations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Reaction equation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Reaction rate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681692" lvl="1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681692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681692" lvl="3" indent="-285750">
              <a:buFont typeface="Arial" panose="020B0604020202020204" pitchFamily="34" charset="0"/>
              <a:buChar char="•"/>
            </a:pPr>
            <a:r>
              <a:rPr lang="en-GB" dirty="0" smtClean="0"/>
              <a:t>Reaction rate constant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87" y="3981319"/>
            <a:ext cx="1409897" cy="638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110" y="1851080"/>
            <a:ext cx="1162212" cy="4477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87" y="2924024"/>
            <a:ext cx="1314633" cy="4858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962" y="4786771"/>
            <a:ext cx="1695687" cy="6573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035" y="4810588"/>
            <a:ext cx="1924319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9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Mesh creation</a:t>
            </a:r>
            <a:endParaRPr lang="en-GB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04" y="1484313"/>
            <a:ext cx="10439504" cy="4344987"/>
          </a:xfrm>
        </p:spPr>
      </p:pic>
    </p:spTree>
    <p:extLst>
      <p:ext uri="{BB962C8B-B14F-4D97-AF65-F5344CB8AC3E}">
        <p14:creationId xmlns:p14="http://schemas.microsoft.com/office/powerpoint/2010/main" val="133555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Boundary conditions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922" y="2078098"/>
            <a:ext cx="5819775" cy="1552575"/>
          </a:xfrm>
        </p:spPr>
      </p:pic>
      <p:sp>
        <p:nvSpPr>
          <p:cNvPr id="5" name="TextBox 4"/>
          <p:cNvSpPr txBox="1"/>
          <p:nvPr/>
        </p:nvSpPr>
        <p:spPr>
          <a:xfrm>
            <a:off x="1391139" y="2854385"/>
            <a:ext cx="175064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Inlet velocity magnitude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177692" y="1600704"/>
            <a:ext cx="1750646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 slip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750604" y="2917596"/>
            <a:ext cx="1750646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Pressure outlet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633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Experimental setup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227" y="930036"/>
            <a:ext cx="6462127" cy="24936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74713" y="1484314"/>
                <a:ext cx="3978641" cy="4344985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Hele-Shaw-Cell with</a:t>
                </a:r>
              </a:p>
              <a:p>
                <a:pPr marL="681692" lvl="1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0.2mm gap height</a:t>
                </a:r>
              </a:p>
              <a:p>
                <a:pPr marL="681692" lvl="1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80mm radius</a:t>
                </a:r>
              </a:p>
              <a:p>
                <a:pPr marL="681692" lvl="1" indent="-285750">
                  <a:buFont typeface="Arial" panose="020B0604020202020204" pitchFamily="34" charset="0"/>
                  <a:buChar char="•"/>
                </a:pPr>
                <a:endParaRPr lang="en-GB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Reaction</a:t>
                </a:r>
              </a:p>
              <a:p>
                <a:r>
                  <a:rPr lang="en-GB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SCN</m:t>
                        </m:r>
                      </m:e>
                      <m:sup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de-DE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Fe</m:t>
                        </m:r>
                      </m:e>
                      <m:sup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3+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𝐹𝑒𝑆𝐶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2+</m:t>
                        </m:r>
                      </m:sup>
                    </m:sSup>
                  </m:oMath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74713" y="1484314"/>
                <a:ext cx="3978641" cy="4344985"/>
              </a:xfrm>
              <a:blipFill>
                <a:blip r:embed="rId3"/>
                <a:stretch>
                  <a:fillRect l="-2910" t="-14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/>
          <p:cNvGrpSpPr/>
          <p:nvPr/>
        </p:nvGrpSpPr>
        <p:grpSpPr>
          <a:xfrm>
            <a:off x="6318737" y="2176877"/>
            <a:ext cx="3802185" cy="1004568"/>
            <a:chOff x="6318737" y="3263212"/>
            <a:chExt cx="3802185" cy="1004568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8112372" y="3899879"/>
              <a:ext cx="0" cy="3679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 flipV="1">
              <a:off x="7534030" y="3724609"/>
              <a:ext cx="42594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8112372" y="3724610"/>
              <a:ext cx="50604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9096687" y="3724609"/>
              <a:ext cx="313036" cy="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6596183" y="3724612"/>
              <a:ext cx="3282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6318737" y="3263213"/>
              <a:ext cx="0" cy="2969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10120922" y="3263212"/>
              <a:ext cx="0" cy="2969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4" t="14007" r="71676" b="52455"/>
          <a:stretch/>
        </p:blipFill>
        <p:spPr>
          <a:xfrm>
            <a:off x="6924429" y="3749931"/>
            <a:ext cx="1831763" cy="190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7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heme/theme1.xml><?xml version="1.0" encoding="utf-8"?>
<a:theme xmlns:a="http://schemas.openxmlformats.org/drawingml/2006/main" name="TUD_2018_16zu9">
  <a:themeElements>
    <a:clrScheme name="TUD_Farben">
      <a:dk1>
        <a:srgbClr val="00305E"/>
      </a:dk1>
      <a:lt1>
        <a:srgbClr val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svorlagen_MW_16zu9.pptx" id="{1BA19F19-401C-4F6F-980F-8921DFEA66CA}" vid="{A4AC9D56-A64D-43AA-8595-1AC48592C707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160</Words>
  <Application>Microsoft Office PowerPoint</Application>
  <PresentationFormat>Widescreen</PresentationFormat>
  <Paragraphs>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Wingdings</vt:lpstr>
      <vt:lpstr>Calibri</vt:lpstr>
      <vt:lpstr>Open Sans</vt:lpstr>
      <vt:lpstr>Cambria Math</vt:lpstr>
      <vt:lpstr>Arial</vt:lpstr>
      <vt:lpstr>Symbol</vt:lpstr>
      <vt:lpstr>TUD_2018_16zu9</vt:lpstr>
      <vt:lpstr>Defense diploma thesis Daniel Fischer</vt:lpstr>
      <vt:lpstr>Content</vt:lpstr>
      <vt:lpstr>geometry</vt:lpstr>
      <vt:lpstr>Governing equations</vt:lpstr>
      <vt:lpstr>Governing equations</vt:lpstr>
      <vt:lpstr>Governing equations</vt:lpstr>
      <vt:lpstr>Mesh creation</vt:lpstr>
      <vt:lpstr>Boundary conditions</vt:lpstr>
      <vt:lpstr>Experimental setup</vt:lpstr>
      <vt:lpstr>Mesh dependency and validation</vt:lpstr>
      <vt:lpstr>Taylor dispersion</vt:lpstr>
      <vt:lpstr>Results</vt:lpstr>
      <vt:lpstr>Results</vt:lpstr>
      <vt:lpstr>Front positions</vt:lpstr>
      <vt:lpstr>Front widths</vt:lpstr>
      <vt:lpstr>Total product formed</vt:lpstr>
      <vt:lpstr>Thank you for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Präsentationsvorlagen im CD der TU Dresden</dc:title>
  <dc:creator>CD</dc:creator>
  <cp:lastModifiedBy>TPG247</cp:lastModifiedBy>
  <cp:revision>24</cp:revision>
  <dcterms:created xsi:type="dcterms:W3CDTF">2018-02-14T13:03:37Z</dcterms:created>
  <dcterms:modified xsi:type="dcterms:W3CDTF">2023-02-17T14:59:02Z</dcterms:modified>
</cp:coreProperties>
</file>