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31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314" r:id="rId12"/>
    <p:sldId id="292" r:id="rId13"/>
    <p:sldId id="293" r:id="rId14"/>
    <p:sldId id="297" r:id="rId15"/>
    <p:sldId id="296" r:id="rId16"/>
    <p:sldId id="295" r:id="rId17"/>
    <p:sldId id="298" r:id="rId18"/>
    <p:sldId id="299" r:id="rId19"/>
    <p:sldId id="315" r:id="rId20"/>
    <p:sldId id="294" r:id="rId21"/>
    <p:sldId id="300" r:id="rId22"/>
    <p:sldId id="301" r:id="rId23"/>
    <p:sldId id="304" r:id="rId24"/>
    <p:sldId id="305" r:id="rId25"/>
    <p:sldId id="316" r:id="rId26"/>
    <p:sldId id="306" r:id="rId27"/>
    <p:sldId id="307" r:id="rId28"/>
    <p:sldId id="308" r:id="rId29"/>
    <p:sldId id="317" r:id="rId30"/>
    <p:sldId id="309" r:id="rId31"/>
    <p:sldId id="312" r:id="rId32"/>
    <p:sldId id="311" r:id="rId33"/>
    <p:sldId id="319" r:id="rId34"/>
    <p:sldId id="318" r:id="rId35"/>
    <p:sldId id="284" r:id="rId36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7" autoAdjust="0"/>
    <p:restoredTop sz="94638" autoAdjust="0"/>
  </p:normalViewPr>
  <p:slideViewPr>
    <p:cSldViewPr>
      <p:cViewPr varScale="1">
        <p:scale>
          <a:sx n="82" d="100"/>
          <a:sy n="82" d="100"/>
        </p:scale>
        <p:origin x="-1680" y="-96"/>
      </p:cViewPr>
      <p:guideLst>
        <p:guide orient="horz" pos="2160"/>
        <p:guide orient="horz" pos="799"/>
        <p:guide orient="horz" pos="4020"/>
        <p:guide orient="horz" pos="300"/>
        <p:guide pos="2880"/>
        <p:guide pos="521"/>
        <p:guide pos="5239"/>
        <p:guide pos="295"/>
        <p:guide pos="5465"/>
      </p:guideLst>
    </p:cSldViewPr>
  </p:slideViewPr>
  <p:outlineViewPr>
    <p:cViewPr>
      <p:scale>
        <a:sx n="33" d="100"/>
        <a:sy n="33" d="100"/>
      </p:scale>
      <p:origin x="0" y="9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87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35D2F-150C-46D0-933B-5DDD9E2CC003}" type="datetimeFigureOut">
              <a:rPr lang="de-DE" smtClean="0"/>
              <a:pPr/>
              <a:t>27.08.2014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A1F8A-6045-4E1C-81D1-A2D42DE4FBF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4429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3"/>
            <a:ext cx="7853719" cy="1296000"/>
          </a:xfrm>
        </p:spPr>
        <p:txBody>
          <a:bodyPr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20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pic>
        <p:nvPicPr>
          <p:cNvPr id="9" name="Grafik 8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3" y="4293128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27/08/14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4140645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112992"/>
          </a:xfrm>
        </p:spPr>
        <p:txBody>
          <a:bodyPr lIns="0" tIns="0" rIns="0" bIns="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Diagrammplatzhalter 9"/>
          <p:cNvSpPr>
            <a:spLocks noGrp="1"/>
          </p:cNvSpPr>
          <p:nvPr>
            <p:ph type="chart" sz="quarter" idx="13"/>
          </p:nvPr>
        </p:nvSpPr>
        <p:spPr>
          <a:xfrm>
            <a:off x="827087" y="1268759"/>
            <a:ext cx="7489825" cy="4392489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6"/>
            <a:ext cx="7495475" cy="287338"/>
          </a:xfrm>
        </p:spPr>
        <p:txBody>
          <a:bodyPr lIns="0" tIns="0" rIns="0" bIns="0">
            <a:normAutofit/>
          </a:bodyPr>
          <a:lstStyle>
            <a:lvl1pPr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2A8D-EA3A-4095-9C4C-C7BECEEB4E5E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1" name="Diagrammplatzhalter 10"/>
          <p:cNvSpPr>
            <a:spLocks noGrp="1"/>
          </p:cNvSpPr>
          <p:nvPr>
            <p:ph type="chart" sz="quarter" idx="15"/>
          </p:nvPr>
        </p:nvSpPr>
        <p:spPr>
          <a:xfrm>
            <a:off x="827087" y="1268758"/>
            <a:ext cx="3662143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4" name="Diagrammplatzhalter 13"/>
          <p:cNvSpPr>
            <a:spLocks noGrp="1"/>
          </p:cNvSpPr>
          <p:nvPr>
            <p:ph type="chart" sz="quarter" idx="16"/>
          </p:nvPr>
        </p:nvSpPr>
        <p:spPr>
          <a:xfrm>
            <a:off x="4572000" y="1268758"/>
            <a:ext cx="3744912" cy="439248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Diagramm durch Klicken auf Symbol hinzufügen</a:t>
            </a:r>
            <a:endParaRPr lang="de-DE"/>
          </a:p>
        </p:txBody>
      </p:sp>
      <p:sp>
        <p:nvSpPr>
          <p:cNvPr id="16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21436" y="6093295"/>
            <a:ext cx="7495475" cy="2873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800">
                <a:solidFill>
                  <a:srgbClr val="8B8B8B"/>
                </a:solidFill>
              </a:defRPr>
            </a:lvl1pPr>
          </a:lstStyle>
          <a:p>
            <a:pPr lvl="0"/>
            <a:r>
              <a:rPr lang="de-DE" smtClean="0"/>
              <a:t>Source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4633-D057-4C84-83F6-EEFD37EFE81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9CD16E-AC1F-4274-AC97-2E5FA7A79D2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5F1A8D-E58F-4ADA-A76D-157B3477828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C938D9-1BED-4239-AC5F-D2A2CD64F7FB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yellow">
    <p:bg>
      <p:bgPr>
        <a:solidFill>
          <a:srgbClr val="FFC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E528-897C-4D67-BC8F-1D3657B99E4F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="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5B3436-FC62-4471-88F2-F550A45A1CA7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9"/>
            <a:ext cx="7495475" cy="48245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2556512"/>
            <a:ext cx="7853719" cy="1295999"/>
          </a:xfrm>
        </p:spPr>
        <p:txBody>
          <a:bodyPr lIns="0" tIns="0" rIns="0" bIns="0" anchor="t" anchorCtr="0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1933766"/>
            <a:ext cx="7853719" cy="617378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4293127"/>
            <a:ext cx="1440159" cy="288000"/>
          </a:xfrm>
        </p:spPr>
        <p:txBody>
          <a:bodyPr lIns="0" tIns="0" rIns="0" bIns="0" anchor="ctr" anchorCtr="0"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D83F159-C47E-4033-A4F1-CE79575269D2}" type="datetime3">
              <a:rPr lang="de-DE" smtClean="0"/>
              <a:pPr/>
              <a:t>27/08/14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3" y="4140644"/>
            <a:ext cx="288000" cy="1587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Syzygy_logo_final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8CCB05-75E7-4729-A4D4-2EE2C8B03EF9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57153" y="462433"/>
            <a:ext cx="3754807" cy="5919317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572000" y="462434"/>
            <a:ext cx="4104456" cy="2407438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572000" y="3212976"/>
            <a:ext cx="4104456" cy="3168774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D5DF9F-205E-44B1-AB46-484E2C7FA4A6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96044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84D70-3E7C-4F9F-94A1-CA18B2D8FCA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476249"/>
            <a:ext cx="7495475" cy="4752951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5302275"/>
            <a:ext cx="7495475" cy="1079475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text (2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5ABEB-3A4D-43C3-941B-84D9D634F8CB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21436" y="1268758"/>
            <a:ext cx="7495475" cy="3456385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821436" y="4797153"/>
            <a:ext cx="7495475" cy="1584598"/>
          </a:xfrm>
        </p:spPr>
        <p:txBody>
          <a:bodyPr lIns="0" tIns="0" rIns="0" bIns="0" anchor="t" anchorCtr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ictures and tex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261954-15CD-4C81-ADE5-16F601E16188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46313" y="1721591"/>
            <a:ext cx="4053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46313" y="4869160"/>
            <a:ext cx="4053680" cy="1512590"/>
          </a:xfrm>
        </p:spPr>
        <p:txBody>
          <a:bodyPr lIns="0" tIns="0" rIns="0" bIns="0"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644008" y="1721591"/>
            <a:ext cx="4031680" cy="3075562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/>
          </p:nvPr>
        </p:nvSpPr>
        <p:spPr>
          <a:xfrm>
            <a:off x="4644008" y="4869159"/>
            <a:ext cx="4031679" cy="1512590"/>
          </a:xfrm>
        </p:spPr>
        <p:txBody>
          <a:bodyPr>
            <a:normAutofit/>
          </a:bodyPr>
          <a:lstStyle>
            <a:lvl1pPr algn="ctr">
              <a:defRPr sz="22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80000" rIns="468000" bIns="108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0"/>
            <a:ext cx="4572000" cy="6858000"/>
          </a:xfrm>
          <a:solidFill>
            <a:srgbClr val="FFFFFF">
              <a:alpha val="90000"/>
            </a:srgbClr>
          </a:solidFill>
        </p:spPr>
        <p:txBody>
          <a:bodyPr lIns="468000" tIns="1079999" rIns="468000" bIns="107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0" y="5229200"/>
            <a:ext cx="9144000" cy="1628800"/>
          </a:xfrm>
          <a:solidFill>
            <a:srgbClr val="FFFFFF">
              <a:alpha val="90000"/>
            </a:srgbClr>
          </a:solidFill>
        </p:spPr>
        <p:txBody>
          <a:bodyPr lIns="468000" tIns="360000" rIns="46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061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8000" tIns="360000" rIns="378000" bIns="360000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lIns="0" tIns="0" rIns="0" bIns="0" anchor="t" anchorCtr="0"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4572000" y="476250"/>
            <a:ext cx="4104456" cy="5905500"/>
          </a:xfrm>
          <a:solidFill>
            <a:srgbClr val="FFFFFF">
              <a:alpha val="90000"/>
            </a:srgbClr>
          </a:solidFill>
        </p:spPr>
        <p:txBody>
          <a:bodyPr lIns="377999" tIns="359999" rIns="377999" bIns="359999">
            <a:noAutofit/>
          </a:bodyPr>
          <a:lstStyle>
            <a:lvl1pPr algn="l">
              <a:lnSpc>
                <a:spcPct val="110000"/>
              </a:lnSpc>
              <a:defRPr sz="2200"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3194" y="4547369"/>
            <a:ext cx="7853719" cy="1126727"/>
          </a:xfrm>
        </p:spPr>
        <p:txBody>
          <a:bodyPr lIns="0" tIns="0" rIns="0" bIns="0" anchor="t"/>
          <a:lstStyle>
            <a:lvl1pPr algn="l">
              <a:defRPr sz="3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3194" y="3933056"/>
            <a:ext cx="7853719" cy="617379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>
          <a:xfrm>
            <a:off x="463192" y="6317819"/>
            <a:ext cx="1440160" cy="288000"/>
          </a:xfrm>
        </p:spPr>
        <p:txBody>
          <a:bodyPr/>
          <a:lstStyle>
            <a:lvl1pPr algn="l"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EC7B33-2D3A-44B6-B33D-894E293BD3DD}" type="datetime3">
              <a:rPr lang="de-DE" smtClean="0"/>
              <a:pPr/>
              <a:t>27/08/14</a:t>
            </a:fld>
            <a:endParaRPr lang="de-DE"/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467544" y="6165336"/>
            <a:ext cx="28800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0" y="1268413"/>
            <a:ext cx="9144000" cy="259263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10" name="Grafik 9" descr="Syzygy_logo_final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610" y="455470"/>
            <a:ext cx="2052000" cy="3775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0"/>
            <a:ext cx="7848600" cy="232958"/>
          </a:xfrm>
        </p:spPr>
        <p:txBody>
          <a:bodyPr lIns="0" tIns="0" rIns="0" bIns="0" anchor="ctr" anchorCtr="0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hart screensize 16: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1605ED8-C06B-4E84-8081-A9D9C8B6EA18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10" name="Medienplatzhalter 9"/>
          <p:cNvSpPr>
            <a:spLocks noGrp="1"/>
          </p:cNvSpPr>
          <p:nvPr>
            <p:ph type="media" sz="quarter" idx="13"/>
          </p:nvPr>
        </p:nvSpPr>
        <p:spPr>
          <a:xfrm>
            <a:off x="467544" y="1268758"/>
            <a:ext cx="8208912" cy="4608512"/>
          </a:xfrm>
        </p:spPr>
        <p:txBody>
          <a:bodyPr lIns="0" tIns="0" rIns="0" bIns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Mediaclip durch Klicken auf Symbol hinzufügen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chtungspfeil 7"/>
          <p:cNvSpPr/>
          <p:nvPr userDrawn="1"/>
        </p:nvSpPr>
        <p:spPr>
          <a:xfrm>
            <a:off x="0" y="0"/>
            <a:ext cx="9144000" cy="1124744"/>
          </a:xfrm>
          <a:prstGeom prst="homePlate">
            <a:avLst>
              <a:gd name="adj" fmla="val 22901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9" name="Richtungspfeil 8"/>
          <p:cNvSpPr/>
          <p:nvPr userDrawn="1"/>
        </p:nvSpPr>
        <p:spPr>
          <a:xfrm>
            <a:off x="0" y="1124745"/>
            <a:ext cx="9144000" cy="721270"/>
          </a:xfrm>
          <a:prstGeom prst="homePlate">
            <a:avLst>
              <a:gd name="adj" fmla="val 36106"/>
            </a:avLst>
          </a:prstGeom>
          <a:ln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de-DE" sz="2300" kern="1200" smtClean="0">
              <a:solidFill>
                <a:srgbClr val="FFFFFF"/>
              </a:solidFill>
              <a:latin typeface="BPreplay" charset="0"/>
              <a:ea typeface="BPreplay" charset="0"/>
              <a:cs typeface="BPreplay" charset="0"/>
              <a:sym typeface="BPreplay" charset="0"/>
            </a:endParaRPr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1825352" y="2564904"/>
            <a:ext cx="6491561" cy="3816846"/>
          </a:xfrm>
        </p:spPr>
        <p:txBody>
          <a:bodyPr>
            <a:normAutofit/>
          </a:bodyPr>
          <a:lstStyle>
            <a:lvl1pPr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 sz="2200" b="0">
                <a:solidFill>
                  <a:schemeClr val="tx1"/>
                </a:solidFill>
              </a:defRPr>
            </a:lvl1pPr>
            <a:lvl2pPr algn="l">
              <a:spcBef>
                <a:spcPts val="900"/>
              </a:spcBef>
              <a:spcAft>
                <a:spcPts val="900"/>
              </a:spcAft>
              <a:defRPr/>
            </a:lvl2pPr>
            <a:lvl3pPr algn="l">
              <a:spcBef>
                <a:spcPts val="0"/>
              </a:spcBef>
              <a:defRPr/>
            </a:lvl3pPr>
            <a:lvl4pPr algn="l">
              <a:spcBef>
                <a:spcPts val="0"/>
              </a:spcBef>
              <a:defRPr/>
            </a:lvl4pPr>
            <a:lvl5pPr algn="l">
              <a:spcBef>
                <a:spcPts val="0"/>
              </a:spcBef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7544" y="1196752"/>
            <a:ext cx="7849369" cy="359984"/>
          </a:xfrm>
        </p:spPr>
        <p:txBody>
          <a:bodyPr lIns="0" tIns="0" rIns="0" bIns="0" anchor="ctr" anchorCtr="0"/>
          <a:lstStyle>
            <a:lvl1pPr marL="0" indent="0" algn="l">
              <a:buNone/>
              <a:tabLst>
                <a:tab pos="1346200" algn="l"/>
              </a:tabLst>
              <a:defRPr sz="2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351" y="366523"/>
            <a:ext cx="6491562" cy="504000"/>
          </a:xfrm>
        </p:spPr>
        <p:txBody>
          <a:bodyPr lIns="0" tIns="0" rIns="0" bIns="0" anchor="t" anchorCtr="0"/>
          <a:lstStyle>
            <a:lvl1pPr algn="l">
              <a:defRPr sz="2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3F91-9F1B-4AE5-B0A6-1E4627476BC9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27584" y="2636912"/>
            <a:ext cx="1764000" cy="194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0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96290" y="2598772"/>
            <a:ext cx="5007188" cy="205436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10000"/>
              </a:lnSpc>
              <a:buNone/>
              <a:defRPr sz="2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2D0D-2A36-460F-83D4-166912611943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ress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1436" y="366523"/>
            <a:ext cx="7495475" cy="592998"/>
          </a:xfrm>
        </p:spPr>
        <p:txBody>
          <a:bodyPr lIns="0" tIns="0" rIns="0" bIns="0" anchor="t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6EA-0A6B-4301-9322-F77DBC4CEAE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821436" y="1268758"/>
            <a:ext cx="7495475" cy="216024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800" b="0"/>
            </a:lvl1pPr>
            <a:lvl2pPr>
              <a:lnSpc>
                <a:spcPct val="110000"/>
              </a:lnSpc>
              <a:defRPr sz="1800" b="0"/>
            </a:lvl2pPr>
            <a:lvl3pPr>
              <a:lnSpc>
                <a:spcPct val="110000"/>
              </a:lnSpc>
              <a:defRPr sz="1800" b="0"/>
            </a:lvl3pPr>
            <a:lvl4pPr>
              <a:lnSpc>
                <a:spcPct val="110000"/>
              </a:lnSpc>
              <a:defRPr sz="1800" b="0"/>
            </a:lvl4pPr>
            <a:lvl5pPr>
              <a:lnSpc>
                <a:spcPct val="110000"/>
              </a:lnSpc>
              <a:defRPr sz="18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821436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24810" y="4216816"/>
            <a:ext cx="2530625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6228184" y="4216816"/>
            <a:ext cx="2088232" cy="2164934"/>
          </a:xfrm>
          <a:prstGeom prst="rect">
            <a:avLst/>
          </a:prstGeom>
        </p:spPr>
        <p:txBody>
          <a:bodyPr/>
          <a:lstStyle>
            <a:lvl1pPr>
              <a:lnSpc>
                <a:spcPct val="140000"/>
              </a:lnSpc>
              <a:spcBef>
                <a:spcPts val="0"/>
              </a:spcBef>
              <a:defRPr sz="1200" b="0"/>
            </a:lvl1pPr>
            <a:lvl2pPr>
              <a:lnSpc>
                <a:spcPct val="140000"/>
              </a:lnSpc>
              <a:spcBef>
                <a:spcPts val="0"/>
              </a:spcBef>
              <a:defRPr sz="1200" b="0"/>
            </a:lvl2pPr>
            <a:lvl3pPr>
              <a:lnSpc>
                <a:spcPct val="140000"/>
              </a:lnSpc>
              <a:spcBef>
                <a:spcPts val="0"/>
              </a:spcBef>
              <a:defRPr sz="1200" b="0"/>
            </a:lvl3pPr>
            <a:lvl4pPr>
              <a:lnSpc>
                <a:spcPct val="140000"/>
              </a:lnSpc>
              <a:spcBef>
                <a:spcPts val="0"/>
              </a:spcBef>
              <a:defRPr sz="1200" b="0"/>
            </a:lvl4pPr>
            <a:lvl5pPr>
              <a:lnSpc>
                <a:spcPct val="140000"/>
              </a:lnSpc>
              <a:spcBef>
                <a:spcPts val="0"/>
              </a:spcBef>
              <a:defRPr sz="1200"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20000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ackground pictur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1988840"/>
            <a:ext cx="7487180" cy="93459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el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9732" y="3083135"/>
            <a:ext cx="7487180" cy="1619999"/>
          </a:xfrm>
        </p:spPr>
        <p:txBody>
          <a:bodyPr lIns="0" tIns="0" rIns="0" bIns="0" anchor="t" anchorCtr="0"/>
          <a:lstStyle>
            <a:lvl1pPr algn="ctr">
              <a:defRPr sz="4500" i="1" cap="none" baseline="0"/>
            </a:lvl1pPr>
          </a:lstStyle>
          <a:p>
            <a:r>
              <a:rPr lang="de-DE" smtClean="0"/>
              <a:t>Chapter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2" y="1988840"/>
            <a:ext cx="7487180" cy="934591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ctr">
              <a:lnSpc>
                <a:spcPct val="100000"/>
              </a:lnSpc>
              <a:defRPr sz="4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smtClean="0"/>
              <a:t>No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21437" y="366524"/>
            <a:ext cx="7495476" cy="5929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76256" y="6559528"/>
            <a:ext cx="144016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1969-D607-49D3-AB8A-260CCF6D3158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4283968" y="6559528"/>
            <a:ext cx="57606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D0BE9-70EC-4B39-9A52-D039DF7AE93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1436" y="6559528"/>
            <a:ext cx="1527944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821437" y="1268758"/>
            <a:ext cx="7495476" cy="511299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674" r:id="rId3"/>
    <p:sldLayoutId id="2147483663" r:id="rId4"/>
    <p:sldLayoutId id="2147483701" r:id="rId5"/>
    <p:sldLayoutId id="2147483671" r:id="rId6"/>
    <p:sldLayoutId id="2147483702" r:id="rId7"/>
    <p:sldLayoutId id="2147483672" r:id="rId8"/>
    <p:sldLayoutId id="2147483703" r:id="rId9"/>
    <p:sldLayoutId id="2147483699" r:id="rId10"/>
    <p:sldLayoutId id="2147483700" r:id="rId11"/>
    <p:sldLayoutId id="2147483652" r:id="rId12"/>
    <p:sldLayoutId id="2147483654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692" r:id="rId30"/>
    <p:sldLayoutId id="2147483693" r:id="rId31"/>
    <p:sldLayoutId id="2147483694" r:id="rId32"/>
    <p:sldLayoutId id="2147483657" r:id="rId33"/>
    <p:sldLayoutId id="2147483673" r:id="rId34"/>
    <p:sldLayoutId id="2147483655" r:id="rId35"/>
    <p:sldLayoutId id="2147483704" r:id="rId36"/>
    <p:sldLayoutId id="2147483705" r:id="rId37"/>
    <p:sldLayoutId id="2147483706" r:id="rId38"/>
    <p:sldLayoutId id="2147483707" r:id="rId39"/>
    <p:sldLayoutId id="2147483708" r:id="rId40"/>
  </p:sldLayoutIdLst>
  <p:transition>
    <p:fade/>
  </p:transition>
  <p:hf hdr="0"/>
  <p:txStyles>
    <p:titleStyle>
      <a:lvl1pPr algn="l" defTabSz="720000" rtl="0" eaLnBrk="1" latinLnBrk="0" hangingPunct="1">
        <a:lnSpc>
          <a:spcPct val="130000"/>
        </a:lnSpc>
        <a:spcBef>
          <a:spcPct val="0"/>
        </a:spcBef>
        <a:buNone/>
        <a:defRPr sz="2000" i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Arial" pitchFamily="34" charset="0"/>
        <a:buNone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Times New Roman" pitchFamily="18" charset="0"/>
        <a:buChar char="●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36000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tx1"/>
        </a:buClr>
        <a:buFont typeface="Symbol" pitchFamily="18" charset="2"/>
        <a:buChar char="-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159-C47E-4033-A4F1-CE79575269D2}" type="datetime3">
              <a:rPr lang="de-DE" smtClean="0"/>
              <a:pPr/>
              <a:t>27/08/14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6. Lose Kopplung (Loose </a:t>
            </a:r>
            <a:r>
              <a:rPr lang="de-DE" dirty="0" err="1" smtClean="0"/>
              <a:t>Coupling</a:t>
            </a:r>
            <a:r>
              <a:rPr lang="de-DE" dirty="0" smtClean="0"/>
              <a:t>)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Lose Kopplung bedeutet Reduzierung der Abhängigkeiten verschiedener Komponenten.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Dadurch wird es einfacher, Änderungen in einem bestimmten Teil der Software durchzuführen, ohne dass es Auswirkungen auf den Rest des Systems hat.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Lose Kopplung sollte ein grundlegendes Design-Ziel</a:t>
            </a:r>
          </a:p>
          <a:p>
            <a:pPr marL="450850" indent="-450850"/>
            <a:r>
              <a:rPr lang="de-DE" dirty="0" smtClean="0"/>
              <a:t>	bei Software auf Enterprise-Ebene sein.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 die in der Einleitung beschriebenen Anforderungen auf die Entwicklung zu übertragen, kommt das Akronym SOLID ins Spiel.</a:t>
            </a:r>
          </a:p>
          <a:p>
            <a:endParaRPr lang="de-DE" dirty="0" smtClean="0"/>
          </a:p>
          <a:p>
            <a:r>
              <a:rPr lang="de-DE" dirty="0" smtClean="0"/>
              <a:t>SOLID steht für:</a:t>
            </a:r>
          </a:p>
          <a:p>
            <a:r>
              <a:rPr lang="de-DE" dirty="0" smtClean="0"/>
              <a:t>	- </a:t>
            </a:r>
            <a:r>
              <a:rPr lang="de-DE" b="1" dirty="0" smtClean="0"/>
              <a:t>S</a:t>
            </a:r>
            <a:r>
              <a:rPr lang="de-DE" dirty="0" smtClean="0"/>
              <a:t>ingle </a:t>
            </a:r>
            <a:r>
              <a:rPr lang="de-DE" dirty="0" err="1" smtClean="0"/>
              <a:t>responsibility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O</a:t>
            </a:r>
            <a:r>
              <a:rPr lang="de-DE" dirty="0" smtClean="0"/>
              <a:t>pen/</a:t>
            </a:r>
            <a:r>
              <a:rPr lang="de-DE" dirty="0" err="1" smtClean="0"/>
              <a:t>close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L</a:t>
            </a:r>
            <a:r>
              <a:rPr lang="de-DE" dirty="0" err="1" smtClean="0"/>
              <a:t>iskov</a:t>
            </a:r>
            <a:r>
              <a:rPr lang="de-DE" dirty="0" smtClean="0"/>
              <a:t> </a:t>
            </a:r>
            <a:r>
              <a:rPr lang="de-DE" dirty="0" err="1" smtClean="0"/>
              <a:t>substitution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smtClean="0"/>
              <a:t>I</a:t>
            </a:r>
            <a:r>
              <a:rPr lang="de-DE" dirty="0" smtClean="0"/>
              <a:t>nterface </a:t>
            </a:r>
            <a:r>
              <a:rPr lang="de-DE" dirty="0" err="1" smtClean="0"/>
              <a:t>segregation</a:t>
            </a:r>
            <a:endParaRPr lang="de-DE" dirty="0" smtClean="0"/>
          </a:p>
          <a:p>
            <a:r>
              <a:rPr lang="de-DE" dirty="0" smtClean="0"/>
              <a:t>	- </a:t>
            </a:r>
            <a:r>
              <a:rPr lang="de-DE" b="1" dirty="0" err="1" smtClean="0"/>
              <a:t>D</a:t>
            </a:r>
            <a:r>
              <a:rPr lang="de-DE" dirty="0" err="1" smtClean="0"/>
              <a:t>ependency</a:t>
            </a:r>
            <a:r>
              <a:rPr lang="de-DE" dirty="0" smtClean="0"/>
              <a:t> </a:t>
            </a:r>
            <a:r>
              <a:rPr lang="de-DE" dirty="0" err="1" smtClean="0"/>
              <a:t>inversion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Single </a:t>
            </a:r>
            <a:r>
              <a:rPr lang="de-DE" dirty="0" err="1" smtClean="0"/>
              <a:t>Responsibility</a:t>
            </a:r>
            <a:r>
              <a:rPr lang="de-DE" dirty="0" smtClean="0"/>
              <a:t> Prinzip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Eine Klasse darf nur eine fest definierte Aufgabe erfüllen.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Dazu darf die Klasse nur Funktionen enthalten, die zur Erfüllung der einen Aufgabe dienen.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2. Open / Close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Software Entitäten (Klassen, Methoden usw.) sollten offen für Erweiterungen und geschlossen für Modifikationen sein.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Zu den Techniken gehört z.B. Klassenvererbung. Neues Verhalten einer Klasse soll nur durch Vererbung hinzugefügt werden, dadurch wird die Basisklasse nicht verändert.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Wichtig z.B. für Unit Tests.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3. Das </a:t>
            </a:r>
            <a:r>
              <a:rPr lang="de-DE" dirty="0" err="1" smtClean="0"/>
              <a:t>Liskov</a:t>
            </a:r>
            <a:r>
              <a:rPr lang="de-DE" dirty="0" smtClean="0"/>
              <a:t> Substitution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Ein Program, welches Objekte einer Basisklasse T verwendet, muss auch mit Objekten der davon abgeleiteten Klasse S korrekt funktionieren, ohne das Program zu verändern.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4. Interface Segregation Prinzip</a:t>
            </a:r>
          </a:p>
          <a:p>
            <a:pPr marL="450850" indent="-450850"/>
            <a:r>
              <a:rPr lang="de-DE" dirty="0" smtClean="0"/>
              <a:t>	</a:t>
            </a:r>
          </a:p>
          <a:p>
            <a:pPr marL="450850" indent="-450850"/>
            <a:r>
              <a:rPr lang="de-DE" dirty="0" smtClean="0"/>
              <a:t>	Besagt, dass </a:t>
            </a:r>
            <a:r>
              <a:rPr lang="de-DE" dirty="0" smtClean="0"/>
              <a:t>Interfaces, </a:t>
            </a:r>
            <a:r>
              <a:rPr lang="de-DE" dirty="0" smtClean="0"/>
              <a:t>die sehr groß </a:t>
            </a:r>
            <a:r>
              <a:rPr lang="de-DE" dirty="0" smtClean="0"/>
              <a:t>sind, </a:t>
            </a:r>
            <a:r>
              <a:rPr lang="de-DE" dirty="0" smtClean="0"/>
              <a:t>auf kleinere Interfaces aufgeteilt werden sollen.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Soll dazu führen, dass Klassen nur noch die Methoden implementieren, die sie auch wirklich verwenden.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Interface Segregation begünstigt die lose Kopplung.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Module </a:t>
            </a:r>
            <a:r>
              <a:rPr lang="de-DE" dirty="0" smtClean="0"/>
              <a:t>höherer </a:t>
            </a:r>
            <a:r>
              <a:rPr lang="de-DE" dirty="0" smtClean="0"/>
              <a:t>Ebene sollen nicht von Modulen niedrigerer Ebene abhängig sein. Beide sollten von Abstraktionen abhängen.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Dabei gilt, je niedriger die Ebene, umso spezieller die Vorgänge.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In Modulen höherer Ebene werden allgemeine Abläufe umgesetzt.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Dependency</a:t>
            </a:r>
            <a:r>
              <a:rPr lang="de-DE" dirty="0" smtClean="0"/>
              <a:t> Inversion Prinzip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Ist die Anordnung falsch umgesetzt, führen Änderungen an Modulen niedrigerer Ebene auch automatisch zu Änderungen an Modulen höherer Ebene.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Dies würde wieder zu höherer Kopplung der Module führen.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02 SOLID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 </a:t>
                      </a:r>
                      <a:r>
                        <a:rPr lang="de-DE" sz="3000" dirty="0" err="1" smtClean="0"/>
                        <a:t>of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Control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52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02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SOLID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03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Inversion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of</a:t>
                      </a:r>
                      <a:r>
                        <a:rPr lang="de-DE" sz="3000" baseline="0" dirty="0" smtClean="0"/>
                        <a:t> </a:t>
                      </a:r>
                      <a:r>
                        <a:rPr lang="de-DE" sz="3000" baseline="0" dirty="0" err="1" smtClean="0"/>
                        <a:t>Control</a:t>
                      </a:r>
                      <a:endParaRPr lang="de-DE" sz="30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0850" indent="-450850"/>
            <a:r>
              <a:rPr lang="de-DE" dirty="0" smtClean="0"/>
              <a:t>	Erhöht Qualität, </a:t>
            </a:r>
            <a:r>
              <a:rPr lang="de-DE" dirty="0" err="1" smtClean="0"/>
              <a:t>Wartbarkeit</a:t>
            </a:r>
            <a:r>
              <a:rPr lang="de-DE" dirty="0" smtClean="0"/>
              <a:t>, </a:t>
            </a:r>
            <a:r>
              <a:rPr lang="de-DE" dirty="0" err="1" smtClean="0"/>
              <a:t>Testbarkeit</a:t>
            </a:r>
            <a:r>
              <a:rPr lang="de-DE" dirty="0" smtClean="0"/>
              <a:t> und Skalierbarkeit einer Anwendung.</a:t>
            </a:r>
          </a:p>
          <a:p>
            <a:pPr marL="450850" indent="-450850"/>
            <a:endParaRPr lang="de-DE" dirty="0" smtClean="0"/>
          </a:p>
          <a:p>
            <a:pPr marL="450850" indent="-450850"/>
            <a:r>
              <a:rPr lang="de-DE" dirty="0" smtClean="0"/>
              <a:t>	Idee dahinter: „</a:t>
            </a:r>
            <a:r>
              <a:rPr lang="de-DE" b="1" dirty="0" smtClean="0"/>
              <a:t>Hollywood-Prinzip</a:t>
            </a:r>
            <a:r>
              <a:rPr lang="de-DE" dirty="0" smtClean="0"/>
              <a:t>“</a:t>
            </a:r>
          </a:p>
          <a:p>
            <a:pPr marL="450850" indent="-450850"/>
            <a:r>
              <a:rPr lang="de-DE" dirty="0" smtClean="0"/>
              <a:t>				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wollen wir erreichen, dass Komponenten so wenig </a:t>
            </a:r>
            <a:r>
              <a:rPr lang="de-DE" dirty="0" smtClean="0"/>
              <a:t>wie möglich voneinander abhängig sind.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Idealerweise wissen die einzelnen Komponenten </a:t>
            </a:r>
            <a:r>
              <a:rPr lang="de-DE" dirty="0" smtClean="0"/>
              <a:t>nichts </a:t>
            </a:r>
            <a:r>
              <a:rPr lang="de-DE" dirty="0" smtClean="0"/>
              <a:t>voneinander.</a:t>
            </a:r>
          </a:p>
          <a:p>
            <a:endParaRPr lang="de-DE" dirty="0" smtClean="0"/>
          </a:p>
          <a:p>
            <a:r>
              <a:rPr lang="de-DE" dirty="0" smtClean="0"/>
              <a:t>Mit Hilfe von Interfaces wird dieses Verhalten erreicht.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04058"/>
          </a:xfrm>
        </p:spPr>
        <p:txBody>
          <a:bodyPr/>
          <a:lstStyle/>
          <a:p>
            <a:r>
              <a:rPr lang="de-DE" dirty="0" smtClean="0"/>
              <a:t>Ausgangslage: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10" name="Flussdiagramm: Prozess 9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cxnSp>
        <p:nvCxnSpPr>
          <p:cNvPr id="12" name="Gerade Verbindung mit Pfeil 11"/>
          <p:cNvCxnSpPr>
            <a:stCxn id="9" idx="3"/>
            <a:endCxn id="10" idx="1"/>
          </p:cNvCxnSpPr>
          <p:nvPr/>
        </p:nvCxnSpPr>
        <p:spPr>
          <a:xfrm>
            <a:off x="3347864" y="2348880"/>
            <a:ext cx="1944216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79912" y="1916832"/>
            <a:ext cx="93610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600" dirty="0" smtClean="0"/>
              <a:t>erzeugt</a:t>
            </a:r>
          </a:p>
        </p:txBody>
      </p:sp>
      <p:sp>
        <p:nvSpPr>
          <p:cNvPr id="14" name="Inhaltsplatzhalter 5"/>
          <p:cNvSpPr txBox="1">
            <a:spLocks/>
          </p:cNvSpPr>
          <p:nvPr/>
        </p:nvSpPr>
        <p:spPr>
          <a:xfrm>
            <a:off x="827584" y="3284982"/>
            <a:ext cx="7495477" cy="3024338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diesem Fall sind die Abhängigkeiten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der Klassen hart 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codiert</a:t>
            </a:r>
            <a:r>
              <a:rPr lang="de-DE" sz="2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 </a:t>
            </a:r>
            <a:r>
              <a:rPr lang="de-DE" sz="2200" noProof="0" dirty="0" err="1" smtClean="0"/>
              <a:t>Compile</a:t>
            </a:r>
            <a:r>
              <a:rPr lang="de-DE" sz="2200" dirty="0" smtClean="0"/>
              <a:t>-Z</a:t>
            </a:r>
            <a:r>
              <a:rPr kumimoji="0" lang="de-DE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eit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wird schon festgelegt, welche Interaktionen unter den Objekten bestehen.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Nachträgliche Änderungen sind nur schwer umzusetzen.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Eine neue Anforderung könnte z.B. </a:t>
            </a:r>
            <a:r>
              <a:rPr lang="de-DE" dirty="0" smtClean="0"/>
              <a:t>sein</a:t>
            </a:r>
            <a:r>
              <a:rPr lang="de-DE" dirty="0" smtClean="0"/>
              <a:t>, dass die Bücher nicht in einer hart codierten Liste </a:t>
            </a:r>
            <a:r>
              <a:rPr lang="de-DE" dirty="0" smtClean="0"/>
              <a:t>stehen, </a:t>
            </a:r>
            <a:r>
              <a:rPr lang="de-DE" dirty="0" smtClean="0"/>
              <a:t>sondern aus der DB kommen.</a:t>
            </a:r>
          </a:p>
          <a:p>
            <a:endParaRPr lang="de-DE" dirty="0" smtClean="0"/>
          </a:p>
          <a:p>
            <a:r>
              <a:rPr lang="de-DE" dirty="0" err="1" smtClean="0"/>
              <a:t>Testbarkeit</a:t>
            </a:r>
            <a:r>
              <a:rPr lang="de-DE" dirty="0" smtClean="0"/>
              <a:t> ist auch nicht gegeben, da man immer gegen </a:t>
            </a:r>
            <a:r>
              <a:rPr lang="de-DE" dirty="0" smtClean="0"/>
              <a:t>konkrete </a:t>
            </a:r>
            <a:r>
              <a:rPr lang="de-DE" dirty="0" smtClean="0"/>
              <a:t>Instanzen testen müsste.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821436" y="1268758"/>
            <a:ext cx="7495477" cy="576066"/>
          </a:xfrm>
        </p:spPr>
        <p:txBody>
          <a:bodyPr/>
          <a:lstStyle/>
          <a:p>
            <a:r>
              <a:rPr lang="de-DE" dirty="0" smtClean="0"/>
              <a:t>Anwendung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03 Inversion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27584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292080" y="1988840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131840" y="3645024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1" name="Gerade Verbindung mit Pfeil 10"/>
          <p:cNvCxnSpPr>
            <a:stCxn id="7" idx="2"/>
            <a:endCxn id="9" idx="0"/>
          </p:cNvCxnSpPr>
          <p:nvPr/>
        </p:nvCxnSpPr>
        <p:spPr>
          <a:xfrm>
            <a:off x="2087724" y="2708920"/>
            <a:ext cx="2304256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8" idx="2"/>
            <a:endCxn id="9" idx="0"/>
          </p:cNvCxnSpPr>
          <p:nvPr/>
        </p:nvCxnSpPr>
        <p:spPr>
          <a:xfrm flipH="1">
            <a:off x="4391980" y="2708920"/>
            <a:ext cx="2160240" cy="93610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4"/>
          <p:cNvSpPr txBox="1">
            <a:spLocks/>
          </p:cNvSpPr>
          <p:nvPr/>
        </p:nvSpPr>
        <p:spPr>
          <a:xfrm>
            <a:off x="892947" y="4797152"/>
            <a:ext cx="7495477" cy="15841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 dem Einführen des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Interfaces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IBookFinder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verhindern wir, dass es eine direkte Abhängigkeit zwischen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Inventory</a:t>
            </a:r>
            <a:r>
              <a:rPr lang="de-DE" sz="2200" b="1" dirty="0" err="1" smtClean="0"/>
              <a:t>Helper</a:t>
            </a:r>
            <a:r>
              <a:rPr lang="de-DE" sz="2200" dirty="0" smtClean="0"/>
              <a:t> und </a:t>
            </a:r>
            <a:r>
              <a:rPr lang="de-DE" sz="2200" b="1" dirty="0" err="1" smtClean="0"/>
              <a:t>MyBookFinder</a:t>
            </a:r>
            <a:r>
              <a:rPr lang="de-DE" sz="2200" dirty="0" smtClean="0"/>
              <a:t> gibt.</a:t>
            </a: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de-DE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04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Dependency</a:t>
                      </a:r>
                      <a:r>
                        <a:rPr lang="de-DE" sz="3000" dirty="0" smtClean="0"/>
                        <a:t> </a:t>
                      </a:r>
                      <a:r>
                        <a:rPr lang="de-DE" sz="3000" dirty="0" err="1" smtClean="0"/>
                        <a:t>Injection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Anwendung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Im vorangegangen Beispiel gibt es noch ein </a:t>
            </a:r>
            <a:r>
              <a:rPr lang="de-DE" dirty="0" smtClean="0"/>
              <a:t>Problem: </a:t>
            </a:r>
            <a:r>
              <a:rPr lang="de-DE" dirty="0" smtClean="0"/>
              <a:t>A</a:t>
            </a:r>
            <a:r>
              <a:rPr lang="de-DE" dirty="0" smtClean="0"/>
              <a:t>uch </a:t>
            </a:r>
            <a:r>
              <a:rPr lang="de-DE" dirty="0" smtClean="0"/>
              <a:t>bei der Verwendung des Interfaces müssen wir mit </a:t>
            </a:r>
            <a:r>
              <a:rPr lang="de-DE" b="1" dirty="0" err="1" smtClean="0"/>
              <a:t>new</a:t>
            </a:r>
            <a:r>
              <a:rPr lang="de-DE" dirty="0" smtClean="0"/>
              <a:t> ein konkretes Objekt </a:t>
            </a:r>
            <a:r>
              <a:rPr lang="de-DE" dirty="0" err="1" smtClean="0"/>
              <a:t>instanzieren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Dadurch können wir immer noch nicht die Komponente </a:t>
            </a:r>
            <a:r>
              <a:rPr lang="de-DE" b="1" dirty="0" err="1" smtClean="0"/>
              <a:t>MyBookFinder</a:t>
            </a:r>
            <a:r>
              <a:rPr lang="de-DE" dirty="0" smtClean="0"/>
              <a:t> durch eine andere Komponente austauschen, ohne die Komponente </a:t>
            </a:r>
            <a:r>
              <a:rPr lang="de-DE" b="1" dirty="0" err="1" smtClean="0"/>
              <a:t>InventoryHelper</a:t>
            </a:r>
            <a:r>
              <a:rPr lang="de-DE" dirty="0" smtClean="0"/>
              <a:t> anpassen zu müssen.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Zwar sucht die </a:t>
            </a:r>
            <a:r>
              <a:rPr lang="de-DE" b="1" dirty="0" err="1" smtClean="0"/>
              <a:t>InventoryHelper</a:t>
            </a:r>
            <a:r>
              <a:rPr lang="de-DE" dirty="0" smtClean="0"/>
              <a:t> Klasse die Bücher mit Hilfe des Interfaces, jedoch muss immer noch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werden.</a:t>
            </a:r>
          </a:p>
          <a:p>
            <a:endParaRPr lang="de-DE" dirty="0" smtClean="0"/>
          </a:p>
          <a:p>
            <a:r>
              <a:rPr lang="de-DE" dirty="0" smtClean="0"/>
              <a:t>Eigentlich sind durch das Interface die Abhängigkeiten noch komplexer geworden.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  <p:sp>
        <p:nvSpPr>
          <p:cNvPr id="7" name="Flussdiagramm: Prozess 6"/>
          <p:cNvSpPr/>
          <p:nvPr/>
        </p:nvSpPr>
        <p:spPr>
          <a:xfrm>
            <a:off x="899592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InventoryHelper</a:t>
            </a:r>
            <a:endParaRPr lang="de-DE" sz="1600" b="1" dirty="0" smtClean="0"/>
          </a:p>
        </p:txBody>
      </p:sp>
      <p:sp>
        <p:nvSpPr>
          <p:cNvPr id="8" name="Flussdiagramm: Prozess 7"/>
          <p:cNvSpPr/>
          <p:nvPr/>
        </p:nvSpPr>
        <p:spPr>
          <a:xfrm>
            <a:off x="5364088" y="4653136"/>
            <a:ext cx="2520280" cy="720080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MyBookFinder</a:t>
            </a:r>
            <a:endParaRPr lang="de-DE" sz="1600" b="1" dirty="0" smtClean="0"/>
          </a:p>
        </p:txBody>
      </p:sp>
      <p:sp>
        <p:nvSpPr>
          <p:cNvPr id="9" name="Flussdiagramm: Prozess 8"/>
          <p:cNvSpPr/>
          <p:nvPr/>
        </p:nvSpPr>
        <p:spPr>
          <a:xfrm>
            <a:off x="3203848" y="5733256"/>
            <a:ext cx="2520280" cy="72008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DE" sz="1600" b="1" dirty="0" err="1" smtClean="0"/>
              <a:t>IBookFinder</a:t>
            </a:r>
            <a:endParaRPr lang="de-DE" sz="1600" b="1" dirty="0" smtClean="0"/>
          </a:p>
        </p:txBody>
      </p:sp>
      <p:cxnSp>
        <p:nvCxnSpPr>
          <p:cNvPr id="10" name="Gerade Verbindung mit Pfeil 9"/>
          <p:cNvCxnSpPr>
            <a:stCxn id="7" idx="2"/>
            <a:endCxn id="9" idx="0"/>
          </p:cNvCxnSpPr>
          <p:nvPr/>
        </p:nvCxnSpPr>
        <p:spPr>
          <a:xfrm>
            <a:off x="2159732" y="5373216"/>
            <a:ext cx="2304256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8" idx="2"/>
            <a:endCxn id="9" idx="0"/>
          </p:cNvCxnSpPr>
          <p:nvPr/>
        </p:nvCxnSpPr>
        <p:spPr>
          <a:xfrm flipH="1">
            <a:off x="4463988" y="5373216"/>
            <a:ext cx="2160240" cy="36004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krümmte Verbindung 14"/>
          <p:cNvCxnSpPr>
            <a:stCxn id="7" idx="0"/>
            <a:endCxn id="8" idx="0"/>
          </p:cNvCxnSpPr>
          <p:nvPr/>
        </p:nvCxnSpPr>
        <p:spPr>
          <a:xfrm rot="5400000" flipH="1" flipV="1">
            <a:off x="4391980" y="2420888"/>
            <a:ext cx="12700" cy="4464496"/>
          </a:xfrm>
          <a:prstGeom prst="curvedConnector3">
            <a:avLst>
              <a:gd name="adj1" fmla="val 4443041"/>
            </a:avLst>
          </a:prstGeom>
          <a:ln w="127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muss es </a:t>
            </a:r>
            <a:r>
              <a:rPr lang="de-DE" dirty="0" smtClean="0"/>
              <a:t>sein </a:t>
            </a:r>
            <a:r>
              <a:rPr lang="de-DE" dirty="0" smtClean="0"/>
              <a:t>Objekte zu </a:t>
            </a:r>
            <a:r>
              <a:rPr lang="de-DE" dirty="0" smtClean="0"/>
              <a:t>bekommen, </a:t>
            </a:r>
            <a:r>
              <a:rPr lang="de-DE" dirty="0" smtClean="0"/>
              <a:t>die Interfaces </a:t>
            </a:r>
            <a:r>
              <a:rPr lang="de-DE" dirty="0" smtClean="0"/>
              <a:t>implementieren, </a:t>
            </a:r>
            <a:r>
              <a:rPr lang="de-DE" dirty="0" smtClean="0"/>
              <a:t>ohne das Objekt direkt zu erstellen.</a:t>
            </a:r>
          </a:p>
          <a:p>
            <a:endParaRPr lang="de-DE" dirty="0" smtClean="0"/>
          </a:p>
          <a:p>
            <a:r>
              <a:rPr lang="de-DE" dirty="0" smtClean="0"/>
              <a:t>Hier kommt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r>
              <a:rPr lang="de-DE" dirty="0" smtClean="0"/>
              <a:t> (DI) ins Spiel.</a:t>
            </a:r>
          </a:p>
          <a:p>
            <a:endParaRPr lang="de-DE" dirty="0" smtClean="0"/>
          </a:p>
          <a:p>
            <a:r>
              <a:rPr lang="de-DE" dirty="0" smtClean="0"/>
              <a:t>DI Pattern besteht aus zwei Teilen:</a:t>
            </a:r>
          </a:p>
          <a:p>
            <a:r>
              <a:rPr lang="de-DE" dirty="0" smtClean="0"/>
              <a:t>	1. Entfernen aller Abhängigkeiten auf 	  	 	   konkreten Klassen (</a:t>
            </a:r>
            <a:r>
              <a:rPr lang="de-DE" b="1" dirty="0" err="1" smtClean="0"/>
              <a:t>InventoryHelper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	2. Injizieren der </a:t>
            </a:r>
            <a:r>
              <a:rPr lang="de-DE" dirty="0" smtClean="0"/>
              <a:t>Abhängigkeiten, </a:t>
            </a:r>
            <a:r>
              <a:rPr lang="de-DE" dirty="0" smtClean="0"/>
              <a:t>die von der </a:t>
            </a:r>
            <a:r>
              <a:rPr lang="de-DE" dirty="0" smtClean="0"/>
              <a:t>	   </a:t>
            </a:r>
            <a:r>
              <a:rPr lang="de-DE" dirty="0" smtClean="0"/>
              <a:t>Klasse </a:t>
            </a:r>
            <a:r>
              <a:rPr lang="de-DE" b="1" dirty="0" err="1" smtClean="0"/>
              <a:t>InventoryHelper</a:t>
            </a:r>
            <a:r>
              <a:rPr lang="de-DE" b="1" dirty="0" smtClean="0"/>
              <a:t> </a:t>
            </a:r>
            <a:r>
              <a:rPr lang="de-DE" dirty="0" smtClean="0"/>
              <a:t>deklariert </a:t>
            </a:r>
            <a:r>
              <a:rPr lang="de-DE" dirty="0" smtClean="0"/>
              <a:t>wurden, 	 	   wenn </a:t>
            </a:r>
            <a:r>
              <a:rPr lang="de-DE" dirty="0" smtClean="0"/>
              <a:t>eine Instanz der Klasse erstellt </a:t>
            </a:r>
            <a:r>
              <a:rPr lang="de-DE" dirty="0" smtClean="0"/>
              <a:t>wird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04 </a:t>
            </a:r>
            <a:r>
              <a:rPr lang="de-DE" dirty="0" err="1" smtClean="0"/>
              <a:t>Dependency</a:t>
            </a:r>
            <a:r>
              <a:rPr lang="de-DE" dirty="0" smtClean="0"/>
              <a:t> </a:t>
            </a:r>
            <a:r>
              <a:rPr lang="de-DE" dirty="0" err="1" smtClean="0"/>
              <a:t>Injection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05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err="1" smtClean="0"/>
                        <a:t>Unity</a:t>
                      </a:r>
                      <a:endParaRPr lang="de-DE" sz="30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Einleitung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Mit </a:t>
            </a:r>
            <a:r>
              <a:rPr lang="de-DE" dirty="0" err="1" smtClean="0"/>
              <a:t>IoC</a:t>
            </a:r>
            <a:r>
              <a:rPr lang="de-DE" dirty="0" smtClean="0"/>
              <a:t> und DI wurden nun die Probleme mit den Abhängigkeiten gelöst.</a:t>
            </a:r>
          </a:p>
          <a:p>
            <a:endParaRPr lang="de-DE" dirty="0" smtClean="0"/>
          </a:p>
          <a:p>
            <a:r>
              <a:rPr lang="de-DE" dirty="0" smtClean="0"/>
              <a:t>Nun kommt aber eine neue Frage auf:</a:t>
            </a:r>
          </a:p>
          <a:p>
            <a:r>
              <a:rPr lang="de-DE" dirty="0" smtClean="0"/>
              <a:t>Wie </a:t>
            </a:r>
            <a:r>
              <a:rPr lang="de-DE" dirty="0" err="1" smtClean="0"/>
              <a:t>instanziere</a:t>
            </a:r>
            <a:r>
              <a:rPr lang="de-DE" dirty="0" smtClean="0"/>
              <a:t> ich eine konkrete Implementierung von </a:t>
            </a:r>
            <a:r>
              <a:rPr lang="de-DE" dirty="0" smtClean="0"/>
              <a:t>Interfaces, </a:t>
            </a:r>
            <a:r>
              <a:rPr lang="de-DE" dirty="0" smtClean="0"/>
              <a:t>ohne an irgendeiner Stelle in der Anwendung neue Abhängigkeiten zu schaffen?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Oder anders gesagt:</a:t>
            </a:r>
          </a:p>
          <a:p>
            <a:r>
              <a:rPr lang="de-DE" dirty="0" smtClean="0"/>
              <a:t>Ich brauche immer noch irgendwo im Code eine </a:t>
            </a:r>
            <a:r>
              <a:rPr lang="de-DE" dirty="0" smtClean="0"/>
              <a:t>Stelle, </a:t>
            </a:r>
            <a:r>
              <a:rPr lang="de-DE" dirty="0" smtClean="0"/>
              <a:t>die wie folgt aussieht: </a:t>
            </a:r>
          </a:p>
          <a:p>
            <a:r>
              <a:rPr lang="de-DE" sz="2000" b="1" dirty="0" err="1" smtClean="0"/>
              <a:t>IBookFinder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MyBookFinder</a:t>
            </a:r>
            <a:r>
              <a:rPr lang="de-DE" sz="2000" b="1" dirty="0" smtClean="0"/>
              <a:t>();</a:t>
            </a:r>
          </a:p>
          <a:p>
            <a:r>
              <a:rPr lang="de-DE" sz="2000" b="1" dirty="0" err="1" smtClean="0"/>
              <a:t>InventoryHelper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helper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new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InventoryHelper</a:t>
            </a:r>
            <a:r>
              <a:rPr lang="de-DE" sz="2000" b="1" dirty="0" smtClean="0"/>
              <a:t>(</a:t>
            </a:r>
            <a:r>
              <a:rPr lang="de-DE" sz="2000" b="1" dirty="0" err="1" smtClean="0"/>
              <a:t>bookFinder</a:t>
            </a:r>
            <a:r>
              <a:rPr lang="de-DE" sz="2000" b="1" dirty="0" smtClean="0"/>
              <a:t>);</a:t>
            </a:r>
          </a:p>
          <a:p>
            <a:endParaRPr lang="de-DE" dirty="0" smtClean="0"/>
          </a:p>
          <a:p>
            <a:r>
              <a:rPr lang="de-DE" dirty="0" smtClean="0"/>
              <a:t>Um auch dieses Problem zu lösen, verwenden wir einen sogenannten </a:t>
            </a:r>
            <a:r>
              <a:rPr lang="de-DE" dirty="0" err="1" smtClean="0"/>
              <a:t>IoC</a:t>
            </a:r>
            <a:r>
              <a:rPr lang="de-DE" dirty="0" smtClean="0"/>
              <a:t> Container.</a:t>
            </a:r>
          </a:p>
          <a:p>
            <a:endParaRPr lang="de-DE" dirty="0" smtClean="0"/>
          </a:p>
          <a:p>
            <a:r>
              <a:rPr lang="de-DE" dirty="0" err="1" smtClean="0"/>
              <a:t>IoC</a:t>
            </a:r>
            <a:r>
              <a:rPr lang="de-DE" dirty="0" smtClean="0"/>
              <a:t> Container dienen als Vermittler zwischen den </a:t>
            </a:r>
            <a:r>
              <a:rPr lang="de-DE" dirty="0" smtClean="0"/>
              <a:t>Abhängigkeiten, </a:t>
            </a:r>
            <a:r>
              <a:rPr lang="de-DE" dirty="0" smtClean="0"/>
              <a:t>die eine Klasse definiert </a:t>
            </a:r>
            <a:r>
              <a:rPr lang="de-DE" dirty="0" smtClean="0"/>
              <a:t>(</a:t>
            </a:r>
            <a:r>
              <a:rPr lang="de-DE" b="1" dirty="0" err="1" smtClean="0"/>
              <a:t>InventoryHelper</a:t>
            </a:r>
            <a:r>
              <a:rPr lang="de-DE" dirty="0" smtClean="0"/>
              <a:t>) und </a:t>
            </a:r>
            <a:r>
              <a:rPr lang="de-DE" dirty="0" smtClean="0"/>
              <a:t>Klassen, </a:t>
            </a:r>
            <a:r>
              <a:rPr lang="de-DE" dirty="0" smtClean="0"/>
              <a:t>die genutzt werden </a:t>
            </a:r>
            <a:r>
              <a:rPr lang="de-DE" dirty="0" smtClean="0"/>
              <a:t>können, </a:t>
            </a:r>
            <a:r>
              <a:rPr lang="de-DE" dirty="0" smtClean="0"/>
              <a:t>um diese Abhängigkeiten zu lösen (</a:t>
            </a:r>
            <a:r>
              <a:rPr lang="de-DE" b="1" dirty="0" err="1" smtClean="0"/>
              <a:t>MyBookFinder</a:t>
            </a:r>
            <a:r>
              <a:rPr lang="de-DE" dirty="0" smtClean="0"/>
              <a:t>).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FCC8-0ED7-4612-A4E5-D7880F8808E1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/>
              <a:t>Unity</a:t>
            </a:r>
            <a:r>
              <a:rPr lang="de-DE" dirty="0" smtClean="0"/>
              <a:t> ist so ein </a:t>
            </a:r>
            <a:r>
              <a:rPr lang="de-DE" dirty="0" err="1" smtClean="0"/>
              <a:t>IoC</a:t>
            </a:r>
            <a:r>
              <a:rPr lang="de-DE" dirty="0" smtClean="0"/>
              <a:t> </a:t>
            </a:r>
            <a:r>
              <a:rPr lang="de-DE" dirty="0" err="1" smtClean="0"/>
              <a:t>Conatiner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Im </a:t>
            </a:r>
            <a:r>
              <a:rPr lang="de-DE" dirty="0" err="1" smtClean="0"/>
              <a:t>IoC</a:t>
            </a:r>
            <a:r>
              <a:rPr lang="de-DE" dirty="0" smtClean="0"/>
              <a:t> Container werden alle </a:t>
            </a:r>
            <a:r>
              <a:rPr lang="de-DE" dirty="0" smtClean="0"/>
              <a:t>Interfaces, </a:t>
            </a:r>
            <a:r>
              <a:rPr lang="de-DE" dirty="0" smtClean="0"/>
              <a:t>die ich nutzen </a:t>
            </a:r>
            <a:r>
              <a:rPr lang="de-DE" dirty="0" smtClean="0"/>
              <a:t>möchte, </a:t>
            </a:r>
            <a:r>
              <a:rPr lang="de-DE" dirty="0" smtClean="0"/>
              <a:t>registriert.</a:t>
            </a:r>
          </a:p>
          <a:p>
            <a:endParaRPr lang="de-DE" dirty="0" smtClean="0"/>
          </a:p>
          <a:p>
            <a:r>
              <a:rPr lang="de-DE" dirty="0" smtClean="0"/>
              <a:t>Zusätzlich gebe ich an, welche Klassen verwendet werden </a:t>
            </a:r>
            <a:r>
              <a:rPr lang="de-DE" dirty="0" smtClean="0"/>
              <a:t>müssen, </a:t>
            </a:r>
            <a:r>
              <a:rPr lang="de-DE" dirty="0" smtClean="0"/>
              <a:t>um definierte Abhängigkeiten zu bedienen.</a:t>
            </a:r>
          </a:p>
          <a:p>
            <a:endParaRPr lang="de-DE" dirty="0" smtClean="0"/>
          </a:p>
          <a:p>
            <a:r>
              <a:rPr lang="de-DE" dirty="0" smtClean="0"/>
              <a:t>Für das Beispiel heißt das:</a:t>
            </a:r>
          </a:p>
          <a:p>
            <a:r>
              <a:rPr lang="de-DE" dirty="0" smtClean="0"/>
              <a:t>Registrieren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im Container und angeben, dass eine Instanz der Klasse </a:t>
            </a:r>
            <a:r>
              <a:rPr lang="de-DE" b="1" dirty="0" err="1" smtClean="0"/>
              <a:t>MyBookFinder</a:t>
            </a:r>
            <a:r>
              <a:rPr lang="de-DE" dirty="0" smtClean="0"/>
              <a:t> erstellt werden soll, wenn die Implementierung des Interface </a:t>
            </a:r>
            <a:r>
              <a:rPr lang="de-DE" b="1" dirty="0" err="1" smtClean="0"/>
              <a:t>IBookFinder</a:t>
            </a:r>
            <a:r>
              <a:rPr lang="de-DE" dirty="0" smtClean="0"/>
              <a:t> erforderlich ist.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Unity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719427" y="928066"/>
          <a:ext cx="7740666" cy="17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/>
                <a:gridCol w="1080002"/>
                <a:gridCol w="5976664"/>
              </a:tblGrid>
              <a:tr h="882000">
                <a:tc>
                  <a:txBody>
                    <a:bodyPr/>
                    <a:lstStyle/>
                    <a:p>
                      <a:r>
                        <a:rPr lang="de-DE" sz="3000" b="1" dirty="0" smtClean="0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de-DE" sz="30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3000" dirty="0" smtClean="0"/>
                        <a:t>Dateien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882000">
                <a:tc>
                  <a:txBody>
                    <a:bodyPr/>
                    <a:lstStyle/>
                    <a:p>
                      <a:endParaRPr lang="de-DE" sz="30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05AB-6570-4223-88EA-9B639C0B48FC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Titel 5"/>
          <p:cNvSpPr txBox="1">
            <a:spLocks/>
          </p:cNvSpPr>
          <p:nvPr/>
        </p:nvSpPr>
        <p:spPr>
          <a:xfrm>
            <a:off x="821436" y="366523"/>
            <a:ext cx="7495475" cy="59299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7200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 Dateien</a:t>
            </a:r>
            <a:endParaRPr kumimoji="0" lang="de-DE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821436" y="1268758"/>
            <a:ext cx="7495477" cy="51129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</a:t>
            </a:r>
            <a:r>
              <a:rPr kumimoji="0" lang="de-DE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Präsentation und die Solution findet Ihr unter: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2200" baseline="0" dirty="0" smtClean="0"/>
          </a:p>
          <a:p>
            <a:pPr lvl="0">
              <a:lnSpc>
                <a:spcPct val="110000"/>
              </a:lnSpc>
              <a:spcBef>
                <a:spcPts val="1200"/>
              </a:spcBef>
            </a:pPr>
            <a:r>
              <a:rPr lang="de-DE" sz="1600" dirty="0" smtClean="0"/>
              <a:t>https://github.com/fischfasch/IoC_Test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Thank you!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Entwicklung von Software beinhaltet viele Anforderungen.</a:t>
            </a:r>
          </a:p>
          <a:p>
            <a:endParaRPr lang="de-DE" dirty="0" smtClean="0"/>
          </a:p>
          <a:p>
            <a:r>
              <a:rPr lang="de-DE" dirty="0" smtClean="0"/>
              <a:t>Aufgeteilt in funktionale und nicht funktionale Anforderungen.</a:t>
            </a:r>
          </a:p>
          <a:p>
            <a:endParaRPr lang="de-DE" dirty="0" smtClean="0"/>
          </a:p>
          <a:p>
            <a:r>
              <a:rPr lang="de-DE" dirty="0" smtClean="0"/>
              <a:t>Die im folgenden beschriebene Anforderungen sind die am häufigsten </a:t>
            </a:r>
            <a:r>
              <a:rPr lang="de-DE" smtClean="0"/>
              <a:t>vorkommenden grundlegenden </a:t>
            </a:r>
            <a:r>
              <a:rPr lang="de-DE" dirty="0" smtClean="0"/>
              <a:t>Anforderungen an eine Software.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de-DE" dirty="0" err="1" smtClean="0"/>
              <a:t>Wartbarkeit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Je größer das System, umso aufwändiger die Wartung.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r>
              <a:rPr lang="de-DE" dirty="0" err="1" smtClean="0"/>
              <a:t>Wartbarkeit</a:t>
            </a:r>
            <a:r>
              <a:rPr lang="de-DE" dirty="0" smtClean="0"/>
              <a:t> beschreibt, wie einfach es ist ein bestehendes System zu erweitern/anzupassen.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2. </a:t>
            </a:r>
            <a:r>
              <a:rPr lang="de-DE" dirty="0" err="1" smtClean="0"/>
              <a:t>Testbarkeit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Ein testbares System erlaubt das effektive Testen von individuellen Teilen des Systems.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  <a:r>
              <a:rPr lang="de-DE" dirty="0" smtClean="0"/>
              <a:t>Je </a:t>
            </a:r>
            <a:r>
              <a:rPr lang="de-DE" dirty="0" smtClean="0"/>
              <a:t>größer das System, umso aufwändiger das Testen.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Stichwort Test-</a:t>
            </a:r>
            <a:r>
              <a:rPr lang="de-DE" dirty="0" err="1" smtClean="0"/>
              <a:t>Driven</a:t>
            </a:r>
            <a:r>
              <a:rPr lang="de-DE" dirty="0" smtClean="0"/>
              <a:t>-Design (</a:t>
            </a:r>
            <a:r>
              <a:rPr lang="de-DE" dirty="0" smtClean="0"/>
              <a:t>TDD</a:t>
            </a:r>
            <a:r>
              <a:rPr lang="de-DE" dirty="0" smtClean="0"/>
              <a:t>).</a:t>
            </a:r>
            <a:endParaRPr lang="de-DE" dirty="0" smtClean="0"/>
          </a:p>
          <a:p>
            <a:pPr marL="457200" indent="-457200"/>
            <a:r>
              <a:rPr lang="de-DE" dirty="0" smtClean="0"/>
              <a:t>	</a:t>
            </a:r>
          </a:p>
          <a:p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3. Flexibilität und Erweiterbarkeit</a:t>
            </a:r>
          </a:p>
          <a:p>
            <a:pPr marL="457200" indent="-457200"/>
            <a:r>
              <a:rPr lang="de-DE" dirty="0" smtClean="0"/>
              <a:t>	</a:t>
            </a:r>
          </a:p>
          <a:p>
            <a:pPr marL="457200" indent="-457200"/>
            <a:r>
              <a:rPr lang="de-DE" dirty="0" smtClean="0"/>
              <a:t>	Flexibilität und Erweiterbarkeit eines Systems sehr wichtig auf Grund von wechselnden Anforderungen.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Flexibilität wenn z.B. eine Anwendung nicht mehr im Web sondern als </a:t>
            </a:r>
            <a:r>
              <a:rPr lang="de-DE" dirty="0" smtClean="0"/>
              <a:t>Client-Anwendung </a:t>
            </a:r>
            <a:r>
              <a:rPr lang="de-DE" dirty="0" smtClean="0"/>
              <a:t>laufen soll.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Erweiterbarkeit wenn z.B. neue Features hinzugefügt werden sollen.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4. Parallele Entwicklung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Entwickler arbeiten verteilt am System.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Dadurch wird Entwicklungszeit verkürzt.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Komplexität kommt jedoch hinzu.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C9-EC42-4828-AEE8-5485002C4630}" type="datetime3">
              <a:rPr lang="de-DE" smtClean="0"/>
              <a:pPr/>
              <a:t>27/08/14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8D0BE9-70EC-4B39-9A52-D039DF7AE93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SYZYGY.DE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/>
            <a:r>
              <a:rPr lang="de-DE" dirty="0" smtClean="0"/>
              <a:t>5. </a:t>
            </a:r>
            <a:r>
              <a:rPr lang="de-DE" dirty="0" err="1" smtClean="0"/>
              <a:t>Crosscutting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Auch </a:t>
            </a:r>
            <a:r>
              <a:rPr lang="de-DE" dirty="0" err="1" smtClean="0"/>
              <a:t>Querschnittsbelange</a:t>
            </a:r>
            <a:r>
              <a:rPr lang="de-DE" dirty="0" smtClean="0"/>
              <a:t> die nicht ohne weiteres modularisiert werden können.</a:t>
            </a:r>
          </a:p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	Als Beispiel dient hier </a:t>
            </a:r>
            <a:r>
              <a:rPr lang="de-DE" dirty="0" err="1" smtClean="0"/>
              <a:t>Logging</a:t>
            </a:r>
            <a:r>
              <a:rPr lang="de-DE" dirty="0" smtClean="0"/>
              <a:t>, </a:t>
            </a:r>
            <a:r>
              <a:rPr lang="de-DE" dirty="0" err="1" smtClean="0"/>
              <a:t>Exception</a:t>
            </a:r>
            <a:r>
              <a:rPr lang="de-DE" dirty="0" smtClean="0"/>
              <a:t> Handling oder Validierung.</a:t>
            </a:r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01 Einleitung</a:t>
            </a:r>
            <a:endParaRPr lang="de-DE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yzygy_Vorlage">
  <a:themeElements>
    <a:clrScheme name="syzygy">
      <a:dk1>
        <a:srgbClr val="191919"/>
      </a:dk1>
      <a:lt1>
        <a:srgbClr val="FFFFFF"/>
      </a:lt1>
      <a:dk2>
        <a:srgbClr val="9BC33C"/>
      </a:dk2>
      <a:lt2>
        <a:srgbClr val="3CAA87"/>
      </a:lt2>
      <a:accent1>
        <a:srgbClr val="64BE28"/>
      </a:accent1>
      <a:accent2>
        <a:srgbClr val="FFE619"/>
      </a:accent2>
      <a:accent3>
        <a:srgbClr val="CDCDCD"/>
      </a:accent3>
      <a:accent4>
        <a:srgbClr val="F58700"/>
      </a:accent4>
      <a:accent5>
        <a:srgbClr val="28AAD7"/>
      </a:accent5>
      <a:accent6>
        <a:srgbClr val="F0A53C"/>
      </a:accent6>
      <a:hlink>
        <a:srgbClr val="FFB919"/>
      </a:hlink>
      <a:folHlink>
        <a:srgbClr val="F08237"/>
      </a:folHlink>
    </a:clrScheme>
    <a:fontScheme name="syzygy">
      <a:majorFont>
        <a:latin typeface="BPreplay"/>
        <a:ea typeface=""/>
        <a:cs typeface=""/>
      </a:majorFont>
      <a:minorFont>
        <a:latin typeface="BPreplay"/>
        <a:ea typeface=""/>
        <a:cs typeface=""/>
      </a:minorFont>
    </a:fontScheme>
    <a:fmtScheme name="syzygy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9999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lnSpc>
            <a:spcPct val="110000"/>
          </a:lnSpc>
          <a:defRPr sz="160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accent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 name="Bold Red">
      <a:srgbClr val="FF3C00"/>
    </a:custClr>
    <a:custClr name="Bold Orange">
      <a:srgbClr val="F08237"/>
    </a:custClr>
    <a:custClr name="Bold Yellow">
      <a:srgbClr val="FFB919"/>
    </a:custClr>
    <a:custClr name="Bold Light Green">
      <a:srgbClr val="9BA53C"/>
    </a:custClr>
    <a:custClr name="Bold Dark Green">
      <a:srgbClr val="2D8C32"/>
    </a:custClr>
    <a:custClr name="Bold Blue Green">
      <a:srgbClr val="3C8787"/>
    </a:custClr>
    <a:custClr name="Bold Blue">
      <a:srgbClr val="2887D7"/>
    </a:custClr>
    <a:custClr name="Bold Grey">
      <a:srgbClr val="191919"/>
    </a:custClr>
    <a:custClr name="White">
      <a:srgbClr val="FFFFFF"/>
    </a:custClr>
    <a:custClr name="White">
      <a:srgbClr val="FFFFFF"/>
    </a:custClr>
    <a:custClr name="Medium Red">
      <a:srgbClr val="F58700"/>
    </a:custClr>
    <a:custClr name="Medium Orange">
      <a:srgbClr val="F0A53C"/>
    </a:custClr>
    <a:custClr name="Primary">
      <a:srgbClr val="FFE619"/>
    </a:custClr>
    <a:custClr name="Medium Green">
      <a:srgbClr val="9BC33C"/>
    </a:custClr>
    <a:custClr name="Primary">
      <a:srgbClr val="64BE28"/>
    </a:custClr>
    <a:custClr name="Medium Blue Green">
      <a:srgbClr val="3CAA87"/>
    </a:custClr>
    <a:custClr name="Medium Blue">
      <a:srgbClr val="28AAD7"/>
    </a:custClr>
    <a:custClr name="Medium Grey">
      <a:srgbClr val="646464"/>
    </a:custClr>
    <a:custClr name="White">
      <a:srgbClr val="FFFFFF"/>
    </a:custClr>
    <a:custClr name="White">
      <a:srgbClr val="FFFFFF"/>
    </a:custClr>
    <a:custClr name="Light Red">
      <a:srgbClr val="FFB482"/>
    </a:custClr>
    <a:custClr name="Light Orange">
      <a:srgbClr val="FADC9B"/>
    </a:custClr>
    <a:custClr name="Light Yellow">
      <a:srgbClr val="FFFA82"/>
    </a:custClr>
    <a:custClr name="Light Green">
      <a:srgbClr val="D2EB9B"/>
    </a:custClr>
    <a:custClr name="Light Green 2">
      <a:srgbClr val="A0E66E"/>
    </a:custClr>
    <a:custClr name="Light Blue Green">
      <a:srgbClr val="8CDCCD"/>
    </a:custClr>
    <a:custClr name="Light Blue">
      <a:srgbClr val="82DCF0"/>
    </a:custClr>
    <a:custClr name="Light Grey">
      <a:srgbClr val="CDCDCD"/>
    </a:custClr>
    <a:custClr name="White">
      <a:srgbClr val="FFFFF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Syzygy_Vorlage</Template>
  <TotalTime>0</TotalTime>
  <Words>774</Words>
  <Application>Microsoft Office PowerPoint</Application>
  <PresentationFormat>Bildschirmpräsentation (4:3)</PresentationFormat>
  <Paragraphs>308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BPreplay</vt:lpstr>
      <vt:lpstr>Times New Roman</vt:lpstr>
      <vt:lpstr>Symbol</vt:lpstr>
      <vt:lpstr>Calibri</vt:lpstr>
      <vt:lpstr>Syzygy_Vorlage</vt:lpstr>
      <vt:lpstr>Inversion of Control</vt:lpstr>
      <vt:lpstr>Folie 2</vt:lpstr>
      <vt:lpstr>Folie 3</vt:lpstr>
      <vt:lpstr>01 Einleitung</vt:lpstr>
      <vt:lpstr>01 Einleitung</vt:lpstr>
      <vt:lpstr>01 Einleitung</vt:lpstr>
      <vt:lpstr>01 Einleitung</vt:lpstr>
      <vt:lpstr>01 Einleitung</vt:lpstr>
      <vt:lpstr>01 Einleitung</vt:lpstr>
      <vt:lpstr>01 Einleitung</vt:lpstr>
      <vt:lpstr>Folie 11</vt:lpstr>
      <vt:lpstr>02 SOLID</vt:lpstr>
      <vt:lpstr>02 SOLID</vt:lpstr>
      <vt:lpstr>02 SOLID</vt:lpstr>
      <vt:lpstr>02 SOLID</vt:lpstr>
      <vt:lpstr>02 SOLID</vt:lpstr>
      <vt:lpstr>02 SOLID</vt:lpstr>
      <vt:lpstr>02 SOLID</vt:lpstr>
      <vt:lpstr>Folie 19</vt:lpstr>
      <vt:lpstr>03 Inversion of Control</vt:lpstr>
      <vt:lpstr>03 Inversion of Control</vt:lpstr>
      <vt:lpstr>03 Inversion of Control</vt:lpstr>
      <vt:lpstr>03 Inversion of Control</vt:lpstr>
      <vt:lpstr>03 Inversion of Control</vt:lpstr>
      <vt:lpstr>Folie 25</vt:lpstr>
      <vt:lpstr>04 Dependency Injection</vt:lpstr>
      <vt:lpstr>04 Dependency Injection</vt:lpstr>
      <vt:lpstr>04 Dependency Injection</vt:lpstr>
      <vt:lpstr>Folie 29</vt:lpstr>
      <vt:lpstr>05 Unity</vt:lpstr>
      <vt:lpstr>05 Unity</vt:lpstr>
      <vt:lpstr>05 Unity</vt:lpstr>
      <vt:lpstr>Folie 33</vt:lpstr>
      <vt:lpstr>Folie 34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/ Linqpad</dc:title>
  <dc:creator>Christoph Fischer</dc:creator>
  <cp:lastModifiedBy>Christoph Fischer</cp:lastModifiedBy>
  <cp:revision>166</cp:revision>
  <dcterms:created xsi:type="dcterms:W3CDTF">2013-12-09T17:14:36Z</dcterms:created>
  <dcterms:modified xsi:type="dcterms:W3CDTF">2014-08-27T15:44:49Z</dcterms:modified>
</cp:coreProperties>
</file>