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1" r:id="rId4"/>
    <p:sldId id="258" r:id="rId5"/>
    <p:sldId id="264" r:id="rId6"/>
    <p:sldId id="259" r:id="rId7"/>
    <p:sldId id="260" r:id="rId8"/>
    <p:sldId id="261" r:id="rId9"/>
    <p:sldId id="276" r:id="rId10"/>
    <p:sldId id="277" r:id="rId11"/>
    <p:sldId id="278" r:id="rId12"/>
    <p:sldId id="279" r:id="rId13"/>
    <p:sldId id="262" r:id="rId14"/>
    <p:sldId id="268" r:id="rId15"/>
    <p:sldId id="269" r:id="rId16"/>
    <p:sldId id="270" r:id="rId17"/>
    <p:sldId id="265" r:id="rId18"/>
    <p:sldId id="273" r:id="rId19"/>
    <p:sldId id="274" r:id="rId20"/>
    <p:sldId id="275" r:id="rId21"/>
    <p:sldId id="267" r:id="rId22"/>
    <p:sldId id="266" r:id="rId23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90" d="100"/>
          <a:sy n="90" d="100"/>
        </p:scale>
        <p:origin x="91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9284B4-3BFA-4F7A-9528-5654388628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E8326-C3BB-421B-BEE5-1A07D8DD398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D5F8-6D40-42C4-AA62-D5BA2EDA053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7BE59-71DA-4FB6-9B69-DDBDAF14C3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3825FFC-378F-4513-B5A0-0C62B393FF38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09040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1DDD6-2817-4878-A7E7-8C67B65FD1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29A07-5258-481F-9001-71FDDA128F7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125BC5B-71F8-41A4-976D-06598B4E1B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2E86-3937-432B-9D4F-CDCD3CAE1EA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E3B98-6D21-492B-8A0E-061D0A0F4D4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D9BC-C5EB-44EB-AD8E-D06CF6A562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CB3D1813-B8CB-41DC-9F4E-B3F6B683E9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D439-ACB8-47A2-A95B-1B8072EDB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787DEB-CCAA-4CC9-B888-EF541D55B16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31584-1830-4F19-90CB-B8656FE4FB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46C31-E860-4691-AC2E-D187CA1CDF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D439-ACB8-47A2-A95B-1B8072EDB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2787DEB-CCAA-4CC9-B888-EF541D55B16C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31584-1830-4F19-90CB-B8656FE4FB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46C31-E860-4691-AC2E-D187CA1CDF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9A45-B148-40A7-BF06-DF8AC61EF2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C129F8-98B6-4976-A823-7AD0C59D4D6B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341D7-76A8-449D-BB56-8ED4983108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80A1B-0255-46CB-BE89-F650C4E5E6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2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9A45-B148-40A7-BF06-DF8AC61EF2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C129F8-98B6-4976-A823-7AD0C59D4D6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341D7-76A8-449D-BB56-8ED4983108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80A1B-0255-46CB-BE89-F650C4E5E6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0186-CD0D-4972-BDBF-43F95B7ED6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4728F0-6892-40C2-8D6A-69544736504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CA561-37E8-4356-A0C6-A578E89E6E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8A16F-300F-4E5E-8A01-BE21B722F2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B9775-5803-48D1-B14C-BAB0D487A6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ADC792-044B-4D12-89CE-382E3C618692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E8F39-0300-4DC2-B279-EBB9518BF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BD568-D923-4658-9160-CE5D86B4BA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B9775-5803-48D1-B14C-BAB0D487A6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ADC792-044B-4D12-89CE-382E3C618692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E8F39-0300-4DC2-B279-EBB9518BF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BD568-D923-4658-9160-CE5D86B4BA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B9775-5803-48D1-B14C-BAB0D487A6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ADC792-044B-4D12-89CE-382E3C61869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E8F39-0300-4DC2-B279-EBB9518BF5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BD568-D923-4658-9160-CE5D86B4BA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E8D16-4D80-4212-B8F0-0E5BE590A5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284B0C-1EA1-4E9B-9C08-36507B75B74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E9311-399E-4E43-8483-066639FF05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120A6-09C4-4642-8EA0-1CA6DCA86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7A88-C3E6-40A1-85DE-6A971F87F6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8C820B-545F-4264-9916-BA115C8B9FE2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800B1-89AD-44C9-8ADD-BFF6A7C5AC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54AAF-0D12-4316-B5A3-FAFA8080B0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9693-2290-4A4F-A048-1CBB685726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B6F2F9-3EE5-47C1-BBB6-EC49994D0427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A6B7B-508A-45EA-9A9F-CBF77E7F2B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FDA46-C259-407A-BC5B-28AF924541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9A45-B148-40A7-BF06-DF8AC61EF2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C129F8-98B6-4976-A823-7AD0C59D4D6B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341D7-76A8-449D-BB56-8ED4983108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80A1B-0255-46CB-BE89-F650C4E5E6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722" y="567055"/>
            <a:ext cx="6615410" cy="2457239"/>
          </a:xfrm>
        </p:spPr>
        <p:txBody>
          <a:bodyPr anchor="b">
            <a:normAutofit/>
          </a:bodyPr>
          <a:lstStyle>
            <a:lvl1pPr algn="l">
              <a:defRPr sz="396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722" y="3178309"/>
            <a:ext cx="5292328" cy="1610156"/>
          </a:xfrm>
        </p:spPr>
        <p:txBody>
          <a:bodyPr anchor="t">
            <a:normAutofit/>
          </a:bodyPr>
          <a:lstStyle>
            <a:lvl1pPr marL="0" indent="0" algn="l">
              <a:buNone/>
              <a:defRPr sz="1736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C38B09-4B2E-4187-A776-FF385218261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03109" y="7001"/>
            <a:ext cx="3150195" cy="3150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50375" y="75694"/>
            <a:ext cx="5027625" cy="5027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982746" y="189018"/>
            <a:ext cx="4095254" cy="4095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65438" y="26690"/>
            <a:ext cx="4012563" cy="401270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86778" y="504050"/>
            <a:ext cx="3591222" cy="35913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67035" y="441043"/>
            <a:ext cx="8945242" cy="258325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6049" y="3178308"/>
            <a:ext cx="6866111" cy="378037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23"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3" y="567055"/>
            <a:ext cx="8316516" cy="2268220"/>
          </a:xfrm>
        </p:spPr>
        <p:txBody>
          <a:bodyPr anchor="ctr">
            <a:normAutofit/>
          </a:bodyPr>
          <a:lstStyle>
            <a:lvl1pPr algn="l">
              <a:defRPr sz="264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3402330"/>
            <a:ext cx="7057750" cy="1554151"/>
          </a:xfrm>
        </p:spPr>
        <p:txBody>
          <a:bodyPr anchor="ctr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5" y="567055"/>
            <a:ext cx="7560470" cy="2268220"/>
          </a:xfrm>
        </p:spPr>
        <p:txBody>
          <a:bodyPr anchor="ctr">
            <a:normAutofit/>
          </a:bodyPr>
          <a:lstStyle>
            <a:lvl1pPr algn="l">
              <a:defRPr sz="264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5761" y="2835275"/>
            <a:ext cx="7056438" cy="315031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3" y="3556346"/>
            <a:ext cx="7056438" cy="13931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9714" y="67158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4214" y="2289223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30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2" y="2835275"/>
            <a:ext cx="7056438" cy="1403498"/>
          </a:xfrm>
        </p:spPr>
        <p:txBody>
          <a:bodyPr anchor="b">
            <a:normAutofit/>
          </a:bodyPr>
          <a:lstStyle>
            <a:lvl1pPr algn="l">
              <a:defRPr sz="264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1" y="4244215"/>
            <a:ext cx="7057752" cy="711423"/>
          </a:xfrm>
        </p:spPr>
        <p:txBody>
          <a:bodyPr anchor="t">
            <a:normAutofit/>
          </a:bodyPr>
          <a:lstStyle>
            <a:lvl1pPr marL="0" indent="0" algn="l">
              <a:buNone/>
              <a:defRPr sz="1654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46" y="567055"/>
            <a:ext cx="7560469" cy="2268220"/>
          </a:xfrm>
        </p:spPr>
        <p:txBody>
          <a:bodyPr anchor="ctr">
            <a:normAutofit/>
          </a:bodyPr>
          <a:lstStyle>
            <a:lvl1pPr algn="l">
              <a:defRPr sz="264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23" y="3248315"/>
            <a:ext cx="7056438" cy="8680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4116400"/>
            <a:ext cx="7056438" cy="840081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9714" y="671587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4214" y="2289223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 algn="r"/>
            <a:r>
              <a:rPr lang="en-US" sz="661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68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3" y="567055"/>
            <a:ext cx="8316516" cy="22682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22" y="3248316"/>
            <a:ext cx="7056438" cy="6930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3941381"/>
            <a:ext cx="7056438" cy="1015099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79DD20-0CA6-479B-9C7C-821AFE3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133" y="567055"/>
            <a:ext cx="1701105" cy="3780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035" y="567055"/>
            <a:ext cx="6468401" cy="43894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DB6951-A5D0-4552-B319-D3495232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B416B1-EE23-4148-9DED-51748B668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22" y="1659161"/>
            <a:ext cx="7056438" cy="1886545"/>
          </a:xfrm>
        </p:spPr>
        <p:txBody>
          <a:bodyPr anchor="b">
            <a:normAutofit/>
          </a:bodyPr>
          <a:lstStyle>
            <a:lvl1pPr algn="l">
              <a:defRPr sz="297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3" y="3717361"/>
            <a:ext cx="7056438" cy="1239120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2EB237-DDA5-401E-A5BE-E13A57A6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0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22" y="567056"/>
            <a:ext cx="4082566" cy="29892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298" y="567056"/>
            <a:ext cx="4079940" cy="29892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79ABBE-D9A2-470C-8C7B-E70BA1A1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739" y="567055"/>
            <a:ext cx="3844550" cy="476483"/>
          </a:xfrm>
        </p:spPr>
        <p:txBody>
          <a:bodyPr anchor="b">
            <a:noAutofit/>
          </a:bodyPr>
          <a:lstStyle>
            <a:lvl1pPr marL="0" indent="0">
              <a:buNone/>
              <a:defRPr sz="2315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22" y="1050539"/>
            <a:ext cx="4082566" cy="25058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6311" y="567055"/>
            <a:ext cx="3857240" cy="476483"/>
          </a:xfrm>
        </p:spPr>
        <p:txBody>
          <a:bodyPr anchor="b">
            <a:noAutofit/>
          </a:bodyPr>
          <a:lstStyle>
            <a:lvl1pPr marL="0" indent="0">
              <a:buNone/>
              <a:defRPr sz="2315" b="0">
                <a:solidFill>
                  <a:schemeClr val="tx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984" y="1043538"/>
            <a:ext cx="4075566" cy="25058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21422D-9D62-4934-BF2E-98690350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B801D8-0CC8-4779-B855-DE11B46CC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EB823B-7D37-4BAD-8643-4DB77DF38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01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050" y="567055"/>
            <a:ext cx="3024188" cy="1134110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22" y="567055"/>
            <a:ext cx="4914306" cy="438942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8050" y="1827177"/>
            <a:ext cx="3024188" cy="1729168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ED1E2-875A-4F16-93D2-F1E65983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929" y="1197116"/>
            <a:ext cx="4977309" cy="945092"/>
          </a:xfrm>
        </p:spPr>
        <p:txBody>
          <a:bodyPr anchor="b">
            <a:normAutofit/>
          </a:bodyPr>
          <a:lstStyle>
            <a:lvl1pPr algn="l">
              <a:defRPr sz="23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738" y="756073"/>
            <a:ext cx="2712784" cy="3780367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4929" y="2296223"/>
            <a:ext cx="4978622" cy="1694164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7C061A-9224-4ADC-A857-FE6F6AE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12533" y="2450238"/>
            <a:ext cx="2465469" cy="2653258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22" y="3710359"/>
            <a:ext cx="7056438" cy="12461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22" y="567056"/>
            <a:ext cx="7056438" cy="298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9195" y="5103496"/>
            <a:ext cx="1323082" cy="301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22" y="5103496"/>
            <a:ext cx="6237387" cy="301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8532" y="4612573"/>
            <a:ext cx="944434" cy="5539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64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fld id="{7201273E-260E-408D-9E26-8B3664344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2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78013" rtl="0" eaLnBrk="1" latinLnBrk="0" hangingPunct="1">
        <a:spcBef>
          <a:spcPct val="0"/>
        </a:spcBef>
        <a:buNone/>
        <a:defRPr sz="297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58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5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8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92284" indent="-236258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275794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653807" indent="-141755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A6BE-869F-4760-8562-DB2C66FBA1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Flight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FAFBE-DC7C-4297-98D9-E21AC0026E7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2713" y="1152525"/>
            <a:ext cx="9967912" cy="1100138"/>
          </a:xfrm>
        </p:spPr>
        <p:txBody>
          <a:bodyPr anchor="ctr">
            <a:normAutofit/>
          </a:bodyPr>
          <a:lstStyle/>
          <a:p>
            <a:pPr marL="0" lvl="0" indent="0" algn="l">
              <a:buNone/>
            </a:pPr>
            <a:r>
              <a:rPr lang="en-US" sz="2800" dirty="0">
                <a:latin typeface="Arial" pitchFamily="18"/>
              </a:rPr>
              <a:t>Aircraft Engine Anomaly and Fault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119B1-C783-4B7D-963F-978EBBB0884D}"/>
              </a:ext>
            </a:extLst>
          </p:cNvPr>
          <p:cNvSpPr txBox="1"/>
          <p:nvPr/>
        </p:nvSpPr>
        <p:spPr>
          <a:xfrm>
            <a:off x="7" y="2810574"/>
            <a:ext cx="7757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Steven Fischbach</a:t>
            </a:r>
          </a:p>
          <a:p>
            <a:r>
              <a:rPr lang="en-US" sz="1400" i="1" dirty="0"/>
              <a:t>…the ‘Operational’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106B4-1529-4236-8BF2-FA359219C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53"/>
          <a:stretch/>
        </p:blipFill>
        <p:spPr>
          <a:xfrm>
            <a:off x="4615200" y="2114055"/>
            <a:ext cx="5465425" cy="3545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19F15-22EF-4A2A-8290-4E7BF2125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63" y="2256669"/>
            <a:ext cx="6737456" cy="3549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39BA0-CF17-4B6F-A442-6F1901EA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" y="318977"/>
            <a:ext cx="10030528" cy="50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3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AA38A-3733-4201-82C5-0973929C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" y="308344"/>
            <a:ext cx="10100931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79536-F808-4F3B-AF3F-D9815E3B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30" y="350873"/>
            <a:ext cx="10081140" cy="49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0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93C6-A2A3-4E0F-80F8-2A3C24C926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76213"/>
            <a:ext cx="7588250" cy="10128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89D5-1C78-4A04-A5BD-72698DD995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42299"/>
            <a:ext cx="9072563" cy="3287713"/>
          </a:xfrm>
        </p:spPr>
        <p:txBody>
          <a:bodyPr>
            <a:normAutofit/>
          </a:bodyPr>
          <a:lstStyle/>
          <a:p>
            <a:pPr>
              <a:buSzPct val="45000"/>
              <a:buFont typeface="StarSymbol"/>
              <a:buChar char="●"/>
            </a:pPr>
            <a:r>
              <a:rPr lang="en-US" sz="2600" dirty="0"/>
              <a:t>Test Model for robusticity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600" dirty="0"/>
              <a:t>Use on complicated data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dirty="0"/>
              <a:t>Cost estimator vs safety margin calculator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dirty="0"/>
              <a:t>Statistical modeling of failures </a:t>
            </a:r>
          </a:p>
          <a:p>
            <a:pPr marL="0" lvl="0" indent="0">
              <a:buSzPct val="45000"/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A6BE-869F-4760-8562-DB2C66FBA1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Flight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FAFBE-DC7C-4297-98D9-E21AC0026E7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2713" y="1152525"/>
            <a:ext cx="9967912" cy="1100138"/>
          </a:xfrm>
        </p:spPr>
        <p:txBody>
          <a:bodyPr anchor="ctr">
            <a:normAutofit/>
          </a:bodyPr>
          <a:lstStyle/>
          <a:p>
            <a:pPr marL="0" lvl="0" indent="0" algn="l">
              <a:buNone/>
            </a:pPr>
            <a:r>
              <a:rPr lang="en-US" sz="2800" dirty="0">
                <a:latin typeface="Arial" pitchFamily="18"/>
              </a:rPr>
              <a:t>Aircraft Engine Anomaly and Fault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119B1-C783-4B7D-963F-978EBBB0884D}"/>
              </a:ext>
            </a:extLst>
          </p:cNvPr>
          <p:cNvSpPr txBox="1"/>
          <p:nvPr/>
        </p:nvSpPr>
        <p:spPr>
          <a:xfrm>
            <a:off x="7" y="2810574"/>
            <a:ext cx="77579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Steven Fischbach</a:t>
            </a:r>
          </a:p>
          <a:p>
            <a:r>
              <a:rPr lang="en-US" sz="1400" i="1" dirty="0"/>
              <a:t>…your ‘Operational’ 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951F4-CC77-4A89-BF32-4B5B9FE3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63" y="2256669"/>
            <a:ext cx="6737456" cy="35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93C6-A2A3-4E0F-80F8-2A3C24C926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176213"/>
            <a:ext cx="8699863" cy="10128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Random forest classifier </a:t>
            </a:r>
            <a:br>
              <a:rPr lang="en-US" sz="3000" dirty="0"/>
            </a:br>
            <a:r>
              <a:rPr lang="en-US" sz="3000" dirty="0"/>
              <a:t>– Predict Above Mean life (203 Cycles)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B3184-7340-49C0-A8EF-1E02A49ED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48" y="1258840"/>
            <a:ext cx="2909273" cy="2181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B685A-2862-40B0-AAE3-CE64FA79A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1252763"/>
            <a:ext cx="2979602" cy="2234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761D7-ACE1-427F-80E5-7DEF374E3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48" y="3402835"/>
            <a:ext cx="3023620" cy="2267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F200DA-FED3-46AD-86F2-BBEEFB757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4" y="3402835"/>
            <a:ext cx="3015519" cy="22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93C6-A2A3-4E0F-80F8-2A3C24C926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176213"/>
            <a:ext cx="8699863" cy="10128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Random forest classifier </a:t>
            </a:r>
            <a:br>
              <a:rPr lang="en-US" sz="3000" dirty="0"/>
            </a:br>
            <a:r>
              <a:rPr lang="en-US" sz="3000" dirty="0"/>
              <a:t>– Predict Above Mean life (203 Cycles)</a:t>
            </a:r>
          </a:p>
        </p:txBody>
      </p:sp>
      <p:pic>
        <p:nvPicPr>
          <p:cNvPr id="1026" name="Picture 2" descr="https://raw.githubusercontent.com/fischtank44/flight_engineer/master/images/Random_forest_pred_first_110.png">
            <a:extLst>
              <a:ext uri="{FF2B5EF4-FFF2-40B4-BE49-F238E27FC236}">
                <a16:creationId xmlns:a16="http://schemas.microsoft.com/office/drawing/2014/main" id="{72F5D428-D775-48F8-B8AF-EFF690D7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5" y="1771274"/>
            <a:ext cx="5199034" cy="389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fischtank44/flight_engineer/master/images/feature_importance_110.png">
            <a:extLst>
              <a:ext uri="{FF2B5EF4-FFF2-40B4-BE49-F238E27FC236}">
                <a16:creationId xmlns:a16="http://schemas.microsoft.com/office/drawing/2014/main" id="{4C006558-4E90-4CF2-8C4F-C998211B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6" y="1219566"/>
            <a:ext cx="3675924" cy="44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g_o_pred_vs_actuals.png">
            <a:extLst>
              <a:ext uri="{FF2B5EF4-FFF2-40B4-BE49-F238E27FC236}">
                <a16:creationId xmlns:a16="http://schemas.microsoft.com/office/drawing/2014/main" id="{59480494-0F25-4681-9CB7-B4533FF0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0"/>
            <a:ext cx="3200400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2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E51DA5-F928-4DEE-8631-76E65ACB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5129"/>
            <a:ext cx="10080625" cy="54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448760-6CA6-4E71-B935-013BDB72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" y="212651"/>
            <a:ext cx="10063683" cy="54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90C-EE3A-4F62-9391-E7C6FA4423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Planning to Avoid Failure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EC5D-A84D-49C3-A165-06900DCC0D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68425"/>
            <a:ext cx="9072563" cy="3287713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b="1" dirty="0"/>
              <a:t> Failure is expensive!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/>
              <a:t> Preventative maintenance 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/>
              <a:t> Scheduling timelines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b="1" dirty="0"/>
              <a:t> Budget estimates</a:t>
            </a:r>
          </a:p>
        </p:txBody>
      </p:sp>
      <p:pic>
        <p:nvPicPr>
          <p:cNvPr id="5" name="Animated GIF-original">
            <a:hlinkClick r:id="" action="ppaction://media"/>
            <a:extLst>
              <a:ext uri="{FF2B5EF4-FFF2-40B4-BE49-F238E27FC236}">
                <a16:creationId xmlns:a16="http://schemas.microsoft.com/office/drawing/2014/main" id="{AA634896-A779-4685-80FF-54193F4B5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370117" y="0"/>
            <a:ext cx="3705599" cy="277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50E52-B357-4983-8A33-2EDC622730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69788" y="2776150"/>
            <a:ext cx="3710837" cy="27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84148-AAD3-470B-8335-CD3656FD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3" y="329609"/>
            <a:ext cx="9602558" cy="52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68F812-60FB-4DEC-97BF-2C3860B2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6" y="0"/>
            <a:ext cx="3500340" cy="567055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15B3EA8-AC92-438F-B8FD-70F14FE33F5C}"/>
              </a:ext>
            </a:extLst>
          </p:cNvPr>
          <p:cNvSpPr txBox="1">
            <a:spLocks/>
          </p:cNvSpPr>
          <p:nvPr/>
        </p:nvSpPr>
        <p:spPr>
          <a:xfrm>
            <a:off x="4153989" y="218894"/>
            <a:ext cx="5379700" cy="4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36258" indent="-236258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54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14271" indent="-236258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8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92284" indent="-236258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23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275794" indent="-141755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15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653807" indent="-141755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15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079071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15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457084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15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835097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15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213110" indent="-189006" algn="l" defTabSz="378013" rtl="0" eaLnBrk="1" latinLnBrk="0" hangingPunct="1">
              <a:spcBef>
                <a:spcPct val="20000"/>
              </a:spcBef>
              <a:spcAft>
                <a:spcPts val="496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158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sz="2600" dirty="0"/>
              <a:t>13 features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600" dirty="0"/>
              <a:t>Predict # of cycles to failure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600"/>
              <a:t>Read raw 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2731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929897-FCBE-4B43-A8E7-D219A215AAA2}"/>
              </a:ext>
            </a:extLst>
          </p:cNvPr>
          <p:cNvGrpSpPr/>
          <p:nvPr/>
        </p:nvGrpSpPr>
        <p:grpSpPr>
          <a:xfrm>
            <a:off x="653014" y="4108692"/>
            <a:ext cx="6482955" cy="1443863"/>
            <a:chOff x="1031840" y="4174007"/>
            <a:chExt cx="6482955" cy="14438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F15630-B314-48BA-9899-8331082BEBA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840" y="4587076"/>
              <a:ext cx="1057275" cy="68135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4582EB-66C8-4E6E-BDB0-322B857C0BFF}"/>
                </a:ext>
              </a:extLst>
            </p:cNvPr>
            <p:cNvCxnSpPr/>
            <p:nvPr/>
          </p:nvCxnSpPr>
          <p:spPr>
            <a:xfrm>
              <a:off x="2193082" y="4927753"/>
              <a:ext cx="5003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Image result for sql">
              <a:extLst>
                <a:ext uri="{FF2B5EF4-FFF2-40B4-BE49-F238E27FC236}">
                  <a16:creationId xmlns:a16="http://schemas.microsoft.com/office/drawing/2014/main" id="{0B460147-DB46-48B1-AE55-99C1D6FD185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7381" y="4650258"/>
              <a:ext cx="676275" cy="554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Picture 2" descr="Image result for python">
              <a:extLst>
                <a:ext uri="{FF2B5EF4-FFF2-40B4-BE49-F238E27FC236}">
                  <a16:creationId xmlns:a16="http://schemas.microsoft.com/office/drawing/2014/main" id="{F58429BA-BEF0-41DA-8B94-2F515412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9295" y="4174007"/>
              <a:ext cx="753746" cy="75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BB5AAA-EBA9-4419-AC30-7EAE1ECA4941}"/>
                </a:ext>
              </a:extLst>
            </p:cNvPr>
            <p:cNvCxnSpPr/>
            <p:nvPr/>
          </p:nvCxnSpPr>
          <p:spPr>
            <a:xfrm>
              <a:off x="5628001" y="4908985"/>
              <a:ext cx="5003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1554265-041A-418C-8FF9-0ADD09EF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507" y="4587084"/>
              <a:ext cx="1210288" cy="681347"/>
            </a:xfrm>
            <a:prstGeom prst="rect">
              <a:avLst/>
            </a:prstGeom>
          </p:spPr>
        </p:pic>
        <p:pic>
          <p:nvPicPr>
            <p:cNvPr id="19" name="Picture 2" descr="Image result for python scikit learn">
              <a:extLst>
                <a:ext uri="{FF2B5EF4-FFF2-40B4-BE49-F238E27FC236}">
                  <a16:creationId xmlns:a16="http://schemas.microsoft.com/office/drawing/2014/main" id="{9DF06BAE-9691-4F5A-96EC-F70A3ABEA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546" y="4918992"/>
              <a:ext cx="1296101" cy="698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FEEC8B-8C30-4537-9ACA-52C9C00E721C}"/>
                </a:ext>
              </a:extLst>
            </p:cNvPr>
            <p:cNvCxnSpPr>
              <a:cxnSpLocks/>
            </p:cNvCxnSpPr>
            <p:nvPr/>
          </p:nvCxnSpPr>
          <p:spPr>
            <a:xfrm>
              <a:off x="3561144" y="4942212"/>
              <a:ext cx="449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12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620A-8005-4D7E-B684-6A930E171B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6171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The Business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9FFE3B-8A70-4DB3-8A4A-D6ACF7E04946}"/>
              </a:ext>
            </a:extLst>
          </p:cNvPr>
          <p:cNvSpPr/>
          <p:nvPr/>
        </p:nvSpPr>
        <p:spPr>
          <a:xfrm>
            <a:off x="4761133" y="1123402"/>
            <a:ext cx="2075096" cy="28564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2E94DF-27E3-46B0-8E3E-7D61FF74429F}"/>
              </a:ext>
            </a:extLst>
          </p:cNvPr>
          <p:cNvGrpSpPr/>
          <p:nvPr/>
        </p:nvGrpSpPr>
        <p:grpSpPr>
          <a:xfrm>
            <a:off x="182885" y="1576257"/>
            <a:ext cx="9413961" cy="1956998"/>
            <a:chOff x="-1376553" y="-279372"/>
            <a:chExt cx="8355333" cy="18464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1ADDCD-E2CB-4244-BEAA-71E8F8F54EAD}"/>
                </a:ext>
              </a:extLst>
            </p:cNvPr>
            <p:cNvGrpSpPr/>
            <p:nvPr/>
          </p:nvGrpSpPr>
          <p:grpSpPr>
            <a:xfrm>
              <a:off x="319747" y="-279372"/>
              <a:ext cx="6659033" cy="1846491"/>
              <a:chOff x="220275" y="-279372"/>
              <a:chExt cx="6966361" cy="184649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5D41975-C811-4169-B54D-4BF45050B842}"/>
                  </a:ext>
                </a:extLst>
              </p:cNvPr>
              <p:cNvCxnSpPr/>
              <p:nvPr/>
            </p:nvCxnSpPr>
            <p:spPr>
              <a:xfrm>
                <a:off x="220275" y="753746"/>
                <a:ext cx="50033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18" descr="Image result for sql">
                <a:extLst>
                  <a:ext uri="{FF2B5EF4-FFF2-40B4-BE49-F238E27FC236}">
                    <a16:creationId xmlns:a16="http://schemas.microsoft.com/office/drawing/2014/main" id="{9D4D8E9F-DBFF-40F7-83C5-AA10AE8A89B3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159" y="218625"/>
                <a:ext cx="1332733" cy="10648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Image result for python">
                <a:extLst>
                  <a:ext uri="{FF2B5EF4-FFF2-40B4-BE49-F238E27FC236}">
                    <a16:creationId xmlns:a16="http://schemas.microsoft.com/office/drawing/2014/main" id="{A95E66AB-D008-472E-99B0-20C2D93DD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2608" y="-279372"/>
                <a:ext cx="891303" cy="891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6020DA8-BCB8-4560-AAC3-4469C979E822}"/>
                  </a:ext>
                </a:extLst>
              </p:cNvPr>
              <p:cNvCxnSpPr/>
              <p:nvPr/>
            </p:nvCxnSpPr>
            <p:spPr>
              <a:xfrm>
                <a:off x="4858003" y="734978"/>
                <a:ext cx="50033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E5D5D32-CAD8-4E1F-BEA3-330062B07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8148" y="269061"/>
                <a:ext cx="1738488" cy="978705"/>
              </a:xfrm>
              <a:prstGeom prst="rect">
                <a:avLst/>
              </a:prstGeom>
            </p:spPr>
          </p:pic>
          <p:pic>
            <p:nvPicPr>
              <p:cNvPr id="23" name="Picture 22" descr="Image result for python scikit learn">
                <a:extLst>
                  <a:ext uri="{FF2B5EF4-FFF2-40B4-BE49-F238E27FC236}">
                    <a16:creationId xmlns:a16="http://schemas.microsoft.com/office/drawing/2014/main" id="{8EFD07C6-2422-4B72-9B5C-DE6E7FCF7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2352" y="808737"/>
                <a:ext cx="1406456" cy="758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7C231C2-0982-4F44-A85E-294490AAC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12" y="742979"/>
                <a:ext cx="4491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2CE234-C8F0-4FF8-911A-42515F3AE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6553" y="316688"/>
              <a:ext cx="1615014" cy="890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433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620A-8005-4D7E-B684-6A930E171B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6171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7973-9EBB-4BB4-99BD-21DC034D07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832842"/>
            <a:ext cx="9072563" cy="328771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 b="1" dirty="0"/>
              <a:t>NASA Dataset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  <a:buFont typeface="StarSymbol"/>
              <a:buChar char="–"/>
            </a:pPr>
            <a:r>
              <a:rPr lang="en-US" sz="2600" dirty="0"/>
              <a:t> Aircraft engine simulator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  <a:buFont typeface="StarSymbol"/>
              <a:buChar char="–"/>
            </a:pPr>
            <a:r>
              <a:rPr lang="en-US" sz="2600" dirty="0"/>
              <a:t> 26 features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  <a:buFont typeface="StarSymbol"/>
              <a:buChar char="–"/>
            </a:pPr>
            <a:r>
              <a:rPr lang="en-US" sz="2600" dirty="0"/>
              <a:t> Randomized start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  <a:buFont typeface="StarSymbol"/>
              <a:buChar char="–"/>
            </a:pPr>
            <a:r>
              <a:rPr lang="en-US" sz="2600" dirty="0"/>
              <a:t> Operated until failure</a:t>
            </a:r>
          </a:p>
          <a:p>
            <a:pPr marL="0" lvl="1" indent="0" hangingPunct="0">
              <a:spcBef>
                <a:spcPts val="0"/>
              </a:spcBef>
              <a:spcAft>
                <a:spcPts val="1148"/>
              </a:spcAft>
              <a:buSzPct val="75000"/>
              <a:buFont typeface="StarSymbol"/>
              <a:buChar char="–"/>
            </a:pPr>
            <a:r>
              <a:rPr lang="en-US" sz="2600" dirty="0"/>
              <a:t> 15 measurements recorded once during a 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620A-8005-4D7E-B684-6A930E171B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Once Per Cycle?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7973-9EBB-4BB4-99BD-21DC034D07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" y="815431"/>
            <a:ext cx="6152605" cy="369125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600" dirty="0"/>
              <a:t>Cycle is one use of the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dirty="0"/>
              <a:t>Cycle = startup + take-off + landing + shutdown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 dirty="0"/>
              <a:t>Time between startup and shutdown will vary</a:t>
            </a:r>
          </a:p>
        </p:txBody>
      </p:sp>
      <p:pic>
        <p:nvPicPr>
          <p:cNvPr id="2050" name="Picture 2" descr="training_data_failure_distribution.png">
            <a:extLst>
              <a:ext uri="{FF2B5EF4-FFF2-40B4-BE49-F238E27FC236}">
                <a16:creationId xmlns:a16="http://schemas.microsoft.com/office/drawing/2014/main" id="{3DBE41BC-DB0F-4EAD-AE9A-156F8E93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66" y="2655956"/>
            <a:ext cx="4019458" cy="30145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129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838E-40BF-410E-ABE1-0EA97A56A2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15900"/>
            <a:ext cx="7021513" cy="936625"/>
          </a:xfrm>
        </p:spPr>
        <p:txBody>
          <a:bodyPr>
            <a:normAutofit/>
          </a:bodyPr>
          <a:lstStyle/>
          <a:p>
            <a:pPr lvl="0"/>
            <a:r>
              <a:rPr lang="en-US" sz="3000" dirty="0"/>
              <a:t>Predictive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DD4FD-F73E-4A4C-934F-320C6F593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" t="6607" r="7778" b="4702"/>
          <a:stretch/>
        </p:blipFill>
        <p:spPr>
          <a:xfrm>
            <a:off x="1083119" y="1206056"/>
            <a:ext cx="7116001" cy="4248594"/>
          </a:xfrm>
          <a:prstGeom prst="rect">
            <a:avLst/>
          </a:prstGeom>
          <a:gradFill>
            <a:gsLst>
              <a:gs pos="18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A751493-3AA5-4CAC-9C3B-E5215C018406}"/>
              </a:ext>
            </a:extLst>
          </p:cNvPr>
          <p:cNvGrpSpPr/>
          <p:nvPr/>
        </p:nvGrpSpPr>
        <p:grpSpPr>
          <a:xfrm>
            <a:off x="2431588" y="787886"/>
            <a:ext cx="5689524" cy="4533200"/>
            <a:chOff x="2431588" y="787886"/>
            <a:chExt cx="5689524" cy="453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2FE5EA4-29B4-4666-9774-021D9BE0B3C8}"/>
                </a:ext>
              </a:extLst>
            </p:cNvPr>
            <p:cNvSpPr/>
            <p:nvPr/>
          </p:nvSpPr>
          <p:spPr>
            <a:xfrm>
              <a:off x="7950631" y="2572719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68D769-DF15-4B44-B5E8-DB14CBE286B1}"/>
                </a:ext>
              </a:extLst>
            </p:cNvPr>
            <p:cNvSpPr/>
            <p:nvPr/>
          </p:nvSpPr>
          <p:spPr>
            <a:xfrm>
              <a:off x="6599696" y="2572719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5EF2DE-5385-43DE-AD8B-DE5B8BD221E5}"/>
                </a:ext>
              </a:extLst>
            </p:cNvPr>
            <p:cNvSpPr/>
            <p:nvPr/>
          </p:nvSpPr>
          <p:spPr>
            <a:xfrm>
              <a:off x="5248761" y="2572719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BCE947-4F33-4D26-8CDA-62E165D1B9F3}"/>
                </a:ext>
              </a:extLst>
            </p:cNvPr>
            <p:cNvSpPr/>
            <p:nvPr/>
          </p:nvSpPr>
          <p:spPr>
            <a:xfrm>
              <a:off x="3897826" y="2572719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9A1EA4-2A7D-4DB6-A152-CF9044FBEBC9}"/>
                </a:ext>
              </a:extLst>
            </p:cNvPr>
            <p:cNvSpPr/>
            <p:nvPr/>
          </p:nvSpPr>
          <p:spPr>
            <a:xfrm>
              <a:off x="2546891" y="2572719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43EA41-A9AC-437B-806D-F0A81CDAD1A3}"/>
                </a:ext>
              </a:extLst>
            </p:cNvPr>
            <p:cNvSpPr/>
            <p:nvPr/>
          </p:nvSpPr>
          <p:spPr>
            <a:xfrm>
              <a:off x="7966129" y="3873284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CCE798-BAFD-4FED-B54F-B5EEC11C5993}"/>
                </a:ext>
              </a:extLst>
            </p:cNvPr>
            <p:cNvSpPr/>
            <p:nvPr/>
          </p:nvSpPr>
          <p:spPr>
            <a:xfrm>
              <a:off x="6615194" y="3873284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C000DB8-75EB-484C-BC71-C40A32031A5A}"/>
                </a:ext>
              </a:extLst>
            </p:cNvPr>
            <p:cNvSpPr/>
            <p:nvPr/>
          </p:nvSpPr>
          <p:spPr>
            <a:xfrm>
              <a:off x="5264259" y="3873284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55B9FF-BEA8-42E3-A460-AFF6A33E8C2E}"/>
                </a:ext>
              </a:extLst>
            </p:cNvPr>
            <p:cNvSpPr/>
            <p:nvPr/>
          </p:nvSpPr>
          <p:spPr>
            <a:xfrm>
              <a:off x="3913324" y="3873284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1EDE0-C083-4A09-9FF6-1248E00D68C1}"/>
                </a:ext>
              </a:extLst>
            </p:cNvPr>
            <p:cNvSpPr/>
            <p:nvPr/>
          </p:nvSpPr>
          <p:spPr>
            <a:xfrm>
              <a:off x="2562389" y="3873284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818A6E-0962-4CC7-ABE3-B210AD0684B5}"/>
                </a:ext>
              </a:extLst>
            </p:cNvPr>
            <p:cNvSpPr/>
            <p:nvPr/>
          </p:nvSpPr>
          <p:spPr>
            <a:xfrm>
              <a:off x="7966129" y="5173852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FDCA49-890B-4FC4-B544-FCFC308539FF}"/>
                </a:ext>
              </a:extLst>
            </p:cNvPr>
            <p:cNvSpPr/>
            <p:nvPr/>
          </p:nvSpPr>
          <p:spPr>
            <a:xfrm>
              <a:off x="6615194" y="5173852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29BDC7-516C-4116-9E8E-7CDF1D0586B4}"/>
                </a:ext>
              </a:extLst>
            </p:cNvPr>
            <p:cNvSpPr/>
            <p:nvPr/>
          </p:nvSpPr>
          <p:spPr>
            <a:xfrm>
              <a:off x="5264259" y="5173852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71C4AF-13FC-4F8A-826B-C2EC02F74D0B}"/>
                </a:ext>
              </a:extLst>
            </p:cNvPr>
            <p:cNvSpPr/>
            <p:nvPr/>
          </p:nvSpPr>
          <p:spPr>
            <a:xfrm>
              <a:off x="3913324" y="5173852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FE5EAF-65E8-48D4-804D-3CB58ED2E524}"/>
                </a:ext>
              </a:extLst>
            </p:cNvPr>
            <p:cNvSpPr/>
            <p:nvPr/>
          </p:nvSpPr>
          <p:spPr>
            <a:xfrm>
              <a:off x="2562389" y="5173852"/>
              <a:ext cx="154983" cy="147234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6763BFB-7D9F-4AA4-9F33-3596A843EF9B}"/>
                </a:ext>
              </a:extLst>
            </p:cNvPr>
            <p:cNvCxnSpPr>
              <a:cxnSpLocks/>
            </p:cNvCxnSpPr>
            <p:nvPr/>
          </p:nvCxnSpPr>
          <p:spPr>
            <a:xfrm>
              <a:off x="2431588" y="1292456"/>
              <a:ext cx="4417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984ACD-DB0C-4BBB-91FB-CC0B9AF959A4}"/>
                </a:ext>
              </a:extLst>
            </p:cNvPr>
            <p:cNvSpPr txBox="1"/>
            <p:nvPr/>
          </p:nvSpPr>
          <p:spPr>
            <a:xfrm>
              <a:off x="4330655" y="787886"/>
              <a:ext cx="20181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Zero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CE6C70-0658-406A-B36B-FADF1BFA20D5}"/>
              </a:ext>
            </a:extLst>
          </p:cNvPr>
          <p:cNvGrpSpPr/>
          <p:nvPr/>
        </p:nvGrpSpPr>
        <p:grpSpPr>
          <a:xfrm>
            <a:off x="1514665" y="2835275"/>
            <a:ext cx="2538144" cy="2338574"/>
            <a:chOff x="1514665" y="2835275"/>
            <a:chExt cx="2538144" cy="2338574"/>
          </a:xfrm>
        </p:grpSpPr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822FE6BC-2EB3-4EF4-9BF7-D0D15CB2D0A8}"/>
                </a:ext>
              </a:extLst>
            </p:cNvPr>
            <p:cNvSpPr/>
            <p:nvPr/>
          </p:nvSpPr>
          <p:spPr>
            <a:xfrm>
              <a:off x="2865600" y="2835275"/>
              <a:ext cx="1187209" cy="1038008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7D9501C5-725E-4C1C-9998-0FCB7F9E64EF}"/>
                </a:ext>
              </a:extLst>
            </p:cNvPr>
            <p:cNvSpPr/>
            <p:nvPr/>
          </p:nvSpPr>
          <p:spPr>
            <a:xfrm>
              <a:off x="1514665" y="4135841"/>
              <a:ext cx="1187209" cy="1038008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8286-5AD2-47C5-AA9B-94C1AE3C58F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76213"/>
            <a:ext cx="7588250" cy="1012825"/>
          </a:xfrm>
        </p:spPr>
        <p:txBody>
          <a:bodyPr/>
          <a:lstStyle/>
          <a:p>
            <a:pPr lvl="0"/>
            <a:r>
              <a:rPr lang="en-US" dirty="0"/>
              <a:t>Results using knots and splines</a:t>
            </a:r>
          </a:p>
        </p:txBody>
      </p:sp>
      <p:pic>
        <p:nvPicPr>
          <p:cNvPr id="1026" name="Picture 2" descr="https://raw.githubusercontent.com/fischtank44/flight_engineer/master/images/test_cycles_to_fail.png">
            <a:extLst>
              <a:ext uri="{FF2B5EF4-FFF2-40B4-BE49-F238E27FC236}">
                <a16:creationId xmlns:a16="http://schemas.microsoft.com/office/drawing/2014/main" id="{A03B26BB-2E52-462F-BD80-1F83A104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92" y="1632450"/>
            <a:ext cx="3954234" cy="296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ining_cycles_to_fail.png">
            <a:extLst>
              <a:ext uri="{FF2B5EF4-FFF2-40B4-BE49-F238E27FC236}">
                <a16:creationId xmlns:a16="http://schemas.microsoft.com/office/drawing/2014/main" id="{26FBA686-25D9-4152-82B6-BE3435CB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6" y="1632452"/>
            <a:ext cx="3954234" cy="296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2D66-005C-4DDB-89BD-0E3B686C81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76213"/>
            <a:ext cx="7588250" cy="1012825"/>
          </a:xfrm>
        </p:spPr>
        <p:txBody>
          <a:bodyPr/>
          <a:lstStyle/>
          <a:p>
            <a:pPr lvl="0"/>
            <a:r>
              <a:rPr lang="en-US" dirty="0"/>
              <a:t>Results Using Test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98ED3-BB48-44D7-9F8D-7528AFEDE4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7676" t="3978" r="7839"/>
          <a:stretch>
            <a:fillRect/>
          </a:stretch>
        </p:blipFill>
        <p:spPr>
          <a:xfrm>
            <a:off x="182880" y="1280159"/>
            <a:ext cx="9418320" cy="428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B04016-3F89-40F1-8654-1330D26F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" y="340241"/>
            <a:ext cx="10101843" cy="50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18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963</TotalTime>
  <Words>167</Words>
  <Application>Microsoft Office PowerPoint</Application>
  <PresentationFormat>Custom</PresentationFormat>
  <Paragraphs>51</Paragraphs>
  <Slides>22</Slides>
  <Notes>12</Notes>
  <HiddenSlides>7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Liberation Sans</vt:lpstr>
      <vt:lpstr>StarSymbol</vt:lpstr>
      <vt:lpstr>Wingdings 3</vt:lpstr>
      <vt:lpstr>Slice</vt:lpstr>
      <vt:lpstr>Flight Engineer</vt:lpstr>
      <vt:lpstr>Planning to Avoid Failure</vt:lpstr>
      <vt:lpstr>The Business </vt:lpstr>
      <vt:lpstr>Data</vt:lpstr>
      <vt:lpstr>Once Per Cycle? </vt:lpstr>
      <vt:lpstr>Predictive Features</vt:lpstr>
      <vt:lpstr>Results using knots and splines</vt:lpstr>
      <vt:lpstr>Results Using Test Data</vt:lpstr>
      <vt:lpstr>PowerPoint Presentation</vt:lpstr>
      <vt:lpstr>PowerPoint Presentation</vt:lpstr>
      <vt:lpstr>PowerPoint Presentation</vt:lpstr>
      <vt:lpstr>PowerPoint Presentation</vt:lpstr>
      <vt:lpstr>Future Work</vt:lpstr>
      <vt:lpstr>Flight Engineer</vt:lpstr>
      <vt:lpstr>Random forest classifier  – Predict Above Mean life (203 Cycles)</vt:lpstr>
      <vt:lpstr>Random forest classifier  – Predict Above Mean life (203 Cycles)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Stinky</dc:creator>
  <cp:lastModifiedBy>Steven F</cp:lastModifiedBy>
  <cp:revision>70</cp:revision>
  <dcterms:created xsi:type="dcterms:W3CDTF">2019-04-05T06:18:23Z</dcterms:created>
  <dcterms:modified xsi:type="dcterms:W3CDTF">2019-04-18T00:48:10Z</dcterms:modified>
</cp:coreProperties>
</file>