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5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14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6C1DEB2-37E3-41F3-A182-D6F445564E40}" type="datetimeFigureOut">
              <a:rPr lang="en-ZM" smtClean="0"/>
              <a:t>07/05/2023</a:t>
            </a:fld>
            <a:endParaRPr lang="en-ZM"/>
          </a:p>
        </p:txBody>
      </p:sp>
      <p:sp>
        <p:nvSpPr>
          <p:cNvPr id="4" name="Footer Placeholder 3"/>
          <p:cNvSpPr>
            <a:spLocks noGrp="1"/>
          </p:cNvSpPr>
          <p:nvPr>
            <p:ph type="ftr" sz="quarter" idx="11"/>
          </p:nvPr>
        </p:nvSpPr>
        <p:spPr/>
        <p:txBody>
          <a:bodyPr/>
          <a:lstStyle/>
          <a:p>
            <a:endParaRPr lang="en-ZM"/>
          </a:p>
        </p:txBody>
      </p:sp>
      <p:sp>
        <p:nvSpPr>
          <p:cNvPr id="5" name="Slide Number Placeholder 4"/>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311348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3087357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69086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4171684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3294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692118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298070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378631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384841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1DEB2-37E3-41F3-A182-D6F445564E40}" type="datetimeFigureOut">
              <a:rPr lang="en-ZM" smtClean="0"/>
              <a:t>07/05/2023</a:t>
            </a:fld>
            <a:endParaRPr lang="en-ZM"/>
          </a:p>
        </p:txBody>
      </p:sp>
      <p:sp>
        <p:nvSpPr>
          <p:cNvPr id="5" name="Footer Placeholder 4"/>
          <p:cNvSpPr>
            <a:spLocks noGrp="1"/>
          </p:cNvSpPr>
          <p:nvPr>
            <p:ph type="ftr" sz="quarter" idx="11"/>
          </p:nvPr>
        </p:nvSpPr>
        <p:spPr/>
        <p:txBody>
          <a:bodyPr/>
          <a:lstStyle/>
          <a:p>
            <a:endParaRPr lang="en-ZM"/>
          </a:p>
        </p:txBody>
      </p:sp>
      <p:sp>
        <p:nvSpPr>
          <p:cNvPr id="6" name="Slide Number Placeholder 5"/>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98882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1DEB2-37E3-41F3-A182-D6F445564E40}" type="datetimeFigureOut">
              <a:rPr lang="en-ZM" smtClean="0"/>
              <a:t>07/05/2023</a:t>
            </a:fld>
            <a:endParaRPr lang="en-ZM"/>
          </a:p>
        </p:txBody>
      </p:sp>
      <p:sp>
        <p:nvSpPr>
          <p:cNvPr id="6" name="Footer Placeholder 5"/>
          <p:cNvSpPr>
            <a:spLocks noGrp="1"/>
          </p:cNvSpPr>
          <p:nvPr>
            <p:ph type="ftr" sz="quarter" idx="11"/>
          </p:nvPr>
        </p:nvSpPr>
        <p:spPr/>
        <p:txBody>
          <a:bodyPr/>
          <a:lstStyle/>
          <a:p>
            <a:endParaRPr lang="en-ZM"/>
          </a:p>
        </p:txBody>
      </p:sp>
      <p:sp>
        <p:nvSpPr>
          <p:cNvPr id="7" name="Slide Number Placeholder 6"/>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412710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1DEB2-37E3-41F3-A182-D6F445564E40}" type="datetimeFigureOut">
              <a:rPr lang="en-ZM" smtClean="0"/>
              <a:t>07/05/2023</a:t>
            </a:fld>
            <a:endParaRPr lang="en-ZM"/>
          </a:p>
        </p:txBody>
      </p:sp>
      <p:sp>
        <p:nvSpPr>
          <p:cNvPr id="8" name="Footer Placeholder 7"/>
          <p:cNvSpPr>
            <a:spLocks noGrp="1"/>
          </p:cNvSpPr>
          <p:nvPr>
            <p:ph type="ftr" sz="quarter" idx="11"/>
          </p:nvPr>
        </p:nvSpPr>
        <p:spPr/>
        <p:txBody>
          <a:bodyPr/>
          <a:lstStyle/>
          <a:p>
            <a:endParaRPr lang="en-ZM"/>
          </a:p>
        </p:txBody>
      </p:sp>
      <p:sp>
        <p:nvSpPr>
          <p:cNvPr id="9" name="Slide Number Placeholder 8"/>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312862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1DEB2-37E3-41F3-A182-D6F445564E40}" type="datetimeFigureOut">
              <a:rPr lang="en-ZM" smtClean="0"/>
              <a:t>07/05/2023</a:t>
            </a:fld>
            <a:endParaRPr lang="en-ZM"/>
          </a:p>
        </p:txBody>
      </p:sp>
      <p:sp>
        <p:nvSpPr>
          <p:cNvPr id="4" name="Footer Placeholder 3"/>
          <p:cNvSpPr>
            <a:spLocks noGrp="1"/>
          </p:cNvSpPr>
          <p:nvPr>
            <p:ph type="ftr" sz="quarter" idx="11"/>
          </p:nvPr>
        </p:nvSpPr>
        <p:spPr/>
        <p:txBody>
          <a:bodyPr/>
          <a:lstStyle/>
          <a:p>
            <a:endParaRPr lang="en-ZM"/>
          </a:p>
        </p:txBody>
      </p:sp>
      <p:sp>
        <p:nvSpPr>
          <p:cNvPr id="5" name="Slide Number Placeholder 4"/>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273219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1DEB2-37E3-41F3-A182-D6F445564E40}" type="datetimeFigureOut">
              <a:rPr lang="en-ZM" smtClean="0"/>
              <a:t>07/05/2023</a:t>
            </a:fld>
            <a:endParaRPr lang="en-ZM"/>
          </a:p>
        </p:txBody>
      </p:sp>
      <p:sp>
        <p:nvSpPr>
          <p:cNvPr id="3" name="Footer Placeholder 2"/>
          <p:cNvSpPr>
            <a:spLocks noGrp="1"/>
          </p:cNvSpPr>
          <p:nvPr>
            <p:ph type="ftr" sz="quarter" idx="11"/>
          </p:nvPr>
        </p:nvSpPr>
        <p:spPr/>
        <p:txBody>
          <a:bodyPr/>
          <a:lstStyle/>
          <a:p>
            <a:endParaRPr lang="en-ZM"/>
          </a:p>
        </p:txBody>
      </p:sp>
      <p:sp>
        <p:nvSpPr>
          <p:cNvPr id="4" name="Slide Number Placeholder 3"/>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418870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1DEB2-37E3-41F3-A182-D6F445564E40}" type="datetimeFigureOut">
              <a:rPr lang="en-ZM" smtClean="0"/>
              <a:t>07/05/2023</a:t>
            </a:fld>
            <a:endParaRPr lang="en-ZM"/>
          </a:p>
        </p:txBody>
      </p:sp>
      <p:sp>
        <p:nvSpPr>
          <p:cNvPr id="6" name="Footer Placeholder 5"/>
          <p:cNvSpPr>
            <a:spLocks noGrp="1"/>
          </p:cNvSpPr>
          <p:nvPr>
            <p:ph type="ftr" sz="quarter" idx="11"/>
          </p:nvPr>
        </p:nvSpPr>
        <p:spPr/>
        <p:txBody>
          <a:bodyPr/>
          <a:lstStyle/>
          <a:p>
            <a:endParaRPr lang="en-ZM"/>
          </a:p>
        </p:txBody>
      </p:sp>
      <p:sp>
        <p:nvSpPr>
          <p:cNvPr id="7" name="Slide Number Placeholder 6"/>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96002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1DEB2-37E3-41F3-A182-D6F445564E40}" type="datetimeFigureOut">
              <a:rPr lang="en-ZM" smtClean="0"/>
              <a:t>07/05/2023</a:t>
            </a:fld>
            <a:endParaRPr lang="en-ZM"/>
          </a:p>
        </p:txBody>
      </p:sp>
      <p:sp>
        <p:nvSpPr>
          <p:cNvPr id="6" name="Footer Placeholder 5"/>
          <p:cNvSpPr>
            <a:spLocks noGrp="1"/>
          </p:cNvSpPr>
          <p:nvPr>
            <p:ph type="ftr" sz="quarter" idx="11"/>
          </p:nvPr>
        </p:nvSpPr>
        <p:spPr/>
        <p:txBody>
          <a:bodyPr/>
          <a:lstStyle/>
          <a:p>
            <a:endParaRPr lang="en-ZM"/>
          </a:p>
        </p:txBody>
      </p:sp>
      <p:sp>
        <p:nvSpPr>
          <p:cNvPr id="7" name="Slide Number Placeholder 6"/>
          <p:cNvSpPr>
            <a:spLocks noGrp="1"/>
          </p:cNvSpPr>
          <p:nvPr>
            <p:ph type="sldNum" sz="quarter" idx="12"/>
          </p:nvPr>
        </p:nvSpPr>
        <p:spPr/>
        <p:txBody>
          <a:bodyPr/>
          <a:lstStyle/>
          <a:p>
            <a:fld id="{A127FC04-0982-4BD2-9F3D-B867E3E7247C}" type="slidenum">
              <a:rPr lang="en-ZM" smtClean="0"/>
              <a:t>‹#›</a:t>
            </a:fld>
            <a:endParaRPr lang="en-ZM"/>
          </a:p>
        </p:txBody>
      </p:sp>
    </p:spTree>
    <p:extLst>
      <p:ext uri="{BB962C8B-B14F-4D97-AF65-F5344CB8AC3E}">
        <p14:creationId xmlns:p14="http://schemas.microsoft.com/office/powerpoint/2010/main" val="205956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6C1DEB2-37E3-41F3-A182-D6F445564E40}" type="datetimeFigureOut">
              <a:rPr lang="en-ZM" smtClean="0"/>
              <a:t>07/05/2023</a:t>
            </a:fld>
            <a:endParaRPr lang="en-ZM"/>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ZM"/>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127FC04-0982-4BD2-9F3D-B867E3E7247C}" type="slidenum">
              <a:rPr lang="en-ZM" smtClean="0"/>
              <a:t>‹#›</a:t>
            </a:fld>
            <a:endParaRPr lang="en-ZM"/>
          </a:p>
        </p:txBody>
      </p:sp>
    </p:spTree>
    <p:extLst>
      <p:ext uri="{BB962C8B-B14F-4D97-AF65-F5344CB8AC3E}">
        <p14:creationId xmlns:p14="http://schemas.microsoft.com/office/powerpoint/2010/main" val="34525501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9BDF-F2EB-D151-6183-C6F9508D5287}"/>
              </a:ext>
            </a:extLst>
          </p:cNvPr>
          <p:cNvSpPr>
            <a:spLocks noGrp="1"/>
          </p:cNvSpPr>
          <p:nvPr>
            <p:ph type="ctrTitle"/>
          </p:nvPr>
        </p:nvSpPr>
        <p:spPr>
          <a:xfrm>
            <a:off x="684212" y="1281026"/>
            <a:ext cx="8001000" cy="1733107"/>
          </a:xfrm>
        </p:spPr>
        <p:txBody>
          <a:bodyPr>
            <a:normAutofit/>
          </a:bodyPr>
          <a:lstStyle/>
          <a:p>
            <a:r>
              <a:rPr lang="en-US" sz="6600" dirty="0"/>
              <a:t>Tasked.it</a:t>
            </a:r>
            <a:endParaRPr lang="en-ZM" sz="6600" dirty="0"/>
          </a:p>
        </p:txBody>
      </p:sp>
      <p:sp>
        <p:nvSpPr>
          <p:cNvPr id="3" name="Subtitle 2">
            <a:extLst>
              <a:ext uri="{FF2B5EF4-FFF2-40B4-BE49-F238E27FC236}">
                <a16:creationId xmlns:a16="http://schemas.microsoft.com/office/drawing/2014/main" id="{C77E47C1-5594-8C3C-AD59-D1A35DEE2D19}"/>
              </a:ext>
            </a:extLst>
          </p:cNvPr>
          <p:cNvSpPr>
            <a:spLocks noGrp="1"/>
          </p:cNvSpPr>
          <p:nvPr>
            <p:ph type="subTitle" idx="1"/>
          </p:nvPr>
        </p:nvSpPr>
        <p:spPr>
          <a:xfrm>
            <a:off x="684211" y="3843867"/>
            <a:ext cx="8895723" cy="1947333"/>
          </a:xfrm>
        </p:spPr>
        <p:txBody>
          <a:bodyPr/>
          <a:lstStyle/>
          <a:p>
            <a:r>
              <a:rPr lang="en-US" sz="2400" dirty="0">
                <a:solidFill>
                  <a:srgbClr val="00B0F0"/>
                </a:solidFill>
              </a:rPr>
              <a:t>A Freelancer and Project managing platform</a:t>
            </a:r>
          </a:p>
          <a:p>
            <a:r>
              <a:rPr lang="en-US" sz="2400" dirty="0">
                <a:solidFill>
                  <a:srgbClr val="00B0F0"/>
                </a:solidFill>
              </a:rPr>
              <a:t>for Visionary technologies enterprise (VTE).</a:t>
            </a:r>
          </a:p>
          <a:p>
            <a:endParaRPr lang="en-ZM" dirty="0">
              <a:solidFill>
                <a:srgbClr val="00B0F0"/>
              </a:solidFill>
            </a:endParaRPr>
          </a:p>
        </p:txBody>
      </p:sp>
    </p:spTree>
    <p:extLst>
      <p:ext uri="{BB962C8B-B14F-4D97-AF65-F5344CB8AC3E}">
        <p14:creationId xmlns:p14="http://schemas.microsoft.com/office/powerpoint/2010/main" val="21077068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CONCLUSION</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69852" y="2138069"/>
            <a:ext cx="10228521" cy="3416320"/>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Project aimed to create a flexible admin dashboard web app for VTE</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Goal was to improve project and freelancer management for VTE</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Purpose was to increase the number of projects taken and boost revenue</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Most aims and objectives have been met successfully</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Responsiveness on mobile devices needs a bit more polishing</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Overall, project has been largely successful in achieving its goals.</a:t>
            </a:r>
          </a:p>
        </p:txBody>
      </p:sp>
    </p:spTree>
    <p:extLst>
      <p:ext uri="{BB962C8B-B14F-4D97-AF65-F5344CB8AC3E}">
        <p14:creationId xmlns:p14="http://schemas.microsoft.com/office/powerpoint/2010/main" val="160301635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DONE BY: SHIHAB MIRZA</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69852" y="2138069"/>
            <a:ext cx="10228521" cy="923330"/>
          </a:xfrm>
          <a:prstGeom prst="rect">
            <a:avLst/>
          </a:prstGeom>
          <a:noFill/>
        </p:spPr>
        <p:txBody>
          <a:bodyPr wrap="square" rtlCol="0">
            <a:spAutoFit/>
          </a:bodyPr>
          <a:lstStyle/>
          <a:p>
            <a:r>
              <a:rPr lang="en-US" dirty="0"/>
              <a:t>STUDENT</a:t>
            </a:r>
            <a:r>
              <a:rPr lang="en-US" dirty="0">
                <a:solidFill>
                  <a:srgbClr val="00B0F0"/>
                </a:solidFill>
              </a:rPr>
              <a:t> </a:t>
            </a:r>
            <a:r>
              <a:rPr lang="en-US" dirty="0"/>
              <a:t>NUMBER:</a:t>
            </a:r>
            <a:r>
              <a:rPr lang="en-US" dirty="0">
                <a:solidFill>
                  <a:srgbClr val="00B0F0"/>
                </a:solidFill>
              </a:rPr>
              <a:t> 20100255</a:t>
            </a:r>
          </a:p>
          <a:p>
            <a:endParaRPr lang="en-US" dirty="0">
              <a:solidFill>
                <a:srgbClr val="00B0F0"/>
              </a:solidFill>
            </a:endParaRPr>
          </a:p>
          <a:p>
            <a:r>
              <a:rPr lang="en-US" dirty="0"/>
              <a:t>NCC</a:t>
            </a:r>
            <a:r>
              <a:rPr lang="en-US" dirty="0">
                <a:solidFill>
                  <a:srgbClr val="00B0F0"/>
                </a:solidFill>
              </a:rPr>
              <a:t> </a:t>
            </a:r>
            <a:r>
              <a:rPr lang="en-US" dirty="0"/>
              <a:t>ID:</a:t>
            </a:r>
            <a:r>
              <a:rPr lang="en-US" dirty="0">
                <a:solidFill>
                  <a:srgbClr val="00B0F0"/>
                </a:solidFill>
              </a:rPr>
              <a:t> P00190603</a:t>
            </a:r>
          </a:p>
        </p:txBody>
      </p:sp>
    </p:spTree>
    <p:extLst>
      <p:ext uri="{BB962C8B-B14F-4D97-AF65-F5344CB8AC3E}">
        <p14:creationId xmlns:p14="http://schemas.microsoft.com/office/powerpoint/2010/main" val="199343171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INTRODUCTION AND OVERVIEW</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69852" y="2339162"/>
            <a:ext cx="9675628" cy="2800767"/>
          </a:xfrm>
          <a:prstGeom prst="rect">
            <a:avLst/>
          </a:prstGeom>
          <a:noFill/>
        </p:spPr>
        <p:txBody>
          <a:bodyPr wrap="square" rtlCol="0">
            <a:spAutoFit/>
          </a:bodyPr>
          <a:lstStyle/>
          <a:p>
            <a:r>
              <a:rPr lang="en-US" sz="2000" i="1" dirty="0"/>
              <a:t>Tasked.it 	</a:t>
            </a:r>
            <a:r>
              <a:rPr lang="en-US" sz="2000" dirty="0">
                <a:solidFill>
                  <a:srgbClr val="00B0F0"/>
                </a:solidFill>
              </a:rPr>
              <a:t>is a platform that allows:</a:t>
            </a:r>
          </a:p>
          <a:p>
            <a:endParaRPr lang="en-US" sz="2000" dirty="0">
              <a:solidFill>
                <a:srgbClr val="00B0F0"/>
              </a:solidFill>
            </a:endParaRPr>
          </a:p>
          <a:p>
            <a:pPr marL="285750" indent="-285750">
              <a:buFont typeface="Arial" panose="020B0604020202020204" pitchFamily="34" charset="0"/>
              <a:buChar char="•"/>
            </a:pPr>
            <a:r>
              <a:rPr lang="en-US" sz="2000" dirty="0">
                <a:solidFill>
                  <a:srgbClr val="00B0F0"/>
                </a:solidFill>
              </a:rPr>
              <a:t>Management of projects seamlessly.</a:t>
            </a:r>
          </a:p>
          <a:p>
            <a:pPr marL="285750" indent="-285750">
              <a:buFont typeface="Arial" panose="020B0604020202020204" pitchFamily="34" charset="0"/>
              <a:buChar char="•"/>
            </a:pPr>
            <a:endParaRPr lang="en-US" sz="2000" dirty="0">
              <a:solidFill>
                <a:srgbClr val="00B0F0"/>
              </a:solidFill>
            </a:endParaRPr>
          </a:p>
          <a:p>
            <a:pPr marL="285750" indent="-285750">
              <a:buFont typeface="Arial" panose="020B0604020202020204" pitchFamily="34" charset="0"/>
              <a:buChar char="•"/>
            </a:pPr>
            <a:r>
              <a:rPr lang="en-US" sz="2000" dirty="0">
                <a:solidFill>
                  <a:srgbClr val="00B0F0"/>
                </a:solidFill>
              </a:rPr>
              <a:t>Management of freelancers and the tasks they are assigned to do.</a:t>
            </a:r>
          </a:p>
          <a:p>
            <a:pPr marL="285750" indent="-285750">
              <a:buFont typeface="Arial" panose="020B0604020202020204" pitchFamily="34" charset="0"/>
              <a:buChar char="•"/>
            </a:pPr>
            <a:endParaRPr lang="en-US" sz="2000" dirty="0">
              <a:solidFill>
                <a:srgbClr val="00B0F0"/>
              </a:solidFill>
            </a:endParaRPr>
          </a:p>
          <a:p>
            <a:pPr marL="285750" indent="-285750">
              <a:buFont typeface="Arial" panose="020B0604020202020204" pitchFamily="34" charset="0"/>
              <a:buChar char="•"/>
            </a:pPr>
            <a:r>
              <a:rPr lang="en-US" sz="2000" dirty="0">
                <a:solidFill>
                  <a:srgbClr val="00B0F0"/>
                </a:solidFill>
              </a:rPr>
              <a:t>Makes communication easier between VTE staff and freelancers.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372540413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HIGH LEVEL MODEL OF THE SYSTEM.</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19" y="2339162"/>
            <a:ext cx="10228521" cy="2616101"/>
          </a:xfrm>
          <a:prstGeom prst="rect">
            <a:avLst/>
          </a:prstGeom>
          <a:noFill/>
        </p:spPr>
        <p:txBody>
          <a:bodyPr wrap="square" rtlCol="0">
            <a:spAutoFit/>
          </a:bodyPr>
          <a:lstStyle/>
          <a:p>
            <a:r>
              <a:rPr lang="en-US" dirty="0">
                <a:solidFill>
                  <a:srgbClr val="00B0F0"/>
                </a:solidFill>
              </a:rPr>
              <a:t>There are two main types of users for this system:</a:t>
            </a:r>
          </a:p>
          <a:p>
            <a:endParaRPr lang="en-US" dirty="0">
              <a:solidFill>
                <a:srgbClr val="00B0F0"/>
              </a:solidFill>
            </a:endParaRPr>
          </a:p>
          <a:p>
            <a:pPr marL="285750" indent="-285750">
              <a:buFont typeface="Arial" panose="020B0604020202020204" pitchFamily="34" charset="0"/>
              <a:buChar char="•"/>
            </a:pPr>
            <a:r>
              <a:rPr lang="en-US" sz="2800" dirty="0">
                <a:solidFill>
                  <a:schemeClr val="tx1">
                    <a:lumMod val="95000"/>
                  </a:schemeClr>
                </a:solidFill>
              </a:rPr>
              <a:t>Administrators</a:t>
            </a:r>
            <a:r>
              <a:rPr lang="en-US" sz="2400" dirty="0">
                <a:solidFill>
                  <a:schemeClr val="tx1">
                    <a:lumMod val="95000"/>
                  </a:schemeClr>
                </a:solidFill>
              </a:rPr>
              <a:t> : </a:t>
            </a:r>
            <a:r>
              <a:rPr lang="en-US" dirty="0">
                <a:solidFill>
                  <a:srgbClr val="00B0F0"/>
                </a:solidFill>
              </a:rPr>
              <a:t>people who work at VTE and manage projects and freelancers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sz="2800" dirty="0"/>
              <a:t>Freelancers : </a:t>
            </a:r>
            <a:r>
              <a:rPr lang="en-US" dirty="0">
                <a:solidFill>
                  <a:srgbClr val="00B0F0"/>
                </a:solidFill>
              </a:rPr>
              <a:t>these are people who are registered with VTE as freelancer and are assigned tasks to do.</a:t>
            </a:r>
          </a:p>
          <a:p>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120310321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HIGH LEVEL MODEL OF THE SYSTEM (continued)</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20" y="2339162"/>
            <a:ext cx="5234763" cy="4801314"/>
          </a:xfrm>
          <a:prstGeom prst="rect">
            <a:avLst/>
          </a:prstGeom>
          <a:noFill/>
          <a:ln>
            <a:noFill/>
          </a:ln>
        </p:spPr>
        <p:txBody>
          <a:bodyPr wrap="square" rtlCol="0">
            <a:spAutoFit/>
          </a:bodyPr>
          <a:lstStyle/>
          <a:p>
            <a:r>
              <a:rPr lang="en-US" dirty="0">
                <a:solidFill>
                  <a:srgbClr val="00B0F0"/>
                </a:solidFill>
              </a:rPr>
              <a:t>Administrators can perform the following actions:</a:t>
            </a:r>
          </a:p>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Login</a:t>
            </a:r>
          </a:p>
          <a:p>
            <a:pPr marL="285750" indent="-285750">
              <a:buFont typeface="Arial" panose="020B0604020202020204" pitchFamily="34" charset="0"/>
              <a:buChar char="•"/>
            </a:pPr>
            <a:r>
              <a:rPr lang="en-US" dirty="0">
                <a:solidFill>
                  <a:srgbClr val="00B0F0"/>
                </a:solidFill>
              </a:rPr>
              <a:t>See statistics </a:t>
            </a:r>
          </a:p>
          <a:p>
            <a:pPr marL="285750" indent="-285750">
              <a:buFont typeface="Arial" panose="020B0604020202020204" pitchFamily="34" charset="0"/>
              <a:buChar char="•"/>
            </a:pPr>
            <a:r>
              <a:rPr lang="en-US" dirty="0">
                <a:solidFill>
                  <a:srgbClr val="00B0F0"/>
                </a:solidFill>
              </a:rPr>
              <a:t>Create, edit and remove freelancers.</a:t>
            </a:r>
          </a:p>
          <a:p>
            <a:pPr marL="285750" indent="-285750">
              <a:buFont typeface="Arial" panose="020B0604020202020204" pitchFamily="34" charset="0"/>
              <a:buChar char="•"/>
            </a:pPr>
            <a:r>
              <a:rPr lang="en-US" dirty="0">
                <a:solidFill>
                  <a:srgbClr val="00B0F0"/>
                </a:solidFill>
              </a:rPr>
              <a:t>Create, edit and remove tasks and projects.</a:t>
            </a:r>
          </a:p>
          <a:p>
            <a:pPr marL="285750" indent="-285750">
              <a:buFont typeface="Arial" panose="020B0604020202020204" pitchFamily="34" charset="0"/>
              <a:buChar char="•"/>
            </a:pPr>
            <a:r>
              <a:rPr lang="en-US" dirty="0">
                <a:solidFill>
                  <a:srgbClr val="00B0F0"/>
                </a:solidFill>
              </a:rPr>
              <a:t>Create, edit and remove clients.</a:t>
            </a:r>
          </a:p>
          <a:p>
            <a:pPr marL="285750" indent="-285750">
              <a:buFont typeface="Arial" panose="020B0604020202020204" pitchFamily="34" charset="0"/>
              <a:buChar char="•"/>
            </a:pPr>
            <a:r>
              <a:rPr lang="en-US" dirty="0">
                <a:solidFill>
                  <a:srgbClr val="00B0F0"/>
                </a:solidFill>
              </a:rPr>
              <a:t>Send messages to each other and even freelancers.</a:t>
            </a:r>
          </a:p>
          <a:p>
            <a:pPr marL="285750" indent="-285750">
              <a:buFont typeface="Arial" panose="020B0604020202020204" pitchFamily="34" charset="0"/>
              <a:buChar char="•"/>
            </a:pPr>
            <a:r>
              <a:rPr lang="en-US" dirty="0">
                <a:solidFill>
                  <a:srgbClr val="00B0F0"/>
                </a:solidFill>
              </a:rPr>
              <a:t>Edit their profile.</a:t>
            </a:r>
          </a:p>
          <a:p>
            <a:pPr marL="285750" indent="-285750">
              <a:buFont typeface="Arial" panose="020B0604020202020204" pitchFamily="34" charset="0"/>
              <a:buChar char="•"/>
            </a:pPr>
            <a:r>
              <a:rPr lang="en-US" dirty="0">
                <a:solidFill>
                  <a:srgbClr val="00B0F0"/>
                </a:solidFill>
              </a:rPr>
              <a:t>Change password.</a:t>
            </a:r>
          </a:p>
          <a:p>
            <a:pPr marL="285750" indent="-285750">
              <a:buFont typeface="Arial" panose="020B0604020202020204" pitchFamily="34" charset="0"/>
              <a:buChar char="•"/>
            </a:pPr>
            <a:r>
              <a:rPr lang="en-US" dirty="0">
                <a:solidFill>
                  <a:srgbClr val="00B0F0"/>
                </a:solidFill>
              </a:rPr>
              <a:t>Mark tasks and projects as complete</a:t>
            </a:r>
          </a:p>
          <a:p>
            <a:pPr marL="285750" indent="-285750">
              <a:buFont typeface="Arial" panose="020B0604020202020204" pitchFamily="34" charset="0"/>
              <a:buChar char="•"/>
            </a:pPr>
            <a:endParaRPr lang="en-US" dirty="0">
              <a:solidFill>
                <a:srgbClr val="00B0F0"/>
              </a:solidFill>
            </a:endParaRPr>
          </a:p>
          <a:p>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
        <p:nvSpPr>
          <p:cNvPr id="5" name="TextBox 4">
            <a:extLst>
              <a:ext uri="{FF2B5EF4-FFF2-40B4-BE49-F238E27FC236}">
                <a16:creationId xmlns:a16="http://schemas.microsoft.com/office/drawing/2014/main" id="{FAE3974B-DED0-4B0E-8166-F59CA4C60399}"/>
              </a:ext>
            </a:extLst>
          </p:cNvPr>
          <p:cNvSpPr txBox="1"/>
          <p:nvPr/>
        </p:nvSpPr>
        <p:spPr>
          <a:xfrm>
            <a:off x="6298018" y="2339162"/>
            <a:ext cx="5436780" cy="2862322"/>
          </a:xfrm>
          <a:prstGeom prst="rect">
            <a:avLst/>
          </a:prstGeom>
          <a:noFill/>
          <a:ln>
            <a:noFill/>
          </a:ln>
        </p:spPr>
        <p:txBody>
          <a:bodyPr wrap="square" rtlCol="0">
            <a:spAutoFit/>
          </a:bodyPr>
          <a:lstStyle/>
          <a:p>
            <a:r>
              <a:rPr lang="en-US" dirty="0">
                <a:solidFill>
                  <a:srgbClr val="00B0F0"/>
                </a:solidFill>
              </a:rPr>
              <a:t>Freelancers can perform the following actions:</a:t>
            </a:r>
          </a:p>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Login</a:t>
            </a:r>
          </a:p>
          <a:p>
            <a:pPr marL="285750" indent="-285750">
              <a:buFont typeface="Arial" panose="020B0604020202020204" pitchFamily="34" charset="0"/>
              <a:buChar char="•"/>
            </a:pPr>
            <a:r>
              <a:rPr lang="en-US" dirty="0">
                <a:solidFill>
                  <a:srgbClr val="00B0F0"/>
                </a:solidFill>
              </a:rPr>
              <a:t>Mark tasks as complete</a:t>
            </a:r>
          </a:p>
          <a:p>
            <a:pPr marL="285750" indent="-285750">
              <a:buFont typeface="Arial" panose="020B0604020202020204" pitchFamily="34" charset="0"/>
              <a:buChar char="•"/>
            </a:pPr>
            <a:r>
              <a:rPr lang="en-US" dirty="0">
                <a:solidFill>
                  <a:srgbClr val="00B0F0"/>
                </a:solidFill>
              </a:rPr>
              <a:t>Send messages to admins</a:t>
            </a:r>
          </a:p>
          <a:p>
            <a:pPr marL="285750" indent="-285750">
              <a:buFont typeface="Arial" panose="020B0604020202020204" pitchFamily="34" charset="0"/>
              <a:buChar char="•"/>
            </a:pPr>
            <a:r>
              <a:rPr lang="en-US" dirty="0">
                <a:solidFill>
                  <a:srgbClr val="00B0F0"/>
                </a:solidFill>
              </a:rPr>
              <a:t>Edit their profile.</a:t>
            </a:r>
          </a:p>
          <a:p>
            <a:pPr marL="285750" indent="-285750">
              <a:buFont typeface="Arial" panose="020B0604020202020204" pitchFamily="34" charset="0"/>
              <a:buChar char="•"/>
            </a:pPr>
            <a:r>
              <a:rPr lang="en-US" dirty="0">
                <a:solidFill>
                  <a:srgbClr val="00B0F0"/>
                </a:solidFill>
              </a:rPr>
              <a:t>Change password.</a:t>
            </a:r>
          </a:p>
          <a:p>
            <a:pPr marL="285750" indent="-285750">
              <a:buFont typeface="Arial" panose="020B0604020202020204" pitchFamily="34" charset="0"/>
              <a:buChar char="•"/>
            </a:pPr>
            <a:endParaRPr lang="en-US" dirty="0">
              <a:solidFill>
                <a:srgbClr val="00B0F0"/>
              </a:solidFill>
            </a:endParaRPr>
          </a:p>
          <a:p>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275740730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TECHNIQUES USED</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19" y="2339162"/>
            <a:ext cx="10228521" cy="4247317"/>
          </a:xfrm>
          <a:prstGeom prst="rect">
            <a:avLst/>
          </a:prstGeom>
          <a:noFill/>
        </p:spPr>
        <p:txBody>
          <a:bodyPr wrap="square" rtlCol="0">
            <a:spAutoFit/>
          </a:bodyPr>
          <a:lstStyle/>
          <a:p>
            <a:r>
              <a:rPr lang="en-US" dirty="0">
                <a:solidFill>
                  <a:srgbClr val="00B0F0"/>
                </a:solidFill>
              </a:rPr>
              <a:t>Some of the techniques used for developing the system:</a:t>
            </a:r>
          </a:p>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Identification of functional and non-function requirements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Agile methodology.</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Object oriented methodology.</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Use case descriptions and system architecture diagrams.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Class diagrams and sequence diagrams.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248229843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KEY DESIGN DECISIONS</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19" y="2339162"/>
            <a:ext cx="10228521" cy="2862322"/>
          </a:xfrm>
          <a:prstGeom prst="rect">
            <a:avLst/>
          </a:prstGeom>
          <a:noFill/>
        </p:spPr>
        <p:txBody>
          <a:bodyPr wrap="square" rtlCol="0">
            <a:spAutoFit/>
          </a:bodyPr>
          <a:lstStyle/>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It was made sure to not allow any internet user to register in the system so that only VTE registered staff and freelancers can Log in.</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Admins were allowed to do almost anything in the system.</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Freelancers had to be given limited functionality.</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Security and proper access control was a priority.</a:t>
            </a: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115728341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TESTING TECHNIQUES USED</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19" y="2339162"/>
            <a:ext cx="10228521" cy="2862322"/>
          </a:xfrm>
          <a:prstGeom prst="rect">
            <a:avLst/>
          </a:prstGeom>
          <a:noFill/>
        </p:spPr>
        <p:txBody>
          <a:bodyPr wrap="square" rtlCol="0">
            <a:spAutoFit/>
          </a:bodyPr>
          <a:lstStyle/>
          <a:p>
            <a:r>
              <a:rPr lang="en-US" dirty="0">
                <a:solidFill>
                  <a:srgbClr val="00B0F0"/>
                </a:solidFill>
              </a:rPr>
              <a:t>The testing technique used was black box testing which was broken down into:</a:t>
            </a:r>
          </a:p>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Unit testing: </a:t>
            </a:r>
            <a:r>
              <a:rPr lang="en-US" dirty="0"/>
              <a:t>when we test the smallest parts or components of the system rather than the whole system at large</a:t>
            </a: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Integration testing: </a:t>
            </a:r>
            <a:r>
              <a:rPr lang="en-US" dirty="0"/>
              <a:t>when we test if all or most of the components as a whole work together as expected or there are defects.</a:t>
            </a:r>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a:p>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325162704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563918"/>
            <a:ext cx="8534400" cy="1507067"/>
          </a:xfrm>
        </p:spPr>
        <p:txBody>
          <a:bodyPr/>
          <a:lstStyle/>
          <a:p>
            <a:r>
              <a:rPr lang="en-US" dirty="0"/>
              <a:t>SUMMARY OF TESTING RESULTS</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659219" y="2339162"/>
            <a:ext cx="10228521" cy="2862322"/>
          </a:xfrm>
          <a:prstGeom prst="rect">
            <a:avLst/>
          </a:prstGeom>
          <a:noFill/>
        </p:spPr>
        <p:txBody>
          <a:bodyPr wrap="square" rtlCol="0">
            <a:spAutoFit/>
          </a:bodyPr>
          <a:lstStyle/>
          <a:p>
            <a:r>
              <a:rPr lang="en-US" dirty="0">
                <a:solidFill>
                  <a:srgbClr val="00B0F0"/>
                </a:solidFill>
              </a:rPr>
              <a:t>The results for unit testing and integration testing summarized, respectively:</a:t>
            </a:r>
          </a:p>
          <a:p>
            <a:endParaRPr lang="en-US" dirty="0">
              <a:solidFill>
                <a:srgbClr val="00B0F0"/>
              </a:solidFill>
            </a:endParaRPr>
          </a:p>
          <a:p>
            <a:pPr marL="285750" indent="-285750">
              <a:buFont typeface="Arial" panose="020B0604020202020204" pitchFamily="34" charset="0"/>
              <a:buChar char="•"/>
            </a:pPr>
            <a:r>
              <a:rPr lang="en-US" dirty="0">
                <a:solidFill>
                  <a:srgbClr val="00B0F0"/>
                </a:solidFill>
              </a:rPr>
              <a:t>Summary of results for Unit testing: </a:t>
            </a:r>
            <a:r>
              <a:rPr lang="en-US" dirty="0"/>
              <a:t>All tests proved to be successful. Edge cases and abnormal data were also handled appropriately.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00B0F0"/>
                </a:solidFill>
              </a:rPr>
              <a:t>Summary of results for Integration testing: </a:t>
            </a:r>
            <a:r>
              <a:rPr lang="en-US" dirty="0"/>
              <a:t>most tests proved to be successful when testing entire classes. Edge cases and abnormal data were also handled appropriately.</a:t>
            </a:r>
          </a:p>
          <a:p>
            <a:pPr marL="285750" indent="-285750">
              <a:buFont typeface="Arial" panose="020B0604020202020204" pitchFamily="34" charset="0"/>
              <a:buChar char="•"/>
            </a:pPr>
            <a:endParaRPr lang="en-US" dirty="0">
              <a:solidFill>
                <a:srgbClr val="00B0F0"/>
              </a:solidFill>
            </a:endParaRPr>
          </a:p>
          <a:p>
            <a:endParaRPr lang="en-US" dirty="0">
              <a:solidFill>
                <a:srgbClr val="00B0F0"/>
              </a:solidFill>
            </a:endParaRPr>
          </a:p>
          <a:p>
            <a:pPr marL="285750" indent="-285750">
              <a:buFont typeface="Arial" panose="020B0604020202020204" pitchFamily="34" charset="0"/>
              <a:buChar char="•"/>
            </a:pPr>
            <a:endParaRPr lang="en-US" dirty="0">
              <a:solidFill>
                <a:srgbClr val="00B0F0"/>
              </a:solidFill>
            </a:endParaRPr>
          </a:p>
        </p:txBody>
      </p:sp>
    </p:spTree>
    <p:extLst>
      <p:ext uri="{BB962C8B-B14F-4D97-AF65-F5344CB8AC3E}">
        <p14:creationId xmlns:p14="http://schemas.microsoft.com/office/powerpoint/2010/main" val="278387853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924-D02D-2A70-436F-D45B4033F97D}"/>
              </a:ext>
            </a:extLst>
          </p:cNvPr>
          <p:cNvSpPr>
            <a:spLocks noGrp="1"/>
          </p:cNvSpPr>
          <p:nvPr>
            <p:ph type="title"/>
          </p:nvPr>
        </p:nvSpPr>
        <p:spPr>
          <a:xfrm>
            <a:off x="577886" y="280127"/>
            <a:ext cx="8534400" cy="1507067"/>
          </a:xfrm>
        </p:spPr>
        <p:txBody>
          <a:bodyPr/>
          <a:lstStyle/>
          <a:p>
            <a:r>
              <a:rPr lang="en-US" dirty="0"/>
              <a:t>A CRITIQUE OF THE PROCESS</a:t>
            </a:r>
            <a:endParaRPr lang="en-ZM" dirty="0"/>
          </a:p>
        </p:txBody>
      </p:sp>
      <p:sp>
        <p:nvSpPr>
          <p:cNvPr id="7" name="TextBox 6">
            <a:extLst>
              <a:ext uri="{FF2B5EF4-FFF2-40B4-BE49-F238E27FC236}">
                <a16:creationId xmlns:a16="http://schemas.microsoft.com/office/drawing/2014/main" id="{C1715905-F927-CFDF-A387-3235E6C96A6C}"/>
              </a:ext>
            </a:extLst>
          </p:cNvPr>
          <p:cNvSpPr txBox="1"/>
          <p:nvPr/>
        </p:nvSpPr>
        <p:spPr>
          <a:xfrm>
            <a:off x="577886" y="1787194"/>
            <a:ext cx="10228521"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rPr>
              <a:t>Project efforts were focused on original aims and objectives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Some technologies were learned during the project through research and videos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More research beforehand would have saved time</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Some "could have" features were left out</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Design and responsiveness of the system can be improved</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dirty="0">
                <a:solidFill>
                  <a:srgbClr val="00B0F0"/>
                </a:solidFill>
              </a:rPr>
              <a:t>Security of the system needs improvement in certain areas</a:t>
            </a:r>
          </a:p>
          <a:p>
            <a:pPr marL="285750" indent="-285750">
              <a:buFont typeface="Arial" panose="020B0604020202020204" pitchFamily="34" charset="0"/>
              <a:buChar char="•"/>
            </a:pPr>
            <a:endParaRPr lang="en-US" dirty="0">
              <a:solidFill>
                <a:srgbClr val="00B0F0"/>
              </a:solidFill>
            </a:endParaRPr>
          </a:p>
          <a:p>
            <a:pPr marL="285750" indent="-285750">
              <a:buFont typeface="Arial" panose="020B0604020202020204" pitchFamily="34" charset="0"/>
              <a:buChar char="•"/>
            </a:pPr>
            <a:r>
              <a:rPr lang="en-US" b="0" i="0" dirty="0">
                <a:solidFill>
                  <a:srgbClr val="00B0F0"/>
                </a:solidFill>
                <a:effectLst/>
              </a:rPr>
              <a:t>In the future, I will use fewer programming languages, frameworks, and technologies in my projects and only utilize them when necessary or after thorough research, as utilizing too many can make the project needlessly complex, and I would also opt for different requirement gathering methods.</a:t>
            </a:r>
            <a:endParaRPr lang="en-US" dirty="0">
              <a:solidFill>
                <a:srgbClr val="00B0F0"/>
              </a:solidFill>
            </a:endParaRPr>
          </a:p>
        </p:txBody>
      </p:sp>
    </p:spTree>
    <p:extLst>
      <p:ext uri="{BB962C8B-B14F-4D97-AF65-F5344CB8AC3E}">
        <p14:creationId xmlns:p14="http://schemas.microsoft.com/office/powerpoint/2010/main" val="3292044569"/>
      </p:ext>
    </p:extLst>
  </p:cSld>
  <p:clrMapOvr>
    <a:masterClrMapping/>
  </p:clrMapOvr>
  <p:transition spd="slow">
    <p:fad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84</TotalTime>
  <Words>606</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Tasked.it</vt:lpstr>
      <vt:lpstr>INTRODUCTION AND OVERVIEW</vt:lpstr>
      <vt:lpstr>HIGH LEVEL MODEL OF THE SYSTEM.</vt:lpstr>
      <vt:lpstr>HIGH LEVEL MODEL OF THE SYSTEM (continued)</vt:lpstr>
      <vt:lpstr>TECHNIQUES USED</vt:lpstr>
      <vt:lpstr>KEY DESIGN DECISIONS</vt:lpstr>
      <vt:lpstr>TESTING TECHNIQUES USED</vt:lpstr>
      <vt:lpstr>SUMMARY OF TESTING RESULTS</vt:lpstr>
      <vt:lpstr>A CRITIQUE OF THE PROCESS</vt:lpstr>
      <vt:lpstr>CONCLUSION</vt:lpstr>
      <vt:lpstr>DONE BY: SHIHAB MIRZA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Tasked.it</dc:title>
  <dc:creator>Shiaab .</dc:creator>
  <cp:lastModifiedBy>Shiaab .</cp:lastModifiedBy>
  <cp:revision>11</cp:revision>
  <dcterms:created xsi:type="dcterms:W3CDTF">2023-05-07T15:36:50Z</dcterms:created>
  <dcterms:modified xsi:type="dcterms:W3CDTF">2023-05-07T17:04:05Z</dcterms:modified>
</cp:coreProperties>
</file>