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8"/>
  </p:notesMasterIdLst>
  <p:sldIdLst>
    <p:sldId id="256" r:id="rId2"/>
    <p:sldId id="496" r:id="rId3"/>
    <p:sldId id="635" r:id="rId4"/>
    <p:sldId id="636" r:id="rId5"/>
    <p:sldId id="656" r:id="rId6"/>
    <p:sldId id="638" r:id="rId7"/>
    <p:sldId id="639" r:id="rId8"/>
    <p:sldId id="640" r:id="rId9"/>
    <p:sldId id="641" r:id="rId10"/>
    <p:sldId id="642" r:id="rId11"/>
    <p:sldId id="643" r:id="rId12"/>
    <p:sldId id="644" r:id="rId13"/>
    <p:sldId id="645" r:id="rId14"/>
    <p:sldId id="646" r:id="rId15"/>
    <p:sldId id="647" r:id="rId16"/>
    <p:sldId id="648" r:id="rId17"/>
    <p:sldId id="649" r:id="rId18"/>
    <p:sldId id="650" r:id="rId19"/>
    <p:sldId id="651" r:id="rId20"/>
    <p:sldId id="652" r:id="rId21"/>
    <p:sldId id="653" r:id="rId22"/>
    <p:sldId id="654" r:id="rId23"/>
    <p:sldId id="655" r:id="rId24"/>
    <p:sldId id="657" r:id="rId25"/>
    <p:sldId id="658" r:id="rId26"/>
    <p:sldId id="659" r:id="rId27"/>
    <p:sldId id="660" r:id="rId28"/>
    <p:sldId id="661" r:id="rId29"/>
    <p:sldId id="662" r:id="rId30"/>
    <p:sldId id="663" r:id="rId31"/>
    <p:sldId id="667" r:id="rId32"/>
    <p:sldId id="606" r:id="rId33"/>
    <p:sldId id="664" r:id="rId34"/>
    <p:sldId id="668" r:id="rId35"/>
    <p:sldId id="669" r:id="rId36"/>
    <p:sldId id="670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000FF"/>
    <a:srgbClr val="990033"/>
    <a:srgbClr val="A2F1FC"/>
    <a:srgbClr val="66FFFF"/>
    <a:srgbClr val="008000"/>
    <a:srgbClr val="B7FFB7"/>
    <a:srgbClr val="99FF99"/>
    <a:srgbClr val="F8C0E7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55CF66-4EB5-46BE-873D-C78B72C87A91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</dgm:pt>
    <dgm:pt modelId="{546DF77D-2788-416E-9A69-23DB2789D1EA}">
      <dgm:prSet phldrT="[Текст]"/>
      <dgm:spPr/>
      <dgm:t>
        <a:bodyPr/>
        <a:lstStyle/>
        <a:p>
          <a:pPr>
            <a:spcAft>
              <a:spcPts val="0"/>
            </a:spcAft>
          </a:pPr>
          <a:r>
            <a:rPr lang="ru-RU" b="1">
              <a:latin typeface="Arial Black" panose="020B0A04020102020204" pitchFamily="34" charset="0"/>
            </a:rPr>
            <a:t>Улучшение сортировки выбором -  </a:t>
          </a:r>
        </a:p>
      </dgm:t>
    </dgm:pt>
    <dgm:pt modelId="{B21F1417-7C83-4965-9707-C78A41313DB9}" type="parTrans" cxnId="{989ABA46-C11D-4CE5-B730-5A82C6E3C945}">
      <dgm:prSet/>
      <dgm:spPr/>
      <dgm:t>
        <a:bodyPr/>
        <a:lstStyle/>
        <a:p>
          <a:endParaRPr lang="ru-RU"/>
        </a:p>
      </dgm:t>
    </dgm:pt>
    <dgm:pt modelId="{43152B21-B4D1-4C4C-9539-8AAFA149379F}" type="sibTrans" cxnId="{989ABA46-C11D-4CE5-B730-5A82C6E3C945}">
      <dgm:prSet/>
      <dgm:spPr/>
      <dgm:t>
        <a:bodyPr/>
        <a:lstStyle/>
        <a:p>
          <a:endParaRPr lang="ru-RU"/>
        </a:p>
      </dgm:t>
    </dgm:pt>
    <dgm:pt modelId="{4CE00634-2C52-457F-8530-7177538D8B3C}">
      <dgm:prSet phldrT="[Текст]"/>
      <dgm:spPr/>
      <dgm:t>
        <a:bodyPr/>
        <a:lstStyle/>
        <a:p>
          <a:pPr>
            <a:spcAft>
              <a:spcPts val="0"/>
            </a:spcAft>
          </a:pPr>
          <a:r>
            <a:rPr lang="ru-RU" b="1">
              <a:latin typeface="Arial Black" panose="020B0A04020102020204" pitchFamily="34" charset="0"/>
            </a:rPr>
            <a:t>Пирамидальная сортировка </a:t>
          </a:r>
        </a:p>
      </dgm:t>
    </dgm:pt>
    <dgm:pt modelId="{BDF4AD56-C6D7-4A4A-B55F-089481F210BA}" type="parTrans" cxnId="{53EC7464-F929-42CF-AED6-9248EE81987C}">
      <dgm:prSet/>
      <dgm:spPr/>
      <dgm:t>
        <a:bodyPr/>
        <a:lstStyle/>
        <a:p>
          <a:endParaRPr lang="ru-RU"/>
        </a:p>
      </dgm:t>
    </dgm:pt>
    <dgm:pt modelId="{D664CE92-74CE-4B46-853C-2BE43D9C830D}" type="sibTrans" cxnId="{53EC7464-F929-42CF-AED6-9248EE81987C}">
      <dgm:prSet/>
      <dgm:spPr/>
      <dgm:t>
        <a:bodyPr/>
        <a:lstStyle/>
        <a:p>
          <a:endParaRPr lang="ru-RU"/>
        </a:p>
      </dgm:t>
    </dgm:pt>
    <dgm:pt modelId="{34BD1981-BBE6-4046-9B70-8AED2ECB06A2}" type="pres">
      <dgm:prSet presAssocID="{2655CF66-4EB5-46BE-873D-C78B72C87A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217D37-253A-42BC-AA63-BA6EEB0FC4DC}" type="pres">
      <dgm:prSet presAssocID="{546DF77D-2788-416E-9A69-23DB2789D1EA}" presName="hierRoot1" presStyleCnt="0"/>
      <dgm:spPr/>
    </dgm:pt>
    <dgm:pt modelId="{12C69FF2-47A2-4E56-91D5-B39856B43529}" type="pres">
      <dgm:prSet presAssocID="{546DF77D-2788-416E-9A69-23DB2789D1EA}" presName="composite" presStyleCnt="0"/>
      <dgm:spPr/>
    </dgm:pt>
    <dgm:pt modelId="{99428417-B3DC-4A8F-A113-3193F36D6F10}" type="pres">
      <dgm:prSet presAssocID="{546DF77D-2788-416E-9A69-23DB2789D1EA}" presName="background" presStyleLbl="node0" presStyleIdx="0" presStyleCnt="2"/>
      <dgm:spPr/>
    </dgm:pt>
    <dgm:pt modelId="{24C6D717-B161-4B75-8103-B95EF0033EF2}" type="pres">
      <dgm:prSet presAssocID="{546DF77D-2788-416E-9A69-23DB2789D1EA}" presName="text" presStyleLbl="fgAcc0" presStyleIdx="0" presStyleCnt="2">
        <dgm:presLayoutVars>
          <dgm:chPref val="3"/>
        </dgm:presLayoutVars>
      </dgm:prSet>
      <dgm:spPr/>
    </dgm:pt>
    <dgm:pt modelId="{11C0DB98-F261-489E-A628-5FCD4146BADD}" type="pres">
      <dgm:prSet presAssocID="{546DF77D-2788-416E-9A69-23DB2789D1EA}" presName="hierChild2" presStyleCnt="0"/>
      <dgm:spPr/>
    </dgm:pt>
    <dgm:pt modelId="{B5B11D94-4EB5-4C77-9C92-C9795605F535}" type="pres">
      <dgm:prSet presAssocID="{4CE00634-2C52-457F-8530-7177538D8B3C}" presName="hierRoot1" presStyleCnt="0"/>
      <dgm:spPr/>
    </dgm:pt>
    <dgm:pt modelId="{101EAADB-1A7A-4D59-AB4F-CD5006FF9974}" type="pres">
      <dgm:prSet presAssocID="{4CE00634-2C52-457F-8530-7177538D8B3C}" presName="composite" presStyleCnt="0"/>
      <dgm:spPr/>
    </dgm:pt>
    <dgm:pt modelId="{105D1130-21F8-4901-A52E-6673C998AF14}" type="pres">
      <dgm:prSet presAssocID="{4CE00634-2C52-457F-8530-7177538D8B3C}" presName="background" presStyleLbl="node0" presStyleIdx="1" presStyleCnt="2"/>
      <dgm:spPr/>
    </dgm:pt>
    <dgm:pt modelId="{AA1AAFCA-CDC8-4F74-93A7-CF876559AFF0}" type="pres">
      <dgm:prSet presAssocID="{4CE00634-2C52-457F-8530-7177538D8B3C}" presName="text" presStyleLbl="fgAcc0" presStyleIdx="1" presStyleCnt="2">
        <dgm:presLayoutVars>
          <dgm:chPref val="3"/>
        </dgm:presLayoutVars>
      </dgm:prSet>
      <dgm:spPr/>
    </dgm:pt>
    <dgm:pt modelId="{D371F4DC-46B4-459B-B9BE-8FB8C30DC01C}" type="pres">
      <dgm:prSet presAssocID="{4CE00634-2C52-457F-8530-7177538D8B3C}" presName="hierChild2" presStyleCnt="0"/>
      <dgm:spPr/>
    </dgm:pt>
  </dgm:ptLst>
  <dgm:cxnLst>
    <dgm:cxn modelId="{19EB370B-2626-4139-A4AF-2463CCE67730}" type="presOf" srcId="{4CE00634-2C52-457F-8530-7177538D8B3C}" destId="{AA1AAFCA-CDC8-4F74-93A7-CF876559AFF0}" srcOrd="0" destOrd="0" presId="urn:microsoft.com/office/officeart/2005/8/layout/hierarchy1"/>
    <dgm:cxn modelId="{53EC7464-F929-42CF-AED6-9248EE81987C}" srcId="{2655CF66-4EB5-46BE-873D-C78B72C87A91}" destId="{4CE00634-2C52-457F-8530-7177538D8B3C}" srcOrd="1" destOrd="0" parTransId="{BDF4AD56-C6D7-4A4A-B55F-089481F210BA}" sibTransId="{D664CE92-74CE-4B46-853C-2BE43D9C830D}"/>
    <dgm:cxn modelId="{989ABA46-C11D-4CE5-B730-5A82C6E3C945}" srcId="{2655CF66-4EB5-46BE-873D-C78B72C87A91}" destId="{546DF77D-2788-416E-9A69-23DB2789D1EA}" srcOrd="0" destOrd="0" parTransId="{B21F1417-7C83-4965-9707-C78A41313DB9}" sibTransId="{43152B21-B4D1-4C4C-9539-8AAFA149379F}"/>
    <dgm:cxn modelId="{59759D7B-1B7D-4F67-9D68-310A51891F0C}" type="presOf" srcId="{546DF77D-2788-416E-9A69-23DB2789D1EA}" destId="{24C6D717-B161-4B75-8103-B95EF0033EF2}" srcOrd="0" destOrd="0" presId="urn:microsoft.com/office/officeart/2005/8/layout/hierarchy1"/>
    <dgm:cxn modelId="{A3845182-8C76-42C6-9EAF-8043621A2F93}" type="presOf" srcId="{2655CF66-4EB5-46BE-873D-C78B72C87A91}" destId="{34BD1981-BBE6-4046-9B70-8AED2ECB06A2}" srcOrd="0" destOrd="0" presId="urn:microsoft.com/office/officeart/2005/8/layout/hierarchy1"/>
    <dgm:cxn modelId="{920738EB-29A6-445B-8690-440F25C5944A}" type="presParOf" srcId="{34BD1981-BBE6-4046-9B70-8AED2ECB06A2}" destId="{7B217D37-253A-42BC-AA63-BA6EEB0FC4DC}" srcOrd="0" destOrd="0" presId="urn:microsoft.com/office/officeart/2005/8/layout/hierarchy1"/>
    <dgm:cxn modelId="{8B253878-3F97-4CB6-A639-4437B36D15D9}" type="presParOf" srcId="{7B217D37-253A-42BC-AA63-BA6EEB0FC4DC}" destId="{12C69FF2-47A2-4E56-91D5-B39856B43529}" srcOrd="0" destOrd="0" presId="urn:microsoft.com/office/officeart/2005/8/layout/hierarchy1"/>
    <dgm:cxn modelId="{1B4ED7F1-B2A9-4357-96AF-6B00BDDD90AF}" type="presParOf" srcId="{12C69FF2-47A2-4E56-91D5-B39856B43529}" destId="{99428417-B3DC-4A8F-A113-3193F36D6F10}" srcOrd="0" destOrd="0" presId="urn:microsoft.com/office/officeart/2005/8/layout/hierarchy1"/>
    <dgm:cxn modelId="{AD614FFF-F3ED-44E8-962B-6CDFF663415D}" type="presParOf" srcId="{12C69FF2-47A2-4E56-91D5-B39856B43529}" destId="{24C6D717-B161-4B75-8103-B95EF0033EF2}" srcOrd="1" destOrd="0" presId="urn:microsoft.com/office/officeart/2005/8/layout/hierarchy1"/>
    <dgm:cxn modelId="{BE9B74B5-5C84-4016-BD8D-E8FCC886DD37}" type="presParOf" srcId="{7B217D37-253A-42BC-AA63-BA6EEB0FC4DC}" destId="{11C0DB98-F261-489E-A628-5FCD4146BADD}" srcOrd="1" destOrd="0" presId="urn:microsoft.com/office/officeart/2005/8/layout/hierarchy1"/>
    <dgm:cxn modelId="{E8B40BE6-51BE-4DAF-9F67-343B3DFDEF93}" type="presParOf" srcId="{34BD1981-BBE6-4046-9B70-8AED2ECB06A2}" destId="{B5B11D94-4EB5-4C77-9C92-C9795605F535}" srcOrd="1" destOrd="0" presId="urn:microsoft.com/office/officeart/2005/8/layout/hierarchy1"/>
    <dgm:cxn modelId="{AE3FF73D-79CB-4B78-8276-68B0A711E8D2}" type="presParOf" srcId="{B5B11D94-4EB5-4C77-9C92-C9795605F535}" destId="{101EAADB-1A7A-4D59-AB4F-CD5006FF9974}" srcOrd="0" destOrd="0" presId="urn:microsoft.com/office/officeart/2005/8/layout/hierarchy1"/>
    <dgm:cxn modelId="{A8FC1C4C-DEA7-416C-B31F-40BB440E02A3}" type="presParOf" srcId="{101EAADB-1A7A-4D59-AB4F-CD5006FF9974}" destId="{105D1130-21F8-4901-A52E-6673C998AF14}" srcOrd="0" destOrd="0" presId="urn:microsoft.com/office/officeart/2005/8/layout/hierarchy1"/>
    <dgm:cxn modelId="{E7C77183-A429-4E75-98C2-D0125C8B3BD6}" type="presParOf" srcId="{101EAADB-1A7A-4D59-AB4F-CD5006FF9974}" destId="{AA1AAFCA-CDC8-4F74-93A7-CF876559AFF0}" srcOrd="1" destOrd="0" presId="urn:microsoft.com/office/officeart/2005/8/layout/hierarchy1"/>
    <dgm:cxn modelId="{C47C5F8F-3640-4571-A278-6BB7EDC04B38}" type="presParOf" srcId="{B5B11D94-4EB5-4C77-9C92-C9795605F535}" destId="{D371F4DC-46B4-459B-B9BE-8FB8C30DC0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2A6BD3-D840-4E52-B3E1-CFC0EA354BB0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F3F9285-07AE-43FD-801D-EBF92E4601AC}">
      <dgm:prSet custT="1"/>
      <dgm:spPr/>
      <dgm:t>
        <a:bodyPr/>
        <a:lstStyle/>
        <a:p>
          <a:r>
            <a:rPr lang="ru-RU" sz="1400" b="1" i="0" baseline="0" dirty="0"/>
            <a:t>Рассмотрим сначала бытовой аналог пирамидальной сортировки</a:t>
          </a:r>
          <a:endParaRPr lang="en-US" sz="1400" dirty="0"/>
        </a:p>
      </dgm:t>
    </dgm:pt>
    <dgm:pt modelId="{286DC46B-D996-4813-BE8C-1CAD7B7A9D9C}" type="parTrans" cxnId="{CDBC55C0-EACD-4ACF-9D74-11D81B2E8514}">
      <dgm:prSet/>
      <dgm:spPr/>
      <dgm:t>
        <a:bodyPr/>
        <a:lstStyle/>
        <a:p>
          <a:endParaRPr lang="en-US"/>
        </a:p>
      </dgm:t>
    </dgm:pt>
    <dgm:pt modelId="{706EBFE2-473A-46E4-8A3F-4C5A5B8B8636}" type="sibTrans" cxnId="{CDBC55C0-EACD-4ACF-9D74-11D81B2E8514}">
      <dgm:prSet/>
      <dgm:spPr/>
      <dgm:t>
        <a:bodyPr/>
        <a:lstStyle/>
        <a:p>
          <a:endParaRPr lang="en-US"/>
        </a:p>
      </dgm:t>
    </dgm:pt>
    <dgm:pt modelId="{B5D10E29-AE03-41B8-B8FC-B90BC93B4762}">
      <dgm:prSet custT="1"/>
      <dgm:spPr/>
      <dgm:t>
        <a:bodyPr/>
        <a:lstStyle/>
        <a:p>
          <a:r>
            <a:rPr lang="ru-RU" sz="1200" b="1" i="0" baseline="0" dirty="0"/>
            <a:t>Допустим проводятся соревнования по какому-либо виду спорта (шахматы, теннис и т.д.) среди восьми участников. Можно провести чемпионат, когда каждый из участников встречается с каждым,</a:t>
          </a:r>
          <a:r>
            <a:rPr lang="en-US" sz="1200" b="1" i="0" baseline="0" dirty="0"/>
            <a:t> </a:t>
          </a:r>
          <a:r>
            <a:rPr lang="ru-RU" sz="1200" b="1" i="0" baseline="0" dirty="0"/>
            <a:t>но это требует много времени  и затрат.</a:t>
          </a:r>
          <a:endParaRPr lang="en-US" sz="1200" dirty="0"/>
        </a:p>
      </dgm:t>
    </dgm:pt>
    <dgm:pt modelId="{F2208581-F50B-4C24-9306-C39C1353DB7B}" type="parTrans" cxnId="{4FEAD948-C1A7-457D-B804-5B29C25405F1}">
      <dgm:prSet/>
      <dgm:spPr/>
      <dgm:t>
        <a:bodyPr/>
        <a:lstStyle/>
        <a:p>
          <a:endParaRPr lang="en-US"/>
        </a:p>
      </dgm:t>
    </dgm:pt>
    <dgm:pt modelId="{793877EA-DF6C-430E-A483-421CB4A8836A}" type="sibTrans" cxnId="{4FEAD948-C1A7-457D-B804-5B29C25405F1}">
      <dgm:prSet/>
      <dgm:spPr/>
      <dgm:t>
        <a:bodyPr/>
        <a:lstStyle/>
        <a:p>
          <a:endParaRPr lang="en-US"/>
        </a:p>
      </dgm:t>
    </dgm:pt>
    <dgm:pt modelId="{93A4AF72-1F1C-43B0-A28C-47A0EE0C196D}" type="pres">
      <dgm:prSet presAssocID="{FB2A6BD3-D840-4E52-B3E1-CFC0EA354BB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479509-276B-4FF5-AF53-16C8B14F9097}" type="pres">
      <dgm:prSet presAssocID="{3F3F9285-07AE-43FD-801D-EBF92E4601AC}" presName="hierRoot1" presStyleCnt="0"/>
      <dgm:spPr/>
    </dgm:pt>
    <dgm:pt modelId="{B8D1455A-71F9-480F-960C-8E4D290A4090}" type="pres">
      <dgm:prSet presAssocID="{3F3F9285-07AE-43FD-801D-EBF92E4601AC}" presName="composite" presStyleCnt="0"/>
      <dgm:spPr/>
    </dgm:pt>
    <dgm:pt modelId="{4E267BD5-72A1-4160-BF1A-A10E2235201F}" type="pres">
      <dgm:prSet presAssocID="{3F3F9285-07AE-43FD-801D-EBF92E4601AC}" presName="background" presStyleLbl="node0" presStyleIdx="0" presStyleCnt="2"/>
      <dgm:spPr/>
    </dgm:pt>
    <dgm:pt modelId="{0F2B6AE0-D0E8-46D2-A545-D8B6A06BE393}" type="pres">
      <dgm:prSet presAssocID="{3F3F9285-07AE-43FD-801D-EBF92E4601AC}" presName="text" presStyleLbl="fgAcc0" presStyleIdx="0" presStyleCnt="2" custScaleX="115176" custScaleY="117546" custLinFactNeighborX="4729" custLinFactNeighborY="58937">
        <dgm:presLayoutVars>
          <dgm:chPref val="3"/>
        </dgm:presLayoutVars>
      </dgm:prSet>
      <dgm:spPr/>
    </dgm:pt>
    <dgm:pt modelId="{1920F99D-6B3A-42EE-80D3-7EDED86D2B93}" type="pres">
      <dgm:prSet presAssocID="{3F3F9285-07AE-43FD-801D-EBF92E4601AC}" presName="hierChild2" presStyleCnt="0"/>
      <dgm:spPr/>
    </dgm:pt>
    <dgm:pt modelId="{C4BD9B73-DFC8-4431-B606-744CB22ABA00}" type="pres">
      <dgm:prSet presAssocID="{B5D10E29-AE03-41B8-B8FC-B90BC93B4762}" presName="hierRoot1" presStyleCnt="0"/>
      <dgm:spPr/>
    </dgm:pt>
    <dgm:pt modelId="{7035D7D1-35C5-4173-9021-979123722F35}" type="pres">
      <dgm:prSet presAssocID="{B5D10E29-AE03-41B8-B8FC-B90BC93B4762}" presName="composite" presStyleCnt="0"/>
      <dgm:spPr/>
    </dgm:pt>
    <dgm:pt modelId="{1DB0B54C-E022-42B4-8E3A-69C6DE1862CC}" type="pres">
      <dgm:prSet presAssocID="{B5D10E29-AE03-41B8-B8FC-B90BC93B4762}" presName="background" presStyleLbl="node0" presStyleIdx="1" presStyleCnt="2"/>
      <dgm:spPr/>
    </dgm:pt>
    <dgm:pt modelId="{54390C26-954E-480A-A94B-7D25E17070DC}" type="pres">
      <dgm:prSet presAssocID="{B5D10E29-AE03-41B8-B8FC-B90BC93B4762}" presName="text" presStyleLbl="fgAcc0" presStyleIdx="1" presStyleCnt="2" custScaleX="153518" custScaleY="207390" custLinFactX="2733" custLinFactNeighborX="100000" custLinFactNeighborY="99134">
        <dgm:presLayoutVars>
          <dgm:chPref val="3"/>
        </dgm:presLayoutVars>
      </dgm:prSet>
      <dgm:spPr/>
    </dgm:pt>
    <dgm:pt modelId="{85D3E565-BCC4-4E56-8F56-5F8085F5034C}" type="pres">
      <dgm:prSet presAssocID="{B5D10E29-AE03-41B8-B8FC-B90BC93B4762}" presName="hierChild2" presStyleCnt="0"/>
      <dgm:spPr/>
    </dgm:pt>
  </dgm:ptLst>
  <dgm:cxnLst>
    <dgm:cxn modelId="{D5B0FC3A-52CA-444B-B882-26EF96E0906E}" type="presOf" srcId="{FB2A6BD3-D840-4E52-B3E1-CFC0EA354BB0}" destId="{93A4AF72-1F1C-43B0-A28C-47A0EE0C196D}" srcOrd="0" destOrd="0" presId="urn:microsoft.com/office/officeart/2005/8/layout/hierarchy1"/>
    <dgm:cxn modelId="{4FEAD948-C1A7-457D-B804-5B29C25405F1}" srcId="{FB2A6BD3-D840-4E52-B3E1-CFC0EA354BB0}" destId="{B5D10E29-AE03-41B8-B8FC-B90BC93B4762}" srcOrd="1" destOrd="0" parTransId="{F2208581-F50B-4C24-9306-C39C1353DB7B}" sibTransId="{793877EA-DF6C-430E-A483-421CB4A8836A}"/>
    <dgm:cxn modelId="{B425F057-4813-45D9-88B1-A224AE94EB5E}" type="presOf" srcId="{B5D10E29-AE03-41B8-B8FC-B90BC93B4762}" destId="{54390C26-954E-480A-A94B-7D25E17070DC}" srcOrd="0" destOrd="0" presId="urn:microsoft.com/office/officeart/2005/8/layout/hierarchy1"/>
    <dgm:cxn modelId="{CDBC55C0-EACD-4ACF-9D74-11D81B2E8514}" srcId="{FB2A6BD3-D840-4E52-B3E1-CFC0EA354BB0}" destId="{3F3F9285-07AE-43FD-801D-EBF92E4601AC}" srcOrd="0" destOrd="0" parTransId="{286DC46B-D996-4813-BE8C-1CAD7B7A9D9C}" sibTransId="{706EBFE2-473A-46E4-8A3F-4C5A5B8B8636}"/>
    <dgm:cxn modelId="{B7DBA9F0-75FB-42E9-A416-51638B466F5E}" type="presOf" srcId="{3F3F9285-07AE-43FD-801D-EBF92E4601AC}" destId="{0F2B6AE0-D0E8-46D2-A545-D8B6A06BE393}" srcOrd="0" destOrd="0" presId="urn:microsoft.com/office/officeart/2005/8/layout/hierarchy1"/>
    <dgm:cxn modelId="{E43ECFA4-5BE4-4B52-AA6F-FC5A389FFA44}" type="presParOf" srcId="{93A4AF72-1F1C-43B0-A28C-47A0EE0C196D}" destId="{45479509-276B-4FF5-AF53-16C8B14F9097}" srcOrd="0" destOrd="0" presId="urn:microsoft.com/office/officeart/2005/8/layout/hierarchy1"/>
    <dgm:cxn modelId="{0D798CC5-C527-42B1-AC4E-465A111CB101}" type="presParOf" srcId="{45479509-276B-4FF5-AF53-16C8B14F9097}" destId="{B8D1455A-71F9-480F-960C-8E4D290A4090}" srcOrd="0" destOrd="0" presId="urn:microsoft.com/office/officeart/2005/8/layout/hierarchy1"/>
    <dgm:cxn modelId="{14EF0CC6-A4D6-431C-A984-3BBB975D7EF3}" type="presParOf" srcId="{B8D1455A-71F9-480F-960C-8E4D290A4090}" destId="{4E267BD5-72A1-4160-BF1A-A10E2235201F}" srcOrd="0" destOrd="0" presId="urn:microsoft.com/office/officeart/2005/8/layout/hierarchy1"/>
    <dgm:cxn modelId="{F672C802-26D6-4496-9E48-95F751800987}" type="presParOf" srcId="{B8D1455A-71F9-480F-960C-8E4D290A4090}" destId="{0F2B6AE0-D0E8-46D2-A545-D8B6A06BE393}" srcOrd="1" destOrd="0" presId="urn:microsoft.com/office/officeart/2005/8/layout/hierarchy1"/>
    <dgm:cxn modelId="{83A79F36-99BA-452E-A60A-11FA56635D57}" type="presParOf" srcId="{45479509-276B-4FF5-AF53-16C8B14F9097}" destId="{1920F99D-6B3A-42EE-80D3-7EDED86D2B93}" srcOrd="1" destOrd="0" presId="urn:microsoft.com/office/officeart/2005/8/layout/hierarchy1"/>
    <dgm:cxn modelId="{4343E2ED-F239-48BB-96AB-3BC75DC420AC}" type="presParOf" srcId="{93A4AF72-1F1C-43B0-A28C-47A0EE0C196D}" destId="{C4BD9B73-DFC8-4431-B606-744CB22ABA00}" srcOrd="1" destOrd="0" presId="urn:microsoft.com/office/officeart/2005/8/layout/hierarchy1"/>
    <dgm:cxn modelId="{2224B6D1-2578-467C-AB89-C211D64D4C28}" type="presParOf" srcId="{C4BD9B73-DFC8-4431-B606-744CB22ABA00}" destId="{7035D7D1-35C5-4173-9021-979123722F35}" srcOrd="0" destOrd="0" presId="urn:microsoft.com/office/officeart/2005/8/layout/hierarchy1"/>
    <dgm:cxn modelId="{BD6130BB-F00B-4D1F-BA23-62EEBF943000}" type="presParOf" srcId="{7035D7D1-35C5-4173-9021-979123722F35}" destId="{1DB0B54C-E022-42B4-8E3A-69C6DE1862CC}" srcOrd="0" destOrd="0" presId="urn:microsoft.com/office/officeart/2005/8/layout/hierarchy1"/>
    <dgm:cxn modelId="{957C2358-1CF3-40A4-8582-991D599A183A}" type="presParOf" srcId="{7035D7D1-35C5-4173-9021-979123722F35}" destId="{54390C26-954E-480A-A94B-7D25E17070DC}" srcOrd="1" destOrd="0" presId="urn:microsoft.com/office/officeart/2005/8/layout/hierarchy1"/>
    <dgm:cxn modelId="{0DE3A854-36CF-43D5-B6D3-C0FA5B3B996C}" type="presParOf" srcId="{C4BD9B73-DFC8-4431-B606-744CB22ABA00}" destId="{85D3E565-BCC4-4E56-8F56-5F8085F5034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234B39-E2A8-441E-B249-49A4374D9102}" type="doc">
      <dgm:prSet loTypeId="urn:microsoft.com/office/officeart/2005/8/layout/pyramid2" loCatId="pyramid" qsTypeId="urn:microsoft.com/office/officeart/2005/8/quickstyle/3d2" qsCatId="3D" csTypeId="urn:microsoft.com/office/officeart/2005/8/colors/accent4_1" csCatId="accent4" phldr="1"/>
      <dgm:spPr/>
    </dgm:pt>
    <dgm:pt modelId="{3672D4C6-6501-41F4-91E7-C1DAFDD0147B}">
      <dgm:prSet phldrT="[Текст]"/>
      <dgm:spPr/>
      <dgm:t>
        <a:bodyPr/>
        <a:lstStyle/>
        <a:p>
          <a:r>
            <a:rPr lang="ru-RU" b="1" dirty="0">
              <a:solidFill>
                <a:srgbClr val="FF0000"/>
              </a:solidFill>
              <a:latin typeface="Corbel" panose="020B0503020204020204" pitchFamily="34" charset="0"/>
            </a:rPr>
            <a:t>Соответствие между геометрической структурой пирамиды как дерева и массивом: </a:t>
          </a:r>
        </a:p>
      </dgm:t>
    </dgm:pt>
    <dgm:pt modelId="{E230B40A-68B4-4CD7-AA12-7F57CD5A3F5E}" type="parTrans" cxnId="{10206C5B-E69E-4262-93D0-AE1D2CF6B4B3}">
      <dgm:prSet/>
      <dgm:spPr/>
      <dgm:t>
        <a:bodyPr/>
        <a:lstStyle/>
        <a:p>
          <a:endParaRPr lang="ru-RU"/>
        </a:p>
      </dgm:t>
    </dgm:pt>
    <dgm:pt modelId="{06E11520-B9A4-41A1-BE0C-DC69BB043E77}" type="sibTrans" cxnId="{10206C5B-E69E-4262-93D0-AE1D2CF6B4B3}">
      <dgm:prSet/>
      <dgm:spPr/>
      <dgm:t>
        <a:bodyPr/>
        <a:lstStyle/>
        <a:p>
          <a:endParaRPr lang="ru-RU"/>
        </a:p>
      </dgm:t>
    </dgm:pt>
    <dgm:pt modelId="{EDD08ED1-54D3-4C89-B1B9-96D6CBAE5317}">
      <dgm:prSet phldrT="[Текст]"/>
      <dgm:spPr/>
      <dgm:t>
        <a:bodyPr/>
        <a:lstStyle/>
        <a:p>
          <a:r>
            <a:rPr lang="ru-RU" b="1" dirty="0">
              <a:solidFill>
                <a:srgbClr val="FF0000"/>
              </a:solidFill>
              <a:latin typeface="Times New Roman"/>
              <a:cs typeface="Times New Roman"/>
            </a:rPr>
            <a:t>►</a:t>
          </a:r>
          <a:r>
            <a:rPr lang="ru-RU" b="1" dirty="0">
              <a:solidFill>
                <a:srgbClr val="002060"/>
              </a:solidFill>
              <a:latin typeface="Corbel" panose="020B0503020204020204" pitchFamily="34" charset="0"/>
            </a:rPr>
            <a:t> в </a:t>
          </a:r>
          <a:r>
            <a:rPr lang="ru-RU" b="1" i="1" dirty="0">
              <a:solidFill>
                <a:srgbClr val="002060"/>
              </a:solidFill>
              <a:latin typeface="Corbel" panose="020B0503020204020204" pitchFamily="34" charset="0"/>
            </a:rPr>
            <a:t>a[0]</a:t>
          </a:r>
          <a:r>
            <a:rPr lang="ru-RU" b="1" dirty="0">
              <a:solidFill>
                <a:srgbClr val="002060"/>
              </a:solidFill>
              <a:latin typeface="Corbel" panose="020B0503020204020204" pitchFamily="34" charset="0"/>
            </a:rPr>
            <a:t> хранится корень дерева</a:t>
          </a:r>
        </a:p>
      </dgm:t>
    </dgm:pt>
    <dgm:pt modelId="{9849BBBA-0D88-41E8-8E23-330850D37DE8}" type="parTrans" cxnId="{658E8C34-76BE-478F-83E6-9052B279B17C}">
      <dgm:prSet/>
      <dgm:spPr/>
      <dgm:t>
        <a:bodyPr/>
        <a:lstStyle/>
        <a:p>
          <a:endParaRPr lang="ru-RU"/>
        </a:p>
      </dgm:t>
    </dgm:pt>
    <dgm:pt modelId="{8C2F5040-1A75-46D5-85BE-707B24618037}" type="sibTrans" cxnId="{658E8C34-76BE-478F-83E6-9052B279B17C}">
      <dgm:prSet/>
      <dgm:spPr/>
      <dgm:t>
        <a:bodyPr/>
        <a:lstStyle/>
        <a:p>
          <a:endParaRPr lang="ru-RU"/>
        </a:p>
      </dgm:t>
    </dgm:pt>
    <dgm:pt modelId="{AD83D493-587B-4E53-AD9C-E6C75C4E4BFE}">
      <dgm:prSet phldrT="[Текст]"/>
      <dgm:spPr/>
      <dgm:t>
        <a:bodyPr/>
        <a:lstStyle/>
        <a:p>
          <a:r>
            <a:rPr lang="ru-RU" b="1" dirty="0">
              <a:solidFill>
                <a:srgbClr val="FF0000"/>
              </a:solidFill>
              <a:latin typeface="Times New Roman"/>
              <a:cs typeface="Times New Roman"/>
            </a:rPr>
            <a:t>►</a:t>
          </a:r>
          <a:r>
            <a:rPr lang="ru-RU" b="1" dirty="0">
              <a:solidFill>
                <a:srgbClr val="002060"/>
              </a:solidFill>
              <a:latin typeface="Corbel" panose="020B0503020204020204" pitchFamily="34" charset="0"/>
            </a:rPr>
            <a:t> левый и правый сыновья элемента </a:t>
          </a:r>
          <a:r>
            <a:rPr lang="ru-RU" b="1" i="1" dirty="0">
              <a:solidFill>
                <a:srgbClr val="002060"/>
              </a:solidFill>
              <a:latin typeface="Corbel" panose="020B0503020204020204" pitchFamily="34" charset="0"/>
            </a:rPr>
            <a:t>a[i]</a:t>
          </a:r>
          <a:r>
            <a:rPr lang="ru-RU" b="1" dirty="0">
              <a:solidFill>
                <a:srgbClr val="002060"/>
              </a:solidFill>
              <a:latin typeface="Corbel" panose="020B0503020204020204" pitchFamily="34" charset="0"/>
            </a:rPr>
            <a:t> хранятся в </a:t>
          </a:r>
          <a:r>
            <a:rPr lang="ru-RU" b="1" i="1" dirty="0">
              <a:solidFill>
                <a:srgbClr val="002060"/>
              </a:solidFill>
              <a:latin typeface="Corbel" panose="020B0503020204020204" pitchFamily="34" charset="0"/>
            </a:rPr>
            <a:t>a[2i+1]</a:t>
          </a:r>
          <a:r>
            <a:rPr lang="ru-RU" b="1" dirty="0">
              <a:solidFill>
                <a:srgbClr val="002060"/>
              </a:solidFill>
              <a:latin typeface="Corbel" panose="020B0503020204020204" pitchFamily="34" charset="0"/>
            </a:rPr>
            <a:t> и </a:t>
          </a:r>
          <a:r>
            <a:rPr lang="ru-RU" b="1" i="1" dirty="0">
              <a:solidFill>
                <a:srgbClr val="002060"/>
              </a:solidFill>
              <a:latin typeface="Corbel" panose="020B0503020204020204" pitchFamily="34" charset="0"/>
            </a:rPr>
            <a:t>a[2i+2] </a:t>
          </a:r>
          <a:r>
            <a:rPr lang="ru-RU" b="1" dirty="0">
              <a:solidFill>
                <a:srgbClr val="002060"/>
              </a:solidFill>
              <a:latin typeface="Corbel" panose="020B0503020204020204" pitchFamily="34" charset="0"/>
            </a:rPr>
            <a:t>соответственно</a:t>
          </a:r>
        </a:p>
      </dgm:t>
    </dgm:pt>
    <dgm:pt modelId="{ABF94D5F-E458-4589-850C-5AC73D297DF2}" type="parTrans" cxnId="{E4F537D4-DDFD-4EE0-A71E-90B28F166661}">
      <dgm:prSet/>
      <dgm:spPr/>
      <dgm:t>
        <a:bodyPr/>
        <a:lstStyle/>
        <a:p>
          <a:endParaRPr lang="ru-RU"/>
        </a:p>
      </dgm:t>
    </dgm:pt>
    <dgm:pt modelId="{515CC8F0-A62D-402E-B4E2-47E5E5030A96}" type="sibTrans" cxnId="{E4F537D4-DDFD-4EE0-A71E-90B28F166661}">
      <dgm:prSet/>
      <dgm:spPr/>
      <dgm:t>
        <a:bodyPr/>
        <a:lstStyle/>
        <a:p>
          <a:endParaRPr lang="ru-RU"/>
        </a:p>
      </dgm:t>
    </dgm:pt>
    <dgm:pt modelId="{9946884D-CD9A-4ABC-B3D7-10F1B94187F9}" type="pres">
      <dgm:prSet presAssocID="{9A234B39-E2A8-441E-B249-49A4374D9102}" presName="compositeShape" presStyleCnt="0">
        <dgm:presLayoutVars>
          <dgm:dir/>
          <dgm:resizeHandles/>
        </dgm:presLayoutVars>
      </dgm:prSet>
      <dgm:spPr/>
    </dgm:pt>
    <dgm:pt modelId="{CB449675-E463-4AEE-B1B0-B08B536F49E0}" type="pres">
      <dgm:prSet presAssocID="{9A234B39-E2A8-441E-B249-49A4374D9102}" presName="pyramid" presStyleLbl="node1" presStyleIdx="0" presStyleCnt="1" custLinFactX="-25342" custLinFactNeighborX="-100000" custLinFactNeighborY="-53053"/>
      <dgm:spPr/>
    </dgm:pt>
    <dgm:pt modelId="{DFC1BFD3-A0C3-452E-8EFE-827CF50A7865}" type="pres">
      <dgm:prSet presAssocID="{9A234B39-E2A8-441E-B249-49A4374D9102}" presName="theList" presStyleCnt="0"/>
      <dgm:spPr/>
    </dgm:pt>
    <dgm:pt modelId="{3A123108-03A3-48AF-B9B8-060E6E517246}" type="pres">
      <dgm:prSet presAssocID="{3672D4C6-6501-41F4-91E7-C1DAFDD0147B}" presName="aNode" presStyleLbl="fgAcc1" presStyleIdx="0" presStyleCnt="3" custScaleX="139359" custLinFactNeighborX="12566">
        <dgm:presLayoutVars>
          <dgm:bulletEnabled val="1"/>
        </dgm:presLayoutVars>
      </dgm:prSet>
      <dgm:spPr/>
    </dgm:pt>
    <dgm:pt modelId="{33BF1B40-E72A-4AAB-8EC3-A44E7DE6CCFC}" type="pres">
      <dgm:prSet presAssocID="{3672D4C6-6501-41F4-91E7-C1DAFDD0147B}" presName="aSpace" presStyleCnt="0"/>
      <dgm:spPr/>
    </dgm:pt>
    <dgm:pt modelId="{09ABB218-FCD7-42A3-B9B4-8FF1C98B1B6F}" type="pres">
      <dgm:prSet presAssocID="{EDD08ED1-54D3-4C89-B1B9-96D6CBAE5317}" presName="aNode" presStyleLbl="fgAcc1" presStyleIdx="1" presStyleCnt="3" custScaleX="139359" custLinFactNeighborX="12566">
        <dgm:presLayoutVars>
          <dgm:bulletEnabled val="1"/>
        </dgm:presLayoutVars>
      </dgm:prSet>
      <dgm:spPr/>
    </dgm:pt>
    <dgm:pt modelId="{72A286E0-CA49-4C61-A645-36CB45DA4A1C}" type="pres">
      <dgm:prSet presAssocID="{EDD08ED1-54D3-4C89-B1B9-96D6CBAE5317}" presName="aSpace" presStyleCnt="0"/>
      <dgm:spPr/>
    </dgm:pt>
    <dgm:pt modelId="{61121396-9347-4C83-9801-3BAC127B26A9}" type="pres">
      <dgm:prSet presAssocID="{AD83D493-587B-4E53-AD9C-E6C75C4E4BFE}" presName="aNode" presStyleLbl="fgAcc1" presStyleIdx="2" presStyleCnt="3" custScaleX="139359" custLinFactNeighborX="12566">
        <dgm:presLayoutVars>
          <dgm:bulletEnabled val="1"/>
        </dgm:presLayoutVars>
      </dgm:prSet>
      <dgm:spPr/>
    </dgm:pt>
    <dgm:pt modelId="{334D4EC1-8FFE-401F-A963-F336BA61A948}" type="pres">
      <dgm:prSet presAssocID="{AD83D493-587B-4E53-AD9C-E6C75C4E4BFE}" presName="aSpace" presStyleCnt="0"/>
      <dgm:spPr/>
    </dgm:pt>
  </dgm:ptLst>
  <dgm:cxnLst>
    <dgm:cxn modelId="{658E8C34-76BE-478F-83E6-9052B279B17C}" srcId="{9A234B39-E2A8-441E-B249-49A4374D9102}" destId="{EDD08ED1-54D3-4C89-B1B9-96D6CBAE5317}" srcOrd="1" destOrd="0" parTransId="{9849BBBA-0D88-41E8-8E23-330850D37DE8}" sibTransId="{8C2F5040-1A75-46D5-85BE-707B24618037}"/>
    <dgm:cxn modelId="{10206C5B-E69E-4262-93D0-AE1D2CF6B4B3}" srcId="{9A234B39-E2A8-441E-B249-49A4374D9102}" destId="{3672D4C6-6501-41F4-91E7-C1DAFDD0147B}" srcOrd="0" destOrd="0" parTransId="{E230B40A-68B4-4CD7-AA12-7F57CD5A3F5E}" sibTransId="{06E11520-B9A4-41A1-BE0C-DC69BB043E77}"/>
    <dgm:cxn modelId="{DCDEBE82-3739-452B-B1E5-C6D966BB2F86}" type="presOf" srcId="{3672D4C6-6501-41F4-91E7-C1DAFDD0147B}" destId="{3A123108-03A3-48AF-B9B8-060E6E517246}" srcOrd="0" destOrd="0" presId="urn:microsoft.com/office/officeart/2005/8/layout/pyramid2"/>
    <dgm:cxn modelId="{EA13318A-F56D-45F1-AFCB-6FC3F25A6BCF}" type="presOf" srcId="{9A234B39-E2A8-441E-B249-49A4374D9102}" destId="{9946884D-CD9A-4ABC-B3D7-10F1B94187F9}" srcOrd="0" destOrd="0" presId="urn:microsoft.com/office/officeart/2005/8/layout/pyramid2"/>
    <dgm:cxn modelId="{7E7C29CC-4BF2-4090-A454-D0EF7F91DEBA}" type="presOf" srcId="{AD83D493-587B-4E53-AD9C-E6C75C4E4BFE}" destId="{61121396-9347-4C83-9801-3BAC127B26A9}" srcOrd="0" destOrd="0" presId="urn:microsoft.com/office/officeart/2005/8/layout/pyramid2"/>
    <dgm:cxn modelId="{E4F537D4-DDFD-4EE0-A71E-90B28F166661}" srcId="{9A234B39-E2A8-441E-B249-49A4374D9102}" destId="{AD83D493-587B-4E53-AD9C-E6C75C4E4BFE}" srcOrd="2" destOrd="0" parTransId="{ABF94D5F-E458-4589-850C-5AC73D297DF2}" sibTransId="{515CC8F0-A62D-402E-B4E2-47E5E5030A96}"/>
    <dgm:cxn modelId="{67683DD5-75DD-448B-855C-E14D0E7DAB0A}" type="presOf" srcId="{EDD08ED1-54D3-4C89-B1B9-96D6CBAE5317}" destId="{09ABB218-FCD7-42A3-B9B4-8FF1C98B1B6F}" srcOrd="0" destOrd="0" presId="urn:microsoft.com/office/officeart/2005/8/layout/pyramid2"/>
    <dgm:cxn modelId="{4D0E64BD-987B-4476-907F-743BA48D19CD}" type="presParOf" srcId="{9946884D-CD9A-4ABC-B3D7-10F1B94187F9}" destId="{CB449675-E463-4AEE-B1B0-B08B536F49E0}" srcOrd="0" destOrd="0" presId="urn:microsoft.com/office/officeart/2005/8/layout/pyramid2"/>
    <dgm:cxn modelId="{A6D0DBBE-1000-4486-B9F1-1489B278F58E}" type="presParOf" srcId="{9946884D-CD9A-4ABC-B3D7-10F1B94187F9}" destId="{DFC1BFD3-A0C3-452E-8EFE-827CF50A7865}" srcOrd="1" destOrd="0" presId="urn:microsoft.com/office/officeart/2005/8/layout/pyramid2"/>
    <dgm:cxn modelId="{84394E06-8DA5-4F03-8712-2FF9FFF3154A}" type="presParOf" srcId="{DFC1BFD3-A0C3-452E-8EFE-827CF50A7865}" destId="{3A123108-03A3-48AF-B9B8-060E6E517246}" srcOrd="0" destOrd="0" presId="urn:microsoft.com/office/officeart/2005/8/layout/pyramid2"/>
    <dgm:cxn modelId="{FA7585E4-2A77-4894-ADE5-D0693BBE6580}" type="presParOf" srcId="{DFC1BFD3-A0C3-452E-8EFE-827CF50A7865}" destId="{33BF1B40-E72A-4AAB-8EC3-A44E7DE6CCFC}" srcOrd="1" destOrd="0" presId="urn:microsoft.com/office/officeart/2005/8/layout/pyramid2"/>
    <dgm:cxn modelId="{499A22F9-B0D2-4C69-8F9A-22E63000C656}" type="presParOf" srcId="{DFC1BFD3-A0C3-452E-8EFE-827CF50A7865}" destId="{09ABB218-FCD7-42A3-B9B4-8FF1C98B1B6F}" srcOrd="2" destOrd="0" presId="urn:microsoft.com/office/officeart/2005/8/layout/pyramid2"/>
    <dgm:cxn modelId="{4DE0D4A7-E85A-4CD2-94A0-137242BBEEB3}" type="presParOf" srcId="{DFC1BFD3-A0C3-452E-8EFE-827CF50A7865}" destId="{72A286E0-CA49-4C61-A645-36CB45DA4A1C}" srcOrd="3" destOrd="0" presId="urn:microsoft.com/office/officeart/2005/8/layout/pyramid2"/>
    <dgm:cxn modelId="{5AA323B5-7567-45B0-9B9D-8910629F3826}" type="presParOf" srcId="{DFC1BFD3-A0C3-452E-8EFE-827CF50A7865}" destId="{61121396-9347-4C83-9801-3BAC127B26A9}" srcOrd="4" destOrd="0" presId="urn:microsoft.com/office/officeart/2005/8/layout/pyramid2"/>
    <dgm:cxn modelId="{A2AC3182-7160-4043-B071-B06AC58A0FD1}" type="presParOf" srcId="{DFC1BFD3-A0C3-452E-8EFE-827CF50A7865}" destId="{334D4EC1-8FFE-401F-A963-F336BA61A948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234B39-E2A8-441E-B249-49A4374D9102}" type="doc">
      <dgm:prSet loTypeId="urn:microsoft.com/office/officeart/2005/8/layout/pyramid2" loCatId="pyramid" qsTypeId="urn:microsoft.com/office/officeart/2005/8/quickstyle/3d2" qsCatId="3D" csTypeId="urn:microsoft.com/office/officeart/2005/8/colors/accent4_1" csCatId="accent4" phldr="1"/>
      <dgm:spPr/>
    </dgm:pt>
    <dgm:pt modelId="{3672D4C6-6501-41F4-91E7-C1DAFDD0147B}">
      <dgm:prSet phldrT="[Текст]" custT="1"/>
      <dgm:spPr/>
      <dgm:t>
        <a:bodyPr/>
        <a:lstStyle/>
        <a:p>
          <a:pPr>
            <a:spcAft>
              <a:spcPts val="0"/>
            </a:spcAft>
          </a:pPr>
          <a:r>
            <a:rPr lang="ru-RU" sz="2000" b="1" dirty="0">
              <a:solidFill>
                <a:srgbClr val="FF0000"/>
              </a:solidFill>
              <a:latin typeface="Corbel" panose="020B0503020204020204" pitchFamily="34" charset="0"/>
            </a:rPr>
            <a:t>Характеристическое свойство </a:t>
          </a:r>
        </a:p>
        <a:p>
          <a:pPr>
            <a:spcAft>
              <a:spcPts val="0"/>
            </a:spcAft>
          </a:pPr>
          <a:r>
            <a:rPr lang="ru-RU" sz="2000" b="1" dirty="0">
              <a:solidFill>
                <a:srgbClr val="FF0000"/>
              </a:solidFill>
              <a:latin typeface="Corbel" panose="020B0503020204020204" pitchFamily="34" charset="0"/>
            </a:rPr>
            <a:t>для массива, хранящего </a:t>
          </a:r>
        </a:p>
        <a:p>
          <a:pPr>
            <a:spcAft>
              <a:spcPts val="0"/>
            </a:spcAft>
          </a:pPr>
          <a:r>
            <a:rPr lang="ru-RU" sz="2000" b="1" dirty="0">
              <a:solidFill>
                <a:srgbClr val="FF0000"/>
              </a:solidFill>
              <a:latin typeface="Corbel" panose="020B0503020204020204" pitchFamily="34" charset="0"/>
            </a:rPr>
            <a:t>в себе пирамиду: </a:t>
          </a:r>
        </a:p>
      </dgm:t>
    </dgm:pt>
    <dgm:pt modelId="{E230B40A-68B4-4CD7-AA12-7F57CD5A3F5E}" type="parTrans" cxnId="{10206C5B-E69E-4262-93D0-AE1D2CF6B4B3}">
      <dgm:prSet/>
      <dgm:spPr/>
      <dgm:t>
        <a:bodyPr/>
        <a:lstStyle/>
        <a:p>
          <a:endParaRPr lang="ru-RU"/>
        </a:p>
      </dgm:t>
    </dgm:pt>
    <dgm:pt modelId="{06E11520-B9A4-41A1-BE0C-DC69BB043E77}" type="sibTrans" cxnId="{10206C5B-E69E-4262-93D0-AE1D2CF6B4B3}">
      <dgm:prSet/>
      <dgm:spPr/>
      <dgm:t>
        <a:bodyPr/>
        <a:lstStyle/>
        <a:p>
          <a:endParaRPr lang="ru-RU"/>
        </a:p>
      </dgm:t>
    </dgm:pt>
    <dgm:pt modelId="{EDD08ED1-54D3-4C89-B1B9-96D6CBAE5317}">
      <dgm:prSet phldrT="[Текст]" custT="1"/>
      <dgm:spPr/>
      <dgm:t>
        <a:bodyPr/>
        <a:lstStyle/>
        <a:p>
          <a:r>
            <a:rPr lang="ru-RU" sz="2400" b="1" dirty="0">
              <a:solidFill>
                <a:srgbClr val="FF0000"/>
              </a:solidFill>
              <a:latin typeface="Times New Roman"/>
              <a:cs typeface="Times New Roman"/>
            </a:rPr>
            <a:t>►</a:t>
          </a:r>
          <a:r>
            <a:rPr lang="ru-RU" sz="2400" b="1" dirty="0">
              <a:solidFill>
                <a:srgbClr val="002060"/>
              </a:solidFill>
              <a:latin typeface="Corbel" panose="020B0503020204020204" pitchFamily="34" charset="0"/>
            </a:rPr>
            <a:t>  </a:t>
          </a:r>
          <a:r>
            <a:rPr lang="en-US" sz="2400" b="1" i="1" dirty="0">
              <a:solidFill>
                <a:srgbClr val="002060"/>
              </a:solidFill>
              <a:latin typeface="Corbel" panose="020B0503020204020204" pitchFamily="34" charset="0"/>
            </a:rPr>
            <a:t>a[</a:t>
          </a:r>
          <a:r>
            <a:rPr lang="en-US" sz="2400" b="1" i="1" dirty="0" err="1">
              <a:solidFill>
                <a:srgbClr val="002060"/>
              </a:solidFill>
              <a:latin typeface="Corbel" panose="020B0503020204020204" pitchFamily="34" charset="0"/>
            </a:rPr>
            <a:t>i</a:t>
          </a:r>
          <a:r>
            <a:rPr lang="en-US" sz="2400" b="1" i="1" dirty="0">
              <a:solidFill>
                <a:srgbClr val="002060"/>
              </a:solidFill>
              <a:latin typeface="Corbel" panose="020B0503020204020204" pitchFamily="34" charset="0"/>
            </a:rPr>
            <a:t>] ≥ a[2i+1]</a:t>
          </a:r>
          <a:endParaRPr lang="ru-RU" sz="2400" b="1" i="1" dirty="0">
            <a:solidFill>
              <a:srgbClr val="002060"/>
            </a:solidFill>
            <a:latin typeface="Corbel" panose="020B0503020204020204" pitchFamily="34" charset="0"/>
          </a:endParaRPr>
        </a:p>
        <a:p>
          <a:r>
            <a:rPr lang="ru-RU" sz="2400" b="1" dirty="0">
              <a:solidFill>
                <a:srgbClr val="FF0000"/>
              </a:solidFill>
              <a:latin typeface="Corbel" panose="020B0503020204020204" pitchFamily="34" charset="0"/>
            </a:rPr>
            <a:t>►</a:t>
          </a:r>
          <a:r>
            <a:rPr lang="ru-RU" sz="2400" b="1" dirty="0">
              <a:solidFill>
                <a:srgbClr val="002060"/>
              </a:solidFill>
              <a:latin typeface="Corbel" panose="020B0503020204020204" pitchFamily="34" charset="0"/>
            </a:rPr>
            <a:t>  </a:t>
          </a:r>
          <a:r>
            <a:rPr lang="en-US" sz="2400" b="1" i="1" dirty="0">
              <a:solidFill>
                <a:srgbClr val="002060"/>
              </a:solidFill>
              <a:latin typeface="Corbel" panose="020B0503020204020204" pitchFamily="34" charset="0"/>
            </a:rPr>
            <a:t>a[</a:t>
          </a:r>
          <a:r>
            <a:rPr lang="en-US" sz="2400" b="1" i="1" dirty="0" err="1">
              <a:solidFill>
                <a:srgbClr val="002060"/>
              </a:solidFill>
              <a:latin typeface="Corbel" panose="020B0503020204020204" pitchFamily="34" charset="0"/>
            </a:rPr>
            <a:t>i</a:t>
          </a:r>
          <a:r>
            <a:rPr lang="en-US" sz="2400" b="1" i="1" dirty="0">
              <a:solidFill>
                <a:srgbClr val="002060"/>
              </a:solidFill>
              <a:latin typeface="Corbel" panose="020B0503020204020204" pitchFamily="34" charset="0"/>
            </a:rPr>
            <a:t>] ≥ a[2i+2]</a:t>
          </a:r>
          <a:endParaRPr lang="ru-RU" sz="2400" b="1" i="1" dirty="0">
            <a:solidFill>
              <a:srgbClr val="002060"/>
            </a:solidFill>
            <a:latin typeface="Corbel" panose="020B0503020204020204" pitchFamily="34" charset="0"/>
          </a:endParaRPr>
        </a:p>
      </dgm:t>
    </dgm:pt>
    <dgm:pt modelId="{9849BBBA-0D88-41E8-8E23-330850D37DE8}" type="parTrans" cxnId="{658E8C34-76BE-478F-83E6-9052B279B17C}">
      <dgm:prSet/>
      <dgm:spPr/>
      <dgm:t>
        <a:bodyPr/>
        <a:lstStyle/>
        <a:p>
          <a:endParaRPr lang="ru-RU"/>
        </a:p>
      </dgm:t>
    </dgm:pt>
    <dgm:pt modelId="{8C2F5040-1A75-46D5-85BE-707B24618037}" type="sibTrans" cxnId="{658E8C34-76BE-478F-83E6-9052B279B17C}">
      <dgm:prSet/>
      <dgm:spPr/>
      <dgm:t>
        <a:bodyPr/>
        <a:lstStyle/>
        <a:p>
          <a:endParaRPr lang="ru-RU"/>
        </a:p>
      </dgm:t>
    </dgm:pt>
    <dgm:pt modelId="{9946884D-CD9A-4ABC-B3D7-10F1B94187F9}" type="pres">
      <dgm:prSet presAssocID="{9A234B39-E2A8-441E-B249-49A4374D9102}" presName="compositeShape" presStyleCnt="0">
        <dgm:presLayoutVars>
          <dgm:dir/>
          <dgm:resizeHandles/>
        </dgm:presLayoutVars>
      </dgm:prSet>
      <dgm:spPr/>
    </dgm:pt>
    <dgm:pt modelId="{CB449675-E463-4AEE-B1B0-B08B536F49E0}" type="pres">
      <dgm:prSet presAssocID="{9A234B39-E2A8-441E-B249-49A4374D9102}" presName="pyramid" presStyleLbl="node1" presStyleIdx="0" presStyleCnt="1"/>
      <dgm:spPr/>
    </dgm:pt>
    <dgm:pt modelId="{DFC1BFD3-A0C3-452E-8EFE-827CF50A7865}" type="pres">
      <dgm:prSet presAssocID="{9A234B39-E2A8-441E-B249-49A4374D9102}" presName="theList" presStyleCnt="0"/>
      <dgm:spPr/>
    </dgm:pt>
    <dgm:pt modelId="{3A123108-03A3-48AF-B9B8-060E6E517246}" type="pres">
      <dgm:prSet presAssocID="{3672D4C6-6501-41F4-91E7-C1DAFDD0147B}" presName="aNode" presStyleLbl="fgAcc1" presStyleIdx="0" presStyleCnt="2" custScaleX="139359" custScaleY="58506" custLinFactNeighborX="12566">
        <dgm:presLayoutVars>
          <dgm:bulletEnabled val="1"/>
        </dgm:presLayoutVars>
      </dgm:prSet>
      <dgm:spPr/>
    </dgm:pt>
    <dgm:pt modelId="{33BF1B40-E72A-4AAB-8EC3-A44E7DE6CCFC}" type="pres">
      <dgm:prSet presAssocID="{3672D4C6-6501-41F4-91E7-C1DAFDD0147B}" presName="aSpace" presStyleCnt="0"/>
      <dgm:spPr/>
    </dgm:pt>
    <dgm:pt modelId="{09ABB218-FCD7-42A3-B9B4-8FF1C98B1B6F}" type="pres">
      <dgm:prSet presAssocID="{EDD08ED1-54D3-4C89-B1B9-96D6CBAE5317}" presName="aNode" presStyleLbl="fgAcc1" presStyleIdx="1" presStyleCnt="2" custScaleX="139359" custScaleY="58506" custLinFactNeighborX="12566">
        <dgm:presLayoutVars>
          <dgm:bulletEnabled val="1"/>
        </dgm:presLayoutVars>
      </dgm:prSet>
      <dgm:spPr/>
    </dgm:pt>
    <dgm:pt modelId="{72A286E0-CA49-4C61-A645-36CB45DA4A1C}" type="pres">
      <dgm:prSet presAssocID="{EDD08ED1-54D3-4C89-B1B9-96D6CBAE5317}" presName="aSpace" presStyleCnt="0"/>
      <dgm:spPr/>
    </dgm:pt>
  </dgm:ptLst>
  <dgm:cxnLst>
    <dgm:cxn modelId="{A26A8A1E-F5D9-4D2F-AB4D-3BD5FDC3C75F}" type="presOf" srcId="{9A234B39-E2A8-441E-B249-49A4374D9102}" destId="{9946884D-CD9A-4ABC-B3D7-10F1B94187F9}" srcOrd="0" destOrd="0" presId="urn:microsoft.com/office/officeart/2005/8/layout/pyramid2"/>
    <dgm:cxn modelId="{658E8C34-76BE-478F-83E6-9052B279B17C}" srcId="{9A234B39-E2A8-441E-B249-49A4374D9102}" destId="{EDD08ED1-54D3-4C89-B1B9-96D6CBAE5317}" srcOrd="1" destOrd="0" parTransId="{9849BBBA-0D88-41E8-8E23-330850D37DE8}" sibTransId="{8C2F5040-1A75-46D5-85BE-707B24618037}"/>
    <dgm:cxn modelId="{10206C5B-E69E-4262-93D0-AE1D2CF6B4B3}" srcId="{9A234B39-E2A8-441E-B249-49A4374D9102}" destId="{3672D4C6-6501-41F4-91E7-C1DAFDD0147B}" srcOrd="0" destOrd="0" parTransId="{E230B40A-68B4-4CD7-AA12-7F57CD5A3F5E}" sibTransId="{06E11520-B9A4-41A1-BE0C-DC69BB043E77}"/>
    <dgm:cxn modelId="{F47BF26B-A318-4F45-A09C-DB507B8F80B9}" type="presOf" srcId="{EDD08ED1-54D3-4C89-B1B9-96D6CBAE5317}" destId="{09ABB218-FCD7-42A3-B9B4-8FF1C98B1B6F}" srcOrd="0" destOrd="0" presId="urn:microsoft.com/office/officeart/2005/8/layout/pyramid2"/>
    <dgm:cxn modelId="{3A203096-5663-4261-A799-19665E0C1FA0}" type="presOf" srcId="{3672D4C6-6501-41F4-91E7-C1DAFDD0147B}" destId="{3A123108-03A3-48AF-B9B8-060E6E517246}" srcOrd="0" destOrd="0" presId="urn:microsoft.com/office/officeart/2005/8/layout/pyramid2"/>
    <dgm:cxn modelId="{F2581D1A-D68E-4839-AE53-D465CCEE03BE}" type="presParOf" srcId="{9946884D-CD9A-4ABC-B3D7-10F1B94187F9}" destId="{CB449675-E463-4AEE-B1B0-B08B536F49E0}" srcOrd="0" destOrd="0" presId="urn:microsoft.com/office/officeart/2005/8/layout/pyramid2"/>
    <dgm:cxn modelId="{952C83B0-2710-4D8C-B40E-ADE840BC187E}" type="presParOf" srcId="{9946884D-CD9A-4ABC-B3D7-10F1B94187F9}" destId="{DFC1BFD3-A0C3-452E-8EFE-827CF50A7865}" srcOrd="1" destOrd="0" presId="urn:microsoft.com/office/officeart/2005/8/layout/pyramid2"/>
    <dgm:cxn modelId="{24A83805-748F-4DD8-9DB5-A34C739DB246}" type="presParOf" srcId="{DFC1BFD3-A0C3-452E-8EFE-827CF50A7865}" destId="{3A123108-03A3-48AF-B9B8-060E6E517246}" srcOrd="0" destOrd="0" presId="urn:microsoft.com/office/officeart/2005/8/layout/pyramid2"/>
    <dgm:cxn modelId="{6A2DE8E6-733F-4E9A-9D7A-894A47AD2236}" type="presParOf" srcId="{DFC1BFD3-A0C3-452E-8EFE-827CF50A7865}" destId="{33BF1B40-E72A-4AAB-8EC3-A44E7DE6CCFC}" srcOrd="1" destOrd="0" presId="urn:microsoft.com/office/officeart/2005/8/layout/pyramid2"/>
    <dgm:cxn modelId="{45E7E1C5-FF83-4337-9A78-26BEC5C57B0B}" type="presParOf" srcId="{DFC1BFD3-A0C3-452E-8EFE-827CF50A7865}" destId="{09ABB218-FCD7-42A3-B9B4-8FF1C98B1B6F}" srcOrd="2" destOrd="0" presId="urn:microsoft.com/office/officeart/2005/8/layout/pyramid2"/>
    <dgm:cxn modelId="{547110BC-DB01-4D17-BC78-8513F8E157CB}" type="presParOf" srcId="{DFC1BFD3-A0C3-452E-8EFE-827CF50A7865}" destId="{72A286E0-CA49-4C61-A645-36CB45DA4A1C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28417-B3DC-4A8F-A113-3193F36D6F10}">
      <dsp:nvSpPr>
        <dsp:cNvPr id="0" name=""/>
        <dsp:cNvSpPr/>
      </dsp:nvSpPr>
      <dsp:spPr>
        <a:xfrm>
          <a:off x="1081" y="1131700"/>
          <a:ext cx="3794786" cy="24096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4C6D717-B161-4B75-8103-B95EF0033EF2}">
      <dsp:nvSpPr>
        <dsp:cNvPr id="0" name=""/>
        <dsp:cNvSpPr/>
      </dsp:nvSpPr>
      <dsp:spPr>
        <a:xfrm>
          <a:off x="422724" y="1532260"/>
          <a:ext cx="3794786" cy="24096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2900" b="1" kern="1200">
              <a:latin typeface="Arial Black" panose="020B0A04020102020204" pitchFamily="34" charset="0"/>
            </a:rPr>
            <a:t>Улучшение сортировки выбором -  </a:t>
          </a:r>
        </a:p>
      </dsp:txBody>
      <dsp:txXfrm>
        <a:off x="493301" y="1602837"/>
        <a:ext cx="3653632" cy="2268535"/>
      </dsp:txXfrm>
    </dsp:sp>
    <dsp:sp modelId="{105D1130-21F8-4901-A52E-6673C998AF14}">
      <dsp:nvSpPr>
        <dsp:cNvPr id="0" name=""/>
        <dsp:cNvSpPr/>
      </dsp:nvSpPr>
      <dsp:spPr>
        <a:xfrm>
          <a:off x="4639152" y="1131700"/>
          <a:ext cx="3794786" cy="24096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A1AAFCA-CDC8-4F74-93A7-CF876559AFF0}">
      <dsp:nvSpPr>
        <dsp:cNvPr id="0" name=""/>
        <dsp:cNvSpPr/>
      </dsp:nvSpPr>
      <dsp:spPr>
        <a:xfrm>
          <a:off x="5060795" y="1532260"/>
          <a:ext cx="3794786" cy="24096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2900" b="1" kern="1200">
              <a:latin typeface="Arial Black" panose="020B0A04020102020204" pitchFamily="34" charset="0"/>
            </a:rPr>
            <a:t>Пирамидальная сортировка </a:t>
          </a:r>
        </a:p>
      </dsp:txBody>
      <dsp:txXfrm>
        <a:off x="5131372" y="1602837"/>
        <a:ext cx="3653632" cy="22685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267BD5-72A1-4160-BF1A-A10E2235201F}">
      <dsp:nvSpPr>
        <dsp:cNvPr id="0" name=""/>
        <dsp:cNvSpPr/>
      </dsp:nvSpPr>
      <dsp:spPr>
        <a:xfrm>
          <a:off x="64368" y="1525110"/>
          <a:ext cx="1539824" cy="9979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B6AE0-D0E8-46D2-A545-D8B6A06BE393}">
      <dsp:nvSpPr>
        <dsp:cNvPr id="0" name=""/>
        <dsp:cNvSpPr/>
      </dsp:nvSpPr>
      <dsp:spPr>
        <a:xfrm>
          <a:off x="212916" y="1666230"/>
          <a:ext cx="1539824" cy="9979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i="0" kern="1200" baseline="0" dirty="0"/>
            <a:t>Рассмотрим сначала бытовой аналог пирамидальной сортировки</a:t>
          </a:r>
          <a:endParaRPr lang="en-US" sz="1400" kern="1200" dirty="0"/>
        </a:p>
      </dsp:txBody>
      <dsp:txXfrm>
        <a:off x="242144" y="1695458"/>
        <a:ext cx="1481368" cy="939452"/>
      </dsp:txXfrm>
    </dsp:sp>
    <dsp:sp modelId="{1DB0B54C-E022-42B4-8E3A-69C6DE1862CC}">
      <dsp:nvSpPr>
        <dsp:cNvPr id="0" name=""/>
        <dsp:cNvSpPr/>
      </dsp:nvSpPr>
      <dsp:spPr>
        <a:xfrm>
          <a:off x="1839209" y="1866363"/>
          <a:ext cx="2052430" cy="1760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90C26-954E-480A-A94B-7D25E17070DC}">
      <dsp:nvSpPr>
        <dsp:cNvPr id="0" name=""/>
        <dsp:cNvSpPr/>
      </dsp:nvSpPr>
      <dsp:spPr>
        <a:xfrm>
          <a:off x="1987757" y="2007483"/>
          <a:ext cx="2052430" cy="17606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i="0" kern="1200" baseline="0" dirty="0"/>
            <a:t>Допустим проводятся соревнования по какому-либо виду спорта (шахматы, теннис и т.д.) среди восьми участников. Можно провести чемпионат, когда каждый из участников встречается с каждым,</a:t>
          </a:r>
          <a:r>
            <a:rPr lang="en-US" sz="1200" b="1" i="0" kern="1200" baseline="0" dirty="0"/>
            <a:t> </a:t>
          </a:r>
          <a:r>
            <a:rPr lang="ru-RU" sz="1200" b="1" i="0" kern="1200" baseline="0" dirty="0"/>
            <a:t>но это требует много времени  и затрат.</a:t>
          </a:r>
          <a:endParaRPr lang="en-US" sz="1200" kern="1200" dirty="0"/>
        </a:p>
      </dsp:txBody>
      <dsp:txXfrm>
        <a:off x="2039324" y="2059050"/>
        <a:ext cx="1949296" cy="16575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49675-E463-4AEE-B1B0-B08B536F49E0}">
      <dsp:nvSpPr>
        <dsp:cNvPr id="0" name=""/>
        <dsp:cNvSpPr/>
      </dsp:nvSpPr>
      <dsp:spPr>
        <a:xfrm>
          <a:off x="0" y="0"/>
          <a:ext cx="4502585" cy="4502585"/>
        </a:xfrm>
        <a:prstGeom prst="triangl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123108-03A3-48AF-B9B8-060E6E517246}">
      <dsp:nvSpPr>
        <dsp:cNvPr id="0" name=""/>
        <dsp:cNvSpPr/>
      </dsp:nvSpPr>
      <dsp:spPr>
        <a:xfrm>
          <a:off x="2017407" y="452676"/>
          <a:ext cx="4078592" cy="1065846"/>
        </a:xfrm>
        <a:prstGeom prst="round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>
              <a:solidFill>
                <a:srgbClr val="FF0000"/>
              </a:solidFill>
              <a:latin typeface="Corbel" panose="020B0503020204020204" pitchFamily="34" charset="0"/>
            </a:rPr>
            <a:t>Соответствие между геометрической структурой пирамиды как дерева и массивом: </a:t>
          </a:r>
        </a:p>
      </dsp:txBody>
      <dsp:txXfrm>
        <a:off x="2069437" y="504706"/>
        <a:ext cx="3974532" cy="961786"/>
      </dsp:txXfrm>
    </dsp:sp>
    <dsp:sp modelId="{09ABB218-FCD7-42A3-B9B4-8FF1C98B1B6F}">
      <dsp:nvSpPr>
        <dsp:cNvPr id="0" name=""/>
        <dsp:cNvSpPr/>
      </dsp:nvSpPr>
      <dsp:spPr>
        <a:xfrm>
          <a:off x="2017407" y="1651753"/>
          <a:ext cx="4078592" cy="1065846"/>
        </a:xfrm>
        <a:prstGeom prst="round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>
              <a:solidFill>
                <a:srgbClr val="FF0000"/>
              </a:solidFill>
              <a:latin typeface="Times New Roman"/>
              <a:cs typeface="Times New Roman"/>
            </a:rPr>
            <a:t>►</a:t>
          </a:r>
          <a:r>
            <a:rPr lang="ru-RU" sz="1700" b="1" kern="1200" dirty="0">
              <a:solidFill>
                <a:srgbClr val="002060"/>
              </a:solidFill>
              <a:latin typeface="Corbel" panose="020B0503020204020204" pitchFamily="34" charset="0"/>
            </a:rPr>
            <a:t> в </a:t>
          </a:r>
          <a:r>
            <a:rPr lang="ru-RU" sz="1700" b="1" i="1" kern="1200" dirty="0">
              <a:solidFill>
                <a:srgbClr val="002060"/>
              </a:solidFill>
              <a:latin typeface="Corbel" panose="020B0503020204020204" pitchFamily="34" charset="0"/>
            </a:rPr>
            <a:t>a[0]</a:t>
          </a:r>
          <a:r>
            <a:rPr lang="ru-RU" sz="1700" b="1" kern="1200" dirty="0">
              <a:solidFill>
                <a:srgbClr val="002060"/>
              </a:solidFill>
              <a:latin typeface="Corbel" panose="020B0503020204020204" pitchFamily="34" charset="0"/>
            </a:rPr>
            <a:t> хранится корень дерева</a:t>
          </a:r>
        </a:p>
      </dsp:txBody>
      <dsp:txXfrm>
        <a:off x="2069437" y="1703783"/>
        <a:ext cx="3974532" cy="961786"/>
      </dsp:txXfrm>
    </dsp:sp>
    <dsp:sp modelId="{61121396-9347-4C83-9801-3BAC127B26A9}">
      <dsp:nvSpPr>
        <dsp:cNvPr id="0" name=""/>
        <dsp:cNvSpPr/>
      </dsp:nvSpPr>
      <dsp:spPr>
        <a:xfrm>
          <a:off x="2017407" y="2850831"/>
          <a:ext cx="4078592" cy="1065846"/>
        </a:xfrm>
        <a:prstGeom prst="round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>
              <a:solidFill>
                <a:srgbClr val="FF0000"/>
              </a:solidFill>
              <a:latin typeface="Times New Roman"/>
              <a:cs typeface="Times New Roman"/>
            </a:rPr>
            <a:t>►</a:t>
          </a:r>
          <a:r>
            <a:rPr lang="ru-RU" sz="1700" b="1" kern="1200" dirty="0">
              <a:solidFill>
                <a:srgbClr val="002060"/>
              </a:solidFill>
              <a:latin typeface="Corbel" panose="020B0503020204020204" pitchFamily="34" charset="0"/>
            </a:rPr>
            <a:t> левый и правый сыновья элемента </a:t>
          </a:r>
          <a:r>
            <a:rPr lang="ru-RU" sz="1700" b="1" i="1" kern="1200" dirty="0">
              <a:solidFill>
                <a:srgbClr val="002060"/>
              </a:solidFill>
              <a:latin typeface="Corbel" panose="020B0503020204020204" pitchFamily="34" charset="0"/>
            </a:rPr>
            <a:t>a[i]</a:t>
          </a:r>
          <a:r>
            <a:rPr lang="ru-RU" sz="1700" b="1" kern="1200" dirty="0">
              <a:solidFill>
                <a:srgbClr val="002060"/>
              </a:solidFill>
              <a:latin typeface="Corbel" panose="020B0503020204020204" pitchFamily="34" charset="0"/>
            </a:rPr>
            <a:t> хранятся в </a:t>
          </a:r>
          <a:r>
            <a:rPr lang="ru-RU" sz="1700" b="1" i="1" kern="1200" dirty="0">
              <a:solidFill>
                <a:srgbClr val="002060"/>
              </a:solidFill>
              <a:latin typeface="Corbel" panose="020B0503020204020204" pitchFamily="34" charset="0"/>
            </a:rPr>
            <a:t>a[2i+1]</a:t>
          </a:r>
          <a:r>
            <a:rPr lang="ru-RU" sz="1700" b="1" kern="1200" dirty="0">
              <a:solidFill>
                <a:srgbClr val="002060"/>
              </a:solidFill>
              <a:latin typeface="Corbel" panose="020B0503020204020204" pitchFamily="34" charset="0"/>
            </a:rPr>
            <a:t> и </a:t>
          </a:r>
          <a:r>
            <a:rPr lang="ru-RU" sz="1700" b="1" i="1" kern="1200" dirty="0">
              <a:solidFill>
                <a:srgbClr val="002060"/>
              </a:solidFill>
              <a:latin typeface="Corbel" panose="020B0503020204020204" pitchFamily="34" charset="0"/>
            </a:rPr>
            <a:t>a[2i+2] </a:t>
          </a:r>
          <a:r>
            <a:rPr lang="ru-RU" sz="1700" b="1" kern="1200" dirty="0">
              <a:solidFill>
                <a:srgbClr val="002060"/>
              </a:solidFill>
              <a:latin typeface="Corbel" panose="020B0503020204020204" pitchFamily="34" charset="0"/>
            </a:rPr>
            <a:t>соответственно</a:t>
          </a:r>
        </a:p>
      </dsp:txBody>
      <dsp:txXfrm>
        <a:off x="2069437" y="2902861"/>
        <a:ext cx="3974532" cy="9617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49675-E463-4AEE-B1B0-B08B536F49E0}">
      <dsp:nvSpPr>
        <dsp:cNvPr id="0" name=""/>
        <dsp:cNvSpPr/>
      </dsp:nvSpPr>
      <dsp:spPr>
        <a:xfrm>
          <a:off x="171035" y="0"/>
          <a:ext cx="4502585" cy="4502585"/>
        </a:xfrm>
        <a:prstGeom prst="triangl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123108-03A3-48AF-B9B8-060E6E517246}">
      <dsp:nvSpPr>
        <dsp:cNvPr id="0" name=""/>
        <dsp:cNvSpPr/>
      </dsp:nvSpPr>
      <dsp:spPr>
        <a:xfrm>
          <a:off x="2017407" y="450422"/>
          <a:ext cx="4078592" cy="1483841"/>
        </a:xfrm>
        <a:prstGeom prst="round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2000" b="1" kern="1200" dirty="0">
              <a:solidFill>
                <a:srgbClr val="FF0000"/>
              </a:solidFill>
              <a:latin typeface="Corbel" panose="020B0503020204020204" pitchFamily="34" charset="0"/>
            </a:rPr>
            <a:t>Характеристическое свойство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2000" b="1" kern="1200" dirty="0">
              <a:solidFill>
                <a:srgbClr val="FF0000"/>
              </a:solidFill>
              <a:latin typeface="Corbel" panose="020B0503020204020204" pitchFamily="34" charset="0"/>
            </a:rPr>
            <a:t>для массива, хранящего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2000" b="1" kern="1200" dirty="0">
              <a:solidFill>
                <a:srgbClr val="FF0000"/>
              </a:solidFill>
              <a:latin typeface="Corbel" panose="020B0503020204020204" pitchFamily="34" charset="0"/>
            </a:rPr>
            <a:t>в себе пирамиду: </a:t>
          </a:r>
        </a:p>
      </dsp:txBody>
      <dsp:txXfrm>
        <a:off x="2089842" y="522857"/>
        <a:ext cx="3933722" cy="1338971"/>
      </dsp:txXfrm>
    </dsp:sp>
    <dsp:sp modelId="{09ABB218-FCD7-42A3-B9B4-8FF1C98B1B6F}">
      <dsp:nvSpPr>
        <dsp:cNvPr id="0" name=""/>
        <dsp:cNvSpPr/>
      </dsp:nvSpPr>
      <dsp:spPr>
        <a:xfrm>
          <a:off x="2017407" y="2251292"/>
          <a:ext cx="4078592" cy="1483841"/>
        </a:xfrm>
        <a:prstGeom prst="round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>
              <a:solidFill>
                <a:srgbClr val="FF0000"/>
              </a:solidFill>
              <a:latin typeface="Times New Roman"/>
              <a:cs typeface="Times New Roman"/>
            </a:rPr>
            <a:t>►</a:t>
          </a:r>
          <a:r>
            <a:rPr lang="ru-RU" sz="2400" b="1" kern="1200" dirty="0">
              <a:solidFill>
                <a:srgbClr val="002060"/>
              </a:solidFill>
              <a:latin typeface="Corbel" panose="020B0503020204020204" pitchFamily="34" charset="0"/>
            </a:rPr>
            <a:t>  </a:t>
          </a:r>
          <a:r>
            <a:rPr lang="en-US" sz="2400" b="1" i="1" kern="1200" dirty="0">
              <a:solidFill>
                <a:srgbClr val="002060"/>
              </a:solidFill>
              <a:latin typeface="Corbel" panose="020B0503020204020204" pitchFamily="34" charset="0"/>
            </a:rPr>
            <a:t>a[</a:t>
          </a:r>
          <a:r>
            <a:rPr lang="en-US" sz="2400" b="1" i="1" kern="1200" dirty="0" err="1">
              <a:solidFill>
                <a:srgbClr val="002060"/>
              </a:solidFill>
              <a:latin typeface="Corbel" panose="020B0503020204020204" pitchFamily="34" charset="0"/>
            </a:rPr>
            <a:t>i</a:t>
          </a:r>
          <a:r>
            <a:rPr lang="en-US" sz="2400" b="1" i="1" kern="1200" dirty="0">
              <a:solidFill>
                <a:srgbClr val="002060"/>
              </a:solidFill>
              <a:latin typeface="Corbel" panose="020B0503020204020204" pitchFamily="34" charset="0"/>
            </a:rPr>
            <a:t>] ≥ a[2i+1]</a:t>
          </a:r>
          <a:endParaRPr lang="ru-RU" sz="2400" b="1" i="1" kern="1200" dirty="0">
            <a:solidFill>
              <a:srgbClr val="002060"/>
            </a:solidFill>
            <a:latin typeface="Corbel" panose="020B0503020204020204" pitchFamily="34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>
              <a:solidFill>
                <a:srgbClr val="FF0000"/>
              </a:solidFill>
              <a:latin typeface="Corbel" panose="020B0503020204020204" pitchFamily="34" charset="0"/>
            </a:rPr>
            <a:t>►</a:t>
          </a:r>
          <a:r>
            <a:rPr lang="ru-RU" sz="2400" b="1" kern="1200" dirty="0">
              <a:solidFill>
                <a:srgbClr val="002060"/>
              </a:solidFill>
              <a:latin typeface="Corbel" panose="020B0503020204020204" pitchFamily="34" charset="0"/>
            </a:rPr>
            <a:t>  </a:t>
          </a:r>
          <a:r>
            <a:rPr lang="en-US" sz="2400" b="1" i="1" kern="1200" dirty="0">
              <a:solidFill>
                <a:srgbClr val="002060"/>
              </a:solidFill>
              <a:latin typeface="Corbel" panose="020B0503020204020204" pitchFamily="34" charset="0"/>
            </a:rPr>
            <a:t>a[</a:t>
          </a:r>
          <a:r>
            <a:rPr lang="en-US" sz="2400" b="1" i="1" kern="1200" dirty="0" err="1">
              <a:solidFill>
                <a:srgbClr val="002060"/>
              </a:solidFill>
              <a:latin typeface="Corbel" panose="020B0503020204020204" pitchFamily="34" charset="0"/>
            </a:rPr>
            <a:t>i</a:t>
          </a:r>
          <a:r>
            <a:rPr lang="en-US" sz="2400" b="1" i="1" kern="1200" dirty="0">
              <a:solidFill>
                <a:srgbClr val="002060"/>
              </a:solidFill>
              <a:latin typeface="Corbel" panose="020B0503020204020204" pitchFamily="34" charset="0"/>
            </a:rPr>
            <a:t>] ≥ a[2i+2]</a:t>
          </a:r>
          <a:endParaRPr lang="ru-RU" sz="2400" b="1" i="1" kern="1200" dirty="0">
            <a:solidFill>
              <a:srgbClr val="002060"/>
            </a:solidFill>
            <a:latin typeface="Corbel" panose="020B0503020204020204" pitchFamily="34" charset="0"/>
          </a:endParaRPr>
        </a:p>
      </dsp:txBody>
      <dsp:txXfrm>
        <a:off x="2089842" y="2323727"/>
        <a:ext cx="3933722" cy="1338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D2598-8971-4505-90FA-BA469679F523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DDC0E-5EE4-48C8-A284-33D53F4E1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006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fld id="{B7F34346-61F2-4546-BF47-232B1386DF31}" type="datetime1">
              <a:rPr lang="ru-RU">
                <a:solidFill>
                  <a:srgbClr val="000000"/>
                </a:solidFill>
              </a:rPr>
              <a:pPr>
                <a:defRPr/>
              </a:pPr>
              <a:t>21.10.2021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Кафедра ОСУ,</a:t>
            </a:r>
            <a:r>
              <a:rPr lang="en-US">
                <a:solidFill>
                  <a:srgbClr val="000000"/>
                </a:solidFill>
              </a:rPr>
              <a:t>  </a:t>
            </a:r>
            <a:r>
              <a:rPr lang="ru-RU">
                <a:solidFill>
                  <a:srgbClr val="000000"/>
                </a:solidFill>
              </a:rPr>
              <a:t>САОД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 sz="1400"/>
            </a:lvl1pPr>
          </a:lstStyle>
          <a:p>
            <a:pPr>
              <a:defRPr/>
            </a:pPr>
            <a:fld id="{772546D1-B535-4D93-9519-1C5D30C01DC6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68127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CC523-E3A2-488A-9E11-3D130BA0B07A}" type="datetime1">
              <a:rPr lang="ru-RU">
                <a:solidFill>
                  <a:srgbClr val="000000"/>
                </a:solidFill>
              </a:rPr>
              <a:pPr>
                <a:defRPr/>
              </a:pPr>
              <a:t>21.10.2021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Кафедра ОСУ,</a:t>
            </a:r>
            <a:r>
              <a:rPr lang="en-US">
                <a:solidFill>
                  <a:srgbClr val="000000"/>
                </a:solidFill>
              </a:rPr>
              <a:t>  </a:t>
            </a:r>
            <a:r>
              <a:rPr lang="ru-RU">
                <a:solidFill>
                  <a:srgbClr val="000000"/>
                </a:solidFill>
              </a:rPr>
              <a:t>САОД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51DE3-3077-48AD-8BB4-865044FC48AE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4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A7309-CD2C-4D5E-A4FC-B5A6725AE94D}" type="datetime1">
              <a:rPr lang="ru-RU">
                <a:solidFill>
                  <a:srgbClr val="000000"/>
                </a:solidFill>
              </a:rPr>
              <a:pPr>
                <a:defRPr/>
              </a:pPr>
              <a:t>21.10.2021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Кафедра ОСУ,</a:t>
            </a:r>
            <a:r>
              <a:rPr lang="en-US">
                <a:solidFill>
                  <a:srgbClr val="000000"/>
                </a:solidFill>
              </a:rPr>
              <a:t>  </a:t>
            </a:r>
            <a:r>
              <a:rPr lang="ru-RU">
                <a:solidFill>
                  <a:srgbClr val="000000"/>
                </a:solidFill>
              </a:rPr>
              <a:t>САОД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2A7D3-C9EA-4526-97F7-574E4A5AAF64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778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51638" y="274638"/>
            <a:ext cx="2212975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7950" y="274638"/>
            <a:ext cx="6491288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61DB9-C55F-467C-9883-EA55031F9F3C}" type="datetime1">
              <a:rPr lang="ru-RU">
                <a:solidFill>
                  <a:srgbClr val="000000"/>
                </a:solidFill>
              </a:rPr>
              <a:pPr>
                <a:defRPr/>
              </a:pPr>
              <a:t>21.10.2021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Кафедра ОСУ,</a:t>
            </a:r>
            <a:r>
              <a:rPr lang="en-US">
                <a:solidFill>
                  <a:srgbClr val="000000"/>
                </a:solidFill>
              </a:rPr>
              <a:t>  </a:t>
            </a:r>
            <a:r>
              <a:rPr lang="ru-RU">
                <a:solidFill>
                  <a:srgbClr val="000000"/>
                </a:solidFill>
              </a:rPr>
              <a:t>САОД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66679-9678-4CF5-ABBA-B9D1A1C18297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77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05F0A-B6E0-4728-A1DC-7A1987688F16}" type="datetime1">
              <a:rPr lang="ru-RU">
                <a:solidFill>
                  <a:srgbClr val="000000"/>
                </a:solidFill>
              </a:rPr>
              <a:pPr>
                <a:defRPr/>
              </a:pPr>
              <a:t>21.10.2021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Кафедра ОСУ,</a:t>
            </a:r>
            <a:r>
              <a:rPr lang="en-US">
                <a:solidFill>
                  <a:srgbClr val="000000"/>
                </a:solidFill>
              </a:rPr>
              <a:t>  </a:t>
            </a:r>
            <a:r>
              <a:rPr lang="ru-RU">
                <a:solidFill>
                  <a:srgbClr val="000000"/>
                </a:solidFill>
              </a:rPr>
              <a:t>САОД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10D91-2BE4-4141-A732-6ED4810250F6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08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918A0-0A16-48F6-B4DF-4C5ABE245B64}" type="datetime1">
              <a:rPr lang="ru-RU">
                <a:solidFill>
                  <a:srgbClr val="000000"/>
                </a:solidFill>
              </a:rPr>
              <a:pPr>
                <a:defRPr/>
              </a:pPr>
              <a:t>21.10.2021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Кафедра ОСУ,</a:t>
            </a:r>
            <a:r>
              <a:rPr lang="en-US">
                <a:solidFill>
                  <a:srgbClr val="000000"/>
                </a:solidFill>
              </a:rPr>
              <a:t>  </a:t>
            </a:r>
            <a:r>
              <a:rPr lang="ru-RU">
                <a:solidFill>
                  <a:srgbClr val="000000"/>
                </a:solidFill>
              </a:rPr>
              <a:t>САОД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D83A5-6B4E-481E-AC13-05FBDDCD2AA4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27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0874E-ED02-4CD6-8375-1B5C8ABEB140}" type="datetime1">
              <a:rPr lang="ru-RU">
                <a:solidFill>
                  <a:srgbClr val="000000"/>
                </a:solidFill>
              </a:rPr>
              <a:pPr>
                <a:defRPr/>
              </a:pPr>
              <a:t>21.10.2021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Кафедра ОСУ,</a:t>
            </a:r>
            <a:r>
              <a:rPr lang="en-US">
                <a:solidFill>
                  <a:srgbClr val="000000"/>
                </a:solidFill>
              </a:rPr>
              <a:t>  </a:t>
            </a:r>
            <a:r>
              <a:rPr lang="ru-RU">
                <a:solidFill>
                  <a:srgbClr val="000000"/>
                </a:solidFill>
              </a:rPr>
              <a:t>САОД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565DA-BBAC-45A1-82DC-239881CB9355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12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07950" y="1052513"/>
            <a:ext cx="4351338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11688" y="1052513"/>
            <a:ext cx="4352925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6B5C4-422B-416F-9AB7-F2A374D9F709}" type="datetime1">
              <a:rPr lang="ru-RU">
                <a:solidFill>
                  <a:srgbClr val="000000"/>
                </a:solidFill>
              </a:rPr>
              <a:pPr>
                <a:defRPr/>
              </a:pPr>
              <a:t>21.10.2021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Кафедра ОСУ,</a:t>
            </a:r>
            <a:r>
              <a:rPr lang="en-US">
                <a:solidFill>
                  <a:srgbClr val="000000"/>
                </a:solidFill>
              </a:rPr>
              <a:t>  </a:t>
            </a:r>
            <a:r>
              <a:rPr lang="ru-RU">
                <a:solidFill>
                  <a:srgbClr val="000000"/>
                </a:solidFill>
              </a:rPr>
              <a:t>САОД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3ED90-F10D-4670-8EA9-8C36A9CB047B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82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D1577-BA75-4E96-A24A-E852C494502D}" type="datetime1">
              <a:rPr lang="ru-RU">
                <a:solidFill>
                  <a:srgbClr val="000000"/>
                </a:solidFill>
              </a:rPr>
              <a:pPr>
                <a:defRPr/>
              </a:pPr>
              <a:t>21.10.2021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Кафедра ОСУ,</a:t>
            </a:r>
            <a:r>
              <a:rPr lang="en-US">
                <a:solidFill>
                  <a:srgbClr val="000000"/>
                </a:solidFill>
              </a:rPr>
              <a:t>  </a:t>
            </a:r>
            <a:r>
              <a:rPr lang="ru-RU">
                <a:solidFill>
                  <a:srgbClr val="000000"/>
                </a:solidFill>
              </a:rPr>
              <a:t>САОД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F2E4F-A2BB-41A1-B22E-7B163C0B9EC6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4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0BA78-9271-463A-83EF-5D605751F345}" type="datetime1">
              <a:rPr lang="ru-RU">
                <a:solidFill>
                  <a:srgbClr val="000000"/>
                </a:solidFill>
              </a:rPr>
              <a:pPr>
                <a:defRPr/>
              </a:pPr>
              <a:t>21.10.2021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Кафедра ОСУ,</a:t>
            </a:r>
            <a:r>
              <a:rPr lang="en-US">
                <a:solidFill>
                  <a:srgbClr val="000000"/>
                </a:solidFill>
              </a:rPr>
              <a:t>  </a:t>
            </a:r>
            <a:r>
              <a:rPr lang="ru-RU">
                <a:solidFill>
                  <a:srgbClr val="000000"/>
                </a:solidFill>
              </a:rPr>
              <a:t>САОД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7707F-19DF-4381-B07E-659C7F13CB2D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4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BBD11-EAEB-4D62-85E9-910D779C3712}" type="datetime1">
              <a:rPr lang="ru-RU">
                <a:solidFill>
                  <a:srgbClr val="000000"/>
                </a:solidFill>
              </a:rPr>
              <a:pPr>
                <a:defRPr/>
              </a:pPr>
              <a:t>21.10.2021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Кафедра ОСУ,</a:t>
            </a:r>
            <a:r>
              <a:rPr lang="en-US">
                <a:solidFill>
                  <a:srgbClr val="000000"/>
                </a:solidFill>
              </a:rPr>
              <a:t>  </a:t>
            </a:r>
            <a:r>
              <a:rPr lang="ru-RU">
                <a:solidFill>
                  <a:srgbClr val="000000"/>
                </a:solidFill>
              </a:rPr>
              <a:t>САОД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E1437-447C-4A1B-8EAA-743020B3D392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46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0F0C8-2C9B-4D29-B5D1-C6DB2A82E11E}" type="datetime1">
              <a:rPr lang="ru-RU">
                <a:solidFill>
                  <a:srgbClr val="000000"/>
                </a:solidFill>
              </a:rPr>
              <a:pPr>
                <a:defRPr/>
              </a:pPr>
              <a:t>21.10.2021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Кафедра ОСУ,</a:t>
            </a:r>
            <a:r>
              <a:rPr lang="en-US">
                <a:solidFill>
                  <a:srgbClr val="000000"/>
                </a:solidFill>
              </a:rPr>
              <a:t>  </a:t>
            </a:r>
            <a:r>
              <a:rPr lang="ru-RU">
                <a:solidFill>
                  <a:srgbClr val="000000"/>
                </a:solidFill>
              </a:rPr>
              <a:t>САОД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57308-3318-4B28-A9C1-F054C990AEFD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20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052513"/>
            <a:ext cx="8856663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 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1" hangingPunct="1">
              <a:defRPr/>
            </a:pPr>
            <a:fld id="{0666328C-ED5D-425A-ACB6-0965BEF242FE}" type="datetime1">
              <a:rPr lang="ru-RU">
                <a:solidFill>
                  <a:srgbClr val="000000"/>
                </a:solidFill>
                <a:latin typeface="Arial" charset="0"/>
              </a:rPr>
              <a:pPr eaLnBrk="1" hangingPunct="1">
                <a:defRPr/>
              </a:pPr>
              <a:t>21.10.2021</a:t>
            </a:fld>
            <a:endParaRPr lang="ru-RU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1" hangingPunct="1">
              <a:defRPr/>
            </a:pPr>
            <a:r>
              <a:rPr lang="ru-RU">
                <a:solidFill>
                  <a:srgbClr val="000000"/>
                </a:solidFill>
                <a:latin typeface="Arial" charset="0"/>
              </a:rPr>
              <a:t>Кафедра ОСУ,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  </a:t>
            </a:r>
            <a:r>
              <a:rPr lang="ru-RU">
                <a:solidFill>
                  <a:srgbClr val="000000"/>
                </a:solidFill>
                <a:latin typeface="Arial" charset="0"/>
              </a:rPr>
              <a:t>САОД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1" hangingPunct="1">
              <a:defRPr/>
            </a:pPr>
            <a:fld id="{0203D650-CD21-4DAE-B718-B2FAE5B7413E}" type="slidenum">
              <a:rPr lang="ru-RU">
                <a:solidFill>
                  <a:srgbClr val="000000"/>
                </a:solidFill>
                <a:latin typeface="Arial" charset="0"/>
              </a:rPr>
              <a:pPr eaLnBrk="1" hangingPunct="1">
                <a:defRPr/>
              </a:pPr>
              <a:t>‹#›</a:t>
            </a:fld>
            <a:endParaRPr lang="ru-RU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87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ru-RU" b="1" spc="50" dirty="0" err="1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АиСД</a:t>
            </a:r>
            <a:endParaRPr lang="ru-RU" altLang="ru-RU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wrap="square" anchor="t"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b="1" i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Лекция 4</a:t>
            </a:r>
          </a:p>
          <a:p>
            <a:pPr marL="631825">
              <a:spcBef>
                <a:spcPts val="0"/>
              </a:spcBef>
            </a:pPr>
            <a:r>
              <a:rPr lang="ru-RU" b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Пирамидальная сортировка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065" y="2863418"/>
            <a:ext cx="3213449" cy="2552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3752"/>
            <a:ext cx="7772400" cy="1143000"/>
          </a:xfrm>
        </p:spPr>
        <p:txBody>
          <a:bodyPr/>
          <a:lstStyle/>
          <a:p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Пирамидальное дерево</a:t>
            </a:r>
            <a:b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ru-RU" sz="36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441902"/>
            <a:ext cx="8064896" cy="779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90170" algn="l"/>
                <a:tab pos="5850890" algn="r"/>
              </a:tabLst>
            </a:pPr>
            <a:r>
              <a:rPr lang="ru-RU" sz="2000" b="1" dirty="0">
                <a:solidFill>
                  <a:srgbClr val="FF0000"/>
                </a:solidFill>
                <a:latin typeface="Arial Black" panose="020B0A04020102020204" pitchFamily="34" charset="0"/>
                <a:ea typeface="Calibri"/>
                <a:cs typeface="Times New Roman"/>
              </a:rPr>
              <a:t>Пирамида (</a:t>
            </a:r>
            <a:r>
              <a:rPr lang="ru-RU" sz="2000" b="1" dirty="0" err="1">
                <a:solidFill>
                  <a:srgbClr val="FF0000"/>
                </a:solidFill>
                <a:latin typeface="Arial Black" panose="020B0A04020102020204" pitchFamily="34" charset="0"/>
                <a:ea typeface="Calibri"/>
                <a:cs typeface="Times New Roman"/>
              </a:rPr>
              <a:t>Heap</a:t>
            </a:r>
            <a:r>
              <a:rPr lang="ru-RU" sz="2000" b="1" dirty="0">
                <a:solidFill>
                  <a:srgbClr val="FF0000"/>
                </a:solidFill>
                <a:latin typeface="Arial Black" panose="020B0A04020102020204" pitchFamily="34" charset="0"/>
                <a:ea typeface="Calibri"/>
                <a:cs typeface="Times New Roman"/>
              </a:rPr>
              <a:t>)</a:t>
            </a:r>
            <a:r>
              <a:rPr lang="ru-RU" sz="2000" b="1" dirty="0">
                <a:solidFill>
                  <a:srgbClr val="CC00CC"/>
                </a:solidFill>
                <a:latin typeface="Corbel" panose="020B0503020204020204" pitchFamily="34" charset="0"/>
                <a:ea typeface="Calibri"/>
                <a:cs typeface="Times New Roman"/>
              </a:rPr>
              <a:t> – </a:t>
            </a:r>
            <a:r>
              <a:rPr lang="ru-RU" sz="2000" b="1" dirty="0">
                <a:solidFill>
                  <a:schemeClr val="accent2"/>
                </a:solidFill>
                <a:latin typeface="Corbel" panose="020B0503020204020204" pitchFamily="34" charset="0"/>
                <a:ea typeface="Calibri"/>
                <a:cs typeface="Times New Roman"/>
              </a:rPr>
              <a:t>это бинарное дерево высоты</a:t>
            </a:r>
            <a:r>
              <a:rPr lang="ru-RU" sz="2000" b="1" dirty="0">
                <a:solidFill>
                  <a:srgbClr val="CC00CC"/>
                </a:solidFill>
                <a:latin typeface="Corbel" panose="020B0503020204020204" pitchFamily="34" charset="0"/>
                <a:ea typeface="Calibri"/>
                <a:cs typeface="Times New Roman"/>
              </a:rPr>
              <a:t> </a:t>
            </a:r>
            <a:r>
              <a:rPr lang="ru-RU" sz="2000" b="1" i="1" dirty="0">
                <a:solidFill>
                  <a:srgbClr val="FF0000"/>
                </a:solidFill>
                <a:latin typeface="Corbel" panose="020B0503020204020204" pitchFamily="34" charset="0"/>
                <a:ea typeface="Calibri"/>
                <a:cs typeface="Times New Roman"/>
              </a:rPr>
              <a:t>k</a:t>
            </a:r>
            <a:r>
              <a:rPr lang="ru-RU" sz="2000" b="1" dirty="0">
                <a:solidFill>
                  <a:schemeClr val="accent2"/>
                </a:solidFill>
                <a:latin typeface="Corbel" panose="020B0503020204020204" pitchFamily="34" charset="0"/>
                <a:ea typeface="Calibri"/>
                <a:cs typeface="Times New Roman"/>
              </a:rPr>
              <a:t>, удовлетворяющая следующим требованиям: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39552" y="2764446"/>
            <a:ext cx="5184576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90170" algn="l"/>
                <a:tab pos="5850890" algn="r"/>
              </a:tabLst>
            </a:pPr>
            <a:r>
              <a:rPr lang="ru-RU" sz="2000" b="1" dirty="0">
                <a:solidFill>
                  <a:srgbClr val="0000FF"/>
                </a:solidFill>
                <a:latin typeface="Corbel" panose="020B0503020204020204" pitchFamily="34" charset="0"/>
                <a:ea typeface="Calibri"/>
                <a:cs typeface="Times New Roman"/>
              </a:rPr>
              <a:t>выполняется "свойство пирамиды": </a:t>
            </a:r>
          </a:p>
          <a:p>
            <a:pPr marL="70167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90170" algn="l"/>
                <a:tab pos="5850890" algn="r"/>
              </a:tabLst>
            </a:pPr>
            <a:r>
              <a:rPr lang="ru-RU" sz="2000" b="1" dirty="0">
                <a:solidFill>
                  <a:srgbClr val="0000FF"/>
                </a:solidFill>
                <a:latin typeface="Corbel" panose="020B0503020204020204" pitchFamily="34" charset="0"/>
                <a:ea typeface="Calibri"/>
                <a:cs typeface="Times New Roman"/>
              </a:rPr>
              <a:t>каждый элемент меньше либо равен родителю, </a:t>
            </a:r>
          </a:p>
          <a:p>
            <a:pPr marL="70167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90170" algn="l"/>
                <a:tab pos="5850890" algn="r"/>
              </a:tabLst>
            </a:pPr>
            <a:r>
              <a:rPr lang="ru-RU" sz="2000" b="1" dirty="0">
                <a:solidFill>
                  <a:srgbClr val="0000FF"/>
                </a:solidFill>
                <a:latin typeface="Corbel" panose="020B0503020204020204" pitchFamily="34" charset="0"/>
                <a:ea typeface="Calibri"/>
                <a:cs typeface="Times New Roman"/>
              </a:rPr>
              <a:t>корнем дерева является максимальный элемент массива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860032" y="587350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Пример пирамиды, имеющей глубину 4</a:t>
            </a:r>
          </a:p>
        </p:txBody>
      </p:sp>
    </p:spTree>
    <p:extLst>
      <p:ext uri="{BB962C8B-B14F-4D97-AF65-F5344CB8AC3E}">
        <p14:creationId xmlns:p14="http://schemas.microsoft.com/office/powerpoint/2010/main" val="3076631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3752"/>
            <a:ext cx="7772400" cy="1143000"/>
          </a:xfrm>
        </p:spPr>
        <p:txBody>
          <a:bodyPr/>
          <a:lstStyle/>
          <a:p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Пирамидальное дерево</a:t>
            </a:r>
            <a:b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ru-RU" sz="36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980728"/>
            <a:ext cx="849694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90170" algn="l"/>
                <a:tab pos="5850890" algn="r"/>
              </a:tabLst>
            </a:pPr>
            <a:r>
              <a:rPr lang="ru-RU" sz="2000" b="1" dirty="0">
                <a:solidFill>
                  <a:schemeClr val="accent2"/>
                </a:solidFill>
                <a:latin typeface="Corbel" panose="020B0503020204020204" pitchFamily="34" charset="0"/>
                <a:ea typeface="Calibri"/>
                <a:cs typeface="Times New Roman"/>
              </a:rPr>
              <a:t>Для представления пирамиды не требуется создавать специальную структуру данных – ее можно хранить прямо в сортируемом массиве</a:t>
            </a: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95746831"/>
              </p:ext>
            </p:extLst>
          </p:nvPr>
        </p:nvGraphicFramePr>
        <p:xfrm>
          <a:off x="2771800" y="2126319"/>
          <a:ext cx="6096000" cy="4502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4" descr="http://iproc.ru/materials/ParLection5/bin_tree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50" y="1988840"/>
            <a:ext cx="3986610" cy="2886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87624" y="5805264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800" b="1" dirty="0">
                <a:solidFill>
                  <a:srgbClr val="990033"/>
                </a:solidFill>
                <a:latin typeface="Corbel" panose="020B0503020204020204" pitchFamily="34" charset="0"/>
              </a:rPr>
              <a:t>Здесь – массив из </a:t>
            </a:r>
            <a:r>
              <a:rPr lang="en-US" sz="1800" b="1" i="1" dirty="0">
                <a:solidFill>
                  <a:srgbClr val="0000FF"/>
                </a:solidFill>
                <a:latin typeface="+mn-lt"/>
              </a:rPr>
              <a:t>n</a:t>
            </a:r>
            <a:r>
              <a:rPr lang="en-US" sz="1800" b="1" i="1" dirty="0">
                <a:solidFill>
                  <a:srgbClr val="0000FF"/>
                </a:solidFill>
                <a:latin typeface="Corbel" panose="020B0503020204020204" pitchFamily="34" charset="0"/>
              </a:rPr>
              <a:t> </a:t>
            </a:r>
            <a:r>
              <a:rPr lang="ru-RU" sz="1800" b="1" dirty="0">
                <a:solidFill>
                  <a:srgbClr val="990033"/>
                </a:solidFill>
                <a:latin typeface="Corbel" panose="020B0503020204020204" pitchFamily="34" charset="0"/>
              </a:rPr>
              <a:t>элементов, нумерация от </a:t>
            </a:r>
            <a:r>
              <a:rPr lang="ru-RU" sz="1800" b="1" i="1" dirty="0">
                <a:solidFill>
                  <a:srgbClr val="0000FF"/>
                </a:solidFill>
                <a:latin typeface="+mn-lt"/>
              </a:rPr>
              <a:t>0</a:t>
            </a:r>
            <a:r>
              <a:rPr lang="ru-RU" sz="1800" b="1" dirty="0">
                <a:solidFill>
                  <a:srgbClr val="990033"/>
                </a:solidFill>
                <a:latin typeface="Corbel" panose="020B0503020204020204" pitchFamily="34" charset="0"/>
              </a:rPr>
              <a:t> до </a:t>
            </a:r>
            <a:r>
              <a:rPr lang="en-US" sz="1800" b="1" i="1" dirty="0">
                <a:solidFill>
                  <a:srgbClr val="0000FF"/>
                </a:solidFill>
                <a:latin typeface="+mn-lt"/>
              </a:rPr>
              <a:t>n-1</a:t>
            </a:r>
            <a:endParaRPr lang="ru-RU" sz="1800" b="1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971" y="2852936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1198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3752"/>
            <a:ext cx="7772400" cy="1143000"/>
          </a:xfrm>
        </p:spPr>
        <p:txBody>
          <a:bodyPr/>
          <a:lstStyle/>
          <a:p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Пирамидальное дерево</a:t>
            </a:r>
            <a:b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ru-RU" sz="36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980728"/>
            <a:ext cx="849694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90170" algn="l"/>
                <a:tab pos="5850890" algn="r"/>
              </a:tabLst>
            </a:pPr>
            <a:r>
              <a:rPr lang="ru-RU" sz="2000" b="1" dirty="0">
                <a:solidFill>
                  <a:schemeClr val="accent2"/>
                </a:solidFill>
                <a:latin typeface="Corbel" panose="020B0503020204020204" pitchFamily="34" charset="0"/>
                <a:ea typeface="Calibri"/>
                <a:cs typeface="Times New Roman"/>
              </a:rPr>
              <a:t>Для представления пирамиды не требуется создавать специальную структуру данных – ее можно хранить прямо в сортируемом массиве</a:t>
            </a: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530836234"/>
              </p:ext>
            </p:extLst>
          </p:nvPr>
        </p:nvGraphicFramePr>
        <p:xfrm>
          <a:off x="2771800" y="2126319"/>
          <a:ext cx="6096000" cy="4502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Рисунок 6"/>
          <p:cNvPicPr/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60848"/>
            <a:ext cx="3213449" cy="2552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179512" y="5344760"/>
            <a:ext cx="4032448" cy="89255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endParaRPr lang="ru-RU" sz="800" dirty="0">
              <a:solidFill>
                <a:prstClr val="white"/>
              </a:solidFill>
              <a:latin typeface="Arial Black" panose="020B0A04020102020204" pitchFamily="34" charset="0"/>
              <a:ea typeface="Calibri"/>
            </a:endParaRPr>
          </a:p>
          <a:p>
            <a:pPr algn="ctr"/>
            <a:r>
              <a:rPr lang="ru-RU" sz="1800" dirty="0">
                <a:solidFill>
                  <a:prstClr val="white"/>
                </a:solidFill>
                <a:latin typeface="Arial Black" panose="020B0A04020102020204" pitchFamily="34" charset="0"/>
                <a:ea typeface="Calibri"/>
              </a:rPr>
              <a:t>Массив</a:t>
            </a:r>
          </a:p>
          <a:p>
            <a:pPr algn="ctr"/>
            <a:r>
              <a:rPr lang="ru-RU" sz="1800" dirty="0">
                <a:solidFill>
                  <a:prstClr val="white"/>
                </a:solidFill>
                <a:latin typeface="Arial Black" panose="020B0A04020102020204" pitchFamily="34" charset="0"/>
                <a:ea typeface="Calibri"/>
              </a:rPr>
              <a:t>94, 67, 18, 44, 55, 12, 06, 42</a:t>
            </a:r>
          </a:p>
          <a:p>
            <a:pPr algn="ctr"/>
            <a:endParaRPr lang="ru-RU" sz="800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Стрелка вниз 7"/>
          <p:cNvSpPr/>
          <p:nvPr/>
        </p:nvSpPr>
        <p:spPr bwMode="auto">
          <a:xfrm>
            <a:off x="1858864" y="4437112"/>
            <a:ext cx="552896" cy="864096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20864" y="6324600"/>
            <a:ext cx="37497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  <a:latin typeface="Arial Black" panose="020B0A04020102020204" pitchFamily="34" charset="0"/>
                <a:ea typeface="Calibri"/>
              </a:rPr>
              <a:t>Слева - направо, сверху - вниз</a:t>
            </a:r>
            <a:endParaRPr lang="ru-RU" sz="1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026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3752"/>
            <a:ext cx="7772400" cy="1143000"/>
          </a:xfrm>
        </p:spPr>
        <p:txBody>
          <a:bodyPr/>
          <a:lstStyle/>
          <a:p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Пирамидальное дерево</a:t>
            </a:r>
            <a:b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ru-RU" sz="36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323528" y="5033292"/>
            <a:ext cx="8475559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Для сортировки в порядке </a:t>
            </a:r>
            <a:r>
              <a:rPr kumimoji="0" lang="ru-RU" altLang="ru-RU" sz="1800" b="0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charset="0"/>
              </a:rPr>
              <a:t>убывания</a:t>
            </a: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используется другой вариант пирамидального дерева, в котором ключ корня любого поддерева </a:t>
            </a:r>
            <a:r>
              <a:rPr kumimoji="0" lang="ru-RU" altLang="ru-RU" sz="1800" b="0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charset="0"/>
              </a:rPr>
              <a:t>не больше</a:t>
            </a: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, чем  ключи двух его дочерних вершин</a:t>
            </a:r>
          </a:p>
        </p:txBody>
      </p:sp>
      <p:sp>
        <p:nvSpPr>
          <p:cNvPr id="20" name="Line 3"/>
          <p:cNvSpPr>
            <a:spLocks noChangeShapeType="1"/>
          </p:cNvSpPr>
          <p:nvPr/>
        </p:nvSpPr>
        <p:spPr bwMode="auto">
          <a:xfrm>
            <a:off x="5058965" y="2147540"/>
            <a:ext cx="222250" cy="3429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4598590" y="1703040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60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5171678" y="2436465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43</a:t>
            </a: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>
            <a:off x="4623990" y="1442690"/>
            <a:ext cx="157163" cy="2841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4204890" y="980728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70</a:t>
            </a:r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3798490" y="1703040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65</a:t>
            </a:r>
          </a:p>
        </p:txBody>
      </p:sp>
      <p:sp>
        <p:nvSpPr>
          <p:cNvPr id="26" name="Oval 9"/>
          <p:cNvSpPr>
            <a:spLocks noChangeArrowheads="1"/>
          </p:cNvSpPr>
          <p:nvPr/>
        </p:nvSpPr>
        <p:spPr bwMode="auto">
          <a:xfrm>
            <a:off x="3300015" y="2436465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28</a:t>
            </a: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4169965" y="1463328"/>
            <a:ext cx="157163" cy="2841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" name="Oval 11"/>
          <p:cNvSpPr>
            <a:spLocks noChangeArrowheads="1"/>
          </p:cNvSpPr>
          <p:nvPr/>
        </p:nvSpPr>
        <p:spPr bwMode="auto">
          <a:xfrm>
            <a:off x="3923903" y="2436465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45</a:t>
            </a:r>
          </a:p>
        </p:txBody>
      </p:sp>
      <p:sp>
        <p:nvSpPr>
          <p:cNvPr id="29" name="Oval 12"/>
          <p:cNvSpPr>
            <a:spLocks noChangeArrowheads="1"/>
          </p:cNvSpPr>
          <p:nvPr/>
        </p:nvSpPr>
        <p:spPr bwMode="auto">
          <a:xfrm>
            <a:off x="4547790" y="2436465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54</a:t>
            </a:r>
          </a:p>
        </p:txBody>
      </p:sp>
      <p:sp>
        <p:nvSpPr>
          <p:cNvPr id="30" name="Line 13"/>
          <p:cNvSpPr>
            <a:spLocks noChangeShapeType="1"/>
          </p:cNvSpPr>
          <p:nvPr/>
        </p:nvSpPr>
        <p:spPr bwMode="auto">
          <a:xfrm flipH="1">
            <a:off x="3730228" y="2150715"/>
            <a:ext cx="188912" cy="31591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>
            <a:off x="4125515" y="2188815"/>
            <a:ext cx="157163" cy="2841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4697015" y="2211040"/>
            <a:ext cx="109538" cy="26828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323528" y="3318495"/>
            <a:ext cx="847555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Ключ корня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anose="020B0503020204020204" pitchFamily="34" charset="0"/>
              </a:rPr>
              <a:t>70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 больше,  чем ключи двух его дочерних узлов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anose="020B0503020204020204" pitchFamily="34" charset="0"/>
              </a:rPr>
              <a:t>65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 и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anose="020B0503020204020204" pitchFamily="34" charset="0"/>
              </a:rPr>
              <a:t>60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. Ключ левого поддерева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anose="020B0503020204020204" pitchFamily="34" charset="0"/>
              </a:rPr>
              <a:t>65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 больше ключей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anose="020B0503020204020204" pitchFamily="34" charset="0"/>
              </a:rPr>
              <a:t>28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 и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anose="020B0503020204020204" pitchFamily="34" charset="0"/>
              </a:rPr>
              <a:t>45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, также как и ключ правого поддерева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anose="020B0503020204020204" pitchFamily="34" charset="0"/>
              </a:rPr>
              <a:t>60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 больше, чем ключи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anose="020B0503020204020204" pitchFamily="34" charset="0"/>
              </a:rPr>
              <a:t>54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 и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anose="020B0503020204020204" pitchFamily="34" charset="0"/>
              </a:rPr>
              <a:t>43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 их дочерних узлов.  Изображённое дерево </a:t>
            </a:r>
            <a:r>
              <a:rPr kumimoji="0" lang="ru-RU" altLang="ru-RU" sz="20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anose="020B0503020204020204" pitchFamily="34" charset="0"/>
              </a:rPr>
              <a:t>является пирамидой</a:t>
            </a:r>
          </a:p>
        </p:txBody>
      </p:sp>
    </p:spTree>
    <p:extLst>
      <p:ext uri="{BB962C8B-B14F-4D97-AF65-F5344CB8AC3E}">
        <p14:creationId xmlns:p14="http://schemas.microsoft.com/office/powerpoint/2010/main" val="7583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3752"/>
            <a:ext cx="7772400" cy="1143000"/>
          </a:xfrm>
        </p:spPr>
        <p:txBody>
          <a:bodyPr/>
          <a:lstStyle/>
          <a:p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Пирамидальное дерево</a:t>
            </a:r>
            <a:b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ru-RU" sz="36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395536" y="1052736"/>
            <a:ext cx="8403551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Включение новых узлов в пирамидальное дерево осуществляется </a:t>
            </a:r>
            <a:r>
              <a:rPr kumimoji="0" lang="ru-RU" altLang="ru-RU" sz="2000" b="1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строго слева направо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и только </a:t>
            </a:r>
            <a:r>
              <a:rPr kumimoji="0" lang="ru-RU" altLang="ru-RU" sz="2000" b="1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после полного заполнения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предшествующего уровня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Заполненным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</a:rPr>
              <a:t> 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считается уровень дерева, содержащий максимально возможное количество узлов</a:t>
            </a:r>
          </a:p>
        </p:txBody>
      </p:sp>
      <p:sp>
        <p:nvSpPr>
          <p:cNvPr id="20" name="Line 3"/>
          <p:cNvSpPr>
            <a:spLocks noChangeShapeType="1"/>
          </p:cNvSpPr>
          <p:nvPr/>
        </p:nvSpPr>
        <p:spPr bwMode="auto">
          <a:xfrm>
            <a:off x="4689475" y="4394100"/>
            <a:ext cx="222250" cy="3429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4229100" y="3949600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60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4802188" y="4683025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43</a:t>
            </a: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>
            <a:off x="4254500" y="3689250"/>
            <a:ext cx="157163" cy="2841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3835400" y="3227288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70</a:t>
            </a:r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3429000" y="3949600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</a:t>
            </a: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</a:t>
            </a:r>
          </a:p>
        </p:txBody>
      </p:sp>
      <p:sp>
        <p:nvSpPr>
          <p:cNvPr id="26" name="Oval 9"/>
          <p:cNvSpPr>
            <a:spLocks noChangeArrowheads="1"/>
          </p:cNvSpPr>
          <p:nvPr/>
        </p:nvSpPr>
        <p:spPr bwMode="auto">
          <a:xfrm>
            <a:off x="2930525" y="4683025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28</a:t>
            </a: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3800475" y="3709888"/>
            <a:ext cx="157163" cy="2841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" name="Oval 11"/>
          <p:cNvSpPr>
            <a:spLocks noChangeArrowheads="1"/>
          </p:cNvSpPr>
          <p:nvPr/>
        </p:nvSpPr>
        <p:spPr bwMode="auto">
          <a:xfrm>
            <a:off x="3554413" y="4683025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45</a:t>
            </a:r>
          </a:p>
        </p:txBody>
      </p:sp>
      <p:sp>
        <p:nvSpPr>
          <p:cNvPr id="29" name="Oval 12"/>
          <p:cNvSpPr>
            <a:spLocks noChangeArrowheads="1"/>
          </p:cNvSpPr>
          <p:nvPr/>
        </p:nvSpPr>
        <p:spPr bwMode="auto">
          <a:xfrm>
            <a:off x="4178300" y="4683025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54</a:t>
            </a:r>
          </a:p>
        </p:txBody>
      </p:sp>
      <p:sp>
        <p:nvSpPr>
          <p:cNvPr id="30" name="Line 13"/>
          <p:cNvSpPr>
            <a:spLocks noChangeShapeType="1"/>
          </p:cNvSpPr>
          <p:nvPr/>
        </p:nvSpPr>
        <p:spPr bwMode="auto">
          <a:xfrm flipH="1">
            <a:off x="3360738" y="4397275"/>
            <a:ext cx="188912" cy="31591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>
            <a:off x="3756025" y="4435375"/>
            <a:ext cx="157163" cy="2841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4327525" y="4457600"/>
            <a:ext cx="109538" cy="26828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611560" y="5654575"/>
            <a:ext cx="79208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Частично незаполненным может быть только </a:t>
            </a:r>
            <a:r>
              <a:rPr kumimoji="0" lang="ru-RU" altLang="ru-RU" sz="2000" b="1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самый нижний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уровень дерева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D31FC7-6BC7-4A6E-A01D-1C49EF054F66}"/>
              </a:ext>
            </a:extLst>
          </p:cNvPr>
          <p:cNvSpPr txBox="1"/>
          <p:nvPr/>
        </p:nvSpPr>
        <p:spPr>
          <a:xfrm>
            <a:off x="5290939" y="3067139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function insert(key : int):</a:t>
            </a:r>
          </a:p>
          <a:p>
            <a:r>
              <a:rPr lang="en-US" dirty="0"/>
              <a:t>    </a:t>
            </a:r>
            <a:r>
              <a:rPr lang="en-US" dirty="0" err="1"/>
              <a:t>a.heapSize</a:t>
            </a:r>
            <a:r>
              <a:rPr lang="en-US" dirty="0"/>
              <a:t> = </a:t>
            </a:r>
            <a:r>
              <a:rPr lang="en-US" dirty="0" err="1"/>
              <a:t>a.heapSize</a:t>
            </a:r>
            <a:r>
              <a:rPr lang="en-US" dirty="0"/>
              <a:t> + 1</a:t>
            </a:r>
          </a:p>
          <a:p>
            <a:r>
              <a:rPr lang="en-US" dirty="0"/>
              <a:t>    a[</a:t>
            </a:r>
            <a:r>
              <a:rPr lang="en-US" dirty="0" err="1"/>
              <a:t>a.heapSize</a:t>
            </a:r>
            <a:r>
              <a:rPr lang="en-US" dirty="0"/>
              <a:t> - 1] = key</a:t>
            </a:r>
          </a:p>
          <a:p>
            <a:r>
              <a:rPr lang="en-US" dirty="0"/>
              <a:t>    </a:t>
            </a:r>
            <a:r>
              <a:rPr lang="en-US" dirty="0" err="1"/>
              <a:t>siftUp</a:t>
            </a:r>
            <a:r>
              <a:rPr lang="en-US" dirty="0"/>
              <a:t>(</a:t>
            </a:r>
            <a:r>
              <a:rPr lang="en-US" dirty="0" err="1"/>
              <a:t>a.heapSize</a:t>
            </a:r>
            <a:r>
              <a:rPr lang="en-US" dirty="0"/>
              <a:t> - 1)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753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2" grpId="0" animBg="1"/>
      <p:bldP spid="22" grpId="1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3752"/>
            <a:ext cx="7772400" cy="1143000"/>
          </a:xfrm>
        </p:spPr>
        <p:txBody>
          <a:bodyPr/>
          <a:lstStyle/>
          <a:p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Пирамидальное дерево</a:t>
            </a:r>
            <a:b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ru-RU" sz="36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5" name="Line 2"/>
          <p:cNvSpPr>
            <a:spLocks noChangeShapeType="1"/>
          </p:cNvSpPr>
          <p:nvPr/>
        </p:nvSpPr>
        <p:spPr bwMode="auto">
          <a:xfrm>
            <a:off x="646113" y="1563430"/>
            <a:ext cx="898525" cy="952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323528" y="1052736"/>
            <a:ext cx="847555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Узлы пирамидального дерева принято нумеровать в соответствии с порядком поступления новых узлов в дерево. Эти номера принято называть </a:t>
            </a:r>
            <a:r>
              <a:rPr kumimoji="0" lang="ru-RU" altLang="ru-RU" sz="20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anose="020B0503020204020204" pitchFamily="34" charset="0"/>
              </a:rPr>
              <a:t>индексами узлов пирамидального дерева</a:t>
            </a:r>
            <a:endParaRPr kumimoji="0" lang="ru-RU" altLang="ru-RU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rbel" panose="020B0503020204020204" pitchFamily="34" charset="0"/>
            </a:endParaRPr>
          </a:p>
        </p:txBody>
      </p:sp>
      <p:sp>
        <p:nvSpPr>
          <p:cNvPr id="37" name="Line 4"/>
          <p:cNvSpPr>
            <a:spLocks noChangeShapeType="1"/>
          </p:cNvSpPr>
          <p:nvPr/>
        </p:nvSpPr>
        <p:spPr bwMode="auto">
          <a:xfrm>
            <a:off x="4770438" y="3685918"/>
            <a:ext cx="222250" cy="3429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4310063" y="3241418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60</a:t>
            </a:r>
          </a:p>
        </p:txBody>
      </p:sp>
      <p:sp>
        <p:nvSpPr>
          <p:cNvPr id="39" name="Oval 6"/>
          <p:cNvSpPr>
            <a:spLocks noChangeArrowheads="1"/>
          </p:cNvSpPr>
          <p:nvPr/>
        </p:nvSpPr>
        <p:spPr bwMode="auto">
          <a:xfrm>
            <a:off x="4883150" y="3974843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43</a:t>
            </a:r>
          </a:p>
        </p:txBody>
      </p:sp>
      <p:sp>
        <p:nvSpPr>
          <p:cNvPr id="40" name="Line 7"/>
          <p:cNvSpPr>
            <a:spLocks noChangeShapeType="1"/>
          </p:cNvSpPr>
          <p:nvPr/>
        </p:nvSpPr>
        <p:spPr bwMode="auto">
          <a:xfrm>
            <a:off x="4335463" y="2981068"/>
            <a:ext cx="157162" cy="2841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" name="Oval 8"/>
          <p:cNvSpPr>
            <a:spLocks noChangeArrowheads="1"/>
          </p:cNvSpPr>
          <p:nvPr/>
        </p:nvSpPr>
        <p:spPr bwMode="auto">
          <a:xfrm>
            <a:off x="3916363" y="2519105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70</a:t>
            </a:r>
          </a:p>
        </p:txBody>
      </p:sp>
      <p:sp>
        <p:nvSpPr>
          <p:cNvPr id="42" name="Oval 9"/>
          <p:cNvSpPr>
            <a:spLocks noChangeArrowheads="1"/>
          </p:cNvSpPr>
          <p:nvPr/>
        </p:nvSpPr>
        <p:spPr bwMode="auto">
          <a:xfrm>
            <a:off x="3509963" y="3241418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</a:t>
            </a: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</a:t>
            </a:r>
          </a:p>
        </p:txBody>
      </p:sp>
      <p:sp>
        <p:nvSpPr>
          <p:cNvPr id="43" name="Oval 10"/>
          <p:cNvSpPr>
            <a:spLocks noChangeArrowheads="1"/>
          </p:cNvSpPr>
          <p:nvPr/>
        </p:nvSpPr>
        <p:spPr bwMode="auto">
          <a:xfrm>
            <a:off x="3011488" y="3974843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28</a:t>
            </a:r>
          </a:p>
        </p:txBody>
      </p:sp>
      <p:sp>
        <p:nvSpPr>
          <p:cNvPr id="44" name="Line 11"/>
          <p:cNvSpPr>
            <a:spLocks noChangeShapeType="1"/>
          </p:cNvSpPr>
          <p:nvPr/>
        </p:nvSpPr>
        <p:spPr bwMode="auto">
          <a:xfrm flipH="1">
            <a:off x="3881438" y="3001705"/>
            <a:ext cx="157162" cy="2841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5" name="Oval 12"/>
          <p:cNvSpPr>
            <a:spLocks noChangeArrowheads="1"/>
          </p:cNvSpPr>
          <p:nvPr/>
        </p:nvSpPr>
        <p:spPr bwMode="auto">
          <a:xfrm>
            <a:off x="3635375" y="3974843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45</a:t>
            </a:r>
          </a:p>
        </p:txBody>
      </p:sp>
      <p:sp>
        <p:nvSpPr>
          <p:cNvPr id="46" name="Oval 13"/>
          <p:cNvSpPr>
            <a:spLocks noChangeArrowheads="1"/>
          </p:cNvSpPr>
          <p:nvPr/>
        </p:nvSpPr>
        <p:spPr bwMode="auto">
          <a:xfrm>
            <a:off x="4259263" y="3974843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54</a:t>
            </a:r>
          </a:p>
        </p:txBody>
      </p:sp>
      <p:sp>
        <p:nvSpPr>
          <p:cNvPr id="47" name="Line 14"/>
          <p:cNvSpPr>
            <a:spLocks noChangeShapeType="1"/>
          </p:cNvSpPr>
          <p:nvPr/>
        </p:nvSpPr>
        <p:spPr bwMode="auto">
          <a:xfrm flipH="1">
            <a:off x="3441700" y="3689093"/>
            <a:ext cx="188913" cy="31591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" name="Line 15"/>
          <p:cNvSpPr>
            <a:spLocks noChangeShapeType="1"/>
          </p:cNvSpPr>
          <p:nvPr/>
        </p:nvSpPr>
        <p:spPr bwMode="auto">
          <a:xfrm>
            <a:off x="3836988" y="3727193"/>
            <a:ext cx="157162" cy="2841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9" name="Line 16"/>
          <p:cNvSpPr>
            <a:spLocks noChangeShapeType="1"/>
          </p:cNvSpPr>
          <p:nvPr/>
        </p:nvSpPr>
        <p:spPr bwMode="auto">
          <a:xfrm flipH="1">
            <a:off x="4408488" y="3749418"/>
            <a:ext cx="109537" cy="2682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4354513" y="2333368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51" name="Text Box 18"/>
          <p:cNvSpPr txBox="1">
            <a:spLocks noChangeArrowheads="1"/>
          </p:cNvSpPr>
          <p:nvPr/>
        </p:nvSpPr>
        <p:spPr bwMode="auto">
          <a:xfrm>
            <a:off x="4002088" y="3033455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</a:t>
            </a:r>
          </a:p>
        </p:txBody>
      </p: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4727575" y="3033455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3</a:t>
            </a:r>
          </a:p>
        </p:txBody>
      </p: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3556000" y="3743068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</a:t>
            </a: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4010025" y="3743068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</a:t>
            </a:r>
          </a:p>
        </p:txBody>
      </p:sp>
      <p:sp>
        <p:nvSpPr>
          <p:cNvPr id="55" name="Text Box 22"/>
          <p:cNvSpPr txBox="1">
            <a:spLocks noChangeArrowheads="1"/>
          </p:cNvSpPr>
          <p:nvPr/>
        </p:nvSpPr>
        <p:spPr bwMode="auto">
          <a:xfrm>
            <a:off x="4560888" y="3743068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</a:t>
            </a:r>
          </a:p>
        </p:txBody>
      </p:sp>
      <p:sp>
        <p:nvSpPr>
          <p:cNvPr id="56" name="Text Box 23"/>
          <p:cNvSpPr txBox="1">
            <a:spLocks noChangeArrowheads="1"/>
          </p:cNvSpPr>
          <p:nvPr/>
        </p:nvSpPr>
        <p:spPr bwMode="auto">
          <a:xfrm>
            <a:off x="5224463" y="3743068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</a:t>
            </a:r>
          </a:p>
        </p:txBody>
      </p:sp>
      <p:sp>
        <p:nvSpPr>
          <p:cNvPr id="57" name="Text Box 24"/>
          <p:cNvSpPr txBox="1">
            <a:spLocks noChangeArrowheads="1"/>
          </p:cNvSpPr>
          <p:nvPr/>
        </p:nvSpPr>
        <p:spPr bwMode="auto">
          <a:xfrm>
            <a:off x="323528" y="5013176"/>
            <a:ext cx="8475559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В этой системе нумерации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корневой узел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всегда имеет  индекс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1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.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Два его дочерних узла имеют индексы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2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 и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3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, а, например, дочерние для узла с индексом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3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 имеют индексы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6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 и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7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 и т.д.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D32E98-9C6A-4262-ADA7-DBCC9CAB4CE2}"/>
              </a:ext>
            </a:extLst>
          </p:cNvPr>
          <p:cNvSpPr txBox="1"/>
          <p:nvPr/>
        </p:nvSpPr>
        <p:spPr>
          <a:xfrm>
            <a:off x="319588" y="2333681"/>
            <a:ext cx="49315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 err="1"/>
              <a:t>siftUp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 : int):</a:t>
            </a:r>
          </a:p>
          <a:p>
            <a:r>
              <a:rPr lang="en-US" sz="2000" dirty="0"/>
              <a:t>    while a[</a:t>
            </a:r>
            <a:r>
              <a:rPr lang="en-US" sz="2000" dirty="0" err="1"/>
              <a:t>i</a:t>
            </a:r>
            <a:r>
              <a:rPr lang="en-US" sz="2000" dirty="0"/>
              <a:t>] &lt; a[(</a:t>
            </a:r>
            <a:r>
              <a:rPr lang="en-US" sz="2000" dirty="0" err="1"/>
              <a:t>i</a:t>
            </a:r>
            <a:r>
              <a:rPr lang="en-US" sz="2000" dirty="0"/>
              <a:t> - 1) / 2] </a:t>
            </a:r>
            <a:endParaRPr lang="ru-RU" sz="2000" dirty="0"/>
          </a:p>
          <a:p>
            <a:r>
              <a:rPr lang="ru-RU" sz="2000" dirty="0"/>
              <a:t>        </a:t>
            </a:r>
            <a:r>
              <a:rPr lang="en-US" sz="2000" dirty="0"/>
              <a:t>swap(a[</a:t>
            </a:r>
            <a:r>
              <a:rPr lang="en-US" sz="2000" dirty="0" err="1"/>
              <a:t>i</a:t>
            </a:r>
            <a:r>
              <a:rPr lang="en-US" sz="2000" dirty="0"/>
              <a:t>], a[(</a:t>
            </a:r>
            <a:r>
              <a:rPr lang="en-US" sz="2000" dirty="0" err="1"/>
              <a:t>i</a:t>
            </a:r>
            <a:r>
              <a:rPr lang="en-US" sz="2000" dirty="0"/>
              <a:t> - 1) / 2])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i</a:t>
            </a:r>
            <a:r>
              <a:rPr lang="en-US" sz="2000" dirty="0"/>
              <a:t> = (</a:t>
            </a:r>
            <a:r>
              <a:rPr lang="en-US" sz="2000" dirty="0" err="1"/>
              <a:t>i</a:t>
            </a:r>
            <a:r>
              <a:rPr lang="en-US" sz="2000" dirty="0"/>
              <a:t> - 1) / 2</a:t>
            </a:r>
            <a:endParaRPr lang="ru-RU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D50C5F-9EA9-4F3C-81DF-86AC02B290F0}"/>
              </a:ext>
            </a:extLst>
          </p:cNvPr>
          <p:cNvSpPr txBox="1"/>
          <p:nvPr/>
        </p:nvSpPr>
        <p:spPr>
          <a:xfrm>
            <a:off x="5123273" y="2140404"/>
            <a:ext cx="400633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function </a:t>
            </a:r>
            <a:r>
              <a:rPr lang="en-US" sz="1600" dirty="0" err="1"/>
              <a:t>siftDown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 : int):</a:t>
            </a:r>
          </a:p>
          <a:p>
            <a:r>
              <a:rPr lang="en-US" sz="1600" dirty="0"/>
              <a:t>    while 2 * </a:t>
            </a:r>
            <a:r>
              <a:rPr lang="en-US" sz="1600" dirty="0" err="1"/>
              <a:t>i</a:t>
            </a:r>
            <a:r>
              <a:rPr lang="en-US" sz="1600" dirty="0"/>
              <a:t> + 1 &lt; </a:t>
            </a:r>
            <a:r>
              <a:rPr lang="en-US" sz="1600" dirty="0" err="1"/>
              <a:t>a.heapSize</a:t>
            </a:r>
            <a:r>
              <a:rPr lang="en-US" sz="1600" dirty="0"/>
              <a:t> </a:t>
            </a:r>
            <a:endParaRPr lang="ru-RU" sz="1600" dirty="0"/>
          </a:p>
          <a:p>
            <a:r>
              <a:rPr lang="ru-RU" sz="1600" dirty="0"/>
              <a:t>        </a:t>
            </a:r>
            <a:r>
              <a:rPr lang="en-US" sz="1600" dirty="0"/>
              <a:t>left = 2 * </a:t>
            </a:r>
            <a:r>
              <a:rPr lang="en-US" sz="1600" dirty="0" err="1"/>
              <a:t>i</a:t>
            </a:r>
            <a:r>
              <a:rPr lang="en-US" sz="1600" dirty="0"/>
              <a:t> + 1 </a:t>
            </a:r>
            <a:endParaRPr lang="ru-RU" sz="1600" dirty="0"/>
          </a:p>
          <a:p>
            <a:r>
              <a:rPr lang="ru-RU" sz="1600" dirty="0"/>
              <a:t>        </a:t>
            </a:r>
            <a:r>
              <a:rPr lang="en-US" sz="1600" dirty="0"/>
              <a:t>right = 2 * </a:t>
            </a:r>
            <a:r>
              <a:rPr lang="en-US" sz="1600" dirty="0" err="1"/>
              <a:t>i</a:t>
            </a:r>
            <a:r>
              <a:rPr lang="en-US" sz="1600" dirty="0"/>
              <a:t> + 2</a:t>
            </a:r>
            <a:endParaRPr lang="ru-RU" sz="1600" dirty="0"/>
          </a:p>
          <a:p>
            <a:r>
              <a:rPr lang="ru-RU" sz="1600" dirty="0"/>
              <a:t>        </a:t>
            </a:r>
            <a:r>
              <a:rPr lang="en-US" sz="1600" dirty="0"/>
              <a:t>j = left</a:t>
            </a:r>
          </a:p>
          <a:p>
            <a:r>
              <a:rPr lang="en-US" sz="1600" dirty="0"/>
              <a:t>        if right &lt; </a:t>
            </a:r>
            <a:r>
              <a:rPr lang="en-US" sz="1600" dirty="0" err="1"/>
              <a:t>a.heapSize</a:t>
            </a:r>
            <a:r>
              <a:rPr lang="en-US" sz="1600" dirty="0"/>
              <a:t> and a[right] &lt; a[left]</a:t>
            </a:r>
          </a:p>
          <a:p>
            <a:r>
              <a:rPr lang="en-US" sz="1600" dirty="0"/>
              <a:t>            j = right</a:t>
            </a:r>
          </a:p>
          <a:p>
            <a:r>
              <a:rPr lang="en-US" sz="1600" dirty="0"/>
              <a:t>        if a[</a:t>
            </a:r>
            <a:r>
              <a:rPr lang="en-US" sz="1600" dirty="0" err="1"/>
              <a:t>i</a:t>
            </a:r>
            <a:r>
              <a:rPr lang="en-US" sz="1600" dirty="0"/>
              <a:t>] &lt;= a[j]</a:t>
            </a:r>
          </a:p>
          <a:p>
            <a:r>
              <a:rPr lang="en-US" sz="1600" dirty="0"/>
              <a:t>            break</a:t>
            </a:r>
          </a:p>
          <a:p>
            <a:r>
              <a:rPr lang="en-US" sz="1600" dirty="0"/>
              <a:t>        swap(a[</a:t>
            </a:r>
            <a:r>
              <a:rPr lang="en-US" sz="1600" dirty="0" err="1"/>
              <a:t>i</a:t>
            </a:r>
            <a:r>
              <a:rPr lang="en-US" sz="1600" dirty="0"/>
              <a:t>], a[j])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i</a:t>
            </a:r>
            <a:r>
              <a:rPr lang="en-US" sz="1600" dirty="0"/>
              <a:t> = j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5585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3752"/>
            <a:ext cx="7772400" cy="1143000"/>
          </a:xfrm>
        </p:spPr>
        <p:txBody>
          <a:bodyPr/>
          <a:lstStyle/>
          <a:p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Пирамидальное дерево</a:t>
            </a:r>
            <a:b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ru-RU" sz="36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5" name="Line 2"/>
          <p:cNvSpPr>
            <a:spLocks noChangeShapeType="1"/>
          </p:cNvSpPr>
          <p:nvPr/>
        </p:nvSpPr>
        <p:spPr bwMode="auto">
          <a:xfrm>
            <a:off x="1021507" y="260648"/>
            <a:ext cx="898525" cy="952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7" name="Line 4"/>
          <p:cNvSpPr>
            <a:spLocks noChangeShapeType="1"/>
          </p:cNvSpPr>
          <p:nvPr/>
        </p:nvSpPr>
        <p:spPr bwMode="auto">
          <a:xfrm>
            <a:off x="5145832" y="2383136"/>
            <a:ext cx="222250" cy="3429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4685457" y="1938636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60</a:t>
            </a:r>
          </a:p>
        </p:txBody>
      </p:sp>
      <p:sp>
        <p:nvSpPr>
          <p:cNvPr id="39" name="Oval 6"/>
          <p:cNvSpPr>
            <a:spLocks noChangeArrowheads="1"/>
          </p:cNvSpPr>
          <p:nvPr/>
        </p:nvSpPr>
        <p:spPr bwMode="auto">
          <a:xfrm>
            <a:off x="5258544" y="2672061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43</a:t>
            </a:r>
          </a:p>
        </p:txBody>
      </p:sp>
      <p:sp>
        <p:nvSpPr>
          <p:cNvPr id="40" name="Line 7"/>
          <p:cNvSpPr>
            <a:spLocks noChangeShapeType="1"/>
          </p:cNvSpPr>
          <p:nvPr/>
        </p:nvSpPr>
        <p:spPr bwMode="auto">
          <a:xfrm>
            <a:off x="4710857" y="1678286"/>
            <a:ext cx="157162" cy="2841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" name="Oval 8"/>
          <p:cNvSpPr>
            <a:spLocks noChangeArrowheads="1"/>
          </p:cNvSpPr>
          <p:nvPr/>
        </p:nvSpPr>
        <p:spPr bwMode="auto">
          <a:xfrm>
            <a:off x="4291757" y="1216323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70</a:t>
            </a:r>
          </a:p>
        </p:txBody>
      </p:sp>
      <p:sp>
        <p:nvSpPr>
          <p:cNvPr id="42" name="Oval 9"/>
          <p:cNvSpPr>
            <a:spLocks noChangeArrowheads="1"/>
          </p:cNvSpPr>
          <p:nvPr/>
        </p:nvSpPr>
        <p:spPr bwMode="auto">
          <a:xfrm>
            <a:off x="3885357" y="1938636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</a:t>
            </a: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</a:t>
            </a:r>
          </a:p>
        </p:txBody>
      </p:sp>
      <p:sp>
        <p:nvSpPr>
          <p:cNvPr id="43" name="Oval 10"/>
          <p:cNvSpPr>
            <a:spLocks noChangeArrowheads="1"/>
          </p:cNvSpPr>
          <p:nvPr/>
        </p:nvSpPr>
        <p:spPr bwMode="auto">
          <a:xfrm>
            <a:off x="3386882" y="2672061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28</a:t>
            </a:r>
          </a:p>
        </p:txBody>
      </p:sp>
      <p:sp>
        <p:nvSpPr>
          <p:cNvPr id="44" name="Line 11"/>
          <p:cNvSpPr>
            <a:spLocks noChangeShapeType="1"/>
          </p:cNvSpPr>
          <p:nvPr/>
        </p:nvSpPr>
        <p:spPr bwMode="auto">
          <a:xfrm flipH="1">
            <a:off x="4256832" y="1698923"/>
            <a:ext cx="157162" cy="2841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5" name="Oval 12"/>
          <p:cNvSpPr>
            <a:spLocks noChangeArrowheads="1"/>
          </p:cNvSpPr>
          <p:nvPr/>
        </p:nvSpPr>
        <p:spPr bwMode="auto">
          <a:xfrm>
            <a:off x="4010769" y="2672061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45</a:t>
            </a:r>
          </a:p>
        </p:txBody>
      </p:sp>
      <p:sp>
        <p:nvSpPr>
          <p:cNvPr id="46" name="Oval 13"/>
          <p:cNvSpPr>
            <a:spLocks noChangeArrowheads="1"/>
          </p:cNvSpPr>
          <p:nvPr/>
        </p:nvSpPr>
        <p:spPr bwMode="auto">
          <a:xfrm>
            <a:off x="4634657" y="2672061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54</a:t>
            </a:r>
          </a:p>
        </p:txBody>
      </p:sp>
      <p:sp>
        <p:nvSpPr>
          <p:cNvPr id="47" name="Line 14"/>
          <p:cNvSpPr>
            <a:spLocks noChangeShapeType="1"/>
          </p:cNvSpPr>
          <p:nvPr/>
        </p:nvSpPr>
        <p:spPr bwMode="auto">
          <a:xfrm flipH="1">
            <a:off x="3817094" y="2386311"/>
            <a:ext cx="188913" cy="31591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" name="Line 15"/>
          <p:cNvSpPr>
            <a:spLocks noChangeShapeType="1"/>
          </p:cNvSpPr>
          <p:nvPr/>
        </p:nvSpPr>
        <p:spPr bwMode="auto">
          <a:xfrm>
            <a:off x="4212382" y="2424411"/>
            <a:ext cx="157162" cy="2841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9" name="Line 16"/>
          <p:cNvSpPr>
            <a:spLocks noChangeShapeType="1"/>
          </p:cNvSpPr>
          <p:nvPr/>
        </p:nvSpPr>
        <p:spPr bwMode="auto">
          <a:xfrm flipH="1">
            <a:off x="4783882" y="2446636"/>
            <a:ext cx="109537" cy="2682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4729907" y="1030586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51" name="Text Box 18"/>
          <p:cNvSpPr txBox="1">
            <a:spLocks noChangeArrowheads="1"/>
          </p:cNvSpPr>
          <p:nvPr/>
        </p:nvSpPr>
        <p:spPr bwMode="auto">
          <a:xfrm>
            <a:off x="4377482" y="1730673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</a:t>
            </a:r>
          </a:p>
        </p:txBody>
      </p: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5102969" y="1730673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3</a:t>
            </a:r>
          </a:p>
        </p:txBody>
      </p: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3931394" y="2440286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</a:t>
            </a: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4385419" y="2440286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</a:t>
            </a:r>
          </a:p>
        </p:txBody>
      </p:sp>
      <p:sp>
        <p:nvSpPr>
          <p:cNvPr id="55" name="Text Box 22"/>
          <p:cNvSpPr txBox="1">
            <a:spLocks noChangeArrowheads="1"/>
          </p:cNvSpPr>
          <p:nvPr/>
        </p:nvSpPr>
        <p:spPr bwMode="auto">
          <a:xfrm>
            <a:off x="4936282" y="2440286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</a:t>
            </a:r>
          </a:p>
        </p:txBody>
      </p:sp>
      <p:sp>
        <p:nvSpPr>
          <p:cNvPr id="56" name="Text Box 23"/>
          <p:cNvSpPr txBox="1">
            <a:spLocks noChangeArrowheads="1"/>
          </p:cNvSpPr>
          <p:nvPr/>
        </p:nvSpPr>
        <p:spPr bwMode="auto">
          <a:xfrm>
            <a:off x="5599857" y="2440286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</a:t>
            </a:r>
          </a:p>
        </p:txBody>
      </p:sp>
      <p:sp>
        <p:nvSpPr>
          <p:cNvPr id="57" name="Text Box 24"/>
          <p:cNvSpPr txBox="1">
            <a:spLocks noChangeArrowheads="1"/>
          </p:cNvSpPr>
          <p:nvPr/>
        </p:nvSpPr>
        <p:spPr bwMode="auto">
          <a:xfrm>
            <a:off x="395536" y="3356992"/>
            <a:ext cx="8403551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В общем случае для узла с индексом </a:t>
            </a: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k</a:t>
            </a: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дочерние узлы (если они есть) всегда имеют индексы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2</a:t>
            </a: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k</a:t>
            </a: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и </a:t>
            </a: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2k+1</a:t>
            </a: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.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Для узла с индексом </a:t>
            </a: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m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 (</a:t>
            </a: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m</a:t>
            </a: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Arial" charset="0"/>
              </a:rPr>
              <a:t>≠1</a:t>
            </a: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  <a:cs typeface="Arial" charset="0"/>
              </a:rPr>
              <a:t>)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родительский всегда имеет индекс </a:t>
            </a:r>
            <a:r>
              <a:rPr kumimoji="0" lang="en-US" altLang="ru-RU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int</a:t>
            </a: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(m/2)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.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Эти простые соотношения между индексами родительского и дочерних узлов обеспечивают высокую эффективность адресной арифметики на машинном уровне</a:t>
            </a:r>
          </a:p>
        </p:txBody>
      </p: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395536" y="5517232"/>
            <a:ext cx="8403551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С использованием индексов свойство ключей узлов пирамидального дерева можно записать в виде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(x[k] </a:t>
            </a: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Arial" charset="0"/>
              </a:rPr>
              <a:t>≥ x[2k]) </a:t>
            </a: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⋀ (x[k]</a:t>
            </a: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Arial" charset="0"/>
              </a:rPr>
              <a:t> </a:t>
            </a: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≥ x[2k+1])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,   </a:t>
            </a: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k=1, 2, 3,…, </a:t>
            </a:r>
            <a:r>
              <a:rPr kumimoji="0" lang="en-US" altLang="ru-RU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int</a:t>
            </a: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(N/2)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A75CEB-3C91-47A7-B546-096B91D38E2A}"/>
              </a:ext>
            </a:extLst>
          </p:cNvPr>
          <p:cNvSpPr txBox="1"/>
          <p:nvPr/>
        </p:nvSpPr>
        <p:spPr>
          <a:xfrm>
            <a:off x="305966" y="1157586"/>
            <a:ext cx="40111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int </a:t>
            </a:r>
            <a:r>
              <a:rPr lang="en-US" sz="2000" dirty="0" err="1"/>
              <a:t>extractMin</a:t>
            </a:r>
            <a:r>
              <a:rPr lang="en-US" sz="2000" dirty="0"/>
              <a:t>():</a:t>
            </a:r>
          </a:p>
          <a:p>
            <a:r>
              <a:rPr lang="en-US" sz="2000" dirty="0"/>
              <a:t>    int min = a[0]</a:t>
            </a:r>
          </a:p>
          <a:p>
            <a:r>
              <a:rPr lang="en-US" sz="2000" dirty="0"/>
              <a:t>    a[0] = a[</a:t>
            </a:r>
            <a:r>
              <a:rPr lang="en-US" sz="2000" dirty="0" err="1"/>
              <a:t>a.heapSize</a:t>
            </a:r>
            <a:r>
              <a:rPr lang="en-US" sz="2000" dirty="0"/>
              <a:t> - 1]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a.heapSize</a:t>
            </a:r>
            <a:r>
              <a:rPr lang="en-US" sz="2000" dirty="0"/>
              <a:t> = </a:t>
            </a:r>
            <a:r>
              <a:rPr lang="en-US" sz="2000" dirty="0" err="1"/>
              <a:t>a.heapSize</a:t>
            </a:r>
            <a:r>
              <a:rPr lang="en-US" sz="2000" dirty="0"/>
              <a:t> - 1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siftDown</a:t>
            </a:r>
            <a:r>
              <a:rPr lang="en-US" sz="2000" dirty="0"/>
              <a:t>(0)</a:t>
            </a:r>
          </a:p>
          <a:p>
            <a:r>
              <a:rPr lang="en-US" sz="2000" dirty="0"/>
              <a:t>    return min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9745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3752"/>
            <a:ext cx="7772400" cy="1143000"/>
          </a:xfrm>
        </p:spPr>
        <p:txBody>
          <a:bodyPr/>
          <a:lstStyle/>
          <a:p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Пирамидальная сортировка</a:t>
            </a:r>
            <a:b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ru-RU" sz="36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323528" y="692696"/>
            <a:ext cx="847555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Использовать пирамидальное дерево для сортировки массива можно следующим образом. Допустим из элементов сортируемого массива 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{45, 28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, 54, 43, 70, 60, 65</a:t>
            </a: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}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</a:rPr>
              <a:t>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удалось некоторым образом построить рассматриваемое пирамидальное дерево</a:t>
            </a: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323528" y="4581128"/>
            <a:ext cx="847555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По основному свойству пирамиды максимальный элемент (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70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) находится в её корне и имеет индекс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1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. При сортировке в порядке возрастания максимальный элемент должен находиться в конце массива, быть последним, поэтому узел с индексом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1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</a:rPr>
              <a:t>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можно поменять местами с последним узлом (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43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), имеющим индекс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7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, после чего исключить его из дальнейшей сортировки</a:t>
            </a:r>
          </a:p>
        </p:txBody>
      </p:sp>
      <p:sp>
        <p:nvSpPr>
          <p:cNvPr id="29" name="Line 4"/>
          <p:cNvSpPr>
            <a:spLocks noChangeShapeType="1"/>
          </p:cNvSpPr>
          <p:nvPr/>
        </p:nvSpPr>
        <p:spPr bwMode="auto">
          <a:xfrm>
            <a:off x="3113088" y="3557414"/>
            <a:ext cx="222250" cy="3429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2652713" y="3112914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60</a:t>
            </a:r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3225800" y="3846339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43</a:t>
            </a:r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>
            <a:off x="2678113" y="2852564"/>
            <a:ext cx="157162" cy="2841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259013" y="2390601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70</a:t>
            </a:r>
          </a:p>
        </p:txBody>
      </p:sp>
      <p:sp>
        <p:nvSpPr>
          <p:cNvPr id="36" name="Oval 9"/>
          <p:cNvSpPr>
            <a:spLocks noChangeArrowheads="1"/>
          </p:cNvSpPr>
          <p:nvPr/>
        </p:nvSpPr>
        <p:spPr bwMode="auto">
          <a:xfrm>
            <a:off x="1852613" y="3112914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</a:t>
            </a: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</a:t>
            </a: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1354138" y="3846339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28</a:t>
            </a:r>
          </a:p>
        </p:txBody>
      </p:sp>
      <p:sp>
        <p:nvSpPr>
          <p:cNvPr id="60" name="Line 11"/>
          <p:cNvSpPr>
            <a:spLocks noChangeShapeType="1"/>
          </p:cNvSpPr>
          <p:nvPr/>
        </p:nvSpPr>
        <p:spPr bwMode="auto">
          <a:xfrm flipH="1">
            <a:off x="2224088" y="2873201"/>
            <a:ext cx="157162" cy="2841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1" name="Oval 12"/>
          <p:cNvSpPr>
            <a:spLocks noChangeArrowheads="1"/>
          </p:cNvSpPr>
          <p:nvPr/>
        </p:nvSpPr>
        <p:spPr bwMode="auto">
          <a:xfrm>
            <a:off x="1978025" y="3846339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45</a:t>
            </a:r>
          </a:p>
        </p:txBody>
      </p:sp>
      <p:sp>
        <p:nvSpPr>
          <p:cNvPr id="62" name="Oval 13"/>
          <p:cNvSpPr>
            <a:spLocks noChangeArrowheads="1"/>
          </p:cNvSpPr>
          <p:nvPr/>
        </p:nvSpPr>
        <p:spPr bwMode="auto">
          <a:xfrm>
            <a:off x="2601913" y="3846339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54</a:t>
            </a:r>
          </a:p>
        </p:txBody>
      </p:sp>
      <p:sp>
        <p:nvSpPr>
          <p:cNvPr id="63" name="Line 14"/>
          <p:cNvSpPr>
            <a:spLocks noChangeShapeType="1"/>
          </p:cNvSpPr>
          <p:nvPr/>
        </p:nvSpPr>
        <p:spPr bwMode="auto">
          <a:xfrm flipH="1">
            <a:off x="1784350" y="3560589"/>
            <a:ext cx="188913" cy="31591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4" name="Line 15"/>
          <p:cNvSpPr>
            <a:spLocks noChangeShapeType="1"/>
          </p:cNvSpPr>
          <p:nvPr/>
        </p:nvSpPr>
        <p:spPr bwMode="auto">
          <a:xfrm>
            <a:off x="2179638" y="3598689"/>
            <a:ext cx="157162" cy="2841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5" name="Line 16"/>
          <p:cNvSpPr>
            <a:spLocks noChangeShapeType="1"/>
          </p:cNvSpPr>
          <p:nvPr/>
        </p:nvSpPr>
        <p:spPr bwMode="auto">
          <a:xfrm flipH="1">
            <a:off x="2751138" y="3620914"/>
            <a:ext cx="109537" cy="2682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" name="Text Box 17"/>
          <p:cNvSpPr txBox="1">
            <a:spLocks noChangeArrowheads="1"/>
          </p:cNvSpPr>
          <p:nvPr/>
        </p:nvSpPr>
        <p:spPr bwMode="auto">
          <a:xfrm>
            <a:off x="2697163" y="2204864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67" name="Text Box 18"/>
          <p:cNvSpPr txBox="1">
            <a:spLocks noChangeArrowheads="1"/>
          </p:cNvSpPr>
          <p:nvPr/>
        </p:nvSpPr>
        <p:spPr bwMode="auto">
          <a:xfrm>
            <a:off x="1614488" y="2904951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</a:t>
            </a:r>
          </a:p>
        </p:txBody>
      </p:sp>
      <p:sp>
        <p:nvSpPr>
          <p:cNvPr id="68" name="Text Box 19"/>
          <p:cNvSpPr txBox="1">
            <a:spLocks noChangeArrowheads="1"/>
          </p:cNvSpPr>
          <p:nvPr/>
        </p:nvSpPr>
        <p:spPr bwMode="auto">
          <a:xfrm>
            <a:off x="3133725" y="2904951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3</a:t>
            </a:r>
          </a:p>
        </p:txBody>
      </p:sp>
      <p:sp>
        <p:nvSpPr>
          <p:cNvPr id="69" name="Text Box 20"/>
          <p:cNvSpPr txBox="1">
            <a:spLocks noChangeArrowheads="1"/>
          </p:cNvSpPr>
          <p:nvPr/>
        </p:nvSpPr>
        <p:spPr bwMode="auto">
          <a:xfrm>
            <a:off x="1104900" y="3614564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</a:t>
            </a:r>
          </a:p>
        </p:txBody>
      </p:sp>
      <p:sp>
        <p:nvSpPr>
          <p:cNvPr id="70" name="Text Box 21"/>
          <p:cNvSpPr txBox="1">
            <a:spLocks noChangeArrowheads="1"/>
          </p:cNvSpPr>
          <p:nvPr/>
        </p:nvSpPr>
        <p:spPr bwMode="auto">
          <a:xfrm>
            <a:off x="2003425" y="3614564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</a:t>
            </a:r>
          </a:p>
        </p:txBody>
      </p:sp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2808288" y="3614564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</a:t>
            </a:r>
          </a:p>
        </p:txBody>
      </p:sp>
      <p:sp>
        <p:nvSpPr>
          <p:cNvPr id="72" name="Text Box 23"/>
          <p:cNvSpPr txBox="1">
            <a:spLocks noChangeArrowheads="1"/>
          </p:cNvSpPr>
          <p:nvPr/>
        </p:nvSpPr>
        <p:spPr bwMode="auto">
          <a:xfrm>
            <a:off x="3567113" y="3614564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</a:t>
            </a:r>
          </a:p>
        </p:txBody>
      </p:sp>
      <p:cxnSp>
        <p:nvCxnSpPr>
          <p:cNvPr id="73" name="AutoShape 24"/>
          <p:cNvCxnSpPr>
            <a:cxnSpLocks noChangeShapeType="1"/>
          </p:cNvCxnSpPr>
          <p:nvPr/>
        </p:nvCxnSpPr>
        <p:spPr bwMode="auto">
          <a:xfrm rot="16200000" flipH="1">
            <a:off x="2409031" y="2913683"/>
            <a:ext cx="1633537" cy="946150"/>
          </a:xfrm>
          <a:prstGeom prst="curvedConnector4">
            <a:avLst>
              <a:gd name="adj1" fmla="val -7778"/>
              <a:gd name="adj2" fmla="val 124162"/>
            </a:avLst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Line 25"/>
          <p:cNvSpPr>
            <a:spLocks noChangeShapeType="1"/>
          </p:cNvSpPr>
          <p:nvPr/>
        </p:nvSpPr>
        <p:spPr bwMode="auto">
          <a:xfrm>
            <a:off x="7059613" y="3562176"/>
            <a:ext cx="222250" cy="3429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5" name="Oval 26"/>
          <p:cNvSpPr>
            <a:spLocks noChangeArrowheads="1"/>
          </p:cNvSpPr>
          <p:nvPr/>
        </p:nvSpPr>
        <p:spPr bwMode="auto">
          <a:xfrm>
            <a:off x="6599238" y="3117676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60</a:t>
            </a:r>
          </a:p>
        </p:txBody>
      </p:sp>
      <p:sp>
        <p:nvSpPr>
          <p:cNvPr id="76" name="Oval 27"/>
          <p:cNvSpPr>
            <a:spLocks noChangeArrowheads="1"/>
          </p:cNvSpPr>
          <p:nvPr/>
        </p:nvSpPr>
        <p:spPr bwMode="auto">
          <a:xfrm>
            <a:off x="7172325" y="3851101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70</a:t>
            </a:r>
          </a:p>
        </p:txBody>
      </p:sp>
      <p:sp>
        <p:nvSpPr>
          <p:cNvPr id="77" name="Line 28"/>
          <p:cNvSpPr>
            <a:spLocks noChangeShapeType="1"/>
          </p:cNvSpPr>
          <p:nvPr/>
        </p:nvSpPr>
        <p:spPr bwMode="auto">
          <a:xfrm>
            <a:off x="6624638" y="2857326"/>
            <a:ext cx="157162" cy="2841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6205538" y="2395364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43</a:t>
            </a:r>
          </a:p>
        </p:txBody>
      </p:sp>
      <p:sp>
        <p:nvSpPr>
          <p:cNvPr id="79" name="Oval 30"/>
          <p:cNvSpPr>
            <a:spLocks noChangeArrowheads="1"/>
          </p:cNvSpPr>
          <p:nvPr/>
        </p:nvSpPr>
        <p:spPr bwMode="auto">
          <a:xfrm>
            <a:off x="5799138" y="3117676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</a:t>
            </a: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</a:t>
            </a:r>
          </a:p>
        </p:txBody>
      </p:sp>
      <p:sp>
        <p:nvSpPr>
          <p:cNvPr id="80" name="Oval 31"/>
          <p:cNvSpPr>
            <a:spLocks noChangeArrowheads="1"/>
          </p:cNvSpPr>
          <p:nvPr/>
        </p:nvSpPr>
        <p:spPr bwMode="auto">
          <a:xfrm>
            <a:off x="5300663" y="3851101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28</a:t>
            </a:r>
          </a:p>
        </p:txBody>
      </p:sp>
      <p:sp>
        <p:nvSpPr>
          <p:cNvPr id="81" name="Line 32"/>
          <p:cNvSpPr>
            <a:spLocks noChangeShapeType="1"/>
          </p:cNvSpPr>
          <p:nvPr/>
        </p:nvSpPr>
        <p:spPr bwMode="auto">
          <a:xfrm flipH="1">
            <a:off x="6170613" y="2877964"/>
            <a:ext cx="157162" cy="2841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5924550" y="3851101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45</a:t>
            </a:r>
          </a:p>
        </p:txBody>
      </p:sp>
      <p:sp>
        <p:nvSpPr>
          <p:cNvPr id="83" name="Oval 34"/>
          <p:cNvSpPr>
            <a:spLocks noChangeArrowheads="1"/>
          </p:cNvSpPr>
          <p:nvPr/>
        </p:nvSpPr>
        <p:spPr bwMode="auto">
          <a:xfrm>
            <a:off x="6548438" y="3851101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54</a:t>
            </a:r>
          </a:p>
        </p:txBody>
      </p:sp>
      <p:sp>
        <p:nvSpPr>
          <p:cNvPr id="84" name="Line 35"/>
          <p:cNvSpPr>
            <a:spLocks noChangeShapeType="1"/>
          </p:cNvSpPr>
          <p:nvPr/>
        </p:nvSpPr>
        <p:spPr bwMode="auto">
          <a:xfrm flipH="1">
            <a:off x="5730875" y="3565351"/>
            <a:ext cx="188913" cy="31591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" name="Line 36"/>
          <p:cNvSpPr>
            <a:spLocks noChangeShapeType="1"/>
          </p:cNvSpPr>
          <p:nvPr/>
        </p:nvSpPr>
        <p:spPr bwMode="auto">
          <a:xfrm>
            <a:off x="6126163" y="3603451"/>
            <a:ext cx="157162" cy="2841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" name="Line 37"/>
          <p:cNvSpPr>
            <a:spLocks noChangeShapeType="1"/>
          </p:cNvSpPr>
          <p:nvPr/>
        </p:nvSpPr>
        <p:spPr bwMode="auto">
          <a:xfrm flipH="1">
            <a:off x="6697663" y="3625676"/>
            <a:ext cx="109537" cy="26828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auto">
          <a:xfrm>
            <a:off x="6643688" y="2209626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88" name="Text Box 39"/>
          <p:cNvSpPr txBox="1">
            <a:spLocks noChangeArrowheads="1"/>
          </p:cNvSpPr>
          <p:nvPr/>
        </p:nvSpPr>
        <p:spPr bwMode="auto">
          <a:xfrm>
            <a:off x="5561013" y="2909714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</a:t>
            </a:r>
          </a:p>
        </p:txBody>
      </p:sp>
      <p:sp>
        <p:nvSpPr>
          <p:cNvPr id="89" name="Text Box 40"/>
          <p:cNvSpPr txBox="1">
            <a:spLocks noChangeArrowheads="1"/>
          </p:cNvSpPr>
          <p:nvPr/>
        </p:nvSpPr>
        <p:spPr bwMode="auto">
          <a:xfrm>
            <a:off x="7080250" y="2909714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3</a:t>
            </a:r>
          </a:p>
        </p:txBody>
      </p:sp>
      <p:sp>
        <p:nvSpPr>
          <p:cNvPr id="90" name="Text Box 41"/>
          <p:cNvSpPr txBox="1">
            <a:spLocks noChangeArrowheads="1"/>
          </p:cNvSpPr>
          <p:nvPr/>
        </p:nvSpPr>
        <p:spPr bwMode="auto">
          <a:xfrm>
            <a:off x="5051425" y="3619326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</a:t>
            </a:r>
          </a:p>
        </p:txBody>
      </p:sp>
      <p:sp>
        <p:nvSpPr>
          <p:cNvPr id="91" name="Text Box 42"/>
          <p:cNvSpPr txBox="1">
            <a:spLocks noChangeArrowheads="1"/>
          </p:cNvSpPr>
          <p:nvPr/>
        </p:nvSpPr>
        <p:spPr bwMode="auto">
          <a:xfrm>
            <a:off x="5949950" y="3619326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</a:t>
            </a:r>
          </a:p>
        </p:txBody>
      </p:sp>
      <p:sp>
        <p:nvSpPr>
          <p:cNvPr id="92" name="Text Box 43"/>
          <p:cNvSpPr txBox="1">
            <a:spLocks noChangeArrowheads="1"/>
          </p:cNvSpPr>
          <p:nvPr/>
        </p:nvSpPr>
        <p:spPr bwMode="auto">
          <a:xfrm>
            <a:off x="6754813" y="3619326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</a:t>
            </a:r>
          </a:p>
        </p:txBody>
      </p:sp>
      <p:sp>
        <p:nvSpPr>
          <p:cNvPr id="93" name="Text Box 44"/>
          <p:cNvSpPr txBox="1">
            <a:spLocks noChangeArrowheads="1"/>
          </p:cNvSpPr>
          <p:nvPr/>
        </p:nvSpPr>
        <p:spPr bwMode="auto">
          <a:xfrm>
            <a:off x="7513638" y="3619326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</a:t>
            </a:r>
          </a:p>
        </p:txBody>
      </p:sp>
      <p:sp>
        <p:nvSpPr>
          <p:cNvPr id="94" name="AutoShape 45"/>
          <p:cNvSpPr>
            <a:spLocks noChangeArrowheads="1"/>
          </p:cNvSpPr>
          <p:nvPr/>
        </p:nvSpPr>
        <p:spPr bwMode="auto">
          <a:xfrm>
            <a:off x="4256088" y="3293889"/>
            <a:ext cx="962025" cy="142875"/>
          </a:xfrm>
          <a:prstGeom prst="rightArrow">
            <a:avLst>
              <a:gd name="adj1" fmla="val 50000"/>
              <a:gd name="adj2" fmla="val 168333"/>
            </a:avLst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01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4" grpId="1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2"/>
          <p:cNvSpPr txBox="1">
            <a:spLocks noChangeArrowheads="1"/>
          </p:cNvSpPr>
          <p:nvPr/>
        </p:nvSpPr>
        <p:spPr bwMode="auto">
          <a:xfrm>
            <a:off x="268288" y="268288"/>
            <a:ext cx="865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9" name="Oval 3"/>
          <p:cNvSpPr>
            <a:spLocks noChangeArrowheads="1"/>
          </p:cNvSpPr>
          <p:nvPr/>
        </p:nvSpPr>
        <p:spPr bwMode="auto">
          <a:xfrm>
            <a:off x="1571625" y="1204913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60</a:t>
            </a:r>
          </a:p>
        </p:txBody>
      </p:sp>
      <p:sp>
        <p:nvSpPr>
          <p:cNvPr id="50" name="Oval 4"/>
          <p:cNvSpPr>
            <a:spLocks noChangeArrowheads="1"/>
          </p:cNvSpPr>
          <p:nvPr/>
        </p:nvSpPr>
        <p:spPr bwMode="auto">
          <a:xfrm>
            <a:off x="2144713" y="1938338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70</a:t>
            </a:r>
          </a:p>
        </p:txBody>
      </p:sp>
      <p:sp>
        <p:nvSpPr>
          <p:cNvPr id="51" name="Line 5"/>
          <p:cNvSpPr>
            <a:spLocks noChangeShapeType="1"/>
          </p:cNvSpPr>
          <p:nvPr/>
        </p:nvSpPr>
        <p:spPr bwMode="auto">
          <a:xfrm>
            <a:off x="1597025" y="944563"/>
            <a:ext cx="157163" cy="2841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2" name="Oval 6"/>
          <p:cNvSpPr>
            <a:spLocks noChangeArrowheads="1"/>
          </p:cNvSpPr>
          <p:nvPr/>
        </p:nvSpPr>
        <p:spPr bwMode="auto">
          <a:xfrm>
            <a:off x="1177925" y="482600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43</a:t>
            </a:r>
          </a:p>
        </p:txBody>
      </p:sp>
      <p:sp>
        <p:nvSpPr>
          <p:cNvPr id="53" name="Oval 7"/>
          <p:cNvSpPr>
            <a:spLocks noChangeArrowheads="1"/>
          </p:cNvSpPr>
          <p:nvPr/>
        </p:nvSpPr>
        <p:spPr bwMode="auto">
          <a:xfrm>
            <a:off x="771525" y="1204913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</a:t>
            </a: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</a:t>
            </a:r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273050" y="1938338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28</a:t>
            </a:r>
          </a:p>
        </p:txBody>
      </p:sp>
      <p:sp>
        <p:nvSpPr>
          <p:cNvPr id="55" name="Line 9"/>
          <p:cNvSpPr>
            <a:spLocks noChangeShapeType="1"/>
          </p:cNvSpPr>
          <p:nvPr/>
        </p:nvSpPr>
        <p:spPr bwMode="auto">
          <a:xfrm flipH="1">
            <a:off x="1143000" y="965200"/>
            <a:ext cx="157163" cy="2841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6" name="Oval 10"/>
          <p:cNvSpPr>
            <a:spLocks noChangeArrowheads="1"/>
          </p:cNvSpPr>
          <p:nvPr/>
        </p:nvSpPr>
        <p:spPr bwMode="auto">
          <a:xfrm>
            <a:off x="896938" y="1938338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45</a:t>
            </a:r>
          </a:p>
        </p:txBody>
      </p:sp>
      <p:sp>
        <p:nvSpPr>
          <p:cNvPr id="57" name="Oval 11"/>
          <p:cNvSpPr>
            <a:spLocks noChangeArrowheads="1"/>
          </p:cNvSpPr>
          <p:nvPr/>
        </p:nvSpPr>
        <p:spPr bwMode="auto">
          <a:xfrm>
            <a:off x="1520825" y="1938338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54</a:t>
            </a: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 flipH="1">
            <a:off x="703263" y="1652588"/>
            <a:ext cx="188912" cy="31591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" name="Line 13"/>
          <p:cNvSpPr>
            <a:spLocks noChangeShapeType="1"/>
          </p:cNvSpPr>
          <p:nvPr/>
        </p:nvSpPr>
        <p:spPr bwMode="auto">
          <a:xfrm>
            <a:off x="1098550" y="1690688"/>
            <a:ext cx="157163" cy="2841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6" name="Line 14"/>
          <p:cNvSpPr>
            <a:spLocks noChangeShapeType="1"/>
          </p:cNvSpPr>
          <p:nvPr/>
        </p:nvSpPr>
        <p:spPr bwMode="auto">
          <a:xfrm flipH="1">
            <a:off x="1670050" y="1712913"/>
            <a:ext cx="109538" cy="2682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7" name="Text Box 15"/>
          <p:cNvSpPr txBox="1">
            <a:spLocks noChangeArrowheads="1"/>
          </p:cNvSpPr>
          <p:nvPr/>
        </p:nvSpPr>
        <p:spPr bwMode="auto">
          <a:xfrm>
            <a:off x="1616075" y="296863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98" name="Text Box 16"/>
          <p:cNvSpPr txBox="1">
            <a:spLocks noChangeArrowheads="1"/>
          </p:cNvSpPr>
          <p:nvPr/>
        </p:nvSpPr>
        <p:spPr bwMode="auto">
          <a:xfrm>
            <a:off x="533400" y="996950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</a:t>
            </a:r>
          </a:p>
        </p:txBody>
      </p:sp>
      <p:sp>
        <p:nvSpPr>
          <p:cNvPr id="99" name="Text Box 17"/>
          <p:cNvSpPr txBox="1">
            <a:spLocks noChangeArrowheads="1"/>
          </p:cNvSpPr>
          <p:nvPr/>
        </p:nvSpPr>
        <p:spPr bwMode="auto">
          <a:xfrm>
            <a:off x="2052638" y="996950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3</a:t>
            </a:r>
          </a:p>
        </p:txBody>
      </p:sp>
      <p:sp>
        <p:nvSpPr>
          <p:cNvPr id="100" name="Text Box 18"/>
          <p:cNvSpPr txBox="1">
            <a:spLocks noChangeArrowheads="1"/>
          </p:cNvSpPr>
          <p:nvPr/>
        </p:nvSpPr>
        <p:spPr bwMode="auto">
          <a:xfrm>
            <a:off x="150813" y="1706563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</a:t>
            </a:r>
          </a:p>
        </p:txBody>
      </p:sp>
      <p:sp>
        <p:nvSpPr>
          <p:cNvPr id="101" name="Text Box 19"/>
          <p:cNvSpPr txBox="1">
            <a:spLocks noChangeArrowheads="1"/>
          </p:cNvSpPr>
          <p:nvPr/>
        </p:nvSpPr>
        <p:spPr bwMode="auto">
          <a:xfrm>
            <a:off x="1271588" y="1706563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</a:t>
            </a:r>
          </a:p>
        </p:txBody>
      </p:sp>
      <p:sp>
        <p:nvSpPr>
          <p:cNvPr id="102" name="Text Box 20"/>
          <p:cNvSpPr txBox="1">
            <a:spLocks noChangeArrowheads="1"/>
          </p:cNvSpPr>
          <p:nvPr/>
        </p:nvSpPr>
        <p:spPr bwMode="auto">
          <a:xfrm>
            <a:off x="1854200" y="1706563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</a:t>
            </a:r>
          </a:p>
        </p:txBody>
      </p:sp>
      <p:sp>
        <p:nvSpPr>
          <p:cNvPr id="103" name="Text Box 21"/>
          <p:cNvSpPr txBox="1">
            <a:spLocks noChangeArrowheads="1"/>
          </p:cNvSpPr>
          <p:nvPr/>
        </p:nvSpPr>
        <p:spPr bwMode="auto">
          <a:xfrm>
            <a:off x="2486025" y="1706563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</a:t>
            </a:r>
          </a:p>
        </p:txBody>
      </p:sp>
      <p:sp>
        <p:nvSpPr>
          <p:cNvPr id="104" name="Text Box 22"/>
          <p:cNvSpPr txBox="1">
            <a:spLocks noChangeArrowheads="1"/>
          </p:cNvSpPr>
          <p:nvPr/>
        </p:nvSpPr>
        <p:spPr bwMode="auto">
          <a:xfrm>
            <a:off x="150813" y="2780928"/>
            <a:ext cx="87725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Однако в результате получится бинарное дерево, которое имеет нарушение пирамидальности в корневом узле</a:t>
            </a:r>
          </a:p>
        </p:txBody>
      </p:sp>
      <p:sp>
        <p:nvSpPr>
          <p:cNvPr id="105" name="Text Box 23"/>
          <p:cNvSpPr txBox="1">
            <a:spLocks noChangeArrowheads="1"/>
          </p:cNvSpPr>
          <p:nvPr/>
        </p:nvSpPr>
        <p:spPr bwMode="auto">
          <a:xfrm>
            <a:off x="150813" y="3501008"/>
            <a:ext cx="87725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Дерево, у которого свойство упорядоченности </a:t>
            </a: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(</a:t>
            </a:r>
            <a:r>
              <a:rPr kumimoji="0" lang="en-US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x[k] ≥ x[2k]) ⋀ (x[k] ≥ x[2k+1]</a:t>
            </a: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)</a:t>
            </a:r>
            <a:r>
              <a:rPr kumimoji="0" lang="en-US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выполняется для всех узлов, </a:t>
            </a:r>
            <a:r>
              <a:rPr kumimoji="0" lang="ru-RU" altLang="ru-RU" sz="2000" b="1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кроме корневого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называется </a:t>
            </a:r>
            <a:r>
              <a:rPr kumimoji="0" lang="ru-RU" altLang="ru-RU" sz="2000" b="1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частично упорядоченным пирамидальным деревом</a:t>
            </a:r>
            <a:endParaRPr kumimoji="0" lang="ru-RU" altLang="ru-RU" sz="20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rbel" panose="020B0503020204020204" pitchFamily="34" charset="0"/>
            </a:endParaRPr>
          </a:p>
        </p:txBody>
      </p:sp>
      <p:sp>
        <p:nvSpPr>
          <p:cNvPr id="106" name="Text Box 24"/>
          <p:cNvSpPr txBox="1">
            <a:spLocks noChangeArrowheads="1"/>
          </p:cNvSpPr>
          <p:nvPr/>
        </p:nvSpPr>
        <p:spPr bwMode="auto">
          <a:xfrm>
            <a:off x="150813" y="4554538"/>
            <a:ext cx="877252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Оказывается, что восстановление пирамидальности выполняется очень простым способом: </a:t>
            </a:r>
            <a:r>
              <a:rPr kumimoji="0" lang="ru-RU" altLang="ru-RU" sz="2000" b="1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нужно поменять местами корень и </a:t>
            </a:r>
            <a:r>
              <a:rPr kumimoji="0" lang="ru-RU" altLang="ru-RU" sz="2000" b="1" i="1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anose="020B0503020204020204" pitchFamily="34" charset="0"/>
              </a:rPr>
              <a:t>больший</a:t>
            </a:r>
            <a:r>
              <a:rPr kumimoji="0" lang="ru-RU" altLang="ru-RU" sz="2000" b="1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 из его двух дочерних узлов, а затем рекурсивно применить эту процедуру к выбранному поддереву</a:t>
            </a:r>
          </a:p>
        </p:txBody>
      </p:sp>
      <p:sp>
        <p:nvSpPr>
          <p:cNvPr id="107" name="AutoShape 25"/>
          <p:cNvSpPr>
            <a:spLocks noChangeArrowheads="1"/>
          </p:cNvSpPr>
          <p:nvPr/>
        </p:nvSpPr>
        <p:spPr bwMode="auto">
          <a:xfrm>
            <a:off x="2662238" y="1387475"/>
            <a:ext cx="646112" cy="173038"/>
          </a:xfrm>
          <a:prstGeom prst="rightArrow">
            <a:avLst>
              <a:gd name="adj1" fmla="val 50000"/>
              <a:gd name="adj2" fmla="val 93348"/>
            </a:avLst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08" name="AutoShape 26"/>
          <p:cNvCxnSpPr>
            <a:cxnSpLocks noChangeShapeType="1"/>
            <a:stCxn id="53" idx="2"/>
            <a:endCxn id="52" idx="2"/>
          </p:cNvCxnSpPr>
          <p:nvPr/>
        </p:nvCxnSpPr>
        <p:spPr bwMode="auto">
          <a:xfrm rot="10800000" flipH="1">
            <a:off x="771525" y="728663"/>
            <a:ext cx="406400" cy="722312"/>
          </a:xfrm>
          <a:prstGeom prst="curvedConnector3">
            <a:avLst>
              <a:gd name="adj1" fmla="val -56250"/>
            </a:avLst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Oval 27"/>
          <p:cNvSpPr>
            <a:spLocks noChangeArrowheads="1"/>
          </p:cNvSpPr>
          <p:nvPr/>
        </p:nvSpPr>
        <p:spPr bwMode="auto">
          <a:xfrm>
            <a:off x="4838700" y="1209675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60</a:t>
            </a:r>
          </a:p>
        </p:txBody>
      </p:sp>
      <p:sp>
        <p:nvSpPr>
          <p:cNvPr id="110" name="Oval 28"/>
          <p:cNvSpPr>
            <a:spLocks noChangeArrowheads="1"/>
          </p:cNvSpPr>
          <p:nvPr/>
        </p:nvSpPr>
        <p:spPr bwMode="auto">
          <a:xfrm>
            <a:off x="5411788" y="1943100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70</a:t>
            </a:r>
          </a:p>
        </p:txBody>
      </p:sp>
      <p:sp>
        <p:nvSpPr>
          <p:cNvPr id="111" name="Line 29"/>
          <p:cNvSpPr>
            <a:spLocks noChangeShapeType="1"/>
          </p:cNvSpPr>
          <p:nvPr/>
        </p:nvSpPr>
        <p:spPr bwMode="auto">
          <a:xfrm>
            <a:off x="4864100" y="949325"/>
            <a:ext cx="157163" cy="2841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2" name="Oval 30"/>
          <p:cNvSpPr>
            <a:spLocks noChangeArrowheads="1"/>
          </p:cNvSpPr>
          <p:nvPr/>
        </p:nvSpPr>
        <p:spPr bwMode="auto">
          <a:xfrm>
            <a:off x="4445000" y="482600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65</a:t>
            </a:r>
          </a:p>
        </p:txBody>
      </p:sp>
      <p:sp>
        <p:nvSpPr>
          <p:cNvPr id="113" name="Oval 31"/>
          <p:cNvSpPr>
            <a:spLocks noChangeArrowheads="1"/>
          </p:cNvSpPr>
          <p:nvPr/>
        </p:nvSpPr>
        <p:spPr bwMode="auto">
          <a:xfrm>
            <a:off x="4038600" y="1209675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43</a:t>
            </a:r>
          </a:p>
        </p:txBody>
      </p:sp>
      <p:sp>
        <p:nvSpPr>
          <p:cNvPr id="114" name="Oval 32"/>
          <p:cNvSpPr>
            <a:spLocks noChangeArrowheads="1"/>
          </p:cNvSpPr>
          <p:nvPr/>
        </p:nvSpPr>
        <p:spPr bwMode="auto">
          <a:xfrm>
            <a:off x="3540125" y="1943100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28</a:t>
            </a:r>
          </a:p>
        </p:txBody>
      </p:sp>
      <p:sp>
        <p:nvSpPr>
          <p:cNvPr id="115" name="Line 33"/>
          <p:cNvSpPr>
            <a:spLocks noChangeShapeType="1"/>
          </p:cNvSpPr>
          <p:nvPr/>
        </p:nvSpPr>
        <p:spPr bwMode="auto">
          <a:xfrm flipH="1">
            <a:off x="4410075" y="949325"/>
            <a:ext cx="157163" cy="2841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6" name="Oval 34"/>
          <p:cNvSpPr>
            <a:spLocks noChangeArrowheads="1"/>
          </p:cNvSpPr>
          <p:nvPr/>
        </p:nvSpPr>
        <p:spPr bwMode="auto">
          <a:xfrm>
            <a:off x="4164013" y="1943100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45</a:t>
            </a:r>
          </a:p>
        </p:txBody>
      </p:sp>
      <p:sp>
        <p:nvSpPr>
          <p:cNvPr id="117" name="Oval 35"/>
          <p:cNvSpPr>
            <a:spLocks noChangeArrowheads="1"/>
          </p:cNvSpPr>
          <p:nvPr/>
        </p:nvSpPr>
        <p:spPr bwMode="auto">
          <a:xfrm>
            <a:off x="4787900" y="1943100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54</a:t>
            </a:r>
          </a:p>
        </p:txBody>
      </p:sp>
      <p:sp>
        <p:nvSpPr>
          <p:cNvPr id="118" name="Line 36"/>
          <p:cNvSpPr>
            <a:spLocks noChangeShapeType="1"/>
          </p:cNvSpPr>
          <p:nvPr/>
        </p:nvSpPr>
        <p:spPr bwMode="auto">
          <a:xfrm flipH="1">
            <a:off x="3970338" y="1657350"/>
            <a:ext cx="188912" cy="31591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9" name="Line 37"/>
          <p:cNvSpPr>
            <a:spLocks noChangeShapeType="1"/>
          </p:cNvSpPr>
          <p:nvPr/>
        </p:nvSpPr>
        <p:spPr bwMode="auto">
          <a:xfrm>
            <a:off x="4365625" y="1695450"/>
            <a:ext cx="157163" cy="2841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0" name="Line 38"/>
          <p:cNvSpPr>
            <a:spLocks noChangeShapeType="1"/>
          </p:cNvSpPr>
          <p:nvPr/>
        </p:nvSpPr>
        <p:spPr bwMode="auto">
          <a:xfrm flipH="1">
            <a:off x="4937125" y="1717675"/>
            <a:ext cx="109538" cy="26828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1" name="Text Box 39"/>
          <p:cNvSpPr txBox="1">
            <a:spLocks noChangeArrowheads="1"/>
          </p:cNvSpPr>
          <p:nvPr/>
        </p:nvSpPr>
        <p:spPr bwMode="auto">
          <a:xfrm>
            <a:off x="4883150" y="296863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122" name="Text Box 40"/>
          <p:cNvSpPr txBox="1">
            <a:spLocks noChangeArrowheads="1"/>
          </p:cNvSpPr>
          <p:nvPr/>
        </p:nvSpPr>
        <p:spPr bwMode="auto">
          <a:xfrm>
            <a:off x="3800475" y="1001713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</a:t>
            </a:r>
          </a:p>
        </p:txBody>
      </p:sp>
      <p:sp>
        <p:nvSpPr>
          <p:cNvPr id="123" name="Text Box 41"/>
          <p:cNvSpPr txBox="1">
            <a:spLocks noChangeArrowheads="1"/>
          </p:cNvSpPr>
          <p:nvPr/>
        </p:nvSpPr>
        <p:spPr bwMode="auto">
          <a:xfrm>
            <a:off x="5319713" y="1001713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3</a:t>
            </a:r>
          </a:p>
        </p:txBody>
      </p:sp>
      <p:sp>
        <p:nvSpPr>
          <p:cNvPr id="124" name="Text Box 42"/>
          <p:cNvSpPr txBox="1">
            <a:spLocks noChangeArrowheads="1"/>
          </p:cNvSpPr>
          <p:nvPr/>
        </p:nvSpPr>
        <p:spPr bwMode="auto">
          <a:xfrm>
            <a:off x="3433763" y="1711325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</a:t>
            </a:r>
          </a:p>
        </p:txBody>
      </p:sp>
      <p:sp>
        <p:nvSpPr>
          <p:cNvPr id="125" name="Text Box 43"/>
          <p:cNvSpPr txBox="1">
            <a:spLocks noChangeArrowheads="1"/>
          </p:cNvSpPr>
          <p:nvPr/>
        </p:nvSpPr>
        <p:spPr bwMode="auto">
          <a:xfrm>
            <a:off x="4522788" y="1711325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</a:t>
            </a:r>
          </a:p>
        </p:txBody>
      </p:sp>
      <p:sp>
        <p:nvSpPr>
          <p:cNvPr id="126" name="Text Box 44"/>
          <p:cNvSpPr txBox="1">
            <a:spLocks noChangeArrowheads="1"/>
          </p:cNvSpPr>
          <p:nvPr/>
        </p:nvSpPr>
        <p:spPr bwMode="auto">
          <a:xfrm>
            <a:off x="5026025" y="1711325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</a:t>
            </a:r>
          </a:p>
        </p:txBody>
      </p:sp>
      <p:sp>
        <p:nvSpPr>
          <p:cNvPr id="127" name="Text Box 45"/>
          <p:cNvSpPr txBox="1">
            <a:spLocks noChangeArrowheads="1"/>
          </p:cNvSpPr>
          <p:nvPr/>
        </p:nvSpPr>
        <p:spPr bwMode="auto">
          <a:xfrm>
            <a:off x="5753100" y="1711325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</a:t>
            </a:r>
          </a:p>
        </p:txBody>
      </p:sp>
      <p:cxnSp>
        <p:nvCxnSpPr>
          <p:cNvPr id="128" name="AutoShape 46"/>
          <p:cNvCxnSpPr>
            <a:cxnSpLocks noChangeShapeType="1"/>
            <a:stCxn id="116" idx="2"/>
            <a:endCxn id="113" idx="2"/>
          </p:cNvCxnSpPr>
          <p:nvPr/>
        </p:nvCxnSpPr>
        <p:spPr bwMode="auto">
          <a:xfrm rot="10800000">
            <a:off x="4038600" y="1455738"/>
            <a:ext cx="125413" cy="733425"/>
          </a:xfrm>
          <a:prstGeom prst="curvedConnector3">
            <a:avLst>
              <a:gd name="adj1" fmla="val 282278"/>
            </a:avLst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AutoShape 47"/>
          <p:cNvSpPr>
            <a:spLocks noChangeArrowheads="1"/>
          </p:cNvSpPr>
          <p:nvPr/>
        </p:nvSpPr>
        <p:spPr bwMode="auto">
          <a:xfrm>
            <a:off x="5868988" y="1387475"/>
            <a:ext cx="646112" cy="173038"/>
          </a:xfrm>
          <a:prstGeom prst="rightArrow">
            <a:avLst>
              <a:gd name="adj1" fmla="val 50000"/>
              <a:gd name="adj2" fmla="val 93348"/>
            </a:avLst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0" name="Oval 48"/>
          <p:cNvSpPr>
            <a:spLocks noChangeArrowheads="1"/>
          </p:cNvSpPr>
          <p:nvPr/>
        </p:nvSpPr>
        <p:spPr bwMode="auto">
          <a:xfrm>
            <a:off x="7558088" y="1209675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60</a:t>
            </a:r>
          </a:p>
        </p:txBody>
      </p:sp>
      <p:sp>
        <p:nvSpPr>
          <p:cNvPr id="131" name="Oval 49"/>
          <p:cNvSpPr>
            <a:spLocks noChangeArrowheads="1"/>
          </p:cNvSpPr>
          <p:nvPr/>
        </p:nvSpPr>
        <p:spPr bwMode="auto">
          <a:xfrm>
            <a:off x="8131175" y="1943100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70</a:t>
            </a:r>
          </a:p>
        </p:txBody>
      </p:sp>
      <p:sp>
        <p:nvSpPr>
          <p:cNvPr id="132" name="Line 50"/>
          <p:cNvSpPr>
            <a:spLocks noChangeShapeType="1"/>
          </p:cNvSpPr>
          <p:nvPr/>
        </p:nvSpPr>
        <p:spPr bwMode="auto">
          <a:xfrm>
            <a:off x="7583488" y="949325"/>
            <a:ext cx="157162" cy="2841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" name="Oval 51"/>
          <p:cNvSpPr>
            <a:spLocks noChangeArrowheads="1"/>
          </p:cNvSpPr>
          <p:nvPr/>
        </p:nvSpPr>
        <p:spPr bwMode="auto">
          <a:xfrm>
            <a:off x="7164388" y="482600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65</a:t>
            </a:r>
          </a:p>
        </p:txBody>
      </p:sp>
      <p:sp>
        <p:nvSpPr>
          <p:cNvPr id="134" name="Oval 52"/>
          <p:cNvSpPr>
            <a:spLocks noChangeArrowheads="1"/>
          </p:cNvSpPr>
          <p:nvPr/>
        </p:nvSpPr>
        <p:spPr bwMode="auto">
          <a:xfrm>
            <a:off x="6757988" y="1209675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45</a:t>
            </a:r>
          </a:p>
        </p:txBody>
      </p:sp>
      <p:sp>
        <p:nvSpPr>
          <p:cNvPr id="135" name="Oval 53"/>
          <p:cNvSpPr>
            <a:spLocks noChangeArrowheads="1"/>
          </p:cNvSpPr>
          <p:nvPr/>
        </p:nvSpPr>
        <p:spPr bwMode="auto">
          <a:xfrm>
            <a:off x="6259513" y="1943100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28</a:t>
            </a:r>
          </a:p>
        </p:txBody>
      </p:sp>
      <p:sp>
        <p:nvSpPr>
          <p:cNvPr id="136" name="Line 54"/>
          <p:cNvSpPr>
            <a:spLocks noChangeShapeType="1"/>
          </p:cNvSpPr>
          <p:nvPr/>
        </p:nvSpPr>
        <p:spPr bwMode="auto">
          <a:xfrm flipH="1">
            <a:off x="7129463" y="949325"/>
            <a:ext cx="157162" cy="2841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7" name="Oval 55"/>
          <p:cNvSpPr>
            <a:spLocks noChangeArrowheads="1"/>
          </p:cNvSpPr>
          <p:nvPr/>
        </p:nvSpPr>
        <p:spPr bwMode="auto">
          <a:xfrm>
            <a:off x="6883400" y="1943100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43</a:t>
            </a:r>
          </a:p>
        </p:txBody>
      </p:sp>
      <p:sp>
        <p:nvSpPr>
          <p:cNvPr id="138" name="Oval 56"/>
          <p:cNvSpPr>
            <a:spLocks noChangeArrowheads="1"/>
          </p:cNvSpPr>
          <p:nvPr/>
        </p:nvSpPr>
        <p:spPr bwMode="auto">
          <a:xfrm>
            <a:off x="7507288" y="1943100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54</a:t>
            </a:r>
          </a:p>
        </p:txBody>
      </p:sp>
      <p:sp>
        <p:nvSpPr>
          <p:cNvPr id="139" name="Line 57"/>
          <p:cNvSpPr>
            <a:spLocks noChangeShapeType="1"/>
          </p:cNvSpPr>
          <p:nvPr/>
        </p:nvSpPr>
        <p:spPr bwMode="auto">
          <a:xfrm flipH="1">
            <a:off x="6689725" y="1657350"/>
            <a:ext cx="188913" cy="31591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0" name="Line 58"/>
          <p:cNvSpPr>
            <a:spLocks noChangeShapeType="1"/>
          </p:cNvSpPr>
          <p:nvPr/>
        </p:nvSpPr>
        <p:spPr bwMode="auto">
          <a:xfrm>
            <a:off x="7085013" y="1701800"/>
            <a:ext cx="157162" cy="2841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1" name="Line 59"/>
          <p:cNvSpPr>
            <a:spLocks noChangeShapeType="1"/>
          </p:cNvSpPr>
          <p:nvPr/>
        </p:nvSpPr>
        <p:spPr bwMode="auto">
          <a:xfrm flipH="1">
            <a:off x="7656513" y="1708150"/>
            <a:ext cx="109537" cy="26828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2" name="Text Box 60"/>
          <p:cNvSpPr txBox="1">
            <a:spLocks noChangeArrowheads="1"/>
          </p:cNvSpPr>
          <p:nvPr/>
        </p:nvSpPr>
        <p:spPr bwMode="auto">
          <a:xfrm>
            <a:off x="7602538" y="296863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143" name="Text Box 61"/>
          <p:cNvSpPr txBox="1">
            <a:spLocks noChangeArrowheads="1"/>
          </p:cNvSpPr>
          <p:nvPr/>
        </p:nvSpPr>
        <p:spPr bwMode="auto">
          <a:xfrm>
            <a:off x="6694488" y="1001713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</a:t>
            </a:r>
          </a:p>
        </p:txBody>
      </p:sp>
      <p:sp>
        <p:nvSpPr>
          <p:cNvPr id="144" name="Text Box 62"/>
          <p:cNvSpPr txBox="1">
            <a:spLocks noChangeArrowheads="1"/>
          </p:cNvSpPr>
          <p:nvPr/>
        </p:nvSpPr>
        <p:spPr bwMode="auto">
          <a:xfrm>
            <a:off x="8039100" y="1001713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3</a:t>
            </a:r>
          </a:p>
        </p:txBody>
      </p:sp>
      <p:sp>
        <p:nvSpPr>
          <p:cNvPr id="145" name="Text Box 63"/>
          <p:cNvSpPr txBox="1">
            <a:spLocks noChangeArrowheads="1"/>
          </p:cNvSpPr>
          <p:nvPr/>
        </p:nvSpPr>
        <p:spPr bwMode="auto">
          <a:xfrm>
            <a:off x="6200775" y="1711325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</a:t>
            </a:r>
          </a:p>
        </p:txBody>
      </p:sp>
      <p:sp>
        <p:nvSpPr>
          <p:cNvPr id="146" name="Text Box 64"/>
          <p:cNvSpPr txBox="1">
            <a:spLocks noChangeArrowheads="1"/>
          </p:cNvSpPr>
          <p:nvPr/>
        </p:nvSpPr>
        <p:spPr bwMode="auto">
          <a:xfrm>
            <a:off x="7242175" y="1711325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</a:t>
            </a:r>
          </a:p>
        </p:txBody>
      </p:sp>
      <p:sp>
        <p:nvSpPr>
          <p:cNvPr id="147" name="Text Box 65"/>
          <p:cNvSpPr txBox="1">
            <a:spLocks noChangeArrowheads="1"/>
          </p:cNvSpPr>
          <p:nvPr/>
        </p:nvSpPr>
        <p:spPr bwMode="auto">
          <a:xfrm>
            <a:off x="7824788" y="1711325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</a:t>
            </a:r>
          </a:p>
        </p:txBody>
      </p:sp>
      <p:sp>
        <p:nvSpPr>
          <p:cNvPr id="148" name="Text Box 66"/>
          <p:cNvSpPr txBox="1">
            <a:spLocks noChangeArrowheads="1"/>
          </p:cNvSpPr>
          <p:nvPr/>
        </p:nvSpPr>
        <p:spPr bwMode="auto">
          <a:xfrm>
            <a:off x="8472488" y="1711325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</a:t>
            </a:r>
          </a:p>
        </p:txBody>
      </p:sp>
      <p:sp>
        <p:nvSpPr>
          <p:cNvPr id="149" name="Text Box 67"/>
          <p:cNvSpPr txBox="1">
            <a:spLocks noChangeArrowheads="1"/>
          </p:cNvSpPr>
          <p:nvPr/>
        </p:nvSpPr>
        <p:spPr bwMode="auto">
          <a:xfrm>
            <a:off x="667544" y="5961474"/>
            <a:ext cx="825579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В результате такого преобразования вновь получится пирамидальное дерево, в корне которого находится максимальный ключ</a:t>
            </a:r>
            <a:endParaRPr kumimoji="0" lang="ru-RU" alt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9109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104" grpId="0"/>
      <p:bldP spid="105" grpId="0"/>
      <p:bldP spid="106" grpId="0"/>
      <p:bldP spid="107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2"/>
          <p:cNvSpPr>
            <a:spLocks noChangeArrowheads="1"/>
          </p:cNvSpPr>
          <p:nvPr/>
        </p:nvSpPr>
        <p:spPr bwMode="auto">
          <a:xfrm>
            <a:off x="1914153" y="1228849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60</a:t>
            </a:r>
          </a:p>
        </p:txBody>
      </p:sp>
      <p:sp>
        <p:nvSpPr>
          <p:cNvPr id="70" name="Oval 3"/>
          <p:cNvSpPr>
            <a:spLocks noChangeArrowheads="1"/>
          </p:cNvSpPr>
          <p:nvPr/>
        </p:nvSpPr>
        <p:spPr bwMode="auto">
          <a:xfrm>
            <a:off x="2487240" y="1962274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70</a:t>
            </a:r>
          </a:p>
        </p:txBody>
      </p:sp>
      <p:sp>
        <p:nvSpPr>
          <p:cNvPr id="71" name="Line 4"/>
          <p:cNvSpPr>
            <a:spLocks noChangeShapeType="1"/>
          </p:cNvSpPr>
          <p:nvPr/>
        </p:nvSpPr>
        <p:spPr bwMode="auto">
          <a:xfrm>
            <a:off x="1939553" y="968499"/>
            <a:ext cx="157162" cy="2841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" name="Oval 5"/>
          <p:cNvSpPr>
            <a:spLocks noChangeArrowheads="1"/>
          </p:cNvSpPr>
          <p:nvPr/>
        </p:nvSpPr>
        <p:spPr bwMode="auto">
          <a:xfrm>
            <a:off x="1520453" y="501774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65</a:t>
            </a:r>
          </a:p>
        </p:txBody>
      </p:sp>
      <p:sp>
        <p:nvSpPr>
          <p:cNvPr id="73" name="Oval 6"/>
          <p:cNvSpPr>
            <a:spLocks noChangeArrowheads="1"/>
          </p:cNvSpPr>
          <p:nvPr/>
        </p:nvSpPr>
        <p:spPr bwMode="auto">
          <a:xfrm>
            <a:off x="1114053" y="1228849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45</a:t>
            </a:r>
          </a:p>
        </p:txBody>
      </p:sp>
      <p:sp>
        <p:nvSpPr>
          <p:cNvPr id="74" name="Oval 7"/>
          <p:cNvSpPr>
            <a:spLocks noChangeArrowheads="1"/>
          </p:cNvSpPr>
          <p:nvPr/>
        </p:nvSpPr>
        <p:spPr bwMode="auto">
          <a:xfrm>
            <a:off x="615578" y="1962274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28</a:t>
            </a:r>
          </a:p>
        </p:txBody>
      </p:sp>
      <p:sp>
        <p:nvSpPr>
          <p:cNvPr id="75" name="Line 8"/>
          <p:cNvSpPr>
            <a:spLocks noChangeShapeType="1"/>
          </p:cNvSpPr>
          <p:nvPr/>
        </p:nvSpPr>
        <p:spPr bwMode="auto">
          <a:xfrm flipH="1">
            <a:off x="1485528" y="968499"/>
            <a:ext cx="157162" cy="2841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6" name="Oval 9"/>
          <p:cNvSpPr>
            <a:spLocks noChangeArrowheads="1"/>
          </p:cNvSpPr>
          <p:nvPr/>
        </p:nvSpPr>
        <p:spPr bwMode="auto">
          <a:xfrm>
            <a:off x="1239465" y="1962274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43</a:t>
            </a:r>
          </a:p>
        </p:txBody>
      </p:sp>
      <p:sp>
        <p:nvSpPr>
          <p:cNvPr id="77" name="Oval 10"/>
          <p:cNvSpPr>
            <a:spLocks noChangeArrowheads="1"/>
          </p:cNvSpPr>
          <p:nvPr/>
        </p:nvSpPr>
        <p:spPr bwMode="auto">
          <a:xfrm>
            <a:off x="1863353" y="1962274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54</a:t>
            </a:r>
          </a:p>
        </p:txBody>
      </p:sp>
      <p:sp>
        <p:nvSpPr>
          <p:cNvPr id="78" name="Line 11"/>
          <p:cNvSpPr>
            <a:spLocks noChangeShapeType="1"/>
          </p:cNvSpPr>
          <p:nvPr/>
        </p:nvSpPr>
        <p:spPr bwMode="auto">
          <a:xfrm flipH="1">
            <a:off x="1045790" y="1676524"/>
            <a:ext cx="188913" cy="31591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9" name="Line 12"/>
          <p:cNvSpPr>
            <a:spLocks noChangeShapeType="1"/>
          </p:cNvSpPr>
          <p:nvPr/>
        </p:nvSpPr>
        <p:spPr bwMode="auto">
          <a:xfrm>
            <a:off x="1441078" y="1720974"/>
            <a:ext cx="157162" cy="2841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auto">
          <a:xfrm flipH="1">
            <a:off x="2012578" y="1727324"/>
            <a:ext cx="109537" cy="2682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" name="Text Box 14"/>
          <p:cNvSpPr txBox="1">
            <a:spLocks noChangeArrowheads="1"/>
          </p:cNvSpPr>
          <p:nvPr/>
        </p:nvSpPr>
        <p:spPr bwMode="auto">
          <a:xfrm>
            <a:off x="1958603" y="316036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82" name="Text Box 15"/>
          <p:cNvSpPr txBox="1">
            <a:spLocks noChangeArrowheads="1"/>
          </p:cNvSpPr>
          <p:nvPr/>
        </p:nvSpPr>
        <p:spPr bwMode="auto">
          <a:xfrm>
            <a:off x="1050553" y="1020886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</a:t>
            </a:r>
          </a:p>
        </p:txBody>
      </p:sp>
      <p:sp>
        <p:nvSpPr>
          <p:cNvPr id="83" name="Text Box 16"/>
          <p:cNvSpPr txBox="1">
            <a:spLocks noChangeArrowheads="1"/>
          </p:cNvSpPr>
          <p:nvPr/>
        </p:nvSpPr>
        <p:spPr bwMode="auto">
          <a:xfrm>
            <a:off x="2395165" y="1020886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3</a:t>
            </a:r>
          </a:p>
        </p:txBody>
      </p:sp>
      <p:sp>
        <p:nvSpPr>
          <p:cNvPr id="84" name="Text Box 17"/>
          <p:cNvSpPr txBox="1">
            <a:spLocks noChangeArrowheads="1"/>
          </p:cNvSpPr>
          <p:nvPr/>
        </p:nvSpPr>
        <p:spPr bwMode="auto">
          <a:xfrm>
            <a:off x="556840" y="1730499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</a:t>
            </a:r>
          </a:p>
        </p:txBody>
      </p:sp>
      <p:sp>
        <p:nvSpPr>
          <p:cNvPr id="85" name="Text Box 18"/>
          <p:cNvSpPr txBox="1">
            <a:spLocks noChangeArrowheads="1"/>
          </p:cNvSpPr>
          <p:nvPr/>
        </p:nvSpPr>
        <p:spPr bwMode="auto">
          <a:xfrm>
            <a:off x="1598240" y="1730499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</a:t>
            </a:r>
          </a:p>
        </p:txBody>
      </p:sp>
      <p:sp>
        <p:nvSpPr>
          <p:cNvPr id="86" name="Text Box 19"/>
          <p:cNvSpPr txBox="1">
            <a:spLocks noChangeArrowheads="1"/>
          </p:cNvSpPr>
          <p:nvPr/>
        </p:nvSpPr>
        <p:spPr bwMode="auto">
          <a:xfrm>
            <a:off x="2180853" y="1730499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</a:t>
            </a:r>
          </a:p>
        </p:txBody>
      </p:sp>
      <p:sp>
        <p:nvSpPr>
          <p:cNvPr id="87" name="Text Box 20"/>
          <p:cNvSpPr txBox="1">
            <a:spLocks noChangeArrowheads="1"/>
          </p:cNvSpPr>
          <p:nvPr/>
        </p:nvSpPr>
        <p:spPr bwMode="auto">
          <a:xfrm>
            <a:off x="2828553" y="1730499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</a:t>
            </a:r>
          </a:p>
        </p:txBody>
      </p:sp>
      <p:sp>
        <p:nvSpPr>
          <p:cNvPr id="88" name="Text Box 21"/>
          <p:cNvSpPr txBox="1">
            <a:spLocks noChangeArrowheads="1"/>
          </p:cNvSpPr>
          <p:nvPr/>
        </p:nvSpPr>
        <p:spPr bwMode="auto">
          <a:xfrm>
            <a:off x="251520" y="3017068"/>
            <a:ext cx="864096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Можно сказать, что произошёл выбор наибольшего элемента в неупорядоченной части массива, который теперь можно присоединить к уже упорядоченной части, поменяв местами с </a:t>
            </a:r>
            <a:r>
              <a:rPr kumimoji="0" lang="ru-RU" altLang="ru-RU" sz="20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anose="020B0503020204020204" pitchFamily="34" charset="0"/>
              </a:rPr>
              <a:t>предпоследним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 элементом  </a:t>
            </a:r>
          </a:p>
        </p:txBody>
      </p:sp>
      <p:cxnSp>
        <p:nvCxnSpPr>
          <p:cNvPr id="89" name="AutoShape 22"/>
          <p:cNvCxnSpPr>
            <a:cxnSpLocks noChangeShapeType="1"/>
            <a:stCxn id="72" idx="7"/>
            <a:endCxn id="77" idx="6"/>
          </p:cNvCxnSpPr>
          <p:nvPr/>
        </p:nvCxnSpPr>
        <p:spPr bwMode="auto">
          <a:xfrm rot="5400000" flipV="1">
            <a:off x="1386309" y="1178842"/>
            <a:ext cx="1635125" cy="423863"/>
          </a:xfrm>
          <a:prstGeom prst="curvedConnector4">
            <a:avLst>
              <a:gd name="adj1" fmla="val 6792"/>
              <a:gd name="adj2" fmla="val 153931"/>
            </a:avLst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AutoShape 23"/>
          <p:cNvSpPr>
            <a:spLocks noChangeArrowheads="1"/>
          </p:cNvSpPr>
          <p:nvPr/>
        </p:nvSpPr>
        <p:spPr bwMode="auto">
          <a:xfrm>
            <a:off x="2882528" y="1322511"/>
            <a:ext cx="741362" cy="142875"/>
          </a:xfrm>
          <a:prstGeom prst="rightArrow">
            <a:avLst>
              <a:gd name="adj1" fmla="val 50000"/>
              <a:gd name="adj2" fmla="val 129722"/>
            </a:avLst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1" name="Oval 24"/>
          <p:cNvSpPr>
            <a:spLocks noChangeArrowheads="1"/>
          </p:cNvSpPr>
          <p:nvPr/>
        </p:nvSpPr>
        <p:spPr bwMode="auto">
          <a:xfrm>
            <a:off x="4727203" y="1233611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60</a:t>
            </a:r>
          </a:p>
        </p:txBody>
      </p:sp>
      <p:sp>
        <p:nvSpPr>
          <p:cNvPr id="92" name="Oval 25"/>
          <p:cNvSpPr>
            <a:spLocks noChangeArrowheads="1"/>
          </p:cNvSpPr>
          <p:nvPr/>
        </p:nvSpPr>
        <p:spPr bwMode="auto">
          <a:xfrm>
            <a:off x="5300290" y="1967036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70</a:t>
            </a:r>
          </a:p>
        </p:txBody>
      </p:sp>
      <p:sp>
        <p:nvSpPr>
          <p:cNvPr id="93" name="Line 26"/>
          <p:cNvSpPr>
            <a:spLocks noChangeShapeType="1"/>
          </p:cNvSpPr>
          <p:nvPr/>
        </p:nvSpPr>
        <p:spPr bwMode="auto">
          <a:xfrm>
            <a:off x="4752603" y="973261"/>
            <a:ext cx="157162" cy="2841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" name="Oval 27"/>
          <p:cNvSpPr>
            <a:spLocks noChangeArrowheads="1"/>
          </p:cNvSpPr>
          <p:nvPr/>
        </p:nvSpPr>
        <p:spPr bwMode="auto">
          <a:xfrm>
            <a:off x="4333503" y="506536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54</a:t>
            </a:r>
          </a:p>
        </p:txBody>
      </p:sp>
      <p:sp>
        <p:nvSpPr>
          <p:cNvPr id="150" name="Oval 28"/>
          <p:cNvSpPr>
            <a:spLocks noChangeArrowheads="1"/>
          </p:cNvSpPr>
          <p:nvPr/>
        </p:nvSpPr>
        <p:spPr bwMode="auto">
          <a:xfrm>
            <a:off x="3927103" y="1233611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45</a:t>
            </a:r>
          </a:p>
        </p:txBody>
      </p:sp>
      <p:sp>
        <p:nvSpPr>
          <p:cNvPr id="151" name="Oval 29"/>
          <p:cNvSpPr>
            <a:spLocks noChangeArrowheads="1"/>
          </p:cNvSpPr>
          <p:nvPr/>
        </p:nvSpPr>
        <p:spPr bwMode="auto">
          <a:xfrm>
            <a:off x="3428628" y="1967036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28</a:t>
            </a:r>
          </a:p>
        </p:txBody>
      </p:sp>
      <p:sp>
        <p:nvSpPr>
          <p:cNvPr id="152" name="Line 30"/>
          <p:cNvSpPr>
            <a:spLocks noChangeShapeType="1"/>
          </p:cNvSpPr>
          <p:nvPr/>
        </p:nvSpPr>
        <p:spPr bwMode="auto">
          <a:xfrm flipH="1">
            <a:off x="4298578" y="973261"/>
            <a:ext cx="157162" cy="2841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" name="Oval 31"/>
          <p:cNvSpPr>
            <a:spLocks noChangeArrowheads="1"/>
          </p:cNvSpPr>
          <p:nvPr/>
        </p:nvSpPr>
        <p:spPr bwMode="auto">
          <a:xfrm>
            <a:off x="4052515" y="1967036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43</a:t>
            </a:r>
          </a:p>
        </p:txBody>
      </p:sp>
      <p:sp>
        <p:nvSpPr>
          <p:cNvPr id="154" name="Oval 32"/>
          <p:cNvSpPr>
            <a:spLocks noChangeArrowheads="1"/>
          </p:cNvSpPr>
          <p:nvPr/>
        </p:nvSpPr>
        <p:spPr bwMode="auto">
          <a:xfrm>
            <a:off x="4676403" y="1967036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65</a:t>
            </a:r>
          </a:p>
        </p:txBody>
      </p:sp>
      <p:sp>
        <p:nvSpPr>
          <p:cNvPr id="155" name="Line 33"/>
          <p:cNvSpPr>
            <a:spLocks noChangeShapeType="1"/>
          </p:cNvSpPr>
          <p:nvPr/>
        </p:nvSpPr>
        <p:spPr bwMode="auto">
          <a:xfrm flipH="1">
            <a:off x="3858840" y="1681286"/>
            <a:ext cx="188913" cy="31591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6" name="Line 34"/>
          <p:cNvSpPr>
            <a:spLocks noChangeShapeType="1"/>
          </p:cNvSpPr>
          <p:nvPr/>
        </p:nvSpPr>
        <p:spPr bwMode="auto">
          <a:xfrm>
            <a:off x="4254128" y="1725736"/>
            <a:ext cx="157162" cy="2841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7" name="Line 35"/>
          <p:cNvSpPr>
            <a:spLocks noChangeShapeType="1"/>
          </p:cNvSpPr>
          <p:nvPr/>
        </p:nvSpPr>
        <p:spPr bwMode="auto">
          <a:xfrm flipH="1">
            <a:off x="4825628" y="1732086"/>
            <a:ext cx="109537" cy="26828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8" name="Text Box 36"/>
          <p:cNvSpPr txBox="1">
            <a:spLocks noChangeArrowheads="1"/>
          </p:cNvSpPr>
          <p:nvPr/>
        </p:nvSpPr>
        <p:spPr bwMode="auto">
          <a:xfrm>
            <a:off x="4771653" y="320799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159" name="Text Box 37"/>
          <p:cNvSpPr txBox="1">
            <a:spLocks noChangeArrowheads="1"/>
          </p:cNvSpPr>
          <p:nvPr/>
        </p:nvSpPr>
        <p:spPr bwMode="auto">
          <a:xfrm>
            <a:off x="3863603" y="1025649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</a:t>
            </a:r>
          </a:p>
        </p:txBody>
      </p:sp>
      <p:sp>
        <p:nvSpPr>
          <p:cNvPr id="160" name="Text Box 38"/>
          <p:cNvSpPr txBox="1">
            <a:spLocks noChangeArrowheads="1"/>
          </p:cNvSpPr>
          <p:nvPr/>
        </p:nvSpPr>
        <p:spPr bwMode="auto">
          <a:xfrm>
            <a:off x="5208215" y="1025649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3</a:t>
            </a:r>
          </a:p>
        </p:txBody>
      </p:sp>
      <p:sp>
        <p:nvSpPr>
          <p:cNvPr id="161" name="Text Box 39"/>
          <p:cNvSpPr txBox="1">
            <a:spLocks noChangeArrowheads="1"/>
          </p:cNvSpPr>
          <p:nvPr/>
        </p:nvSpPr>
        <p:spPr bwMode="auto">
          <a:xfrm>
            <a:off x="3369890" y="1735261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</a:t>
            </a:r>
          </a:p>
        </p:txBody>
      </p:sp>
      <p:sp>
        <p:nvSpPr>
          <p:cNvPr id="162" name="Text Box 40"/>
          <p:cNvSpPr txBox="1">
            <a:spLocks noChangeArrowheads="1"/>
          </p:cNvSpPr>
          <p:nvPr/>
        </p:nvSpPr>
        <p:spPr bwMode="auto">
          <a:xfrm>
            <a:off x="4411290" y="1735261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</a:t>
            </a:r>
          </a:p>
        </p:txBody>
      </p:sp>
      <p:sp>
        <p:nvSpPr>
          <p:cNvPr id="163" name="Text Box 41"/>
          <p:cNvSpPr txBox="1">
            <a:spLocks noChangeArrowheads="1"/>
          </p:cNvSpPr>
          <p:nvPr/>
        </p:nvSpPr>
        <p:spPr bwMode="auto">
          <a:xfrm>
            <a:off x="4993903" y="1735261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</a:t>
            </a:r>
          </a:p>
        </p:txBody>
      </p:sp>
      <p:sp>
        <p:nvSpPr>
          <p:cNvPr id="164" name="Text Box 42"/>
          <p:cNvSpPr txBox="1">
            <a:spLocks noChangeArrowheads="1"/>
          </p:cNvSpPr>
          <p:nvPr/>
        </p:nvSpPr>
        <p:spPr bwMode="auto">
          <a:xfrm>
            <a:off x="5641603" y="1735261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</a:t>
            </a:r>
          </a:p>
        </p:txBody>
      </p:sp>
      <p:sp>
        <p:nvSpPr>
          <p:cNvPr id="165" name="Text Box 43"/>
          <p:cNvSpPr txBox="1">
            <a:spLocks noChangeArrowheads="1"/>
          </p:cNvSpPr>
          <p:nvPr/>
        </p:nvSpPr>
        <p:spPr bwMode="auto">
          <a:xfrm>
            <a:off x="251520" y="4305290"/>
            <a:ext cx="86409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Вновь получено частично упорядоченное пирамидальное дерево, которое можно тем же способом преобразовать в пирамидальное</a:t>
            </a:r>
          </a:p>
        </p:txBody>
      </p:sp>
      <p:sp>
        <p:nvSpPr>
          <p:cNvPr id="166" name="Oval 44"/>
          <p:cNvSpPr>
            <a:spLocks noChangeArrowheads="1"/>
          </p:cNvSpPr>
          <p:nvPr/>
        </p:nvSpPr>
        <p:spPr bwMode="auto">
          <a:xfrm>
            <a:off x="7349753" y="1225674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54</a:t>
            </a:r>
          </a:p>
        </p:txBody>
      </p:sp>
      <p:sp>
        <p:nvSpPr>
          <p:cNvPr id="167" name="Oval 45"/>
          <p:cNvSpPr>
            <a:spLocks noChangeArrowheads="1"/>
          </p:cNvSpPr>
          <p:nvPr/>
        </p:nvSpPr>
        <p:spPr bwMode="auto">
          <a:xfrm>
            <a:off x="7922840" y="1959099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70</a:t>
            </a:r>
          </a:p>
        </p:txBody>
      </p:sp>
      <p:sp>
        <p:nvSpPr>
          <p:cNvPr id="168" name="Line 46"/>
          <p:cNvSpPr>
            <a:spLocks noChangeShapeType="1"/>
          </p:cNvSpPr>
          <p:nvPr/>
        </p:nvSpPr>
        <p:spPr bwMode="auto">
          <a:xfrm>
            <a:off x="7375153" y="965324"/>
            <a:ext cx="157162" cy="2841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9" name="Oval 47"/>
          <p:cNvSpPr>
            <a:spLocks noChangeArrowheads="1"/>
          </p:cNvSpPr>
          <p:nvPr/>
        </p:nvSpPr>
        <p:spPr bwMode="auto">
          <a:xfrm>
            <a:off x="6956053" y="498599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60</a:t>
            </a:r>
          </a:p>
        </p:txBody>
      </p:sp>
      <p:sp>
        <p:nvSpPr>
          <p:cNvPr id="170" name="Oval 48"/>
          <p:cNvSpPr>
            <a:spLocks noChangeArrowheads="1"/>
          </p:cNvSpPr>
          <p:nvPr/>
        </p:nvSpPr>
        <p:spPr bwMode="auto">
          <a:xfrm>
            <a:off x="6549653" y="1225674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45</a:t>
            </a:r>
          </a:p>
        </p:txBody>
      </p:sp>
      <p:sp>
        <p:nvSpPr>
          <p:cNvPr id="171" name="Line 49"/>
          <p:cNvSpPr>
            <a:spLocks noChangeShapeType="1"/>
          </p:cNvSpPr>
          <p:nvPr/>
        </p:nvSpPr>
        <p:spPr bwMode="auto">
          <a:xfrm flipH="1">
            <a:off x="6921128" y="965324"/>
            <a:ext cx="157162" cy="2841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2" name="Oval 50"/>
          <p:cNvSpPr>
            <a:spLocks noChangeArrowheads="1"/>
          </p:cNvSpPr>
          <p:nvPr/>
        </p:nvSpPr>
        <p:spPr bwMode="auto">
          <a:xfrm>
            <a:off x="6675065" y="1959099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43</a:t>
            </a:r>
          </a:p>
        </p:txBody>
      </p:sp>
      <p:sp>
        <p:nvSpPr>
          <p:cNvPr id="173" name="Oval 51"/>
          <p:cNvSpPr>
            <a:spLocks noChangeArrowheads="1"/>
          </p:cNvSpPr>
          <p:nvPr/>
        </p:nvSpPr>
        <p:spPr bwMode="auto">
          <a:xfrm>
            <a:off x="7298953" y="1959099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65</a:t>
            </a:r>
          </a:p>
        </p:txBody>
      </p:sp>
      <p:sp>
        <p:nvSpPr>
          <p:cNvPr id="174" name="Line 52"/>
          <p:cNvSpPr>
            <a:spLocks noChangeShapeType="1"/>
          </p:cNvSpPr>
          <p:nvPr/>
        </p:nvSpPr>
        <p:spPr bwMode="auto">
          <a:xfrm flipH="1">
            <a:off x="6481390" y="1673349"/>
            <a:ext cx="188913" cy="31591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5" name="Line 53"/>
          <p:cNvSpPr>
            <a:spLocks noChangeShapeType="1"/>
          </p:cNvSpPr>
          <p:nvPr/>
        </p:nvSpPr>
        <p:spPr bwMode="auto">
          <a:xfrm>
            <a:off x="6876678" y="1717799"/>
            <a:ext cx="157162" cy="2841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6" name="Text Box 54"/>
          <p:cNvSpPr txBox="1">
            <a:spLocks noChangeArrowheads="1"/>
          </p:cNvSpPr>
          <p:nvPr/>
        </p:nvSpPr>
        <p:spPr bwMode="auto">
          <a:xfrm>
            <a:off x="7394203" y="312861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177" name="Text Box 55"/>
          <p:cNvSpPr txBox="1">
            <a:spLocks noChangeArrowheads="1"/>
          </p:cNvSpPr>
          <p:nvPr/>
        </p:nvSpPr>
        <p:spPr bwMode="auto">
          <a:xfrm>
            <a:off x="6486153" y="1017711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</a:t>
            </a:r>
          </a:p>
        </p:txBody>
      </p:sp>
      <p:sp>
        <p:nvSpPr>
          <p:cNvPr id="178" name="Text Box 56"/>
          <p:cNvSpPr txBox="1">
            <a:spLocks noChangeArrowheads="1"/>
          </p:cNvSpPr>
          <p:nvPr/>
        </p:nvSpPr>
        <p:spPr bwMode="auto">
          <a:xfrm>
            <a:off x="7830765" y="1017711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3</a:t>
            </a:r>
          </a:p>
        </p:txBody>
      </p:sp>
      <p:sp>
        <p:nvSpPr>
          <p:cNvPr id="179" name="Text Box 57"/>
          <p:cNvSpPr txBox="1">
            <a:spLocks noChangeArrowheads="1"/>
          </p:cNvSpPr>
          <p:nvPr/>
        </p:nvSpPr>
        <p:spPr bwMode="auto">
          <a:xfrm>
            <a:off x="7033840" y="1727324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</a:t>
            </a:r>
          </a:p>
        </p:txBody>
      </p:sp>
      <p:sp>
        <p:nvSpPr>
          <p:cNvPr id="180" name="Text Box 58"/>
          <p:cNvSpPr txBox="1">
            <a:spLocks noChangeArrowheads="1"/>
          </p:cNvSpPr>
          <p:nvPr/>
        </p:nvSpPr>
        <p:spPr bwMode="auto">
          <a:xfrm>
            <a:off x="7616453" y="1727324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</a:t>
            </a:r>
          </a:p>
        </p:txBody>
      </p:sp>
      <p:sp>
        <p:nvSpPr>
          <p:cNvPr id="181" name="Text Box 59"/>
          <p:cNvSpPr txBox="1">
            <a:spLocks noChangeArrowheads="1"/>
          </p:cNvSpPr>
          <p:nvPr/>
        </p:nvSpPr>
        <p:spPr bwMode="auto">
          <a:xfrm>
            <a:off x="8264153" y="1727324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</a:t>
            </a:r>
          </a:p>
        </p:txBody>
      </p:sp>
      <p:sp>
        <p:nvSpPr>
          <p:cNvPr id="182" name="Oval 60"/>
          <p:cNvSpPr>
            <a:spLocks noChangeArrowheads="1"/>
          </p:cNvSpPr>
          <p:nvPr/>
        </p:nvSpPr>
        <p:spPr bwMode="auto">
          <a:xfrm>
            <a:off x="6067053" y="1987674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28</a:t>
            </a:r>
          </a:p>
        </p:txBody>
      </p:sp>
      <p:sp>
        <p:nvSpPr>
          <p:cNvPr id="183" name="AutoShape 61"/>
          <p:cNvSpPr>
            <a:spLocks noChangeArrowheads="1"/>
          </p:cNvSpPr>
          <p:nvPr/>
        </p:nvSpPr>
        <p:spPr bwMode="auto">
          <a:xfrm>
            <a:off x="5363790" y="1322511"/>
            <a:ext cx="741363" cy="142875"/>
          </a:xfrm>
          <a:prstGeom prst="rightArrow">
            <a:avLst>
              <a:gd name="adj1" fmla="val 50000"/>
              <a:gd name="adj2" fmla="val 129722"/>
            </a:avLst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4" name="Text Box 62"/>
          <p:cNvSpPr txBox="1">
            <a:spLocks noChangeArrowheads="1"/>
          </p:cNvSpPr>
          <p:nvPr/>
        </p:nvSpPr>
        <p:spPr bwMode="auto">
          <a:xfrm>
            <a:off x="1403649" y="5385410"/>
            <a:ext cx="62588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anose="020B0503020204020204" pitchFamily="34" charset="0"/>
              </a:rPr>
              <a:t>Этот процесс следует продолжать до тех пор, пока все элементы массива не окажутся на своих местах</a:t>
            </a:r>
          </a:p>
        </p:txBody>
      </p:sp>
      <p:sp>
        <p:nvSpPr>
          <p:cNvPr id="185" name="Text Box 63"/>
          <p:cNvSpPr txBox="1">
            <a:spLocks noChangeArrowheads="1"/>
          </p:cNvSpPr>
          <p:nvPr/>
        </p:nvSpPr>
        <p:spPr bwMode="auto">
          <a:xfrm>
            <a:off x="6103565" y="1709861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7011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0" grpId="0" animBg="1"/>
      <p:bldP spid="91" grpId="0" animBg="1"/>
      <p:bldP spid="92" grpId="0" animBg="1"/>
      <p:bldP spid="93" grpId="0" animBg="1"/>
      <p:bldP spid="94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7" grpId="1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/>
      <p:bldP spid="18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300" b="1" kern="1200" cap="all" spc="75" baseline="0" noProof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Пирамидальная сортировка</a:t>
            </a:r>
            <a:br>
              <a:rPr lang="ru-RU" sz="1300" b="1" kern="1200" cap="all" spc="75" baseline="0" noProof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ru-RU" sz="1300" b="1" kern="1200" cap="all" spc="75" baseline="0" noProof="1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2022760698"/>
              </p:ext>
            </p:extLst>
          </p:nvPr>
        </p:nvGraphicFramePr>
        <p:xfrm>
          <a:off x="107950" y="1052513"/>
          <a:ext cx="8856663" cy="5073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0067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2"/>
          <p:cNvSpPr>
            <a:spLocks noChangeArrowheads="1"/>
          </p:cNvSpPr>
          <p:nvPr/>
        </p:nvSpPr>
        <p:spPr bwMode="auto">
          <a:xfrm>
            <a:off x="1319212" y="1379612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54</a:t>
            </a:r>
          </a:p>
        </p:txBody>
      </p:sp>
      <p:sp>
        <p:nvSpPr>
          <p:cNvPr id="66" name="Oval 3"/>
          <p:cNvSpPr>
            <a:spLocks noChangeArrowheads="1"/>
          </p:cNvSpPr>
          <p:nvPr/>
        </p:nvSpPr>
        <p:spPr bwMode="auto">
          <a:xfrm>
            <a:off x="1892300" y="2113037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70</a:t>
            </a:r>
          </a:p>
        </p:txBody>
      </p:sp>
      <p:sp>
        <p:nvSpPr>
          <p:cNvPr id="67" name="Line 4"/>
          <p:cNvSpPr>
            <a:spLocks noChangeShapeType="1"/>
          </p:cNvSpPr>
          <p:nvPr/>
        </p:nvSpPr>
        <p:spPr bwMode="auto">
          <a:xfrm>
            <a:off x="1344612" y="1119262"/>
            <a:ext cx="157163" cy="2841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8" name="Oval 5"/>
          <p:cNvSpPr>
            <a:spLocks noChangeArrowheads="1"/>
          </p:cNvSpPr>
          <p:nvPr/>
        </p:nvSpPr>
        <p:spPr bwMode="auto">
          <a:xfrm>
            <a:off x="925512" y="652537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60</a:t>
            </a:r>
          </a:p>
        </p:txBody>
      </p:sp>
      <p:sp>
        <p:nvSpPr>
          <p:cNvPr id="95" name="Oval 6"/>
          <p:cNvSpPr>
            <a:spLocks noChangeArrowheads="1"/>
          </p:cNvSpPr>
          <p:nvPr/>
        </p:nvSpPr>
        <p:spPr bwMode="auto">
          <a:xfrm>
            <a:off x="519112" y="1379612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45</a:t>
            </a:r>
          </a:p>
        </p:txBody>
      </p:sp>
      <p:sp>
        <p:nvSpPr>
          <p:cNvPr id="96" name="Line 7"/>
          <p:cNvSpPr>
            <a:spLocks noChangeShapeType="1"/>
          </p:cNvSpPr>
          <p:nvPr/>
        </p:nvSpPr>
        <p:spPr bwMode="auto">
          <a:xfrm flipH="1">
            <a:off x="890587" y="1119262"/>
            <a:ext cx="157163" cy="2841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7" name="Oval 8"/>
          <p:cNvSpPr>
            <a:spLocks noChangeArrowheads="1"/>
          </p:cNvSpPr>
          <p:nvPr/>
        </p:nvSpPr>
        <p:spPr bwMode="auto">
          <a:xfrm>
            <a:off x="644525" y="2113037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43</a:t>
            </a:r>
          </a:p>
        </p:txBody>
      </p:sp>
      <p:sp>
        <p:nvSpPr>
          <p:cNvPr id="98" name="Oval 9"/>
          <p:cNvSpPr>
            <a:spLocks noChangeArrowheads="1"/>
          </p:cNvSpPr>
          <p:nvPr/>
        </p:nvSpPr>
        <p:spPr bwMode="auto">
          <a:xfrm>
            <a:off x="1268412" y="2113037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65</a:t>
            </a:r>
          </a:p>
        </p:txBody>
      </p:sp>
      <p:sp>
        <p:nvSpPr>
          <p:cNvPr id="99" name="Line 10"/>
          <p:cNvSpPr>
            <a:spLocks noChangeShapeType="1"/>
          </p:cNvSpPr>
          <p:nvPr/>
        </p:nvSpPr>
        <p:spPr bwMode="auto">
          <a:xfrm flipH="1">
            <a:off x="450850" y="1827287"/>
            <a:ext cx="188912" cy="31591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0" name="Line 11"/>
          <p:cNvSpPr>
            <a:spLocks noChangeShapeType="1"/>
          </p:cNvSpPr>
          <p:nvPr/>
        </p:nvSpPr>
        <p:spPr bwMode="auto">
          <a:xfrm>
            <a:off x="846137" y="1871737"/>
            <a:ext cx="157163" cy="2841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1" name="Text Box 12"/>
          <p:cNvSpPr txBox="1">
            <a:spLocks noChangeArrowheads="1"/>
          </p:cNvSpPr>
          <p:nvPr/>
        </p:nvSpPr>
        <p:spPr bwMode="auto">
          <a:xfrm>
            <a:off x="1363662" y="466799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102" name="Text Box 13"/>
          <p:cNvSpPr txBox="1">
            <a:spLocks noChangeArrowheads="1"/>
          </p:cNvSpPr>
          <p:nvPr/>
        </p:nvSpPr>
        <p:spPr bwMode="auto">
          <a:xfrm>
            <a:off x="455612" y="1171649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</a:t>
            </a:r>
          </a:p>
        </p:txBody>
      </p:sp>
      <p:sp>
        <p:nvSpPr>
          <p:cNvPr id="103" name="Text Box 14"/>
          <p:cNvSpPr txBox="1">
            <a:spLocks noChangeArrowheads="1"/>
          </p:cNvSpPr>
          <p:nvPr/>
        </p:nvSpPr>
        <p:spPr bwMode="auto">
          <a:xfrm>
            <a:off x="1800225" y="1171649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3</a:t>
            </a:r>
          </a:p>
        </p:txBody>
      </p:sp>
      <p:sp>
        <p:nvSpPr>
          <p:cNvPr id="104" name="Text Box 15"/>
          <p:cNvSpPr txBox="1">
            <a:spLocks noChangeArrowheads="1"/>
          </p:cNvSpPr>
          <p:nvPr/>
        </p:nvSpPr>
        <p:spPr bwMode="auto">
          <a:xfrm>
            <a:off x="1003300" y="1881262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</a:t>
            </a:r>
          </a:p>
        </p:txBody>
      </p:sp>
      <p:sp>
        <p:nvSpPr>
          <p:cNvPr id="105" name="Text Box 16"/>
          <p:cNvSpPr txBox="1">
            <a:spLocks noChangeArrowheads="1"/>
          </p:cNvSpPr>
          <p:nvPr/>
        </p:nvSpPr>
        <p:spPr bwMode="auto">
          <a:xfrm>
            <a:off x="1585912" y="1881262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</a:t>
            </a:r>
          </a:p>
        </p:txBody>
      </p:sp>
      <p:sp>
        <p:nvSpPr>
          <p:cNvPr id="106" name="Text Box 17"/>
          <p:cNvSpPr txBox="1">
            <a:spLocks noChangeArrowheads="1"/>
          </p:cNvSpPr>
          <p:nvPr/>
        </p:nvSpPr>
        <p:spPr bwMode="auto">
          <a:xfrm>
            <a:off x="2233612" y="1881262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</a:t>
            </a:r>
          </a:p>
        </p:txBody>
      </p:sp>
      <p:sp>
        <p:nvSpPr>
          <p:cNvPr id="107" name="Oval 18"/>
          <p:cNvSpPr>
            <a:spLocks noChangeArrowheads="1"/>
          </p:cNvSpPr>
          <p:nvPr/>
        </p:nvSpPr>
        <p:spPr bwMode="auto">
          <a:xfrm>
            <a:off x="36512" y="2141612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28</a:t>
            </a:r>
          </a:p>
        </p:txBody>
      </p:sp>
      <p:sp>
        <p:nvSpPr>
          <p:cNvPr id="108" name="AutoShape 19"/>
          <p:cNvSpPr>
            <a:spLocks noChangeArrowheads="1"/>
          </p:cNvSpPr>
          <p:nvPr/>
        </p:nvSpPr>
        <p:spPr bwMode="auto">
          <a:xfrm>
            <a:off x="2397125" y="1505024"/>
            <a:ext cx="741362" cy="142875"/>
          </a:xfrm>
          <a:prstGeom prst="rightArrow">
            <a:avLst>
              <a:gd name="adj1" fmla="val 50000"/>
              <a:gd name="adj2" fmla="val 129722"/>
            </a:avLst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09" name="AutoShape 20"/>
          <p:cNvCxnSpPr>
            <a:cxnSpLocks noChangeShapeType="1"/>
            <a:stCxn id="68" idx="6"/>
            <a:endCxn id="97" idx="4"/>
          </p:cNvCxnSpPr>
          <p:nvPr/>
        </p:nvCxnSpPr>
        <p:spPr bwMode="auto">
          <a:xfrm flipH="1">
            <a:off x="920750" y="898599"/>
            <a:ext cx="557212" cy="1704975"/>
          </a:xfrm>
          <a:prstGeom prst="curvedConnector4">
            <a:avLst>
              <a:gd name="adj1" fmla="val -41028"/>
              <a:gd name="adj2" fmla="val 113315"/>
            </a:avLst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Oval 21"/>
          <p:cNvSpPr>
            <a:spLocks noChangeArrowheads="1"/>
          </p:cNvSpPr>
          <p:nvPr/>
        </p:nvSpPr>
        <p:spPr bwMode="auto">
          <a:xfrm>
            <a:off x="4165600" y="1384374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54</a:t>
            </a:r>
          </a:p>
        </p:txBody>
      </p:sp>
      <p:sp>
        <p:nvSpPr>
          <p:cNvPr id="111" name="Oval 22"/>
          <p:cNvSpPr>
            <a:spLocks noChangeArrowheads="1"/>
          </p:cNvSpPr>
          <p:nvPr/>
        </p:nvSpPr>
        <p:spPr bwMode="auto">
          <a:xfrm>
            <a:off x="4738687" y="2117799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70</a:t>
            </a:r>
          </a:p>
        </p:txBody>
      </p:sp>
      <p:sp>
        <p:nvSpPr>
          <p:cNvPr id="112" name="Line 23"/>
          <p:cNvSpPr>
            <a:spLocks noChangeShapeType="1"/>
          </p:cNvSpPr>
          <p:nvPr/>
        </p:nvSpPr>
        <p:spPr bwMode="auto">
          <a:xfrm>
            <a:off x="4191000" y="1124024"/>
            <a:ext cx="157162" cy="2841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" name="Oval 24"/>
          <p:cNvSpPr>
            <a:spLocks noChangeArrowheads="1"/>
          </p:cNvSpPr>
          <p:nvPr/>
        </p:nvSpPr>
        <p:spPr bwMode="auto">
          <a:xfrm>
            <a:off x="3771900" y="657299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43</a:t>
            </a:r>
          </a:p>
        </p:txBody>
      </p:sp>
      <p:sp>
        <p:nvSpPr>
          <p:cNvPr id="114" name="Oval 25"/>
          <p:cNvSpPr>
            <a:spLocks noChangeArrowheads="1"/>
          </p:cNvSpPr>
          <p:nvPr/>
        </p:nvSpPr>
        <p:spPr bwMode="auto">
          <a:xfrm>
            <a:off x="3365500" y="1384374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45</a:t>
            </a:r>
          </a:p>
        </p:txBody>
      </p:sp>
      <p:sp>
        <p:nvSpPr>
          <p:cNvPr id="115" name="Line 26"/>
          <p:cNvSpPr>
            <a:spLocks noChangeShapeType="1"/>
          </p:cNvSpPr>
          <p:nvPr/>
        </p:nvSpPr>
        <p:spPr bwMode="auto">
          <a:xfrm flipH="1">
            <a:off x="3736975" y="1124024"/>
            <a:ext cx="157162" cy="2841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6" name="Oval 27"/>
          <p:cNvSpPr>
            <a:spLocks noChangeArrowheads="1"/>
          </p:cNvSpPr>
          <p:nvPr/>
        </p:nvSpPr>
        <p:spPr bwMode="auto">
          <a:xfrm>
            <a:off x="3490912" y="2117799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60</a:t>
            </a:r>
          </a:p>
        </p:txBody>
      </p:sp>
      <p:sp>
        <p:nvSpPr>
          <p:cNvPr id="117" name="Oval 28"/>
          <p:cNvSpPr>
            <a:spLocks noChangeArrowheads="1"/>
          </p:cNvSpPr>
          <p:nvPr/>
        </p:nvSpPr>
        <p:spPr bwMode="auto">
          <a:xfrm>
            <a:off x="4114800" y="2117799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65</a:t>
            </a:r>
          </a:p>
        </p:txBody>
      </p:sp>
      <p:sp>
        <p:nvSpPr>
          <p:cNvPr id="118" name="Line 29"/>
          <p:cNvSpPr>
            <a:spLocks noChangeShapeType="1"/>
          </p:cNvSpPr>
          <p:nvPr/>
        </p:nvSpPr>
        <p:spPr bwMode="auto">
          <a:xfrm flipH="1">
            <a:off x="3297237" y="1832049"/>
            <a:ext cx="188913" cy="31591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9" name="Text Box 30"/>
          <p:cNvSpPr txBox="1">
            <a:spLocks noChangeArrowheads="1"/>
          </p:cNvSpPr>
          <p:nvPr/>
        </p:nvSpPr>
        <p:spPr bwMode="auto">
          <a:xfrm>
            <a:off x="4210050" y="471562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120" name="Text Box 31"/>
          <p:cNvSpPr txBox="1">
            <a:spLocks noChangeArrowheads="1"/>
          </p:cNvSpPr>
          <p:nvPr/>
        </p:nvSpPr>
        <p:spPr bwMode="auto">
          <a:xfrm>
            <a:off x="3302000" y="1176412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</a:t>
            </a:r>
          </a:p>
        </p:txBody>
      </p:sp>
      <p:sp>
        <p:nvSpPr>
          <p:cNvPr id="121" name="Text Box 32"/>
          <p:cNvSpPr txBox="1">
            <a:spLocks noChangeArrowheads="1"/>
          </p:cNvSpPr>
          <p:nvPr/>
        </p:nvSpPr>
        <p:spPr bwMode="auto">
          <a:xfrm>
            <a:off x="4646612" y="1176412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3</a:t>
            </a:r>
          </a:p>
        </p:txBody>
      </p:sp>
      <p:sp>
        <p:nvSpPr>
          <p:cNvPr id="122" name="Text Box 33"/>
          <p:cNvSpPr txBox="1">
            <a:spLocks noChangeArrowheads="1"/>
          </p:cNvSpPr>
          <p:nvPr/>
        </p:nvSpPr>
        <p:spPr bwMode="auto">
          <a:xfrm>
            <a:off x="3849687" y="1886024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</a:t>
            </a:r>
          </a:p>
        </p:txBody>
      </p:sp>
      <p:sp>
        <p:nvSpPr>
          <p:cNvPr id="123" name="Text Box 34"/>
          <p:cNvSpPr txBox="1">
            <a:spLocks noChangeArrowheads="1"/>
          </p:cNvSpPr>
          <p:nvPr/>
        </p:nvSpPr>
        <p:spPr bwMode="auto">
          <a:xfrm>
            <a:off x="4432300" y="1886024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</a:t>
            </a:r>
          </a:p>
        </p:txBody>
      </p:sp>
      <p:sp>
        <p:nvSpPr>
          <p:cNvPr id="124" name="Text Box 35"/>
          <p:cNvSpPr txBox="1">
            <a:spLocks noChangeArrowheads="1"/>
          </p:cNvSpPr>
          <p:nvPr/>
        </p:nvSpPr>
        <p:spPr bwMode="auto">
          <a:xfrm>
            <a:off x="5080000" y="1886024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</a:t>
            </a:r>
          </a:p>
        </p:txBody>
      </p:sp>
      <p:sp>
        <p:nvSpPr>
          <p:cNvPr id="125" name="Oval 36"/>
          <p:cNvSpPr>
            <a:spLocks noChangeArrowheads="1"/>
          </p:cNvSpPr>
          <p:nvPr/>
        </p:nvSpPr>
        <p:spPr bwMode="auto">
          <a:xfrm>
            <a:off x="2882900" y="2146374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28</a:t>
            </a:r>
          </a:p>
        </p:txBody>
      </p:sp>
      <p:sp>
        <p:nvSpPr>
          <p:cNvPr id="126" name="Text Box 37"/>
          <p:cNvSpPr txBox="1">
            <a:spLocks noChangeArrowheads="1"/>
          </p:cNvSpPr>
          <p:nvPr/>
        </p:nvSpPr>
        <p:spPr bwMode="auto">
          <a:xfrm>
            <a:off x="2306637" y="1174824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Обмен</a:t>
            </a:r>
          </a:p>
        </p:txBody>
      </p:sp>
      <p:sp>
        <p:nvSpPr>
          <p:cNvPr id="127" name="Text Box 38"/>
          <p:cNvSpPr txBox="1">
            <a:spLocks noChangeArrowheads="1"/>
          </p:cNvSpPr>
          <p:nvPr/>
        </p:nvSpPr>
        <p:spPr bwMode="auto">
          <a:xfrm>
            <a:off x="36512" y="1903487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</a:t>
            </a:r>
          </a:p>
        </p:txBody>
      </p:sp>
      <p:sp>
        <p:nvSpPr>
          <p:cNvPr id="128" name="Text Box 39"/>
          <p:cNvSpPr txBox="1">
            <a:spLocks noChangeArrowheads="1"/>
          </p:cNvSpPr>
          <p:nvPr/>
        </p:nvSpPr>
        <p:spPr bwMode="auto">
          <a:xfrm>
            <a:off x="2901950" y="1903487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</a:t>
            </a:r>
          </a:p>
        </p:txBody>
      </p:sp>
      <p:sp>
        <p:nvSpPr>
          <p:cNvPr id="129" name="AutoShape 40"/>
          <p:cNvSpPr>
            <a:spLocks noChangeArrowheads="1"/>
          </p:cNvSpPr>
          <p:nvPr/>
        </p:nvSpPr>
        <p:spPr bwMode="auto">
          <a:xfrm>
            <a:off x="5178425" y="1557412"/>
            <a:ext cx="1150937" cy="142875"/>
          </a:xfrm>
          <a:prstGeom prst="rightArrow">
            <a:avLst>
              <a:gd name="adj1" fmla="val 50000"/>
              <a:gd name="adj2" fmla="val 201389"/>
            </a:avLst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0" name="Text Box 41"/>
          <p:cNvSpPr txBox="1">
            <a:spLocks noChangeArrowheads="1"/>
          </p:cNvSpPr>
          <p:nvPr/>
        </p:nvSpPr>
        <p:spPr bwMode="auto">
          <a:xfrm>
            <a:off x="4881562" y="1227212"/>
            <a:ext cx="2143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Восстановление</a:t>
            </a:r>
          </a:p>
        </p:txBody>
      </p:sp>
      <p:sp>
        <p:nvSpPr>
          <p:cNvPr id="131" name="Oval 42"/>
          <p:cNvSpPr>
            <a:spLocks noChangeArrowheads="1"/>
          </p:cNvSpPr>
          <p:nvPr/>
        </p:nvSpPr>
        <p:spPr bwMode="auto">
          <a:xfrm>
            <a:off x="7535862" y="1357387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43</a:t>
            </a:r>
          </a:p>
        </p:txBody>
      </p:sp>
      <p:sp>
        <p:nvSpPr>
          <p:cNvPr id="132" name="Oval 43"/>
          <p:cNvSpPr>
            <a:spLocks noChangeArrowheads="1"/>
          </p:cNvSpPr>
          <p:nvPr/>
        </p:nvSpPr>
        <p:spPr bwMode="auto">
          <a:xfrm>
            <a:off x="8108950" y="2090812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70</a:t>
            </a:r>
          </a:p>
        </p:txBody>
      </p:sp>
      <p:sp>
        <p:nvSpPr>
          <p:cNvPr id="133" name="Line 44"/>
          <p:cNvSpPr>
            <a:spLocks noChangeShapeType="1"/>
          </p:cNvSpPr>
          <p:nvPr/>
        </p:nvSpPr>
        <p:spPr bwMode="auto">
          <a:xfrm>
            <a:off x="7561262" y="1097037"/>
            <a:ext cx="157163" cy="2841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4" name="Oval 45"/>
          <p:cNvSpPr>
            <a:spLocks noChangeArrowheads="1"/>
          </p:cNvSpPr>
          <p:nvPr/>
        </p:nvSpPr>
        <p:spPr bwMode="auto">
          <a:xfrm>
            <a:off x="7142162" y="630312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54</a:t>
            </a:r>
          </a:p>
        </p:txBody>
      </p:sp>
      <p:sp>
        <p:nvSpPr>
          <p:cNvPr id="135" name="Oval 46"/>
          <p:cNvSpPr>
            <a:spLocks noChangeArrowheads="1"/>
          </p:cNvSpPr>
          <p:nvPr/>
        </p:nvSpPr>
        <p:spPr bwMode="auto">
          <a:xfrm>
            <a:off x="6735762" y="1357387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45</a:t>
            </a:r>
          </a:p>
        </p:txBody>
      </p:sp>
      <p:sp>
        <p:nvSpPr>
          <p:cNvPr id="136" name="Line 47"/>
          <p:cNvSpPr>
            <a:spLocks noChangeShapeType="1"/>
          </p:cNvSpPr>
          <p:nvPr/>
        </p:nvSpPr>
        <p:spPr bwMode="auto">
          <a:xfrm flipH="1">
            <a:off x="7107237" y="1097037"/>
            <a:ext cx="157163" cy="2841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7" name="Oval 48"/>
          <p:cNvSpPr>
            <a:spLocks noChangeArrowheads="1"/>
          </p:cNvSpPr>
          <p:nvPr/>
        </p:nvSpPr>
        <p:spPr bwMode="auto">
          <a:xfrm>
            <a:off x="6861175" y="2090812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60</a:t>
            </a:r>
          </a:p>
        </p:txBody>
      </p:sp>
      <p:sp>
        <p:nvSpPr>
          <p:cNvPr id="138" name="Oval 49"/>
          <p:cNvSpPr>
            <a:spLocks noChangeArrowheads="1"/>
          </p:cNvSpPr>
          <p:nvPr/>
        </p:nvSpPr>
        <p:spPr bwMode="auto">
          <a:xfrm>
            <a:off x="7485062" y="2090812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65</a:t>
            </a:r>
          </a:p>
        </p:txBody>
      </p:sp>
      <p:sp>
        <p:nvSpPr>
          <p:cNvPr id="139" name="Line 50"/>
          <p:cNvSpPr>
            <a:spLocks noChangeShapeType="1"/>
          </p:cNvSpPr>
          <p:nvPr/>
        </p:nvSpPr>
        <p:spPr bwMode="auto">
          <a:xfrm flipH="1">
            <a:off x="6667500" y="1805062"/>
            <a:ext cx="188912" cy="31591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0" name="Text Box 51"/>
          <p:cNvSpPr txBox="1">
            <a:spLocks noChangeArrowheads="1"/>
          </p:cNvSpPr>
          <p:nvPr/>
        </p:nvSpPr>
        <p:spPr bwMode="auto">
          <a:xfrm>
            <a:off x="7580312" y="444574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141" name="Text Box 52"/>
          <p:cNvSpPr txBox="1">
            <a:spLocks noChangeArrowheads="1"/>
          </p:cNvSpPr>
          <p:nvPr/>
        </p:nvSpPr>
        <p:spPr bwMode="auto">
          <a:xfrm>
            <a:off x="6672262" y="1149424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</a:t>
            </a:r>
          </a:p>
        </p:txBody>
      </p:sp>
      <p:sp>
        <p:nvSpPr>
          <p:cNvPr id="142" name="Text Box 53"/>
          <p:cNvSpPr txBox="1">
            <a:spLocks noChangeArrowheads="1"/>
          </p:cNvSpPr>
          <p:nvPr/>
        </p:nvSpPr>
        <p:spPr bwMode="auto">
          <a:xfrm>
            <a:off x="8016875" y="1149424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3</a:t>
            </a:r>
          </a:p>
        </p:txBody>
      </p:sp>
      <p:sp>
        <p:nvSpPr>
          <p:cNvPr id="143" name="Text Box 54"/>
          <p:cNvSpPr txBox="1">
            <a:spLocks noChangeArrowheads="1"/>
          </p:cNvSpPr>
          <p:nvPr/>
        </p:nvSpPr>
        <p:spPr bwMode="auto">
          <a:xfrm>
            <a:off x="7219950" y="1859037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</a:t>
            </a:r>
          </a:p>
        </p:txBody>
      </p:sp>
      <p:sp>
        <p:nvSpPr>
          <p:cNvPr id="144" name="Text Box 55"/>
          <p:cNvSpPr txBox="1">
            <a:spLocks noChangeArrowheads="1"/>
          </p:cNvSpPr>
          <p:nvPr/>
        </p:nvSpPr>
        <p:spPr bwMode="auto">
          <a:xfrm>
            <a:off x="7802562" y="1859037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</a:t>
            </a:r>
          </a:p>
        </p:txBody>
      </p:sp>
      <p:sp>
        <p:nvSpPr>
          <p:cNvPr id="145" name="Text Box 56"/>
          <p:cNvSpPr txBox="1">
            <a:spLocks noChangeArrowheads="1"/>
          </p:cNvSpPr>
          <p:nvPr/>
        </p:nvSpPr>
        <p:spPr bwMode="auto">
          <a:xfrm>
            <a:off x="8450262" y="1859037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</a:t>
            </a:r>
          </a:p>
        </p:txBody>
      </p:sp>
      <p:sp>
        <p:nvSpPr>
          <p:cNvPr id="146" name="Oval 57"/>
          <p:cNvSpPr>
            <a:spLocks noChangeArrowheads="1"/>
          </p:cNvSpPr>
          <p:nvPr/>
        </p:nvSpPr>
        <p:spPr bwMode="auto">
          <a:xfrm>
            <a:off x="6253162" y="2119387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28</a:t>
            </a:r>
          </a:p>
        </p:txBody>
      </p:sp>
      <p:sp>
        <p:nvSpPr>
          <p:cNvPr id="147" name="Text Box 58"/>
          <p:cNvSpPr txBox="1">
            <a:spLocks noChangeArrowheads="1"/>
          </p:cNvSpPr>
          <p:nvPr/>
        </p:nvSpPr>
        <p:spPr bwMode="auto">
          <a:xfrm>
            <a:off x="6272212" y="1876499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</a:t>
            </a:r>
          </a:p>
        </p:txBody>
      </p:sp>
      <p:sp>
        <p:nvSpPr>
          <p:cNvPr id="148" name="AutoShape 59"/>
          <p:cNvSpPr>
            <a:spLocks noChangeArrowheads="1"/>
          </p:cNvSpPr>
          <p:nvPr/>
        </p:nvSpPr>
        <p:spPr bwMode="auto">
          <a:xfrm>
            <a:off x="8275637" y="1493912"/>
            <a:ext cx="741363" cy="142875"/>
          </a:xfrm>
          <a:prstGeom prst="rightArrow">
            <a:avLst>
              <a:gd name="adj1" fmla="val 50000"/>
              <a:gd name="adj2" fmla="val 129722"/>
            </a:avLst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9" name="Text Box 60"/>
          <p:cNvSpPr txBox="1">
            <a:spLocks noChangeArrowheads="1"/>
          </p:cNvSpPr>
          <p:nvPr/>
        </p:nvSpPr>
        <p:spPr bwMode="auto">
          <a:xfrm>
            <a:off x="8185150" y="1163712"/>
            <a:ext cx="995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Обмен</a:t>
            </a:r>
          </a:p>
        </p:txBody>
      </p:sp>
      <p:cxnSp>
        <p:nvCxnSpPr>
          <p:cNvPr id="187" name="AutoShape 61"/>
          <p:cNvCxnSpPr>
            <a:cxnSpLocks noChangeShapeType="1"/>
            <a:stCxn id="134" idx="6"/>
            <a:endCxn id="146" idx="7"/>
          </p:cNvCxnSpPr>
          <p:nvPr/>
        </p:nvCxnSpPr>
        <p:spPr bwMode="auto">
          <a:xfrm flipH="1">
            <a:off x="6724650" y="876374"/>
            <a:ext cx="969962" cy="1314450"/>
          </a:xfrm>
          <a:prstGeom prst="curvedConnector4">
            <a:avLst>
              <a:gd name="adj1" fmla="val -23569"/>
              <a:gd name="adj2" fmla="val 56523"/>
            </a:avLst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2" name="Oval 62"/>
          <p:cNvSpPr>
            <a:spLocks noChangeArrowheads="1"/>
          </p:cNvSpPr>
          <p:nvPr/>
        </p:nvSpPr>
        <p:spPr bwMode="auto">
          <a:xfrm>
            <a:off x="1390204" y="4459288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43</a:t>
            </a:r>
          </a:p>
        </p:txBody>
      </p:sp>
      <p:sp>
        <p:nvSpPr>
          <p:cNvPr id="293" name="Oval 63"/>
          <p:cNvSpPr>
            <a:spLocks noChangeArrowheads="1"/>
          </p:cNvSpPr>
          <p:nvPr/>
        </p:nvSpPr>
        <p:spPr bwMode="auto">
          <a:xfrm>
            <a:off x="1963292" y="5192713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70</a:t>
            </a:r>
          </a:p>
        </p:txBody>
      </p:sp>
      <p:sp>
        <p:nvSpPr>
          <p:cNvPr id="294" name="Line 64"/>
          <p:cNvSpPr>
            <a:spLocks noChangeShapeType="1"/>
          </p:cNvSpPr>
          <p:nvPr/>
        </p:nvSpPr>
        <p:spPr bwMode="auto">
          <a:xfrm>
            <a:off x="1415604" y="4198938"/>
            <a:ext cx="157163" cy="2841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95" name="Oval 65"/>
          <p:cNvSpPr>
            <a:spLocks noChangeArrowheads="1"/>
          </p:cNvSpPr>
          <p:nvPr/>
        </p:nvSpPr>
        <p:spPr bwMode="auto">
          <a:xfrm>
            <a:off x="996504" y="3732213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28</a:t>
            </a:r>
          </a:p>
        </p:txBody>
      </p:sp>
      <p:sp>
        <p:nvSpPr>
          <p:cNvPr id="296" name="Oval 66"/>
          <p:cNvSpPr>
            <a:spLocks noChangeArrowheads="1"/>
          </p:cNvSpPr>
          <p:nvPr/>
        </p:nvSpPr>
        <p:spPr bwMode="auto">
          <a:xfrm>
            <a:off x="590104" y="4459288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45</a:t>
            </a:r>
          </a:p>
        </p:txBody>
      </p:sp>
      <p:sp>
        <p:nvSpPr>
          <p:cNvPr id="297" name="Line 67"/>
          <p:cNvSpPr>
            <a:spLocks noChangeShapeType="1"/>
          </p:cNvSpPr>
          <p:nvPr/>
        </p:nvSpPr>
        <p:spPr bwMode="auto">
          <a:xfrm flipH="1">
            <a:off x="961579" y="4198938"/>
            <a:ext cx="157163" cy="2841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98" name="Oval 68"/>
          <p:cNvSpPr>
            <a:spLocks noChangeArrowheads="1"/>
          </p:cNvSpPr>
          <p:nvPr/>
        </p:nvSpPr>
        <p:spPr bwMode="auto">
          <a:xfrm>
            <a:off x="715517" y="5192713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60</a:t>
            </a:r>
          </a:p>
        </p:txBody>
      </p:sp>
      <p:sp>
        <p:nvSpPr>
          <p:cNvPr id="299" name="Oval 69"/>
          <p:cNvSpPr>
            <a:spLocks noChangeArrowheads="1"/>
          </p:cNvSpPr>
          <p:nvPr/>
        </p:nvSpPr>
        <p:spPr bwMode="auto">
          <a:xfrm>
            <a:off x="1339404" y="5192713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65</a:t>
            </a:r>
          </a:p>
        </p:txBody>
      </p:sp>
      <p:sp>
        <p:nvSpPr>
          <p:cNvPr id="300" name="Text Box 70"/>
          <p:cNvSpPr txBox="1">
            <a:spLocks noChangeArrowheads="1"/>
          </p:cNvSpPr>
          <p:nvPr/>
        </p:nvSpPr>
        <p:spPr bwMode="auto">
          <a:xfrm>
            <a:off x="1434654" y="3546475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301" name="Text Box 71"/>
          <p:cNvSpPr txBox="1">
            <a:spLocks noChangeArrowheads="1"/>
          </p:cNvSpPr>
          <p:nvPr/>
        </p:nvSpPr>
        <p:spPr bwMode="auto">
          <a:xfrm>
            <a:off x="526604" y="4251325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</a:t>
            </a:r>
          </a:p>
        </p:txBody>
      </p:sp>
      <p:sp>
        <p:nvSpPr>
          <p:cNvPr id="302" name="Text Box 72"/>
          <p:cNvSpPr txBox="1">
            <a:spLocks noChangeArrowheads="1"/>
          </p:cNvSpPr>
          <p:nvPr/>
        </p:nvSpPr>
        <p:spPr bwMode="auto">
          <a:xfrm>
            <a:off x="1871217" y="4251325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3</a:t>
            </a:r>
          </a:p>
        </p:txBody>
      </p:sp>
      <p:sp>
        <p:nvSpPr>
          <p:cNvPr id="303" name="Text Box 73"/>
          <p:cNvSpPr txBox="1">
            <a:spLocks noChangeArrowheads="1"/>
          </p:cNvSpPr>
          <p:nvPr/>
        </p:nvSpPr>
        <p:spPr bwMode="auto">
          <a:xfrm>
            <a:off x="1074292" y="4960938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</a:t>
            </a:r>
          </a:p>
        </p:txBody>
      </p:sp>
      <p:sp>
        <p:nvSpPr>
          <p:cNvPr id="304" name="Text Box 74"/>
          <p:cNvSpPr txBox="1">
            <a:spLocks noChangeArrowheads="1"/>
          </p:cNvSpPr>
          <p:nvPr/>
        </p:nvSpPr>
        <p:spPr bwMode="auto">
          <a:xfrm>
            <a:off x="1656904" y="4960938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</a:t>
            </a:r>
          </a:p>
        </p:txBody>
      </p:sp>
      <p:sp>
        <p:nvSpPr>
          <p:cNvPr id="305" name="Text Box 75"/>
          <p:cNvSpPr txBox="1">
            <a:spLocks noChangeArrowheads="1"/>
          </p:cNvSpPr>
          <p:nvPr/>
        </p:nvSpPr>
        <p:spPr bwMode="auto">
          <a:xfrm>
            <a:off x="2304604" y="4960938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</a:t>
            </a:r>
          </a:p>
        </p:txBody>
      </p:sp>
      <p:sp>
        <p:nvSpPr>
          <p:cNvPr id="306" name="Oval 76"/>
          <p:cNvSpPr>
            <a:spLocks noChangeArrowheads="1"/>
          </p:cNvSpPr>
          <p:nvPr/>
        </p:nvSpPr>
        <p:spPr bwMode="auto">
          <a:xfrm>
            <a:off x="107504" y="5221288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54</a:t>
            </a:r>
          </a:p>
        </p:txBody>
      </p:sp>
      <p:sp>
        <p:nvSpPr>
          <p:cNvPr id="307" name="Text Box 77"/>
          <p:cNvSpPr txBox="1">
            <a:spLocks noChangeArrowheads="1"/>
          </p:cNvSpPr>
          <p:nvPr/>
        </p:nvSpPr>
        <p:spPr bwMode="auto">
          <a:xfrm>
            <a:off x="126554" y="4978400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</a:t>
            </a:r>
          </a:p>
        </p:txBody>
      </p:sp>
      <p:sp>
        <p:nvSpPr>
          <p:cNvPr id="308" name="AutoShape 78"/>
          <p:cNvSpPr>
            <a:spLocks noChangeArrowheads="1"/>
          </p:cNvSpPr>
          <p:nvPr/>
        </p:nvSpPr>
        <p:spPr bwMode="auto">
          <a:xfrm>
            <a:off x="2399854" y="4802188"/>
            <a:ext cx="1150938" cy="142875"/>
          </a:xfrm>
          <a:prstGeom prst="rightArrow">
            <a:avLst>
              <a:gd name="adj1" fmla="val 50000"/>
              <a:gd name="adj2" fmla="val 201389"/>
            </a:avLst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09" name="Text Box 79"/>
          <p:cNvSpPr txBox="1">
            <a:spLocks noChangeArrowheads="1"/>
          </p:cNvSpPr>
          <p:nvPr/>
        </p:nvSpPr>
        <p:spPr bwMode="auto">
          <a:xfrm>
            <a:off x="2087117" y="4471988"/>
            <a:ext cx="2033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Восстановление</a:t>
            </a:r>
          </a:p>
        </p:txBody>
      </p:sp>
      <p:sp>
        <p:nvSpPr>
          <p:cNvPr id="310" name="Oval 80"/>
          <p:cNvSpPr>
            <a:spLocks noChangeArrowheads="1"/>
          </p:cNvSpPr>
          <p:nvPr/>
        </p:nvSpPr>
        <p:spPr bwMode="auto">
          <a:xfrm>
            <a:off x="4792217" y="4464050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43</a:t>
            </a:r>
          </a:p>
        </p:txBody>
      </p:sp>
      <p:sp>
        <p:nvSpPr>
          <p:cNvPr id="311" name="Oval 81"/>
          <p:cNvSpPr>
            <a:spLocks noChangeArrowheads="1"/>
          </p:cNvSpPr>
          <p:nvPr/>
        </p:nvSpPr>
        <p:spPr bwMode="auto">
          <a:xfrm>
            <a:off x="5365304" y="5197475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70</a:t>
            </a:r>
          </a:p>
        </p:txBody>
      </p:sp>
      <p:sp>
        <p:nvSpPr>
          <p:cNvPr id="312" name="Line 82"/>
          <p:cNvSpPr>
            <a:spLocks noChangeShapeType="1"/>
          </p:cNvSpPr>
          <p:nvPr/>
        </p:nvSpPr>
        <p:spPr bwMode="auto">
          <a:xfrm>
            <a:off x="4817617" y="4203700"/>
            <a:ext cx="157162" cy="2841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13" name="Oval 83"/>
          <p:cNvSpPr>
            <a:spLocks noChangeArrowheads="1"/>
          </p:cNvSpPr>
          <p:nvPr/>
        </p:nvSpPr>
        <p:spPr bwMode="auto">
          <a:xfrm>
            <a:off x="4398517" y="3736975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45</a:t>
            </a:r>
          </a:p>
        </p:txBody>
      </p:sp>
      <p:sp>
        <p:nvSpPr>
          <p:cNvPr id="314" name="Oval 84"/>
          <p:cNvSpPr>
            <a:spLocks noChangeArrowheads="1"/>
          </p:cNvSpPr>
          <p:nvPr/>
        </p:nvSpPr>
        <p:spPr bwMode="auto">
          <a:xfrm>
            <a:off x="3992117" y="4464050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28</a:t>
            </a:r>
          </a:p>
        </p:txBody>
      </p:sp>
      <p:sp>
        <p:nvSpPr>
          <p:cNvPr id="315" name="Line 85"/>
          <p:cNvSpPr>
            <a:spLocks noChangeShapeType="1"/>
          </p:cNvSpPr>
          <p:nvPr/>
        </p:nvSpPr>
        <p:spPr bwMode="auto">
          <a:xfrm flipH="1">
            <a:off x="4363592" y="4203700"/>
            <a:ext cx="157162" cy="2841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16" name="Oval 86"/>
          <p:cNvSpPr>
            <a:spLocks noChangeArrowheads="1"/>
          </p:cNvSpPr>
          <p:nvPr/>
        </p:nvSpPr>
        <p:spPr bwMode="auto">
          <a:xfrm>
            <a:off x="4117529" y="5197475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60</a:t>
            </a:r>
          </a:p>
        </p:txBody>
      </p:sp>
      <p:sp>
        <p:nvSpPr>
          <p:cNvPr id="317" name="Oval 87"/>
          <p:cNvSpPr>
            <a:spLocks noChangeArrowheads="1"/>
          </p:cNvSpPr>
          <p:nvPr/>
        </p:nvSpPr>
        <p:spPr bwMode="auto">
          <a:xfrm>
            <a:off x="4741417" y="5197475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65</a:t>
            </a:r>
          </a:p>
        </p:txBody>
      </p:sp>
      <p:sp>
        <p:nvSpPr>
          <p:cNvPr id="318" name="Text Box 88"/>
          <p:cNvSpPr txBox="1">
            <a:spLocks noChangeArrowheads="1"/>
          </p:cNvSpPr>
          <p:nvPr/>
        </p:nvSpPr>
        <p:spPr bwMode="auto">
          <a:xfrm>
            <a:off x="4836667" y="3551238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319" name="Text Box 89"/>
          <p:cNvSpPr txBox="1">
            <a:spLocks noChangeArrowheads="1"/>
          </p:cNvSpPr>
          <p:nvPr/>
        </p:nvSpPr>
        <p:spPr bwMode="auto">
          <a:xfrm>
            <a:off x="3928617" y="4256088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</a:t>
            </a:r>
          </a:p>
        </p:txBody>
      </p:sp>
      <p:sp>
        <p:nvSpPr>
          <p:cNvPr id="320" name="Text Box 90"/>
          <p:cNvSpPr txBox="1">
            <a:spLocks noChangeArrowheads="1"/>
          </p:cNvSpPr>
          <p:nvPr/>
        </p:nvSpPr>
        <p:spPr bwMode="auto">
          <a:xfrm>
            <a:off x="5273229" y="4256088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3</a:t>
            </a:r>
          </a:p>
        </p:txBody>
      </p:sp>
      <p:sp>
        <p:nvSpPr>
          <p:cNvPr id="321" name="Text Box 91"/>
          <p:cNvSpPr txBox="1">
            <a:spLocks noChangeArrowheads="1"/>
          </p:cNvSpPr>
          <p:nvPr/>
        </p:nvSpPr>
        <p:spPr bwMode="auto">
          <a:xfrm>
            <a:off x="4476304" y="4965700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</a:t>
            </a:r>
          </a:p>
        </p:txBody>
      </p:sp>
      <p:sp>
        <p:nvSpPr>
          <p:cNvPr id="322" name="Text Box 92"/>
          <p:cNvSpPr txBox="1">
            <a:spLocks noChangeArrowheads="1"/>
          </p:cNvSpPr>
          <p:nvPr/>
        </p:nvSpPr>
        <p:spPr bwMode="auto">
          <a:xfrm>
            <a:off x="5058917" y="4965700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</a:t>
            </a:r>
          </a:p>
        </p:txBody>
      </p:sp>
      <p:sp>
        <p:nvSpPr>
          <p:cNvPr id="323" name="Text Box 93"/>
          <p:cNvSpPr txBox="1">
            <a:spLocks noChangeArrowheads="1"/>
          </p:cNvSpPr>
          <p:nvPr/>
        </p:nvSpPr>
        <p:spPr bwMode="auto">
          <a:xfrm>
            <a:off x="5706617" y="4965700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</a:t>
            </a:r>
          </a:p>
        </p:txBody>
      </p:sp>
      <p:sp>
        <p:nvSpPr>
          <p:cNvPr id="324" name="Oval 94"/>
          <p:cNvSpPr>
            <a:spLocks noChangeArrowheads="1"/>
          </p:cNvSpPr>
          <p:nvPr/>
        </p:nvSpPr>
        <p:spPr bwMode="auto">
          <a:xfrm>
            <a:off x="3509517" y="5226050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54</a:t>
            </a:r>
          </a:p>
        </p:txBody>
      </p:sp>
      <p:sp>
        <p:nvSpPr>
          <p:cNvPr id="325" name="Text Box 95"/>
          <p:cNvSpPr txBox="1">
            <a:spLocks noChangeArrowheads="1"/>
          </p:cNvSpPr>
          <p:nvPr/>
        </p:nvSpPr>
        <p:spPr bwMode="auto">
          <a:xfrm>
            <a:off x="3528567" y="4983163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</a:t>
            </a:r>
          </a:p>
        </p:txBody>
      </p:sp>
      <p:cxnSp>
        <p:nvCxnSpPr>
          <p:cNvPr id="326" name="AutoShape 96"/>
          <p:cNvCxnSpPr>
            <a:cxnSpLocks noChangeShapeType="1"/>
            <a:stCxn id="313" idx="6"/>
            <a:endCxn id="310" idx="7"/>
          </p:cNvCxnSpPr>
          <p:nvPr/>
        </p:nvCxnSpPr>
        <p:spPr bwMode="auto">
          <a:xfrm>
            <a:off x="4950967" y="3983038"/>
            <a:ext cx="312737" cy="552450"/>
          </a:xfrm>
          <a:prstGeom prst="curvedConnector2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" name="AutoShape 97"/>
          <p:cNvSpPr>
            <a:spLocks noChangeArrowheads="1"/>
          </p:cNvSpPr>
          <p:nvPr/>
        </p:nvSpPr>
        <p:spPr bwMode="auto">
          <a:xfrm>
            <a:off x="6051104" y="4768850"/>
            <a:ext cx="741363" cy="142875"/>
          </a:xfrm>
          <a:prstGeom prst="rightArrow">
            <a:avLst>
              <a:gd name="adj1" fmla="val 50000"/>
              <a:gd name="adj2" fmla="val 129722"/>
            </a:avLst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28" name="Text Box 98"/>
          <p:cNvSpPr txBox="1">
            <a:spLocks noChangeArrowheads="1"/>
          </p:cNvSpPr>
          <p:nvPr/>
        </p:nvSpPr>
        <p:spPr bwMode="auto">
          <a:xfrm>
            <a:off x="5960617" y="4438650"/>
            <a:ext cx="995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Обмен</a:t>
            </a:r>
          </a:p>
        </p:txBody>
      </p:sp>
      <p:sp>
        <p:nvSpPr>
          <p:cNvPr id="329" name="Oval 99"/>
          <p:cNvSpPr>
            <a:spLocks noChangeArrowheads="1"/>
          </p:cNvSpPr>
          <p:nvPr/>
        </p:nvSpPr>
        <p:spPr bwMode="auto">
          <a:xfrm>
            <a:off x="7844979" y="4468813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45</a:t>
            </a:r>
          </a:p>
        </p:txBody>
      </p:sp>
      <p:sp>
        <p:nvSpPr>
          <p:cNvPr id="330" name="Oval 100"/>
          <p:cNvSpPr>
            <a:spLocks noChangeArrowheads="1"/>
          </p:cNvSpPr>
          <p:nvPr/>
        </p:nvSpPr>
        <p:spPr bwMode="auto">
          <a:xfrm>
            <a:off x="8418067" y="5202238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70</a:t>
            </a:r>
          </a:p>
        </p:txBody>
      </p:sp>
      <p:sp>
        <p:nvSpPr>
          <p:cNvPr id="331" name="Oval 101"/>
          <p:cNvSpPr>
            <a:spLocks noChangeArrowheads="1"/>
          </p:cNvSpPr>
          <p:nvPr/>
        </p:nvSpPr>
        <p:spPr bwMode="auto">
          <a:xfrm>
            <a:off x="7451279" y="3741738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43</a:t>
            </a:r>
          </a:p>
        </p:txBody>
      </p:sp>
      <p:sp>
        <p:nvSpPr>
          <p:cNvPr id="332" name="Oval 102"/>
          <p:cNvSpPr>
            <a:spLocks noChangeArrowheads="1"/>
          </p:cNvSpPr>
          <p:nvPr/>
        </p:nvSpPr>
        <p:spPr bwMode="auto">
          <a:xfrm>
            <a:off x="7044879" y="4468813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28</a:t>
            </a:r>
          </a:p>
        </p:txBody>
      </p:sp>
      <p:sp>
        <p:nvSpPr>
          <p:cNvPr id="333" name="Line 103"/>
          <p:cNvSpPr>
            <a:spLocks noChangeShapeType="1"/>
          </p:cNvSpPr>
          <p:nvPr/>
        </p:nvSpPr>
        <p:spPr bwMode="auto">
          <a:xfrm flipH="1">
            <a:off x="7416354" y="4208463"/>
            <a:ext cx="157163" cy="2841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34" name="Oval 104"/>
          <p:cNvSpPr>
            <a:spLocks noChangeArrowheads="1"/>
          </p:cNvSpPr>
          <p:nvPr/>
        </p:nvSpPr>
        <p:spPr bwMode="auto">
          <a:xfrm>
            <a:off x="7170292" y="5202238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60</a:t>
            </a:r>
          </a:p>
        </p:txBody>
      </p:sp>
      <p:sp>
        <p:nvSpPr>
          <p:cNvPr id="335" name="Oval 105"/>
          <p:cNvSpPr>
            <a:spLocks noChangeArrowheads="1"/>
          </p:cNvSpPr>
          <p:nvPr/>
        </p:nvSpPr>
        <p:spPr bwMode="auto">
          <a:xfrm>
            <a:off x="7794179" y="5202238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65</a:t>
            </a:r>
          </a:p>
        </p:txBody>
      </p:sp>
      <p:sp>
        <p:nvSpPr>
          <p:cNvPr id="336" name="Text Box 106"/>
          <p:cNvSpPr txBox="1">
            <a:spLocks noChangeArrowheads="1"/>
          </p:cNvSpPr>
          <p:nvPr/>
        </p:nvSpPr>
        <p:spPr bwMode="auto">
          <a:xfrm>
            <a:off x="7889429" y="3556000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337" name="Text Box 107"/>
          <p:cNvSpPr txBox="1">
            <a:spLocks noChangeArrowheads="1"/>
          </p:cNvSpPr>
          <p:nvPr/>
        </p:nvSpPr>
        <p:spPr bwMode="auto">
          <a:xfrm>
            <a:off x="6981379" y="4260850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</a:t>
            </a:r>
          </a:p>
        </p:txBody>
      </p:sp>
      <p:sp>
        <p:nvSpPr>
          <p:cNvPr id="338" name="Text Box 108"/>
          <p:cNvSpPr txBox="1">
            <a:spLocks noChangeArrowheads="1"/>
          </p:cNvSpPr>
          <p:nvPr/>
        </p:nvSpPr>
        <p:spPr bwMode="auto">
          <a:xfrm>
            <a:off x="8325992" y="4260850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3</a:t>
            </a:r>
          </a:p>
        </p:txBody>
      </p:sp>
      <p:sp>
        <p:nvSpPr>
          <p:cNvPr id="339" name="Text Box 109"/>
          <p:cNvSpPr txBox="1">
            <a:spLocks noChangeArrowheads="1"/>
          </p:cNvSpPr>
          <p:nvPr/>
        </p:nvSpPr>
        <p:spPr bwMode="auto">
          <a:xfrm>
            <a:off x="7529067" y="4970463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</a:t>
            </a:r>
          </a:p>
        </p:txBody>
      </p:sp>
      <p:sp>
        <p:nvSpPr>
          <p:cNvPr id="340" name="Text Box 110"/>
          <p:cNvSpPr txBox="1">
            <a:spLocks noChangeArrowheads="1"/>
          </p:cNvSpPr>
          <p:nvPr/>
        </p:nvSpPr>
        <p:spPr bwMode="auto">
          <a:xfrm>
            <a:off x="8111679" y="4970463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</a:t>
            </a:r>
          </a:p>
        </p:txBody>
      </p:sp>
      <p:sp>
        <p:nvSpPr>
          <p:cNvPr id="341" name="Text Box 111"/>
          <p:cNvSpPr txBox="1">
            <a:spLocks noChangeArrowheads="1"/>
          </p:cNvSpPr>
          <p:nvPr/>
        </p:nvSpPr>
        <p:spPr bwMode="auto">
          <a:xfrm>
            <a:off x="8759379" y="4970463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</a:t>
            </a:r>
          </a:p>
        </p:txBody>
      </p:sp>
      <p:sp>
        <p:nvSpPr>
          <p:cNvPr id="342" name="Oval 112"/>
          <p:cNvSpPr>
            <a:spLocks noChangeArrowheads="1"/>
          </p:cNvSpPr>
          <p:nvPr/>
        </p:nvSpPr>
        <p:spPr bwMode="auto">
          <a:xfrm>
            <a:off x="6562279" y="5230813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54</a:t>
            </a:r>
          </a:p>
        </p:txBody>
      </p:sp>
      <p:sp>
        <p:nvSpPr>
          <p:cNvPr id="343" name="Text Box 113"/>
          <p:cNvSpPr txBox="1">
            <a:spLocks noChangeArrowheads="1"/>
          </p:cNvSpPr>
          <p:nvPr/>
        </p:nvSpPr>
        <p:spPr bwMode="auto">
          <a:xfrm>
            <a:off x="6581329" y="4987925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3590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/>
      <p:bldP spid="128" grpId="0" animBg="1"/>
      <p:bldP spid="129" grpId="0" animBg="1"/>
      <p:bldP spid="130" grpId="0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/>
      <p:bldP spid="292" grpId="0" animBg="1"/>
      <p:bldP spid="293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07" grpId="0" animBg="1"/>
      <p:bldP spid="308" grpId="0" animBg="1"/>
      <p:bldP spid="309" grpId="0"/>
      <p:bldP spid="310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7" grpId="0" animBg="1"/>
      <p:bldP spid="328" grpId="0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Oval 2"/>
          <p:cNvSpPr>
            <a:spLocks noChangeArrowheads="1"/>
          </p:cNvSpPr>
          <p:nvPr/>
        </p:nvSpPr>
        <p:spPr bwMode="auto">
          <a:xfrm>
            <a:off x="3039617" y="1245469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45</a:t>
            </a:r>
          </a:p>
        </p:txBody>
      </p:sp>
      <p:sp>
        <p:nvSpPr>
          <p:cNvPr id="151" name="Oval 3"/>
          <p:cNvSpPr>
            <a:spLocks noChangeArrowheads="1"/>
          </p:cNvSpPr>
          <p:nvPr/>
        </p:nvSpPr>
        <p:spPr bwMode="auto">
          <a:xfrm>
            <a:off x="3612704" y="1978894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70</a:t>
            </a:r>
          </a:p>
        </p:txBody>
      </p:sp>
      <p:sp>
        <p:nvSpPr>
          <p:cNvPr id="152" name="Oval 4"/>
          <p:cNvSpPr>
            <a:spLocks noChangeArrowheads="1"/>
          </p:cNvSpPr>
          <p:nvPr/>
        </p:nvSpPr>
        <p:spPr bwMode="auto">
          <a:xfrm>
            <a:off x="2645917" y="518394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43</a:t>
            </a:r>
          </a:p>
        </p:txBody>
      </p:sp>
      <p:sp>
        <p:nvSpPr>
          <p:cNvPr id="153" name="Oval 5"/>
          <p:cNvSpPr>
            <a:spLocks noChangeArrowheads="1"/>
          </p:cNvSpPr>
          <p:nvPr/>
        </p:nvSpPr>
        <p:spPr bwMode="auto">
          <a:xfrm>
            <a:off x="2239517" y="1245469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28</a:t>
            </a:r>
          </a:p>
        </p:txBody>
      </p:sp>
      <p:sp>
        <p:nvSpPr>
          <p:cNvPr id="154" name="Line 6"/>
          <p:cNvSpPr>
            <a:spLocks noChangeShapeType="1"/>
          </p:cNvSpPr>
          <p:nvPr/>
        </p:nvSpPr>
        <p:spPr bwMode="auto">
          <a:xfrm flipH="1">
            <a:off x="2610992" y="985119"/>
            <a:ext cx="157162" cy="2841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5" name="Oval 7"/>
          <p:cNvSpPr>
            <a:spLocks noChangeArrowheads="1"/>
          </p:cNvSpPr>
          <p:nvPr/>
        </p:nvSpPr>
        <p:spPr bwMode="auto">
          <a:xfrm>
            <a:off x="2364929" y="1978894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60</a:t>
            </a:r>
          </a:p>
        </p:txBody>
      </p:sp>
      <p:sp>
        <p:nvSpPr>
          <p:cNvPr id="156" name="Oval 8"/>
          <p:cNvSpPr>
            <a:spLocks noChangeArrowheads="1"/>
          </p:cNvSpPr>
          <p:nvPr/>
        </p:nvSpPr>
        <p:spPr bwMode="auto">
          <a:xfrm>
            <a:off x="2988817" y="1978894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65</a:t>
            </a:r>
          </a:p>
        </p:txBody>
      </p:sp>
      <p:sp>
        <p:nvSpPr>
          <p:cNvPr id="157" name="Text Box 9"/>
          <p:cNvSpPr txBox="1">
            <a:spLocks noChangeArrowheads="1"/>
          </p:cNvSpPr>
          <p:nvPr/>
        </p:nvSpPr>
        <p:spPr bwMode="auto">
          <a:xfrm>
            <a:off x="3084067" y="332656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158" name="Text Box 10"/>
          <p:cNvSpPr txBox="1">
            <a:spLocks noChangeArrowheads="1"/>
          </p:cNvSpPr>
          <p:nvPr/>
        </p:nvSpPr>
        <p:spPr bwMode="auto">
          <a:xfrm>
            <a:off x="2176017" y="1037506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</a:t>
            </a:r>
          </a:p>
        </p:txBody>
      </p:sp>
      <p:sp>
        <p:nvSpPr>
          <p:cNvPr id="159" name="Text Box 11"/>
          <p:cNvSpPr txBox="1">
            <a:spLocks noChangeArrowheads="1"/>
          </p:cNvSpPr>
          <p:nvPr/>
        </p:nvSpPr>
        <p:spPr bwMode="auto">
          <a:xfrm>
            <a:off x="3520629" y="1037506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3</a:t>
            </a:r>
          </a:p>
        </p:txBody>
      </p:sp>
      <p:sp>
        <p:nvSpPr>
          <p:cNvPr id="160" name="Text Box 12"/>
          <p:cNvSpPr txBox="1">
            <a:spLocks noChangeArrowheads="1"/>
          </p:cNvSpPr>
          <p:nvPr/>
        </p:nvSpPr>
        <p:spPr bwMode="auto">
          <a:xfrm>
            <a:off x="2723704" y="1747119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</a:t>
            </a:r>
          </a:p>
        </p:txBody>
      </p:sp>
      <p:sp>
        <p:nvSpPr>
          <p:cNvPr id="161" name="Text Box 13"/>
          <p:cNvSpPr txBox="1">
            <a:spLocks noChangeArrowheads="1"/>
          </p:cNvSpPr>
          <p:nvPr/>
        </p:nvSpPr>
        <p:spPr bwMode="auto">
          <a:xfrm>
            <a:off x="3306317" y="1747119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</a:t>
            </a:r>
          </a:p>
        </p:txBody>
      </p:sp>
      <p:sp>
        <p:nvSpPr>
          <p:cNvPr id="162" name="Text Box 14"/>
          <p:cNvSpPr txBox="1">
            <a:spLocks noChangeArrowheads="1"/>
          </p:cNvSpPr>
          <p:nvPr/>
        </p:nvSpPr>
        <p:spPr bwMode="auto">
          <a:xfrm>
            <a:off x="3954017" y="1747119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</a:t>
            </a:r>
          </a:p>
        </p:txBody>
      </p:sp>
      <p:sp>
        <p:nvSpPr>
          <p:cNvPr id="163" name="Oval 15"/>
          <p:cNvSpPr>
            <a:spLocks noChangeArrowheads="1"/>
          </p:cNvSpPr>
          <p:nvPr/>
        </p:nvSpPr>
        <p:spPr bwMode="auto">
          <a:xfrm>
            <a:off x="1756917" y="2007469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54</a:t>
            </a:r>
          </a:p>
        </p:txBody>
      </p:sp>
      <p:sp>
        <p:nvSpPr>
          <p:cNvPr id="164" name="Text Box 16"/>
          <p:cNvSpPr txBox="1">
            <a:spLocks noChangeArrowheads="1"/>
          </p:cNvSpPr>
          <p:nvPr/>
        </p:nvSpPr>
        <p:spPr bwMode="auto">
          <a:xfrm>
            <a:off x="1775967" y="1764581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</a:t>
            </a:r>
          </a:p>
        </p:txBody>
      </p:sp>
      <p:sp>
        <p:nvSpPr>
          <p:cNvPr id="165" name="AutoShape 17"/>
          <p:cNvSpPr>
            <a:spLocks noChangeArrowheads="1"/>
          </p:cNvSpPr>
          <p:nvPr/>
        </p:nvSpPr>
        <p:spPr bwMode="auto">
          <a:xfrm>
            <a:off x="261492" y="1413744"/>
            <a:ext cx="1150937" cy="142875"/>
          </a:xfrm>
          <a:prstGeom prst="rightArrow">
            <a:avLst>
              <a:gd name="adj1" fmla="val 50000"/>
              <a:gd name="adj2" fmla="val 201389"/>
            </a:avLst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6" name="Text Box 18"/>
          <p:cNvSpPr txBox="1">
            <a:spLocks noChangeArrowheads="1"/>
          </p:cNvSpPr>
          <p:nvPr/>
        </p:nvSpPr>
        <p:spPr bwMode="auto">
          <a:xfrm>
            <a:off x="107504" y="1083544"/>
            <a:ext cx="2078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Восстановление</a:t>
            </a:r>
          </a:p>
        </p:txBody>
      </p:sp>
      <p:cxnSp>
        <p:nvCxnSpPr>
          <p:cNvPr id="167" name="AutoShape 19"/>
          <p:cNvCxnSpPr>
            <a:cxnSpLocks noChangeShapeType="1"/>
            <a:stCxn id="152" idx="6"/>
            <a:endCxn id="153" idx="6"/>
          </p:cNvCxnSpPr>
          <p:nvPr/>
        </p:nvCxnSpPr>
        <p:spPr bwMode="auto">
          <a:xfrm flipH="1">
            <a:off x="2791967" y="764456"/>
            <a:ext cx="406400" cy="727075"/>
          </a:xfrm>
          <a:prstGeom prst="curvedConnector3">
            <a:avLst>
              <a:gd name="adj1" fmla="val -56250"/>
            </a:avLst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AutoShape 20"/>
          <p:cNvSpPr>
            <a:spLocks noChangeArrowheads="1"/>
          </p:cNvSpPr>
          <p:nvPr/>
        </p:nvSpPr>
        <p:spPr bwMode="auto">
          <a:xfrm>
            <a:off x="4585842" y="1458194"/>
            <a:ext cx="741362" cy="142875"/>
          </a:xfrm>
          <a:prstGeom prst="rightArrow">
            <a:avLst>
              <a:gd name="adj1" fmla="val 50000"/>
              <a:gd name="adj2" fmla="val 129722"/>
            </a:avLst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9" name="Text Box 21"/>
          <p:cNvSpPr txBox="1">
            <a:spLocks noChangeArrowheads="1"/>
          </p:cNvSpPr>
          <p:nvPr/>
        </p:nvSpPr>
        <p:spPr bwMode="auto">
          <a:xfrm>
            <a:off x="4495354" y="1127994"/>
            <a:ext cx="995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Обмен</a:t>
            </a:r>
          </a:p>
        </p:txBody>
      </p:sp>
      <p:sp>
        <p:nvSpPr>
          <p:cNvPr id="170" name="Oval 22"/>
          <p:cNvSpPr>
            <a:spLocks noChangeArrowheads="1"/>
          </p:cNvSpPr>
          <p:nvPr/>
        </p:nvSpPr>
        <p:spPr bwMode="auto">
          <a:xfrm>
            <a:off x="7256017" y="1261344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45</a:t>
            </a:r>
          </a:p>
        </p:txBody>
      </p:sp>
      <p:sp>
        <p:nvSpPr>
          <p:cNvPr id="171" name="Oval 23"/>
          <p:cNvSpPr>
            <a:spLocks noChangeArrowheads="1"/>
          </p:cNvSpPr>
          <p:nvPr/>
        </p:nvSpPr>
        <p:spPr bwMode="auto">
          <a:xfrm>
            <a:off x="7829104" y="1994769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70</a:t>
            </a:r>
          </a:p>
        </p:txBody>
      </p:sp>
      <p:sp>
        <p:nvSpPr>
          <p:cNvPr id="172" name="Oval 24"/>
          <p:cNvSpPr>
            <a:spLocks noChangeArrowheads="1"/>
          </p:cNvSpPr>
          <p:nvPr/>
        </p:nvSpPr>
        <p:spPr bwMode="auto">
          <a:xfrm>
            <a:off x="6862317" y="534269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28</a:t>
            </a:r>
          </a:p>
        </p:txBody>
      </p:sp>
      <p:sp>
        <p:nvSpPr>
          <p:cNvPr id="173" name="Oval 25"/>
          <p:cNvSpPr>
            <a:spLocks noChangeArrowheads="1"/>
          </p:cNvSpPr>
          <p:nvPr/>
        </p:nvSpPr>
        <p:spPr bwMode="auto">
          <a:xfrm>
            <a:off x="6455917" y="1261344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43</a:t>
            </a:r>
          </a:p>
        </p:txBody>
      </p:sp>
      <p:sp>
        <p:nvSpPr>
          <p:cNvPr id="174" name="Oval 26"/>
          <p:cNvSpPr>
            <a:spLocks noChangeArrowheads="1"/>
          </p:cNvSpPr>
          <p:nvPr/>
        </p:nvSpPr>
        <p:spPr bwMode="auto">
          <a:xfrm>
            <a:off x="6581329" y="1994769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60</a:t>
            </a:r>
          </a:p>
        </p:txBody>
      </p:sp>
      <p:sp>
        <p:nvSpPr>
          <p:cNvPr id="175" name="Oval 27"/>
          <p:cNvSpPr>
            <a:spLocks noChangeArrowheads="1"/>
          </p:cNvSpPr>
          <p:nvPr/>
        </p:nvSpPr>
        <p:spPr bwMode="auto">
          <a:xfrm>
            <a:off x="7205217" y="1994769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65</a:t>
            </a:r>
          </a:p>
        </p:txBody>
      </p:sp>
      <p:sp>
        <p:nvSpPr>
          <p:cNvPr id="176" name="Text Box 28"/>
          <p:cNvSpPr txBox="1">
            <a:spLocks noChangeArrowheads="1"/>
          </p:cNvSpPr>
          <p:nvPr/>
        </p:nvSpPr>
        <p:spPr bwMode="auto">
          <a:xfrm>
            <a:off x="7300467" y="348531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177" name="Text Box 29"/>
          <p:cNvSpPr txBox="1">
            <a:spLocks noChangeArrowheads="1"/>
          </p:cNvSpPr>
          <p:nvPr/>
        </p:nvSpPr>
        <p:spPr bwMode="auto">
          <a:xfrm>
            <a:off x="6392417" y="1053381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</a:t>
            </a:r>
          </a:p>
        </p:txBody>
      </p:sp>
      <p:sp>
        <p:nvSpPr>
          <p:cNvPr id="178" name="Text Box 30"/>
          <p:cNvSpPr txBox="1">
            <a:spLocks noChangeArrowheads="1"/>
          </p:cNvSpPr>
          <p:nvPr/>
        </p:nvSpPr>
        <p:spPr bwMode="auto">
          <a:xfrm>
            <a:off x="7737029" y="1053381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3</a:t>
            </a:r>
          </a:p>
        </p:txBody>
      </p:sp>
      <p:sp>
        <p:nvSpPr>
          <p:cNvPr id="179" name="Text Box 31"/>
          <p:cNvSpPr txBox="1">
            <a:spLocks noChangeArrowheads="1"/>
          </p:cNvSpPr>
          <p:nvPr/>
        </p:nvSpPr>
        <p:spPr bwMode="auto">
          <a:xfrm>
            <a:off x="6940104" y="1762994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</a:t>
            </a:r>
          </a:p>
        </p:txBody>
      </p:sp>
      <p:sp>
        <p:nvSpPr>
          <p:cNvPr id="180" name="Text Box 32"/>
          <p:cNvSpPr txBox="1">
            <a:spLocks noChangeArrowheads="1"/>
          </p:cNvSpPr>
          <p:nvPr/>
        </p:nvSpPr>
        <p:spPr bwMode="auto">
          <a:xfrm>
            <a:off x="7522717" y="1762994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</a:t>
            </a:r>
          </a:p>
        </p:txBody>
      </p:sp>
      <p:sp>
        <p:nvSpPr>
          <p:cNvPr id="181" name="Text Box 33"/>
          <p:cNvSpPr txBox="1">
            <a:spLocks noChangeArrowheads="1"/>
          </p:cNvSpPr>
          <p:nvPr/>
        </p:nvSpPr>
        <p:spPr bwMode="auto">
          <a:xfrm>
            <a:off x="8170417" y="1762994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</a:t>
            </a:r>
          </a:p>
        </p:txBody>
      </p:sp>
      <p:sp>
        <p:nvSpPr>
          <p:cNvPr id="182" name="Oval 34"/>
          <p:cNvSpPr>
            <a:spLocks noChangeArrowheads="1"/>
          </p:cNvSpPr>
          <p:nvPr/>
        </p:nvSpPr>
        <p:spPr bwMode="auto">
          <a:xfrm>
            <a:off x="5973317" y="2023344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54</a:t>
            </a:r>
          </a:p>
        </p:txBody>
      </p:sp>
      <p:sp>
        <p:nvSpPr>
          <p:cNvPr id="183" name="Text Box 35"/>
          <p:cNvSpPr txBox="1">
            <a:spLocks noChangeArrowheads="1"/>
          </p:cNvSpPr>
          <p:nvPr/>
        </p:nvSpPr>
        <p:spPr bwMode="auto">
          <a:xfrm>
            <a:off x="5992367" y="1780456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</a:t>
            </a:r>
          </a:p>
        </p:txBody>
      </p:sp>
      <p:sp>
        <p:nvSpPr>
          <p:cNvPr id="184" name="Text Box 36"/>
          <p:cNvSpPr txBox="1">
            <a:spLocks noChangeArrowheads="1"/>
          </p:cNvSpPr>
          <p:nvPr/>
        </p:nvSpPr>
        <p:spPr bwMode="auto">
          <a:xfrm>
            <a:off x="171004" y="2775819"/>
            <a:ext cx="881570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В результате получена структура, в которой ключи узлов упорядочены по возрастанию</a:t>
            </a:r>
          </a:p>
        </p:txBody>
      </p:sp>
      <p:sp>
        <p:nvSpPr>
          <p:cNvPr id="185" name="Text Box 37"/>
          <p:cNvSpPr txBox="1">
            <a:spLocks noChangeArrowheads="1"/>
          </p:cNvSpPr>
          <p:nvPr/>
        </p:nvSpPr>
        <p:spPr bwMode="auto">
          <a:xfrm>
            <a:off x="840780" y="3501008"/>
            <a:ext cx="71876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anose="020B0503020204020204" pitchFamily="34" charset="0"/>
              </a:rPr>
              <a:t>Но для применения этого способа нужно уметь представлять сортируемый массив в виде пирамидального дерева</a:t>
            </a:r>
          </a:p>
        </p:txBody>
      </p:sp>
      <p:sp>
        <p:nvSpPr>
          <p:cNvPr id="188" name="Text Box 38"/>
          <p:cNvSpPr txBox="1">
            <a:spLocks noChangeArrowheads="1"/>
          </p:cNvSpPr>
          <p:nvPr/>
        </p:nvSpPr>
        <p:spPr bwMode="auto">
          <a:xfrm>
            <a:off x="144017" y="4293096"/>
            <a:ext cx="881571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В принципе, для </a:t>
            </a:r>
            <a:r>
              <a:rPr kumimoji="0" lang="ru-RU" altLang="ru-RU" sz="2000" b="1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начального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 </a:t>
            </a:r>
            <a:r>
              <a:rPr kumimoji="0" lang="ru-RU" altLang="ru-RU" sz="2000" b="1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построения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дерева из заданного сортируемого массива применяется практически тот же самый подход,  что и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для </a:t>
            </a:r>
            <a:r>
              <a:rPr kumimoji="0" lang="ru-RU" altLang="ru-RU" sz="2000" b="1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восстановления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дерева</a:t>
            </a:r>
          </a:p>
        </p:txBody>
      </p:sp>
      <p:sp>
        <p:nvSpPr>
          <p:cNvPr id="189" name="Text Box 39"/>
          <p:cNvSpPr txBox="1">
            <a:spLocks noChangeArrowheads="1"/>
          </p:cNvSpPr>
          <p:nvPr/>
        </p:nvSpPr>
        <p:spPr bwMode="auto">
          <a:xfrm>
            <a:off x="148779" y="5445224"/>
            <a:ext cx="881570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Вначале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 из заданного массива, исходя из соответствия индексов массива индексам узлов пирамидального дерева,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строится дерево, в котором условие пирамидальности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orbel" panose="020B0503020204020204" pitchFamily="34" charset="0"/>
              </a:rPr>
              <a:t> </a:t>
            </a:r>
            <a:r>
              <a:rPr kumimoji="0" lang="ru-RU" altLang="ru-RU" sz="20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anose="020B0503020204020204" pitchFamily="34" charset="0"/>
              </a:rPr>
              <a:t>ещё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anose="020B0503020204020204" pitchFamily="34" charset="0"/>
              </a:rPr>
              <a:t> </a:t>
            </a:r>
            <a:r>
              <a:rPr kumimoji="0" lang="ru-RU" altLang="ru-RU" sz="20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anose="020B0503020204020204" pitchFamily="34" charset="0"/>
              </a:rPr>
              <a:t>не выполняется</a:t>
            </a:r>
            <a:endParaRPr kumimoji="0" lang="ru-RU" altLang="ru-RU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78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8" grpId="0" animBg="1"/>
      <p:bldP spid="169" grpId="0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/>
      <p:bldP spid="185" grpId="0"/>
      <p:bldP spid="188" grpId="0"/>
      <p:bldP spid="18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323528" y="881425"/>
            <a:ext cx="835292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Возьмем для сортировки , например, такой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10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-элементный массив</a:t>
            </a: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:</a:t>
            </a:r>
            <a:endParaRPr kumimoji="0" lang="ru-RU" altLang="ru-RU" sz="2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rbel" panose="020B0503020204020204" pitchFamily="34" charset="0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 </a:t>
            </a: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{4, 1, 3, 2, 16, 9, 10, 14, 8, 7}</a:t>
            </a: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.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Элементы по одному выбираем из массива и включаем в пирамидальное дерево в соответствии с правилами его заполнения, </a:t>
            </a:r>
            <a:r>
              <a:rPr kumimoji="0" lang="ru-RU" altLang="ru-RU" sz="2000" b="1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не обращая при этом внимания на значения элементов</a:t>
            </a:r>
            <a:endParaRPr kumimoji="0" lang="ru-RU" altLang="ru-RU" sz="20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rbel" panose="020B0503020204020204" pitchFamily="34" charset="0"/>
            </a:endParaRPr>
          </a:p>
        </p:txBody>
      </p:sp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1712714" y="2901727"/>
            <a:ext cx="3579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4   1   3   2   16   9   10   14   8   7</a:t>
            </a:r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1712714" y="2493740"/>
            <a:ext cx="3546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</a:rPr>
              <a:t>1      2     3     4        5      6       7        8      9     10</a:t>
            </a:r>
          </a:p>
        </p:txBody>
      </p: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539552" y="2868390"/>
            <a:ext cx="1057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</a:rPr>
              <a:t>Массив</a:t>
            </a: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544314" y="2428652"/>
            <a:ext cx="1246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</a:rPr>
              <a:t>Индексы</a:t>
            </a: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1722239" y="2868390"/>
            <a:ext cx="284163" cy="3937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7" name="Oval 8"/>
          <p:cNvSpPr>
            <a:spLocks noChangeArrowheads="1"/>
          </p:cNvSpPr>
          <p:nvPr/>
        </p:nvSpPr>
        <p:spPr bwMode="auto">
          <a:xfrm>
            <a:off x="2920802" y="3638327"/>
            <a:ext cx="373062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</a:t>
            </a:r>
          </a:p>
        </p:txBody>
      </p:sp>
      <p:sp>
        <p:nvSpPr>
          <p:cNvPr id="48" name="Text Box 9"/>
          <p:cNvSpPr txBox="1">
            <a:spLocks noChangeArrowheads="1"/>
          </p:cNvSpPr>
          <p:nvPr/>
        </p:nvSpPr>
        <p:spPr bwMode="auto">
          <a:xfrm>
            <a:off x="3270052" y="3452590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49" name="Oval 10"/>
          <p:cNvSpPr>
            <a:spLocks noChangeArrowheads="1"/>
          </p:cNvSpPr>
          <p:nvPr/>
        </p:nvSpPr>
        <p:spPr bwMode="auto">
          <a:xfrm>
            <a:off x="2608064" y="5865590"/>
            <a:ext cx="373063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</a:t>
            </a:r>
          </a:p>
        </p:txBody>
      </p:sp>
      <p:sp>
        <p:nvSpPr>
          <p:cNvPr id="50" name="Text Box 11"/>
          <p:cNvSpPr txBox="1">
            <a:spLocks noChangeArrowheads="1"/>
          </p:cNvSpPr>
          <p:nvPr/>
        </p:nvSpPr>
        <p:spPr bwMode="auto">
          <a:xfrm>
            <a:off x="2957314" y="5679852"/>
            <a:ext cx="346075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10</a:t>
            </a: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>
            <a:off x="1990527" y="3277965"/>
            <a:ext cx="944562" cy="409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2049264" y="2868390"/>
            <a:ext cx="284163" cy="3937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3" name="Line 14"/>
          <p:cNvSpPr>
            <a:spLocks noChangeShapeType="1"/>
          </p:cNvSpPr>
          <p:nvPr/>
        </p:nvSpPr>
        <p:spPr bwMode="auto">
          <a:xfrm flipH="1">
            <a:off x="2566789" y="4062190"/>
            <a:ext cx="409575" cy="2841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" name="Oval 15"/>
          <p:cNvSpPr>
            <a:spLocks noChangeArrowheads="1"/>
          </p:cNvSpPr>
          <p:nvPr/>
        </p:nvSpPr>
        <p:spPr bwMode="auto">
          <a:xfrm>
            <a:off x="2312789" y="4335240"/>
            <a:ext cx="373063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2015927" y="4309840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</a:t>
            </a:r>
          </a:p>
        </p:txBody>
      </p:sp>
      <p:sp>
        <p:nvSpPr>
          <p:cNvPr id="56" name="Line 17"/>
          <p:cNvSpPr>
            <a:spLocks noChangeShapeType="1"/>
          </p:cNvSpPr>
          <p:nvPr/>
        </p:nvSpPr>
        <p:spPr bwMode="auto">
          <a:xfrm>
            <a:off x="2288977" y="3277965"/>
            <a:ext cx="174625" cy="1055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7" name="Rectangle 18"/>
          <p:cNvSpPr>
            <a:spLocks noChangeArrowheads="1"/>
          </p:cNvSpPr>
          <p:nvPr/>
        </p:nvSpPr>
        <p:spPr bwMode="auto">
          <a:xfrm>
            <a:off x="2365177" y="2868390"/>
            <a:ext cx="284162" cy="3937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8" name="Line 19"/>
          <p:cNvSpPr>
            <a:spLocks noChangeShapeType="1"/>
          </p:cNvSpPr>
          <p:nvPr/>
        </p:nvSpPr>
        <p:spPr bwMode="auto">
          <a:xfrm>
            <a:off x="3257352" y="4030440"/>
            <a:ext cx="425450" cy="31591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" name="Oval 20"/>
          <p:cNvSpPr>
            <a:spLocks noChangeArrowheads="1"/>
          </p:cNvSpPr>
          <p:nvPr/>
        </p:nvSpPr>
        <p:spPr bwMode="auto">
          <a:xfrm>
            <a:off x="3512939" y="4335240"/>
            <a:ext cx="373063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3</a:t>
            </a:r>
          </a:p>
        </p:txBody>
      </p:sp>
      <p:sp>
        <p:nvSpPr>
          <p:cNvPr id="60" name="Text Box 21"/>
          <p:cNvSpPr txBox="1">
            <a:spLocks noChangeArrowheads="1"/>
          </p:cNvSpPr>
          <p:nvPr/>
        </p:nvSpPr>
        <p:spPr bwMode="auto">
          <a:xfrm>
            <a:off x="3878064" y="4278090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3</a:t>
            </a:r>
          </a:p>
        </p:txBody>
      </p:sp>
      <p:sp>
        <p:nvSpPr>
          <p:cNvPr id="61" name="Line 22"/>
          <p:cNvSpPr>
            <a:spLocks noChangeShapeType="1"/>
          </p:cNvSpPr>
          <p:nvPr/>
        </p:nvSpPr>
        <p:spPr bwMode="auto">
          <a:xfrm>
            <a:off x="2589014" y="3293840"/>
            <a:ext cx="962025" cy="1087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2" name="Line 23"/>
          <p:cNvSpPr>
            <a:spLocks noChangeShapeType="1"/>
          </p:cNvSpPr>
          <p:nvPr/>
        </p:nvSpPr>
        <p:spPr bwMode="auto">
          <a:xfrm flipH="1">
            <a:off x="1981002" y="4787677"/>
            <a:ext cx="393700" cy="33178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3" name="Oval 24"/>
          <p:cNvSpPr>
            <a:spLocks noChangeArrowheads="1"/>
          </p:cNvSpPr>
          <p:nvPr/>
        </p:nvSpPr>
        <p:spPr bwMode="auto">
          <a:xfrm>
            <a:off x="1790502" y="5108352"/>
            <a:ext cx="373062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</a:t>
            </a:r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1714302" y="4844827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</a:t>
            </a:r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>
            <a:off x="2609652" y="4771802"/>
            <a:ext cx="268287" cy="3476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" name="Oval 27"/>
          <p:cNvSpPr>
            <a:spLocks noChangeArrowheads="1"/>
          </p:cNvSpPr>
          <p:nvPr/>
        </p:nvSpPr>
        <p:spPr bwMode="auto">
          <a:xfrm>
            <a:off x="2665214" y="5108352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16</a:t>
            </a:r>
          </a:p>
        </p:txBody>
      </p:sp>
      <p:sp>
        <p:nvSpPr>
          <p:cNvPr id="67" name="Text Box 28"/>
          <p:cNvSpPr txBox="1">
            <a:spLocks noChangeArrowheads="1"/>
          </p:cNvSpPr>
          <p:nvPr/>
        </p:nvSpPr>
        <p:spPr bwMode="auto">
          <a:xfrm>
            <a:off x="2881114" y="4860702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</a:t>
            </a:r>
          </a:p>
        </p:txBody>
      </p:sp>
      <p:sp>
        <p:nvSpPr>
          <p:cNvPr id="68" name="Line 29"/>
          <p:cNvSpPr>
            <a:spLocks noChangeShapeType="1"/>
          </p:cNvSpPr>
          <p:nvPr/>
        </p:nvSpPr>
        <p:spPr bwMode="auto">
          <a:xfrm flipH="1">
            <a:off x="3481189" y="4851177"/>
            <a:ext cx="157163" cy="2841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9" name="Oval 30"/>
          <p:cNvSpPr>
            <a:spLocks noChangeArrowheads="1"/>
          </p:cNvSpPr>
          <p:nvPr/>
        </p:nvSpPr>
        <p:spPr bwMode="auto">
          <a:xfrm>
            <a:off x="3290689" y="5108352"/>
            <a:ext cx="373063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9</a:t>
            </a:r>
          </a:p>
        </p:txBody>
      </p:sp>
      <p:sp>
        <p:nvSpPr>
          <p:cNvPr id="70" name="Text Box 31"/>
          <p:cNvSpPr txBox="1">
            <a:spLocks noChangeArrowheads="1"/>
          </p:cNvSpPr>
          <p:nvPr/>
        </p:nvSpPr>
        <p:spPr bwMode="auto">
          <a:xfrm>
            <a:off x="3214489" y="4860702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</a:t>
            </a:r>
          </a:p>
        </p:txBody>
      </p:sp>
      <p:sp>
        <p:nvSpPr>
          <p:cNvPr id="71" name="Line 32"/>
          <p:cNvSpPr>
            <a:spLocks noChangeShapeType="1"/>
          </p:cNvSpPr>
          <p:nvPr/>
        </p:nvSpPr>
        <p:spPr bwMode="auto">
          <a:xfrm>
            <a:off x="3839964" y="4801965"/>
            <a:ext cx="220663" cy="3317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3784402" y="5108352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10</a:t>
            </a:r>
          </a:p>
        </p:txBody>
      </p:sp>
      <p:sp>
        <p:nvSpPr>
          <p:cNvPr id="73" name="Text Box 34"/>
          <p:cNvSpPr txBox="1">
            <a:spLocks noChangeArrowheads="1"/>
          </p:cNvSpPr>
          <p:nvPr/>
        </p:nvSpPr>
        <p:spPr bwMode="auto">
          <a:xfrm>
            <a:off x="4222552" y="4876577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</a:t>
            </a:r>
          </a:p>
        </p:txBody>
      </p:sp>
      <p:sp>
        <p:nvSpPr>
          <p:cNvPr id="74" name="Line 35"/>
          <p:cNvSpPr>
            <a:spLocks noChangeShapeType="1"/>
          </p:cNvSpPr>
          <p:nvPr/>
        </p:nvSpPr>
        <p:spPr bwMode="auto">
          <a:xfrm flipH="1">
            <a:off x="1634927" y="5559202"/>
            <a:ext cx="234950" cy="31591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5" name="Oval 36"/>
          <p:cNvSpPr>
            <a:spLocks noChangeArrowheads="1"/>
          </p:cNvSpPr>
          <p:nvPr/>
        </p:nvSpPr>
        <p:spPr bwMode="auto">
          <a:xfrm>
            <a:off x="1387277" y="5865590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14</a:t>
            </a:r>
          </a:p>
        </p:txBody>
      </p:sp>
      <p:sp>
        <p:nvSpPr>
          <p:cNvPr id="76" name="Text Box 37"/>
          <p:cNvSpPr txBox="1">
            <a:spLocks noChangeArrowheads="1"/>
          </p:cNvSpPr>
          <p:nvPr/>
        </p:nvSpPr>
        <p:spPr bwMode="auto">
          <a:xfrm>
            <a:off x="1242814" y="5679852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8</a:t>
            </a:r>
          </a:p>
        </p:txBody>
      </p:sp>
      <p:sp>
        <p:nvSpPr>
          <p:cNvPr id="77" name="Line 38"/>
          <p:cNvSpPr>
            <a:spLocks noChangeShapeType="1"/>
          </p:cNvSpPr>
          <p:nvPr/>
        </p:nvSpPr>
        <p:spPr bwMode="auto">
          <a:xfrm>
            <a:off x="2119114" y="5560790"/>
            <a:ext cx="220663" cy="3317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" name="Oval 39"/>
          <p:cNvSpPr>
            <a:spLocks noChangeArrowheads="1"/>
          </p:cNvSpPr>
          <p:nvPr/>
        </p:nvSpPr>
        <p:spPr bwMode="auto">
          <a:xfrm>
            <a:off x="2074664" y="5865590"/>
            <a:ext cx="373063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8</a:t>
            </a:r>
          </a:p>
        </p:txBody>
      </p:sp>
      <p:sp>
        <p:nvSpPr>
          <p:cNvPr id="79" name="Text Box 40"/>
          <p:cNvSpPr txBox="1">
            <a:spLocks noChangeArrowheads="1"/>
          </p:cNvSpPr>
          <p:nvPr/>
        </p:nvSpPr>
        <p:spPr bwMode="auto">
          <a:xfrm>
            <a:off x="2376289" y="5679852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9</a:t>
            </a:r>
          </a:p>
        </p:txBody>
      </p:sp>
      <p:sp>
        <p:nvSpPr>
          <p:cNvPr id="80" name="Line 41"/>
          <p:cNvSpPr>
            <a:spLocks noChangeShapeType="1"/>
          </p:cNvSpPr>
          <p:nvPr/>
        </p:nvSpPr>
        <p:spPr bwMode="auto">
          <a:xfrm flipH="1">
            <a:off x="2803327" y="5590952"/>
            <a:ext cx="157162" cy="2841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" name="Заголовок 1"/>
          <p:cNvSpPr>
            <a:spLocks noGrp="1"/>
          </p:cNvSpPr>
          <p:nvPr>
            <p:ph type="title"/>
          </p:nvPr>
        </p:nvSpPr>
        <p:spPr>
          <a:xfrm>
            <a:off x="685800" y="53752"/>
            <a:ext cx="7772400" cy="1143000"/>
          </a:xfrm>
        </p:spPr>
        <p:txBody>
          <a:bodyPr/>
          <a:lstStyle/>
          <a:p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Построение пирамиды</a:t>
            </a:r>
            <a:b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ru-RU" sz="36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4" name="Text Box 42"/>
          <p:cNvSpPr txBox="1">
            <a:spLocks noChangeArrowheads="1"/>
          </p:cNvSpPr>
          <p:nvPr/>
        </p:nvSpPr>
        <p:spPr bwMode="auto">
          <a:xfrm>
            <a:off x="5868144" y="2492896"/>
            <a:ext cx="331236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ru-RU" altLang="ru-RU" sz="1800" dirty="0">
                <a:solidFill>
                  <a:srgbClr val="0000FF"/>
                </a:solidFill>
              </a:rPr>
              <a:t>Получилось бинарное дерево общего вида, ключи узлов которого являются соответствующими элементами сортируемого массива</a:t>
            </a:r>
          </a:p>
        </p:txBody>
      </p:sp>
      <p:sp>
        <p:nvSpPr>
          <p:cNvPr id="85" name="Text Box 43"/>
          <p:cNvSpPr txBox="1">
            <a:spLocks noChangeArrowheads="1"/>
          </p:cNvSpPr>
          <p:nvPr/>
        </p:nvSpPr>
        <p:spPr bwMode="auto">
          <a:xfrm>
            <a:off x="5868144" y="4725144"/>
            <a:ext cx="295232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ru-RU" altLang="ru-RU" sz="1800" dirty="0">
                <a:solidFill>
                  <a:srgbClr val="0000FF"/>
                </a:solidFill>
              </a:rPr>
              <a:t>Это дерево </a:t>
            </a:r>
            <a:r>
              <a:rPr lang="ru-RU" altLang="ru-RU" sz="1800" i="1" dirty="0">
                <a:solidFill>
                  <a:srgbClr val="FF0000"/>
                </a:solidFill>
              </a:rPr>
              <a:t>не является пирамидальным</a:t>
            </a:r>
            <a:r>
              <a:rPr lang="ru-RU" altLang="ru-RU" sz="1800" dirty="0">
                <a:solidFill>
                  <a:srgbClr val="0000FF"/>
                </a:solidFill>
              </a:rPr>
              <a:t>, но его довольно просто можно преобразовать в пирамидальное  </a:t>
            </a:r>
          </a:p>
        </p:txBody>
      </p:sp>
    </p:spTree>
    <p:extLst>
      <p:ext uri="{BB962C8B-B14F-4D97-AF65-F5344CB8AC3E}">
        <p14:creationId xmlns:p14="http://schemas.microsoft.com/office/powerpoint/2010/main" val="416860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 animBg="1"/>
      <p:bldP spid="46" grpId="1" animBg="1"/>
      <p:bldP spid="47" grpId="0" animBg="1"/>
      <p:bldP spid="48" grpId="0" animBg="1"/>
      <p:bldP spid="49" grpId="0" animBg="1"/>
      <p:bldP spid="50" grpId="0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6" grpId="0" animBg="1"/>
      <p:bldP spid="56" grpId="1" animBg="1"/>
      <p:bldP spid="57" grpId="0" animBg="1"/>
      <p:bldP spid="58" grpId="0" animBg="1"/>
      <p:bldP spid="59" grpId="0" animBg="1"/>
      <p:bldP spid="60" grpId="0" animBg="1"/>
      <p:bldP spid="61" grpId="0" animBg="1"/>
      <p:bldP spid="61" grpId="1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4" grpId="0"/>
      <p:bldP spid="8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 2"/>
          <p:cNvSpPr>
            <a:spLocks noChangeArrowheads="1"/>
          </p:cNvSpPr>
          <p:nvPr/>
        </p:nvSpPr>
        <p:spPr bwMode="auto">
          <a:xfrm>
            <a:off x="3289994" y="446386"/>
            <a:ext cx="373063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</a:t>
            </a:r>
          </a:p>
        </p:txBody>
      </p:sp>
      <p:sp>
        <p:nvSpPr>
          <p:cNvPr id="82" name="Text Box 3"/>
          <p:cNvSpPr txBox="1">
            <a:spLocks noChangeArrowheads="1"/>
          </p:cNvSpPr>
          <p:nvPr/>
        </p:nvSpPr>
        <p:spPr bwMode="auto">
          <a:xfrm>
            <a:off x="3639244" y="260648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86" name="Oval 4"/>
          <p:cNvSpPr>
            <a:spLocks noChangeArrowheads="1"/>
          </p:cNvSpPr>
          <p:nvPr/>
        </p:nvSpPr>
        <p:spPr bwMode="auto">
          <a:xfrm>
            <a:off x="2977257" y="2673648"/>
            <a:ext cx="373062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</a:t>
            </a:r>
          </a:p>
        </p:txBody>
      </p:sp>
      <p:sp>
        <p:nvSpPr>
          <p:cNvPr id="87" name="Text Box 5"/>
          <p:cNvSpPr txBox="1">
            <a:spLocks noChangeArrowheads="1"/>
          </p:cNvSpPr>
          <p:nvPr/>
        </p:nvSpPr>
        <p:spPr bwMode="auto">
          <a:xfrm>
            <a:off x="3326507" y="2487911"/>
            <a:ext cx="346075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10</a:t>
            </a:r>
          </a:p>
        </p:txBody>
      </p:sp>
      <p:sp>
        <p:nvSpPr>
          <p:cNvPr id="88" name="Line 6"/>
          <p:cNvSpPr>
            <a:spLocks noChangeShapeType="1"/>
          </p:cNvSpPr>
          <p:nvPr/>
        </p:nvSpPr>
        <p:spPr bwMode="auto">
          <a:xfrm flipH="1">
            <a:off x="2935982" y="870248"/>
            <a:ext cx="409575" cy="2841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" name="Oval 7"/>
          <p:cNvSpPr>
            <a:spLocks noChangeArrowheads="1"/>
          </p:cNvSpPr>
          <p:nvPr/>
        </p:nvSpPr>
        <p:spPr bwMode="auto">
          <a:xfrm>
            <a:off x="2681982" y="1143298"/>
            <a:ext cx="373062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90" name="Text Box 8"/>
          <p:cNvSpPr txBox="1">
            <a:spLocks noChangeArrowheads="1"/>
          </p:cNvSpPr>
          <p:nvPr/>
        </p:nvSpPr>
        <p:spPr bwMode="auto">
          <a:xfrm>
            <a:off x="2385119" y="1117898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</a:t>
            </a:r>
          </a:p>
        </p:txBody>
      </p:sp>
      <p:sp>
        <p:nvSpPr>
          <p:cNvPr id="91" name="Line 9"/>
          <p:cNvSpPr>
            <a:spLocks noChangeShapeType="1"/>
          </p:cNvSpPr>
          <p:nvPr/>
        </p:nvSpPr>
        <p:spPr bwMode="auto">
          <a:xfrm>
            <a:off x="3626544" y="838498"/>
            <a:ext cx="425450" cy="31591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" name="Oval 10"/>
          <p:cNvSpPr>
            <a:spLocks noChangeArrowheads="1"/>
          </p:cNvSpPr>
          <p:nvPr/>
        </p:nvSpPr>
        <p:spPr bwMode="auto">
          <a:xfrm>
            <a:off x="3882132" y="1143298"/>
            <a:ext cx="373062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3</a:t>
            </a:r>
          </a:p>
        </p:txBody>
      </p:sp>
      <p:sp>
        <p:nvSpPr>
          <p:cNvPr id="93" name="Text Box 11"/>
          <p:cNvSpPr txBox="1">
            <a:spLocks noChangeArrowheads="1"/>
          </p:cNvSpPr>
          <p:nvPr/>
        </p:nvSpPr>
        <p:spPr bwMode="auto">
          <a:xfrm>
            <a:off x="4247257" y="1086148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3</a:t>
            </a:r>
          </a:p>
        </p:txBody>
      </p:sp>
      <p:sp>
        <p:nvSpPr>
          <p:cNvPr id="94" name="Line 12"/>
          <p:cNvSpPr>
            <a:spLocks noChangeShapeType="1"/>
          </p:cNvSpPr>
          <p:nvPr/>
        </p:nvSpPr>
        <p:spPr bwMode="auto">
          <a:xfrm flipH="1">
            <a:off x="2350194" y="1595736"/>
            <a:ext cx="393700" cy="3317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" name="Oval 13"/>
          <p:cNvSpPr>
            <a:spLocks noChangeArrowheads="1"/>
          </p:cNvSpPr>
          <p:nvPr/>
        </p:nvSpPr>
        <p:spPr bwMode="auto">
          <a:xfrm>
            <a:off x="2159694" y="1916411"/>
            <a:ext cx="373063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</a:t>
            </a:r>
          </a:p>
        </p:txBody>
      </p:sp>
      <p:sp>
        <p:nvSpPr>
          <p:cNvPr id="96" name="Text Box 14"/>
          <p:cNvSpPr txBox="1">
            <a:spLocks noChangeArrowheads="1"/>
          </p:cNvSpPr>
          <p:nvPr/>
        </p:nvSpPr>
        <p:spPr bwMode="auto">
          <a:xfrm>
            <a:off x="2083494" y="1652886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</a:t>
            </a:r>
          </a:p>
        </p:txBody>
      </p:sp>
      <p:sp>
        <p:nvSpPr>
          <p:cNvPr id="97" name="Line 15"/>
          <p:cNvSpPr>
            <a:spLocks noChangeShapeType="1"/>
          </p:cNvSpPr>
          <p:nvPr/>
        </p:nvSpPr>
        <p:spPr bwMode="auto">
          <a:xfrm>
            <a:off x="2978844" y="1579861"/>
            <a:ext cx="268288" cy="3476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8" name="Oval 16"/>
          <p:cNvSpPr>
            <a:spLocks noChangeArrowheads="1"/>
          </p:cNvSpPr>
          <p:nvPr/>
        </p:nvSpPr>
        <p:spPr bwMode="auto">
          <a:xfrm>
            <a:off x="3034407" y="1916411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16</a:t>
            </a:r>
          </a:p>
        </p:txBody>
      </p:sp>
      <p:sp>
        <p:nvSpPr>
          <p:cNvPr id="99" name="Text Box 17"/>
          <p:cNvSpPr txBox="1">
            <a:spLocks noChangeArrowheads="1"/>
          </p:cNvSpPr>
          <p:nvPr/>
        </p:nvSpPr>
        <p:spPr bwMode="auto">
          <a:xfrm>
            <a:off x="3250307" y="1668761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</a:t>
            </a:r>
          </a:p>
        </p:txBody>
      </p:sp>
      <p:sp>
        <p:nvSpPr>
          <p:cNvPr id="100" name="Line 18"/>
          <p:cNvSpPr>
            <a:spLocks noChangeShapeType="1"/>
          </p:cNvSpPr>
          <p:nvPr/>
        </p:nvSpPr>
        <p:spPr bwMode="auto">
          <a:xfrm flipH="1">
            <a:off x="3850382" y="1659236"/>
            <a:ext cx="157162" cy="2841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1" name="Oval 19"/>
          <p:cNvSpPr>
            <a:spLocks noChangeArrowheads="1"/>
          </p:cNvSpPr>
          <p:nvPr/>
        </p:nvSpPr>
        <p:spPr bwMode="auto">
          <a:xfrm>
            <a:off x="3659882" y="1916411"/>
            <a:ext cx="373062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9</a:t>
            </a:r>
          </a:p>
        </p:txBody>
      </p:sp>
      <p:sp>
        <p:nvSpPr>
          <p:cNvPr id="102" name="Text Box 20"/>
          <p:cNvSpPr txBox="1">
            <a:spLocks noChangeArrowheads="1"/>
          </p:cNvSpPr>
          <p:nvPr/>
        </p:nvSpPr>
        <p:spPr bwMode="auto">
          <a:xfrm>
            <a:off x="3583682" y="1668761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</a:t>
            </a:r>
          </a:p>
        </p:txBody>
      </p:sp>
      <p:sp>
        <p:nvSpPr>
          <p:cNvPr id="103" name="Line 21"/>
          <p:cNvSpPr>
            <a:spLocks noChangeShapeType="1"/>
          </p:cNvSpPr>
          <p:nvPr/>
        </p:nvSpPr>
        <p:spPr bwMode="auto">
          <a:xfrm>
            <a:off x="4209157" y="1610023"/>
            <a:ext cx="220662" cy="33178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4" name="Oval 22"/>
          <p:cNvSpPr>
            <a:spLocks noChangeArrowheads="1"/>
          </p:cNvSpPr>
          <p:nvPr/>
        </p:nvSpPr>
        <p:spPr bwMode="auto">
          <a:xfrm>
            <a:off x="4153594" y="1916411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10</a:t>
            </a:r>
          </a:p>
        </p:txBody>
      </p:sp>
      <p:sp>
        <p:nvSpPr>
          <p:cNvPr id="105" name="Text Box 23"/>
          <p:cNvSpPr txBox="1">
            <a:spLocks noChangeArrowheads="1"/>
          </p:cNvSpPr>
          <p:nvPr/>
        </p:nvSpPr>
        <p:spPr bwMode="auto">
          <a:xfrm>
            <a:off x="4591744" y="1684636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</a:t>
            </a:r>
          </a:p>
        </p:txBody>
      </p:sp>
      <p:sp>
        <p:nvSpPr>
          <p:cNvPr id="106" name="Line 24"/>
          <p:cNvSpPr>
            <a:spLocks noChangeShapeType="1"/>
          </p:cNvSpPr>
          <p:nvPr/>
        </p:nvSpPr>
        <p:spPr bwMode="auto">
          <a:xfrm flipH="1">
            <a:off x="2004119" y="2367261"/>
            <a:ext cx="234950" cy="31591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7" name="Oval 25"/>
          <p:cNvSpPr>
            <a:spLocks noChangeArrowheads="1"/>
          </p:cNvSpPr>
          <p:nvPr/>
        </p:nvSpPr>
        <p:spPr bwMode="auto">
          <a:xfrm>
            <a:off x="1756469" y="2673648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14</a:t>
            </a:r>
          </a:p>
        </p:txBody>
      </p:sp>
      <p:sp>
        <p:nvSpPr>
          <p:cNvPr id="108" name="Text Box 26"/>
          <p:cNvSpPr txBox="1">
            <a:spLocks noChangeArrowheads="1"/>
          </p:cNvSpPr>
          <p:nvPr/>
        </p:nvSpPr>
        <p:spPr bwMode="auto">
          <a:xfrm>
            <a:off x="1612007" y="2487911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8</a:t>
            </a:r>
          </a:p>
        </p:txBody>
      </p:sp>
      <p:sp>
        <p:nvSpPr>
          <p:cNvPr id="109" name="Line 27"/>
          <p:cNvSpPr>
            <a:spLocks noChangeShapeType="1"/>
          </p:cNvSpPr>
          <p:nvPr/>
        </p:nvSpPr>
        <p:spPr bwMode="auto">
          <a:xfrm>
            <a:off x="2488307" y="2368848"/>
            <a:ext cx="220662" cy="33178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0" name="Oval 28"/>
          <p:cNvSpPr>
            <a:spLocks noChangeArrowheads="1"/>
          </p:cNvSpPr>
          <p:nvPr/>
        </p:nvSpPr>
        <p:spPr bwMode="auto">
          <a:xfrm>
            <a:off x="2443857" y="2673648"/>
            <a:ext cx="373062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8</a:t>
            </a:r>
          </a:p>
        </p:txBody>
      </p:sp>
      <p:sp>
        <p:nvSpPr>
          <p:cNvPr id="111" name="Text Box 29"/>
          <p:cNvSpPr txBox="1">
            <a:spLocks noChangeArrowheads="1"/>
          </p:cNvSpPr>
          <p:nvPr/>
        </p:nvSpPr>
        <p:spPr bwMode="auto">
          <a:xfrm>
            <a:off x="2745482" y="2487911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9</a:t>
            </a:r>
          </a:p>
        </p:txBody>
      </p:sp>
      <p:sp>
        <p:nvSpPr>
          <p:cNvPr id="112" name="Line 30"/>
          <p:cNvSpPr>
            <a:spLocks noChangeShapeType="1"/>
          </p:cNvSpPr>
          <p:nvPr/>
        </p:nvSpPr>
        <p:spPr bwMode="auto">
          <a:xfrm flipH="1">
            <a:off x="3220144" y="2351386"/>
            <a:ext cx="46038" cy="3619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>
            <a:off x="72008" y="3297178"/>
            <a:ext cx="89644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Можно считать, что </a:t>
            </a:r>
            <a:r>
              <a:rPr kumimoji="0" lang="ru-RU" altLang="ru-RU" sz="20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листья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 этого дерева уже являются пирамидальными поддеревьями. </a:t>
            </a:r>
            <a:r>
              <a:rPr kumimoji="0" lang="ru-RU" altLang="ru-RU" sz="2000" b="1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Листья образуют нижний уровень дерева, его нижний слой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 </a:t>
            </a:r>
          </a:p>
        </p:txBody>
      </p:sp>
      <p:sp>
        <p:nvSpPr>
          <p:cNvPr id="114" name="Text Box 32"/>
          <p:cNvSpPr txBox="1">
            <a:spLocks noChangeArrowheads="1"/>
          </p:cNvSpPr>
          <p:nvPr/>
        </p:nvSpPr>
        <p:spPr bwMode="auto">
          <a:xfrm>
            <a:off x="663947" y="4077072"/>
            <a:ext cx="830054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По построению дерева количество листьев всегда равно </a:t>
            </a:r>
            <a:r>
              <a:rPr kumimoji="0" lang="en-US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N-</a:t>
            </a:r>
            <a:r>
              <a:rPr kumimoji="0" lang="en-US" altLang="ru-RU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int</a:t>
            </a:r>
            <a:r>
              <a:rPr kumimoji="0" lang="en-US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(N/2)</a:t>
            </a:r>
            <a:r>
              <a:rPr kumimoji="0" lang="en-US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. </a:t>
            </a: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Причём в массиве они занимают последние позиции</a:t>
            </a: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: </a:t>
            </a:r>
            <a:r>
              <a:rPr kumimoji="0" lang="en-US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x[</a:t>
            </a:r>
            <a:r>
              <a:rPr kumimoji="0" lang="en-US" altLang="ru-RU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i</a:t>
            </a:r>
            <a:r>
              <a:rPr kumimoji="0" lang="en-US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], </a:t>
            </a:r>
            <a:r>
              <a:rPr kumimoji="0" lang="en-US" altLang="ru-RU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i</a:t>
            </a:r>
            <a:r>
              <a:rPr kumimoji="0" lang="en-US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=</a:t>
            </a:r>
            <a:r>
              <a:rPr kumimoji="0" lang="en-US" altLang="ru-RU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int</a:t>
            </a:r>
            <a:r>
              <a:rPr kumimoji="0" lang="en-US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(N/2)</a:t>
            </a: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+1</a:t>
            </a:r>
            <a:r>
              <a:rPr kumimoji="0" lang="en-US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,…,N</a:t>
            </a: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  </a:t>
            </a:r>
          </a:p>
        </p:txBody>
      </p:sp>
      <p:sp>
        <p:nvSpPr>
          <p:cNvPr id="115" name="Text Box 33"/>
          <p:cNvSpPr txBox="1">
            <a:spLocks noChangeArrowheads="1"/>
          </p:cNvSpPr>
          <p:nvPr/>
        </p:nvSpPr>
        <p:spPr bwMode="auto">
          <a:xfrm>
            <a:off x="107504" y="4725144"/>
            <a:ext cx="889248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Процедура преобразования полученного дерева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сводится к последовательному перебору </a:t>
            </a:r>
            <a:r>
              <a:rPr kumimoji="0" lang="ru-RU" altLang="ru-RU" sz="2000" b="1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в обратном порядке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всех ещё не упорядоченных узлов (в рассматриваемом примере узлов с индексами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5, 4, …,1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) и применению описанного выше приёма приведения частично упорядоченного дерева к пирамидальному, </a:t>
            </a:r>
            <a:r>
              <a:rPr kumimoji="0" lang="ru-RU" altLang="ru-RU" sz="2000" b="1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к совокупности узлов, состоящей  из вновь рассматриваемого и уже пирамидальных</a:t>
            </a:r>
          </a:p>
        </p:txBody>
      </p:sp>
      <p:sp>
        <p:nvSpPr>
          <p:cNvPr id="116" name="Text Box 34"/>
          <p:cNvSpPr txBox="1">
            <a:spLocks noChangeArrowheads="1"/>
          </p:cNvSpPr>
          <p:nvPr/>
        </p:nvSpPr>
        <p:spPr bwMode="auto">
          <a:xfrm>
            <a:off x="5652120" y="954594"/>
            <a:ext cx="331236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Итак, выбираем узел с индексом </a:t>
            </a: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5</a:t>
            </a: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 и преобразуем поддерево в корне которого он находится , так чтобы выполнялось свойство пирамидальности</a:t>
            </a:r>
          </a:p>
        </p:txBody>
      </p:sp>
      <p:sp>
        <p:nvSpPr>
          <p:cNvPr id="117" name="Oval 35"/>
          <p:cNvSpPr>
            <a:spLocks noChangeArrowheads="1"/>
          </p:cNvSpPr>
          <p:nvPr/>
        </p:nvSpPr>
        <p:spPr bwMode="auto">
          <a:xfrm>
            <a:off x="3024882" y="1922761"/>
            <a:ext cx="552450" cy="490537"/>
          </a:xfrm>
          <a:prstGeom prst="ellipse">
            <a:avLst/>
          </a:prstGeom>
          <a:solidFill>
            <a:srgbClr val="BBE0E3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16</a:t>
            </a:r>
          </a:p>
        </p:txBody>
      </p:sp>
      <p:cxnSp>
        <p:nvCxnSpPr>
          <p:cNvPr id="118" name="AutoShape 36"/>
          <p:cNvCxnSpPr>
            <a:cxnSpLocks noChangeShapeType="1"/>
            <a:stCxn id="117" idx="2"/>
            <a:endCxn id="86" idx="0"/>
          </p:cNvCxnSpPr>
          <p:nvPr/>
        </p:nvCxnSpPr>
        <p:spPr bwMode="auto">
          <a:xfrm rot="10800000" flipH="1" flipV="1">
            <a:off x="3024882" y="2168823"/>
            <a:ext cx="139700" cy="504825"/>
          </a:xfrm>
          <a:prstGeom prst="curvedConnector4">
            <a:avLst>
              <a:gd name="adj1" fmla="val -163634"/>
              <a:gd name="adj2" fmla="val 95597"/>
            </a:avLst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7006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98" grpId="0" animBg="1"/>
      <p:bldP spid="101" grpId="0" animBg="1"/>
      <p:bldP spid="104" grpId="0" animBg="1"/>
      <p:bldP spid="107" grpId="0" animBg="1"/>
      <p:bldP spid="110" grpId="0" animBg="1"/>
      <p:bldP spid="113" grpId="0"/>
      <p:bldP spid="114" grpId="0"/>
      <p:bldP spid="115" grpId="0"/>
      <p:bldP spid="116" grpId="0"/>
      <p:bldP spid="1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2"/>
          <p:cNvSpPr>
            <a:spLocks noChangeArrowheads="1"/>
          </p:cNvSpPr>
          <p:nvPr/>
        </p:nvSpPr>
        <p:spPr bwMode="auto">
          <a:xfrm>
            <a:off x="2569914" y="521360"/>
            <a:ext cx="373063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</a:t>
            </a:r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2919164" y="335622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40" name="Oval 4"/>
          <p:cNvSpPr>
            <a:spLocks noChangeArrowheads="1"/>
          </p:cNvSpPr>
          <p:nvPr/>
        </p:nvSpPr>
        <p:spPr bwMode="auto">
          <a:xfrm>
            <a:off x="2257177" y="2748622"/>
            <a:ext cx="373062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</a:t>
            </a: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2606427" y="2562885"/>
            <a:ext cx="346075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10</a:t>
            </a:r>
          </a:p>
        </p:txBody>
      </p:sp>
      <p:sp>
        <p:nvSpPr>
          <p:cNvPr id="42" name="Line 6"/>
          <p:cNvSpPr>
            <a:spLocks noChangeShapeType="1"/>
          </p:cNvSpPr>
          <p:nvPr/>
        </p:nvSpPr>
        <p:spPr bwMode="auto">
          <a:xfrm flipH="1">
            <a:off x="2215902" y="945222"/>
            <a:ext cx="409575" cy="2841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1961902" y="1218272"/>
            <a:ext cx="373062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1665039" y="1192872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</a:t>
            </a:r>
          </a:p>
        </p:txBody>
      </p:sp>
      <p:sp>
        <p:nvSpPr>
          <p:cNvPr id="45" name="Line 9"/>
          <p:cNvSpPr>
            <a:spLocks noChangeShapeType="1"/>
          </p:cNvSpPr>
          <p:nvPr/>
        </p:nvSpPr>
        <p:spPr bwMode="auto">
          <a:xfrm>
            <a:off x="2906464" y="913472"/>
            <a:ext cx="425450" cy="31591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6" name="Oval 10"/>
          <p:cNvSpPr>
            <a:spLocks noChangeArrowheads="1"/>
          </p:cNvSpPr>
          <p:nvPr/>
        </p:nvSpPr>
        <p:spPr bwMode="auto">
          <a:xfrm>
            <a:off x="3162052" y="1218272"/>
            <a:ext cx="373062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3</a:t>
            </a: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3527177" y="1161122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3</a:t>
            </a:r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H="1">
            <a:off x="1630114" y="1670710"/>
            <a:ext cx="393700" cy="3317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9" name="Oval 13"/>
          <p:cNvSpPr>
            <a:spLocks noChangeArrowheads="1"/>
          </p:cNvSpPr>
          <p:nvPr/>
        </p:nvSpPr>
        <p:spPr bwMode="auto">
          <a:xfrm>
            <a:off x="1439614" y="1991385"/>
            <a:ext cx="373063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</a:t>
            </a:r>
          </a:p>
        </p:txBody>
      </p:sp>
      <p:sp>
        <p:nvSpPr>
          <p:cNvPr id="50" name="Text Box 14"/>
          <p:cNvSpPr txBox="1">
            <a:spLocks noChangeArrowheads="1"/>
          </p:cNvSpPr>
          <p:nvPr/>
        </p:nvSpPr>
        <p:spPr bwMode="auto">
          <a:xfrm>
            <a:off x="1363414" y="1727860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</a:t>
            </a:r>
          </a:p>
        </p:txBody>
      </p:sp>
      <p:sp>
        <p:nvSpPr>
          <p:cNvPr id="51" name="Line 15"/>
          <p:cNvSpPr>
            <a:spLocks noChangeShapeType="1"/>
          </p:cNvSpPr>
          <p:nvPr/>
        </p:nvSpPr>
        <p:spPr bwMode="auto">
          <a:xfrm>
            <a:off x="2258764" y="1654835"/>
            <a:ext cx="268288" cy="3476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>
            <a:off x="2314327" y="1991385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16</a:t>
            </a:r>
          </a:p>
        </p:txBody>
      </p:sp>
      <p:sp>
        <p:nvSpPr>
          <p:cNvPr id="53" name="Text Box 17"/>
          <p:cNvSpPr txBox="1">
            <a:spLocks noChangeArrowheads="1"/>
          </p:cNvSpPr>
          <p:nvPr/>
        </p:nvSpPr>
        <p:spPr bwMode="auto">
          <a:xfrm>
            <a:off x="2530227" y="1743735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</a:t>
            </a:r>
          </a:p>
        </p:txBody>
      </p:sp>
      <p:sp>
        <p:nvSpPr>
          <p:cNvPr id="54" name="Line 18"/>
          <p:cNvSpPr>
            <a:spLocks noChangeShapeType="1"/>
          </p:cNvSpPr>
          <p:nvPr/>
        </p:nvSpPr>
        <p:spPr bwMode="auto">
          <a:xfrm flipH="1">
            <a:off x="3130302" y="1734210"/>
            <a:ext cx="157162" cy="2841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" name="Oval 19"/>
          <p:cNvSpPr>
            <a:spLocks noChangeArrowheads="1"/>
          </p:cNvSpPr>
          <p:nvPr/>
        </p:nvSpPr>
        <p:spPr bwMode="auto">
          <a:xfrm>
            <a:off x="2939802" y="1991385"/>
            <a:ext cx="373062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9</a:t>
            </a:r>
          </a:p>
        </p:txBody>
      </p:sp>
      <p:sp>
        <p:nvSpPr>
          <p:cNvPr id="56" name="Text Box 20"/>
          <p:cNvSpPr txBox="1">
            <a:spLocks noChangeArrowheads="1"/>
          </p:cNvSpPr>
          <p:nvPr/>
        </p:nvSpPr>
        <p:spPr bwMode="auto">
          <a:xfrm>
            <a:off x="2863602" y="1743735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</a:t>
            </a:r>
          </a:p>
        </p:txBody>
      </p:sp>
      <p:sp>
        <p:nvSpPr>
          <p:cNvPr id="57" name="Line 21"/>
          <p:cNvSpPr>
            <a:spLocks noChangeShapeType="1"/>
          </p:cNvSpPr>
          <p:nvPr/>
        </p:nvSpPr>
        <p:spPr bwMode="auto">
          <a:xfrm>
            <a:off x="3489077" y="1684997"/>
            <a:ext cx="220662" cy="33178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8" name="Oval 22"/>
          <p:cNvSpPr>
            <a:spLocks noChangeArrowheads="1"/>
          </p:cNvSpPr>
          <p:nvPr/>
        </p:nvSpPr>
        <p:spPr bwMode="auto">
          <a:xfrm>
            <a:off x="3433514" y="1991385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10</a:t>
            </a:r>
          </a:p>
        </p:txBody>
      </p:sp>
      <p:sp>
        <p:nvSpPr>
          <p:cNvPr id="59" name="Text Box 23"/>
          <p:cNvSpPr txBox="1">
            <a:spLocks noChangeArrowheads="1"/>
          </p:cNvSpPr>
          <p:nvPr/>
        </p:nvSpPr>
        <p:spPr bwMode="auto">
          <a:xfrm>
            <a:off x="3871664" y="1759610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</a:t>
            </a:r>
          </a:p>
        </p:txBody>
      </p:sp>
      <p:sp>
        <p:nvSpPr>
          <p:cNvPr id="60" name="Line 24"/>
          <p:cNvSpPr>
            <a:spLocks noChangeShapeType="1"/>
          </p:cNvSpPr>
          <p:nvPr/>
        </p:nvSpPr>
        <p:spPr bwMode="auto">
          <a:xfrm flipH="1">
            <a:off x="1284039" y="2442235"/>
            <a:ext cx="234950" cy="31591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1" name="Oval 25"/>
          <p:cNvSpPr>
            <a:spLocks noChangeArrowheads="1"/>
          </p:cNvSpPr>
          <p:nvPr/>
        </p:nvSpPr>
        <p:spPr bwMode="auto">
          <a:xfrm>
            <a:off x="1036389" y="2748622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14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891927" y="2562885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8</a:t>
            </a:r>
          </a:p>
        </p:txBody>
      </p:sp>
      <p:sp>
        <p:nvSpPr>
          <p:cNvPr id="63" name="Line 27"/>
          <p:cNvSpPr>
            <a:spLocks noChangeShapeType="1"/>
          </p:cNvSpPr>
          <p:nvPr/>
        </p:nvSpPr>
        <p:spPr bwMode="auto">
          <a:xfrm>
            <a:off x="1768227" y="2443822"/>
            <a:ext cx="220662" cy="33178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4" name="Oval 28"/>
          <p:cNvSpPr>
            <a:spLocks noChangeArrowheads="1"/>
          </p:cNvSpPr>
          <p:nvPr/>
        </p:nvSpPr>
        <p:spPr bwMode="auto">
          <a:xfrm>
            <a:off x="1723777" y="2748622"/>
            <a:ext cx="373062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8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2025402" y="2562885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9</a:t>
            </a:r>
          </a:p>
        </p:txBody>
      </p:sp>
      <p:sp>
        <p:nvSpPr>
          <p:cNvPr id="66" name="Line 30"/>
          <p:cNvSpPr>
            <a:spLocks noChangeShapeType="1"/>
          </p:cNvSpPr>
          <p:nvPr/>
        </p:nvSpPr>
        <p:spPr bwMode="auto">
          <a:xfrm flipH="1">
            <a:off x="2500064" y="2426360"/>
            <a:ext cx="46038" cy="3619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4856199" y="834385"/>
            <a:ext cx="396427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Так как  узел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5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, содержащий ключ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16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, имеет единственный дочерний,  ключ которого меньше, чем у узла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5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, можно утверждать, что поддерево с корнем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16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 уже является пирамидальным</a:t>
            </a:r>
          </a:p>
        </p:txBody>
      </p:sp>
      <p:sp>
        <p:nvSpPr>
          <p:cNvPr id="68" name="Text Box 32"/>
          <p:cNvSpPr txBox="1">
            <a:spLocks noChangeArrowheads="1"/>
          </p:cNvSpPr>
          <p:nvPr/>
        </p:nvSpPr>
        <p:spPr bwMode="auto">
          <a:xfrm>
            <a:off x="1043608" y="3585210"/>
            <a:ext cx="70265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 panose="020B0503020204020204" pitchFamily="34" charset="0"/>
              </a:rPr>
              <a:t>Следующим по порядку рассматривается узел с индексом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4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anose="020B0503020204020204" pitchFamily="34" charset="0"/>
              </a:rPr>
              <a:t> </a:t>
            </a: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1441202" y="1996147"/>
            <a:ext cx="357187" cy="490538"/>
          </a:xfrm>
          <a:prstGeom prst="ellipse">
            <a:avLst/>
          </a:prstGeom>
          <a:solidFill>
            <a:srgbClr val="BBE0E3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</a:t>
            </a:r>
          </a:p>
        </p:txBody>
      </p:sp>
      <p:sp>
        <p:nvSpPr>
          <p:cNvPr id="70" name="Text Box 34"/>
          <p:cNvSpPr txBox="1">
            <a:spLocks noChangeArrowheads="1"/>
          </p:cNvSpPr>
          <p:nvPr/>
        </p:nvSpPr>
        <p:spPr bwMode="auto">
          <a:xfrm>
            <a:off x="434976" y="4161274"/>
            <a:ext cx="83153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Он имеет два дочерних с ключами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8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</a:rPr>
              <a:t>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и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14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. Большим из них является узел с ключом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</a:rPr>
              <a:t>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14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</a:rPr>
              <a:t>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и его нужно поменять местами с корневым</a:t>
            </a:r>
          </a:p>
        </p:txBody>
      </p:sp>
      <p:cxnSp>
        <p:nvCxnSpPr>
          <p:cNvPr id="71" name="AutoShape 35"/>
          <p:cNvCxnSpPr>
            <a:cxnSpLocks noChangeShapeType="1"/>
            <a:stCxn id="69" idx="2"/>
            <a:endCxn id="61" idx="0"/>
          </p:cNvCxnSpPr>
          <p:nvPr/>
        </p:nvCxnSpPr>
        <p:spPr bwMode="auto">
          <a:xfrm rot="10800000" flipV="1">
            <a:off x="1312614" y="2242210"/>
            <a:ext cx="128588" cy="506412"/>
          </a:xfrm>
          <a:prstGeom prst="curvedConnector2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043608" y="4953362"/>
            <a:ext cx="79573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 panose="020B0503020204020204" pitchFamily="34" charset="0"/>
              </a:rPr>
              <a:t>Следующим по порядку рассматривается узел с индексом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3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 panose="020B0503020204020204" pitchFamily="34" charset="0"/>
              </a:rPr>
              <a:t> </a:t>
            </a:r>
          </a:p>
        </p:txBody>
      </p:sp>
      <p:sp>
        <p:nvSpPr>
          <p:cNvPr id="73" name="Oval 37"/>
          <p:cNvSpPr>
            <a:spLocks noChangeArrowheads="1"/>
          </p:cNvSpPr>
          <p:nvPr/>
        </p:nvSpPr>
        <p:spPr bwMode="auto">
          <a:xfrm>
            <a:off x="3165227" y="1207160"/>
            <a:ext cx="373062" cy="490537"/>
          </a:xfrm>
          <a:prstGeom prst="ellipse">
            <a:avLst/>
          </a:prstGeom>
          <a:solidFill>
            <a:srgbClr val="BBE0E3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3</a:t>
            </a:r>
          </a:p>
        </p:txBody>
      </p:sp>
      <p:sp>
        <p:nvSpPr>
          <p:cNvPr id="74" name="Text Box 38"/>
          <p:cNvSpPr txBox="1">
            <a:spLocks noChangeArrowheads="1"/>
          </p:cNvSpPr>
          <p:nvPr/>
        </p:nvSpPr>
        <p:spPr bwMode="auto">
          <a:xfrm>
            <a:off x="414338" y="5601434"/>
            <a:ext cx="83153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Он имеет два дочерних с ключами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9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 и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10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. Большим из них является узел с ключом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10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 и его нужно поменять местами с корневым</a:t>
            </a:r>
          </a:p>
        </p:txBody>
      </p:sp>
      <p:cxnSp>
        <p:nvCxnSpPr>
          <p:cNvPr id="75" name="AutoShape 39"/>
          <p:cNvCxnSpPr>
            <a:cxnSpLocks noChangeShapeType="1"/>
            <a:stCxn id="73" idx="6"/>
            <a:endCxn id="58" idx="6"/>
          </p:cNvCxnSpPr>
          <p:nvPr/>
        </p:nvCxnSpPr>
        <p:spPr bwMode="auto">
          <a:xfrm>
            <a:off x="3538289" y="1453222"/>
            <a:ext cx="447675" cy="784225"/>
          </a:xfrm>
          <a:prstGeom prst="curvedConnector3">
            <a:avLst>
              <a:gd name="adj1" fmla="val 151065"/>
            </a:avLst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0462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09 0.10578 " pathEditMode="relative" ptsTypes="AA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231 L 0.03247 -0.11481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" y="-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611 0.10811 " pathEditMode="relative" ptsTypes="AA">
                                      <p:cBhvr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7.03704E-6 L -0.03612 -0.1081 " pathEditMode="relative" ptsTypes="AA">
                                      <p:cBhvr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49" grpId="0" animBg="1"/>
      <p:bldP spid="49" grpId="1" animBg="1"/>
      <p:bldP spid="49" grpId="2" animBg="1"/>
      <p:bldP spid="58" grpId="0" animBg="1"/>
      <p:bldP spid="61" grpId="0" animBg="1"/>
      <p:bldP spid="67" grpId="0"/>
      <p:bldP spid="68" grpId="0"/>
      <p:bldP spid="69" grpId="0" animBg="1"/>
      <p:bldP spid="69" grpId="1" animBg="1"/>
      <p:bldP spid="70" grpId="0"/>
      <p:bldP spid="72" grpId="0"/>
      <p:bldP spid="73" grpId="0" animBg="1"/>
      <p:bldP spid="73" grpId="1" animBg="1"/>
      <p:bldP spid="7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641922" y="559718"/>
            <a:ext cx="373063" cy="4905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18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77" name="Text Box 3"/>
          <p:cNvSpPr txBox="1">
            <a:spLocks noChangeArrowheads="1"/>
          </p:cNvSpPr>
          <p:nvPr/>
        </p:nvSpPr>
        <p:spPr bwMode="auto">
          <a:xfrm>
            <a:off x="2991172" y="373980"/>
            <a:ext cx="26828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ru-RU" altLang="ru-RU" sz="1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8" name="Oval 4"/>
          <p:cNvSpPr>
            <a:spLocks noChangeArrowheads="1"/>
          </p:cNvSpPr>
          <p:nvPr/>
        </p:nvSpPr>
        <p:spPr bwMode="auto">
          <a:xfrm>
            <a:off x="2329185" y="2786980"/>
            <a:ext cx="373062" cy="4905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18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9" name="Text Box 5"/>
          <p:cNvSpPr txBox="1">
            <a:spLocks noChangeArrowheads="1"/>
          </p:cNvSpPr>
          <p:nvPr/>
        </p:nvSpPr>
        <p:spPr bwMode="auto">
          <a:xfrm>
            <a:off x="2678435" y="2601243"/>
            <a:ext cx="346075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ru-RU" altLang="ru-RU" sz="1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80" name="Line 6"/>
          <p:cNvSpPr>
            <a:spLocks noChangeShapeType="1"/>
          </p:cNvSpPr>
          <p:nvPr/>
        </p:nvSpPr>
        <p:spPr bwMode="auto">
          <a:xfrm flipH="1">
            <a:off x="2287910" y="983580"/>
            <a:ext cx="409575" cy="2841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" name="Oval 7"/>
          <p:cNvSpPr>
            <a:spLocks noChangeArrowheads="1"/>
          </p:cNvSpPr>
          <p:nvPr/>
        </p:nvSpPr>
        <p:spPr bwMode="auto">
          <a:xfrm>
            <a:off x="2033910" y="1256630"/>
            <a:ext cx="373062" cy="4905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1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" name="Text Box 8"/>
          <p:cNvSpPr txBox="1">
            <a:spLocks noChangeArrowheads="1"/>
          </p:cNvSpPr>
          <p:nvPr/>
        </p:nvSpPr>
        <p:spPr bwMode="auto">
          <a:xfrm>
            <a:off x="1737047" y="1231230"/>
            <a:ext cx="26828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ru-RU" altLang="ru-RU" sz="1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" name="Line 9"/>
          <p:cNvSpPr>
            <a:spLocks noChangeShapeType="1"/>
          </p:cNvSpPr>
          <p:nvPr/>
        </p:nvSpPr>
        <p:spPr bwMode="auto">
          <a:xfrm>
            <a:off x="2978472" y="951830"/>
            <a:ext cx="425450" cy="31591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" name="Oval 10"/>
          <p:cNvSpPr>
            <a:spLocks noChangeArrowheads="1"/>
          </p:cNvSpPr>
          <p:nvPr/>
        </p:nvSpPr>
        <p:spPr bwMode="auto">
          <a:xfrm>
            <a:off x="3145160" y="1256630"/>
            <a:ext cx="552450" cy="4905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18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85" name="Text Box 11"/>
          <p:cNvSpPr txBox="1">
            <a:spLocks noChangeArrowheads="1"/>
          </p:cNvSpPr>
          <p:nvPr/>
        </p:nvSpPr>
        <p:spPr bwMode="auto">
          <a:xfrm>
            <a:off x="3599185" y="1199480"/>
            <a:ext cx="268287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ru-RU" altLang="ru-RU" sz="1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6" name="Line 12"/>
          <p:cNvSpPr>
            <a:spLocks noChangeShapeType="1"/>
          </p:cNvSpPr>
          <p:nvPr/>
        </p:nvSpPr>
        <p:spPr bwMode="auto">
          <a:xfrm flipH="1">
            <a:off x="1702122" y="1709068"/>
            <a:ext cx="393700" cy="3317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" name="Oval 13"/>
          <p:cNvSpPr>
            <a:spLocks noChangeArrowheads="1"/>
          </p:cNvSpPr>
          <p:nvPr/>
        </p:nvSpPr>
        <p:spPr bwMode="auto">
          <a:xfrm>
            <a:off x="1422722" y="2029743"/>
            <a:ext cx="552450" cy="4905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1800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88" name="Text Box 14"/>
          <p:cNvSpPr txBox="1">
            <a:spLocks noChangeArrowheads="1"/>
          </p:cNvSpPr>
          <p:nvPr/>
        </p:nvSpPr>
        <p:spPr bwMode="auto">
          <a:xfrm>
            <a:off x="1435422" y="1766218"/>
            <a:ext cx="26828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ru-RU" altLang="ru-RU" sz="1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9" name="Line 15"/>
          <p:cNvSpPr>
            <a:spLocks noChangeShapeType="1"/>
          </p:cNvSpPr>
          <p:nvPr/>
        </p:nvSpPr>
        <p:spPr bwMode="auto">
          <a:xfrm>
            <a:off x="2330772" y="1693193"/>
            <a:ext cx="268288" cy="3476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" name="Oval 16"/>
          <p:cNvSpPr>
            <a:spLocks noChangeArrowheads="1"/>
          </p:cNvSpPr>
          <p:nvPr/>
        </p:nvSpPr>
        <p:spPr bwMode="auto">
          <a:xfrm>
            <a:off x="2386335" y="2029743"/>
            <a:ext cx="552450" cy="4905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180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91" name="Text Box 17"/>
          <p:cNvSpPr txBox="1">
            <a:spLocks noChangeArrowheads="1"/>
          </p:cNvSpPr>
          <p:nvPr/>
        </p:nvSpPr>
        <p:spPr bwMode="auto">
          <a:xfrm>
            <a:off x="2602235" y="1782093"/>
            <a:ext cx="268287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ru-RU" altLang="ru-RU" sz="1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92" name="Line 18"/>
          <p:cNvSpPr>
            <a:spLocks noChangeShapeType="1"/>
          </p:cNvSpPr>
          <p:nvPr/>
        </p:nvSpPr>
        <p:spPr bwMode="auto">
          <a:xfrm flipH="1">
            <a:off x="3202310" y="1772568"/>
            <a:ext cx="157162" cy="2841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" name="Oval 19"/>
          <p:cNvSpPr>
            <a:spLocks noChangeArrowheads="1"/>
          </p:cNvSpPr>
          <p:nvPr/>
        </p:nvSpPr>
        <p:spPr bwMode="auto">
          <a:xfrm>
            <a:off x="3011810" y="2029743"/>
            <a:ext cx="373062" cy="4905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18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94" name="Text Box 20"/>
          <p:cNvSpPr txBox="1">
            <a:spLocks noChangeArrowheads="1"/>
          </p:cNvSpPr>
          <p:nvPr/>
        </p:nvSpPr>
        <p:spPr bwMode="auto">
          <a:xfrm>
            <a:off x="2935610" y="1782093"/>
            <a:ext cx="268287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ru-RU" altLang="ru-RU" sz="1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95" name="Line 21"/>
          <p:cNvSpPr>
            <a:spLocks noChangeShapeType="1"/>
          </p:cNvSpPr>
          <p:nvPr/>
        </p:nvSpPr>
        <p:spPr bwMode="auto">
          <a:xfrm>
            <a:off x="3561085" y="1723355"/>
            <a:ext cx="220662" cy="33178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6" name="Oval 22"/>
          <p:cNvSpPr>
            <a:spLocks noChangeArrowheads="1"/>
          </p:cNvSpPr>
          <p:nvPr/>
        </p:nvSpPr>
        <p:spPr bwMode="auto">
          <a:xfrm>
            <a:off x="3594422" y="2029743"/>
            <a:ext cx="373063" cy="4905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1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7" name="Text Box 23"/>
          <p:cNvSpPr txBox="1">
            <a:spLocks noChangeArrowheads="1"/>
          </p:cNvSpPr>
          <p:nvPr/>
        </p:nvSpPr>
        <p:spPr bwMode="auto">
          <a:xfrm>
            <a:off x="3943672" y="1797968"/>
            <a:ext cx="26828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ru-RU" altLang="ru-RU" sz="1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98" name="Line 24"/>
          <p:cNvSpPr>
            <a:spLocks noChangeShapeType="1"/>
          </p:cNvSpPr>
          <p:nvPr/>
        </p:nvSpPr>
        <p:spPr bwMode="auto">
          <a:xfrm flipH="1">
            <a:off x="1356047" y="2480593"/>
            <a:ext cx="234950" cy="31591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9" name="Oval 25"/>
          <p:cNvSpPr>
            <a:spLocks noChangeArrowheads="1"/>
          </p:cNvSpPr>
          <p:nvPr/>
        </p:nvSpPr>
        <p:spPr bwMode="auto">
          <a:xfrm>
            <a:off x="1197297" y="2786980"/>
            <a:ext cx="373063" cy="4905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1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00" name="Text Box 26"/>
          <p:cNvSpPr txBox="1">
            <a:spLocks noChangeArrowheads="1"/>
          </p:cNvSpPr>
          <p:nvPr/>
        </p:nvSpPr>
        <p:spPr bwMode="auto">
          <a:xfrm>
            <a:off x="963935" y="2601243"/>
            <a:ext cx="268287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ru-RU" altLang="ru-RU" sz="1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01" name="Line 27"/>
          <p:cNvSpPr>
            <a:spLocks noChangeShapeType="1"/>
          </p:cNvSpPr>
          <p:nvPr/>
        </p:nvSpPr>
        <p:spPr bwMode="auto">
          <a:xfrm>
            <a:off x="1840235" y="2482180"/>
            <a:ext cx="220662" cy="33178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" name="Oval 28"/>
          <p:cNvSpPr>
            <a:spLocks noChangeArrowheads="1"/>
          </p:cNvSpPr>
          <p:nvPr/>
        </p:nvSpPr>
        <p:spPr bwMode="auto">
          <a:xfrm>
            <a:off x="1795785" y="2786980"/>
            <a:ext cx="373062" cy="4905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18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03" name="Text Box 29"/>
          <p:cNvSpPr txBox="1">
            <a:spLocks noChangeArrowheads="1"/>
          </p:cNvSpPr>
          <p:nvPr/>
        </p:nvSpPr>
        <p:spPr bwMode="auto">
          <a:xfrm>
            <a:off x="2097410" y="2601243"/>
            <a:ext cx="268287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ru-RU" altLang="ru-RU" sz="1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04" name="Line 30"/>
          <p:cNvSpPr>
            <a:spLocks noChangeShapeType="1"/>
          </p:cNvSpPr>
          <p:nvPr/>
        </p:nvSpPr>
        <p:spPr bwMode="auto">
          <a:xfrm flipH="1">
            <a:off x="2572072" y="2464718"/>
            <a:ext cx="46038" cy="3619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5004048" y="862930"/>
            <a:ext cx="379503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ru-RU" altLang="ru-RU" sz="2000" b="1" dirty="0">
                <a:solidFill>
                  <a:srgbClr val="002060"/>
                </a:solidFill>
                <a:latin typeface="Corbel" panose="020B0503020204020204" pitchFamily="34" charset="0"/>
              </a:rPr>
              <a:t>Далее рассматривается узел с индексом </a:t>
            </a:r>
            <a:r>
              <a:rPr lang="ru-RU" altLang="ru-RU" sz="2000" b="1" dirty="0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sp>
        <p:nvSpPr>
          <p:cNvPr id="106" name="Oval 32"/>
          <p:cNvSpPr>
            <a:spLocks noChangeArrowheads="1"/>
          </p:cNvSpPr>
          <p:nvPr/>
        </p:nvSpPr>
        <p:spPr bwMode="auto">
          <a:xfrm>
            <a:off x="2024385" y="1229643"/>
            <a:ext cx="373062" cy="490537"/>
          </a:xfrm>
          <a:prstGeom prst="ellipse">
            <a:avLst/>
          </a:prstGeom>
          <a:solidFill>
            <a:srgbClr val="A2F1FC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18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7" name="Text Box 33"/>
          <p:cNvSpPr txBox="1">
            <a:spLocks noChangeArrowheads="1"/>
          </p:cNvSpPr>
          <p:nvPr/>
        </p:nvSpPr>
        <p:spPr bwMode="auto">
          <a:xfrm>
            <a:off x="5076056" y="1909093"/>
            <a:ext cx="3816424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ru-RU" altLang="ru-RU" sz="2000" b="1" dirty="0">
                <a:solidFill>
                  <a:srgbClr val="0000FF"/>
                </a:solidFill>
                <a:latin typeface="Corbel" panose="020B0503020204020204" pitchFamily="34" charset="0"/>
              </a:rPr>
              <a:t>Два его дочерних узла имеют ключи </a:t>
            </a:r>
            <a:r>
              <a:rPr lang="ru-RU" altLang="ru-RU" sz="2000" b="1" dirty="0">
                <a:solidFill>
                  <a:srgbClr val="FF0000"/>
                </a:solidFill>
                <a:latin typeface="+mn-lt"/>
              </a:rPr>
              <a:t>14</a:t>
            </a:r>
            <a:r>
              <a:rPr lang="ru-RU" altLang="ru-RU" sz="2000" b="1" dirty="0">
                <a:solidFill>
                  <a:srgbClr val="0000FF"/>
                </a:solidFill>
                <a:latin typeface="Corbel" panose="020B0503020204020204" pitchFamily="34" charset="0"/>
              </a:rPr>
              <a:t> и </a:t>
            </a:r>
            <a:r>
              <a:rPr lang="ru-RU" altLang="ru-RU" sz="2000" b="1" dirty="0">
                <a:solidFill>
                  <a:srgbClr val="FF0000"/>
                </a:solidFill>
                <a:latin typeface="+mn-lt"/>
              </a:rPr>
              <a:t>16</a:t>
            </a:r>
            <a:endParaRPr lang="ru-RU" altLang="ru-RU" sz="2000" b="1" dirty="0">
              <a:solidFill>
                <a:srgbClr val="0000FF"/>
              </a:solidFill>
              <a:latin typeface="Corbel" panose="020B0503020204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ru-RU" altLang="ru-RU" sz="2000" b="1" dirty="0">
                <a:solidFill>
                  <a:srgbClr val="0000FF"/>
                </a:solidFill>
                <a:latin typeface="Corbel" panose="020B0503020204020204" pitchFamily="34" charset="0"/>
              </a:rPr>
              <a:t>Больший из них </a:t>
            </a:r>
            <a:r>
              <a:rPr lang="ru-RU" altLang="ru-RU" sz="2000" b="1" dirty="0">
                <a:solidFill>
                  <a:srgbClr val="FF0000"/>
                </a:solidFill>
                <a:latin typeface="+mn-lt"/>
              </a:rPr>
              <a:t>16</a:t>
            </a:r>
            <a:r>
              <a:rPr lang="ru-RU" altLang="ru-RU" sz="2000" b="1" dirty="0">
                <a:solidFill>
                  <a:srgbClr val="0000FF"/>
                </a:solidFill>
                <a:latin typeface="Corbel" panose="020B0503020204020204" pitchFamily="34" charset="0"/>
              </a:rPr>
              <a:t> должен поменяться местами с корневым узлом </a:t>
            </a:r>
          </a:p>
        </p:txBody>
      </p:sp>
      <p:cxnSp>
        <p:nvCxnSpPr>
          <p:cNvPr id="108" name="AutoShape 34"/>
          <p:cNvCxnSpPr>
            <a:cxnSpLocks noChangeShapeType="1"/>
            <a:stCxn id="81" idx="3"/>
            <a:endCxn id="90" idx="2"/>
          </p:cNvCxnSpPr>
          <p:nvPr/>
        </p:nvCxnSpPr>
        <p:spPr bwMode="auto">
          <a:xfrm rot="16200000" flipH="1">
            <a:off x="1937072" y="1826543"/>
            <a:ext cx="600075" cy="298450"/>
          </a:xfrm>
          <a:prstGeom prst="curvedConnector2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Text Box 35"/>
          <p:cNvSpPr txBox="1">
            <a:spLocks noChangeArrowheads="1"/>
          </p:cNvSpPr>
          <p:nvPr/>
        </p:nvSpPr>
        <p:spPr bwMode="auto">
          <a:xfrm>
            <a:off x="323528" y="4089266"/>
            <a:ext cx="847555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ru-RU" altLang="ru-RU" sz="2000" b="1" dirty="0">
                <a:solidFill>
                  <a:srgbClr val="0000FF"/>
                </a:solidFill>
                <a:latin typeface="Corbel" panose="020B0503020204020204" pitchFamily="34" charset="0"/>
              </a:rPr>
              <a:t>Но такой обмен нарушил свойство пирамидальности для поддерева, имеющего в качестве корня узел с индексом </a:t>
            </a:r>
            <a:r>
              <a:rPr lang="ru-RU" altLang="ru-RU" sz="2000" b="1" dirty="0">
                <a:solidFill>
                  <a:srgbClr val="FF0000"/>
                </a:solidFill>
                <a:latin typeface="+mn-lt"/>
              </a:rPr>
              <a:t>5</a:t>
            </a:r>
          </a:p>
        </p:txBody>
      </p:sp>
      <p:sp>
        <p:nvSpPr>
          <p:cNvPr id="110" name="Text Box 36"/>
          <p:cNvSpPr txBox="1">
            <a:spLocks noChangeArrowheads="1"/>
          </p:cNvSpPr>
          <p:nvPr/>
        </p:nvSpPr>
        <p:spPr bwMode="auto">
          <a:xfrm>
            <a:off x="323528" y="5157192"/>
            <a:ext cx="847555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ru-RU" altLang="ru-RU" sz="2000" b="1" dirty="0">
                <a:solidFill>
                  <a:srgbClr val="0000FF"/>
                </a:solidFill>
                <a:latin typeface="Corbel" panose="020B0503020204020204" pitchFamily="34" charset="0"/>
              </a:rPr>
              <a:t>Следовательно, нужно восстановить пирамидальность, выполнив обмен для нового корня и  его дочернего узла с индексом </a:t>
            </a:r>
            <a:r>
              <a:rPr lang="ru-RU" altLang="ru-RU" sz="2000" b="1" dirty="0">
                <a:solidFill>
                  <a:srgbClr val="FF0000"/>
                </a:solidFill>
                <a:latin typeface="+mn-lt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188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653 0.11736 " pathEditMode="relative" ptsTypes="AA">
                                      <p:cBhvr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96296E-6 L -0.04826 -0.11736 " pathEditMode="relative" ptsTypes="AA">
                                      <p:cBhvr>
                                        <p:cTn id="3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587 -0.11019 " pathEditMode="relative" ptsTypes="AA">
                                      <p:cBhvr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0.11736 L 0.02761 0.22778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81" grpId="0" animBg="1"/>
      <p:bldP spid="81" grpId="1" animBg="1"/>
      <p:bldP spid="81" grpId="2" animBg="1"/>
      <p:bldP spid="81" grpId="3" animBg="1"/>
      <p:bldP spid="81" grpId="4" animBg="1"/>
      <p:bldP spid="90" grpId="0" animBg="1"/>
      <p:bldP spid="105" grpId="0"/>
      <p:bldP spid="106" grpId="0" animBg="1"/>
      <p:bldP spid="106" grpId="1" animBg="1"/>
      <p:bldP spid="107" grpId="0"/>
      <p:bldP spid="109" grpId="0"/>
      <p:bldP spid="1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2"/>
          <p:cNvSpPr>
            <a:spLocks noChangeArrowheads="1"/>
          </p:cNvSpPr>
          <p:nvPr/>
        </p:nvSpPr>
        <p:spPr bwMode="auto">
          <a:xfrm>
            <a:off x="2569914" y="567184"/>
            <a:ext cx="373063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</a:t>
            </a:r>
          </a:p>
        </p:txBody>
      </p:sp>
      <p:sp>
        <p:nvSpPr>
          <p:cNvPr id="39" name="Oval 3"/>
          <p:cNvSpPr>
            <a:spLocks noChangeArrowheads="1"/>
          </p:cNvSpPr>
          <p:nvPr/>
        </p:nvSpPr>
        <p:spPr bwMode="auto">
          <a:xfrm>
            <a:off x="2257177" y="2794446"/>
            <a:ext cx="373062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2606427" y="2608709"/>
            <a:ext cx="346075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10</a:t>
            </a:r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 flipH="1">
            <a:off x="2215902" y="991046"/>
            <a:ext cx="409575" cy="2841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1873002" y="1264096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16</a:t>
            </a: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1665039" y="1238696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</a:t>
            </a:r>
          </a:p>
        </p:txBody>
      </p:sp>
      <p:sp>
        <p:nvSpPr>
          <p:cNvPr id="44" name="Line 8"/>
          <p:cNvSpPr>
            <a:spLocks noChangeShapeType="1"/>
          </p:cNvSpPr>
          <p:nvPr/>
        </p:nvSpPr>
        <p:spPr bwMode="auto">
          <a:xfrm>
            <a:off x="2906464" y="959296"/>
            <a:ext cx="425450" cy="31591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3073152" y="1264096"/>
            <a:ext cx="552450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10</a:t>
            </a:r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3527177" y="1206946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3</a:t>
            </a:r>
          </a:p>
        </p:txBody>
      </p:sp>
      <p:sp>
        <p:nvSpPr>
          <p:cNvPr id="47" name="Line 11"/>
          <p:cNvSpPr>
            <a:spLocks noChangeShapeType="1"/>
          </p:cNvSpPr>
          <p:nvPr/>
        </p:nvSpPr>
        <p:spPr bwMode="auto">
          <a:xfrm flipH="1">
            <a:off x="1630114" y="1716534"/>
            <a:ext cx="393700" cy="3317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" name="Oval 12"/>
          <p:cNvSpPr>
            <a:spLocks noChangeArrowheads="1"/>
          </p:cNvSpPr>
          <p:nvPr/>
        </p:nvSpPr>
        <p:spPr bwMode="auto">
          <a:xfrm>
            <a:off x="1350714" y="2037209"/>
            <a:ext cx="552450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14</a:t>
            </a:r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1363414" y="1773684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</a:t>
            </a:r>
          </a:p>
        </p:txBody>
      </p:sp>
      <p:sp>
        <p:nvSpPr>
          <p:cNvPr id="50" name="Line 14"/>
          <p:cNvSpPr>
            <a:spLocks noChangeShapeType="1"/>
          </p:cNvSpPr>
          <p:nvPr/>
        </p:nvSpPr>
        <p:spPr bwMode="auto">
          <a:xfrm>
            <a:off x="2258764" y="1700659"/>
            <a:ext cx="268288" cy="3476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1" name="Oval 15"/>
          <p:cNvSpPr>
            <a:spLocks noChangeArrowheads="1"/>
          </p:cNvSpPr>
          <p:nvPr/>
        </p:nvSpPr>
        <p:spPr bwMode="auto">
          <a:xfrm>
            <a:off x="2403227" y="2037209"/>
            <a:ext cx="373062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</a:t>
            </a:r>
          </a:p>
        </p:txBody>
      </p:sp>
      <p:sp>
        <p:nvSpPr>
          <p:cNvPr id="52" name="Text Box 16"/>
          <p:cNvSpPr txBox="1">
            <a:spLocks noChangeArrowheads="1"/>
          </p:cNvSpPr>
          <p:nvPr/>
        </p:nvSpPr>
        <p:spPr bwMode="auto">
          <a:xfrm>
            <a:off x="2530227" y="1789559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5</a:t>
            </a:r>
          </a:p>
        </p:txBody>
      </p:sp>
      <p:sp>
        <p:nvSpPr>
          <p:cNvPr id="53" name="Line 17"/>
          <p:cNvSpPr>
            <a:spLocks noChangeShapeType="1"/>
          </p:cNvSpPr>
          <p:nvPr/>
        </p:nvSpPr>
        <p:spPr bwMode="auto">
          <a:xfrm flipH="1">
            <a:off x="3130302" y="1780034"/>
            <a:ext cx="157162" cy="2841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" name="Oval 18"/>
          <p:cNvSpPr>
            <a:spLocks noChangeArrowheads="1"/>
          </p:cNvSpPr>
          <p:nvPr/>
        </p:nvSpPr>
        <p:spPr bwMode="auto">
          <a:xfrm>
            <a:off x="2939802" y="2037209"/>
            <a:ext cx="373062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9</a:t>
            </a:r>
          </a:p>
        </p:txBody>
      </p:sp>
      <p:sp>
        <p:nvSpPr>
          <p:cNvPr id="55" name="Text Box 19"/>
          <p:cNvSpPr txBox="1">
            <a:spLocks noChangeArrowheads="1"/>
          </p:cNvSpPr>
          <p:nvPr/>
        </p:nvSpPr>
        <p:spPr bwMode="auto">
          <a:xfrm>
            <a:off x="2863602" y="1789559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6</a:t>
            </a:r>
          </a:p>
        </p:txBody>
      </p:sp>
      <p:sp>
        <p:nvSpPr>
          <p:cNvPr id="56" name="Line 20"/>
          <p:cNvSpPr>
            <a:spLocks noChangeShapeType="1"/>
          </p:cNvSpPr>
          <p:nvPr/>
        </p:nvSpPr>
        <p:spPr bwMode="auto">
          <a:xfrm>
            <a:off x="3489077" y="1730821"/>
            <a:ext cx="220662" cy="33178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7" name="Oval 21"/>
          <p:cNvSpPr>
            <a:spLocks noChangeArrowheads="1"/>
          </p:cNvSpPr>
          <p:nvPr/>
        </p:nvSpPr>
        <p:spPr bwMode="auto">
          <a:xfrm>
            <a:off x="3522414" y="2037209"/>
            <a:ext cx="373063" cy="4905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3</a:t>
            </a:r>
          </a:p>
        </p:txBody>
      </p:sp>
      <p:sp>
        <p:nvSpPr>
          <p:cNvPr id="58" name="Text Box 22"/>
          <p:cNvSpPr txBox="1">
            <a:spLocks noChangeArrowheads="1"/>
          </p:cNvSpPr>
          <p:nvPr/>
        </p:nvSpPr>
        <p:spPr bwMode="auto">
          <a:xfrm>
            <a:off x="3871664" y="1805434"/>
            <a:ext cx="268288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7</a:t>
            </a:r>
          </a:p>
        </p:txBody>
      </p:sp>
      <p:sp>
        <p:nvSpPr>
          <p:cNvPr id="59" name="Line 23"/>
          <p:cNvSpPr>
            <a:spLocks noChangeShapeType="1"/>
          </p:cNvSpPr>
          <p:nvPr/>
        </p:nvSpPr>
        <p:spPr bwMode="auto">
          <a:xfrm flipH="1">
            <a:off x="1284039" y="2488059"/>
            <a:ext cx="234950" cy="31591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0" name="Oval 24"/>
          <p:cNvSpPr>
            <a:spLocks noChangeArrowheads="1"/>
          </p:cNvSpPr>
          <p:nvPr/>
        </p:nvSpPr>
        <p:spPr bwMode="auto">
          <a:xfrm>
            <a:off x="1125289" y="2794446"/>
            <a:ext cx="373063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</a:t>
            </a:r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891927" y="2608709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8</a:t>
            </a:r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>
            <a:off x="1768227" y="2489646"/>
            <a:ext cx="220662" cy="33178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3" name="Oval 27"/>
          <p:cNvSpPr>
            <a:spLocks noChangeArrowheads="1"/>
          </p:cNvSpPr>
          <p:nvPr/>
        </p:nvSpPr>
        <p:spPr bwMode="auto">
          <a:xfrm>
            <a:off x="1723777" y="2794446"/>
            <a:ext cx="373062" cy="4905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8</a:t>
            </a: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2025402" y="2608709"/>
            <a:ext cx="268287" cy="254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9</a:t>
            </a:r>
          </a:p>
        </p:txBody>
      </p:sp>
      <p:sp>
        <p:nvSpPr>
          <p:cNvPr id="65" name="Line 29"/>
          <p:cNvSpPr>
            <a:spLocks noChangeShapeType="1"/>
          </p:cNvSpPr>
          <p:nvPr/>
        </p:nvSpPr>
        <p:spPr bwMode="auto">
          <a:xfrm flipH="1">
            <a:off x="2500064" y="2472184"/>
            <a:ext cx="46038" cy="3619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4860032" y="548680"/>
            <a:ext cx="39597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 panose="020B0503020204020204" pitchFamily="34" charset="0"/>
              </a:rPr>
              <a:t>На последнем этапе выбираем узел с индексом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1</a:t>
            </a:r>
          </a:p>
        </p:txBody>
      </p:sp>
      <p:sp>
        <p:nvSpPr>
          <p:cNvPr id="67" name="Oval 31"/>
          <p:cNvSpPr>
            <a:spLocks noChangeArrowheads="1"/>
          </p:cNvSpPr>
          <p:nvPr/>
        </p:nvSpPr>
        <p:spPr bwMode="auto">
          <a:xfrm>
            <a:off x="2592139" y="589409"/>
            <a:ext cx="373063" cy="490537"/>
          </a:xfrm>
          <a:prstGeom prst="ellipse">
            <a:avLst/>
          </a:prstGeom>
          <a:solidFill>
            <a:srgbClr val="BBE0E3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4</a:t>
            </a:r>
          </a:p>
        </p:txBody>
      </p:sp>
      <p:sp>
        <p:nvSpPr>
          <p:cNvPr id="68" name="Text Box 32"/>
          <p:cNvSpPr txBox="1">
            <a:spLocks noChangeArrowheads="1"/>
          </p:cNvSpPr>
          <p:nvPr/>
        </p:nvSpPr>
        <p:spPr bwMode="auto">
          <a:xfrm>
            <a:off x="4860032" y="1484784"/>
            <a:ext cx="38954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Вначале меняем его местами с большим дочерним  (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16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)</a:t>
            </a:r>
          </a:p>
        </p:txBody>
      </p:sp>
      <p:cxnSp>
        <p:nvCxnSpPr>
          <p:cNvPr id="69" name="AutoShape 33"/>
          <p:cNvCxnSpPr>
            <a:cxnSpLocks noChangeShapeType="1"/>
            <a:stCxn id="42" idx="0"/>
            <a:endCxn id="38" idx="2"/>
          </p:cNvCxnSpPr>
          <p:nvPr/>
        </p:nvCxnSpPr>
        <p:spPr bwMode="auto">
          <a:xfrm rot="-5400000">
            <a:off x="2134146" y="828327"/>
            <a:ext cx="450850" cy="420687"/>
          </a:xfrm>
          <a:prstGeom prst="curvedConnector2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 Box 34"/>
          <p:cNvSpPr txBox="1">
            <a:spLocks noChangeArrowheads="1"/>
          </p:cNvSpPr>
          <p:nvPr/>
        </p:nvSpPr>
        <p:spPr bwMode="auto">
          <a:xfrm>
            <a:off x="4848371" y="2420888"/>
            <a:ext cx="411931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Теперь работаем в поддереве с узлом, имеющим индекс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2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. Его нужно поменять местами с большим дочерним (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14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)</a:t>
            </a:r>
          </a:p>
        </p:txBody>
      </p:sp>
      <p:cxnSp>
        <p:nvCxnSpPr>
          <p:cNvPr id="71" name="AutoShape 35"/>
          <p:cNvCxnSpPr>
            <a:cxnSpLocks noChangeShapeType="1"/>
            <a:stCxn id="48" idx="2"/>
            <a:endCxn id="42" idx="2"/>
          </p:cNvCxnSpPr>
          <p:nvPr/>
        </p:nvCxnSpPr>
        <p:spPr bwMode="auto">
          <a:xfrm rot="10800000" flipH="1">
            <a:off x="1350714" y="1510159"/>
            <a:ext cx="522288" cy="773112"/>
          </a:xfrm>
          <a:prstGeom prst="curvedConnector3">
            <a:avLst>
              <a:gd name="adj1" fmla="val -43769"/>
            </a:avLst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400298" y="3789040"/>
            <a:ext cx="83884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И последним преобразуется поддерево, имеющее корнем  узел с индексом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4.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  Он меняется местами с дочерним узлом, с индексом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9</a:t>
            </a:r>
          </a:p>
        </p:txBody>
      </p:sp>
      <p:cxnSp>
        <p:nvCxnSpPr>
          <p:cNvPr id="73" name="AutoShape 37"/>
          <p:cNvCxnSpPr>
            <a:cxnSpLocks noChangeShapeType="1"/>
            <a:stCxn id="48" idx="4"/>
            <a:endCxn id="63" idx="2"/>
          </p:cNvCxnSpPr>
          <p:nvPr/>
        </p:nvCxnSpPr>
        <p:spPr bwMode="auto">
          <a:xfrm rot="16200000" flipH="1">
            <a:off x="1418976" y="2735709"/>
            <a:ext cx="512763" cy="96838"/>
          </a:xfrm>
          <a:prstGeom prst="curvedConnector2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Text Box 38"/>
          <p:cNvSpPr txBox="1">
            <a:spLocks noChangeArrowheads="1"/>
          </p:cNvSpPr>
          <p:nvPr/>
        </p:nvSpPr>
        <p:spPr bwMode="auto">
          <a:xfrm>
            <a:off x="864097" y="4581128"/>
            <a:ext cx="79563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В результате из сортируемого массива получено пирамидальное дерево, к которому уже можно применять описанный выше способ сортировки. </a:t>
            </a:r>
          </a:p>
        </p:txBody>
      </p:sp>
      <p:sp>
        <p:nvSpPr>
          <p:cNvPr id="75" name="Text Box 39"/>
          <p:cNvSpPr txBox="1">
            <a:spLocks noChangeArrowheads="1"/>
          </p:cNvSpPr>
          <p:nvPr/>
        </p:nvSpPr>
        <p:spPr bwMode="auto">
          <a:xfrm>
            <a:off x="432048" y="5674022"/>
            <a:ext cx="838842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Заметим, что это пирамидальное дерево эквивалентно массиву </a:t>
            </a:r>
          </a:p>
          <a:p>
            <a:pPr marL="0" marR="0" lvl="0" indent="0" algn="just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{16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, 14, 10, 8, 7, 9, 3, 2, 4, 1</a:t>
            </a: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}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, он существенно отличается от исходного </a:t>
            </a:r>
          </a:p>
          <a:p>
            <a:pPr marL="0" marR="0" lvl="0" indent="0" algn="just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{4, 1, 3, 2, 16, 9, 10, 14, 8, 7}</a:t>
            </a:r>
            <a:endParaRPr kumimoji="0" lang="ru-RU" altLang="ru-RU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1" name="Text Box 3"/>
          <p:cNvSpPr txBox="1">
            <a:spLocks noChangeArrowheads="1"/>
          </p:cNvSpPr>
          <p:nvPr/>
        </p:nvSpPr>
        <p:spPr bwMode="auto">
          <a:xfrm>
            <a:off x="2915816" y="373980"/>
            <a:ext cx="26828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ru-RU" altLang="ru-RU" sz="1000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8518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24 0.10116 " pathEditMode="relative" ptsTypes="AA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59259E-6 L 0.06371 -0.10579 " pathEditMode="relative" ptsTypes="AA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77 0.00231 L 0.05712 -0.11273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-576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72 0.1081 L -0.13611 0.21852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8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44444E-6 L -0.03281 -0.11713 " pathEditMode="relative" ptsTypes="AA">
                                      <p:cBhvr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611 0.21852 L -0.09462 0.32662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" y="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8" grpId="2" animBg="1"/>
      <p:bldP spid="38" grpId="3" animBg="1"/>
      <p:bldP spid="38" grpId="4" animBg="1"/>
      <p:bldP spid="42" grpId="0" animBg="1"/>
      <p:bldP spid="48" grpId="0" animBg="1"/>
      <p:bldP spid="63" grpId="0" animBg="1"/>
      <p:bldP spid="66" grpId="0"/>
      <p:bldP spid="67" grpId="0" animBg="1"/>
      <p:bldP spid="67" grpId="1" animBg="1"/>
      <p:bldP spid="68" grpId="0"/>
      <p:bldP spid="70" grpId="0"/>
      <p:bldP spid="72" grpId="0"/>
      <p:bldP spid="74" grpId="0"/>
      <p:bldP spid="7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Заголовок 1"/>
          <p:cNvSpPr>
            <a:spLocks noGrp="1"/>
          </p:cNvSpPr>
          <p:nvPr>
            <p:ph type="title"/>
          </p:nvPr>
        </p:nvSpPr>
        <p:spPr>
          <a:xfrm>
            <a:off x="685800" y="53752"/>
            <a:ext cx="7772400" cy="1143000"/>
          </a:xfrm>
        </p:spPr>
        <p:txBody>
          <a:bodyPr/>
          <a:lstStyle/>
          <a:p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Пирамидальная сортировка</a:t>
            </a:r>
            <a:b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ru-RU" sz="36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8" name="Text Box 2"/>
          <p:cNvSpPr txBox="1">
            <a:spLocks noChangeArrowheads="1"/>
          </p:cNvSpPr>
          <p:nvPr/>
        </p:nvSpPr>
        <p:spPr bwMode="auto">
          <a:xfrm>
            <a:off x="442232" y="1418760"/>
            <a:ext cx="825953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Фактически для реализации алгоритма пирамидальной сортировки само дерево строить необязательно.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orbel" panose="020B0503020204020204" pitchFamily="34" charset="0"/>
              </a:rPr>
              <a:t>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И алгоритм построения пирамидального дерева и последующее его преобразование сводятся к перемещениям соответствующих элементов в сортируемом массиве</a:t>
            </a:r>
          </a:p>
        </p:txBody>
      </p:sp>
      <p:sp>
        <p:nvSpPr>
          <p:cNvPr id="79" name="Text Box 9"/>
          <p:cNvSpPr txBox="1">
            <a:spLocks noChangeArrowheads="1"/>
          </p:cNvSpPr>
          <p:nvPr/>
        </p:nvSpPr>
        <p:spPr bwMode="auto">
          <a:xfrm>
            <a:off x="1212935" y="3075057"/>
            <a:ext cx="74888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Corbel" panose="020B0503020204020204" pitchFamily="34" charset="0"/>
              </a:rPr>
              <a:t>Сводя все предыдущие рассуждения вместе получим следующий алгоритм пирамидальной сортировки:</a:t>
            </a:r>
          </a:p>
        </p:txBody>
      </p:sp>
      <p:sp>
        <p:nvSpPr>
          <p:cNvPr id="80" name="Text Box 11"/>
          <p:cNvSpPr txBox="1">
            <a:spLocks noChangeArrowheads="1"/>
          </p:cNvSpPr>
          <p:nvPr/>
        </p:nvSpPr>
        <p:spPr bwMode="auto">
          <a:xfrm>
            <a:off x="827584" y="4102243"/>
            <a:ext cx="777686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Вначале нужно преобразовать сортируемый массив к виду, эквивалентному пирамидальному дереву. В результате на первое место попадет максимальный по всему массиву элемент   </a:t>
            </a: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x[1]=max {x[</a:t>
            </a:r>
            <a:r>
              <a:rPr kumimoji="0" lang="en-US" altLang="ru-RU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i</a:t>
            </a: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], </a:t>
            </a:r>
            <a:r>
              <a:rPr kumimoji="0" lang="en-US" altLang="ru-RU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i</a:t>
            </a: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=1,2,…, N}</a:t>
            </a:r>
            <a:endParaRPr kumimoji="0" lang="ru-RU" altLang="ru-RU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744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Заголовок 1"/>
          <p:cNvSpPr>
            <a:spLocks noGrp="1"/>
          </p:cNvSpPr>
          <p:nvPr>
            <p:ph type="title"/>
          </p:nvPr>
        </p:nvSpPr>
        <p:spPr>
          <a:xfrm>
            <a:off x="685800" y="53752"/>
            <a:ext cx="7772400" cy="1143000"/>
          </a:xfrm>
        </p:spPr>
        <p:txBody>
          <a:bodyPr/>
          <a:lstStyle/>
          <a:p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Пирамидальная сортировка</a:t>
            </a:r>
            <a:b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ru-RU" sz="36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1" name="Text Box 12"/>
          <p:cNvSpPr txBox="1">
            <a:spLocks noChangeArrowheads="1"/>
          </p:cNvSpPr>
          <p:nvPr/>
        </p:nvSpPr>
        <p:spPr bwMode="auto">
          <a:xfrm>
            <a:off x="395536" y="1484784"/>
            <a:ext cx="56911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990033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Затем нужно выполнить </a:t>
            </a: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N-1</a:t>
            </a: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шаг сортировки: </a:t>
            </a:r>
          </a:p>
        </p:txBody>
      </p:sp>
      <p:sp>
        <p:nvSpPr>
          <p:cNvPr id="82" name="Text Box 16"/>
          <p:cNvSpPr txBox="1">
            <a:spLocks noChangeArrowheads="1"/>
          </p:cNvSpPr>
          <p:nvPr/>
        </p:nvSpPr>
        <p:spPr bwMode="auto">
          <a:xfrm>
            <a:off x="848970" y="2268205"/>
            <a:ext cx="7950117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На первом шаге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меняются местами находящийся на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anose="020B0503020204020204" pitchFamily="34" charset="0"/>
              </a:rPr>
              <a:t>первом месте максимальный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 и </a:t>
            </a: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anose="020B0503020204020204" pitchFamily="34" charset="0"/>
              </a:rPr>
              <a:t>N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anose="020B0503020204020204" pitchFamily="34" charset="0"/>
              </a:rPr>
              <a:t>элементы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. После чего последний элемент образует уже упорядоченную часть, а элементы с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1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-го по </a:t>
            </a: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N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-1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-й ― неупорядоченную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ru-RU" altLang="ru-RU" sz="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rbel" panose="020B0503020204020204" pitchFamily="34" charset="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Получившаяся совокупность элементов неупорядоченной части массива эквивалента </a:t>
            </a:r>
            <a:r>
              <a:rPr kumimoji="0" lang="ru-RU" altLang="ru-RU" sz="2000" b="1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частично упорядоченному пирамидальному дереву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, которое </a:t>
            </a:r>
            <a:r>
              <a:rPr kumimoji="0" lang="ru-RU" altLang="ru-RU" sz="2000" b="1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восстанавливается до полностью пирамидального</a:t>
            </a:r>
            <a:r>
              <a:rPr kumimoji="0" lang="ru-RU" altLang="ru-RU" sz="2000" b="1" i="0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.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При этом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максимальный из неупорядоченной части вновь попадает в начало массива</a:t>
            </a:r>
          </a:p>
        </p:txBody>
      </p:sp>
    </p:spTree>
    <p:extLst>
      <p:ext uri="{BB962C8B-B14F-4D97-AF65-F5344CB8AC3E}">
        <p14:creationId xmlns:p14="http://schemas.microsoft.com/office/powerpoint/2010/main" val="419822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b="1" kern="1200" cap="all" spc="75" baseline="0" noProof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rPr>
              <a:t>Пирамидальная сортировка</a:t>
            </a:r>
            <a:br>
              <a:rPr lang="ru-RU" b="1" kern="1200" cap="all" spc="75" baseline="0" noProof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rPr>
            </a:br>
            <a:endParaRPr lang="ru-RU" b="1" kern="1200" cap="all" spc="75" baseline="0" noProof="1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768095" y="2286000"/>
            <a:ext cx="3566160" cy="40233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45720" tIns="45720" rIns="45720" bIns="45720" rtlCol="0">
            <a:norm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defTabSz="685800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altLang="ru-RU" sz="1650" b="1" noProof="1">
                <a:latin typeface="+mn-lt"/>
              </a:rPr>
              <a:t>На втором шаге меняются местами 1 и N-1 элементы. После чего  на  «своих» местах уже находятся N-1-й и N-й элементы, образуя упорядоченную часть</a:t>
            </a:r>
          </a:p>
          <a:p>
            <a:pPr marL="342900" indent="-342900" defTabSz="685800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ru-RU" altLang="ru-RU" sz="1650" b="1" noProof="1">
              <a:latin typeface="+mn-lt"/>
            </a:endParaRPr>
          </a:p>
          <a:p>
            <a:pPr marL="342900" indent="-342900" defTabSz="685800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altLang="ru-RU" sz="1650" b="1" noProof="1">
                <a:latin typeface="+mn-lt"/>
              </a:rPr>
              <a:t>Первые  N-2 элемента, образующие неупорядоченную часть, вновь преобразуются и максимальный из них перемещается  на первое место</a:t>
            </a:r>
          </a:p>
        </p:txBody>
      </p:sp>
    </p:spTree>
    <p:extLst>
      <p:ext uri="{BB962C8B-B14F-4D97-AF65-F5344CB8AC3E}">
        <p14:creationId xmlns:p14="http://schemas.microsoft.com/office/powerpoint/2010/main" val="157792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3752"/>
            <a:ext cx="7772400" cy="1143000"/>
          </a:xfrm>
        </p:spPr>
        <p:txBody>
          <a:bodyPr/>
          <a:lstStyle/>
          <a:p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Пирамидальная сортировка</a:t>
            </a:r>
            <a:b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ru-RU" sz="36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79512" y="1072852"/>
            <a:ext cx="86195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algn="just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Пирамидальная сортировка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, представляющая собой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улучшение метода прямого выбора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, была предложена Джоном Уильямсом  в 1964, а затем улучшена Робертом Флойдом</a:t>
            </a: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. 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79508" y="2564904"/>
            <a:ext cx="861957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algn="just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В сортировке прямым выбором наименьший элемент на рассматриваемом участке массива фактически отыскивается путём полного просмотра участка, то есть также как в процедуре линейного поиска.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510" y="4202975"/>
            <a:ext cx="861957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algn="just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Идея улучшения этой сортировки состоит в </a:t>
            </a:r>
            <a:r>
              <a:rPr kumimoji="0" lang="ru-RU" altLang="ru-RU" sz="2000" b="1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переходе от линейного выбора</a:t>
            </a:r>
            <a:r>
              <a:rPr kumimoji="0" lang="ru-RU" altLang="ru-RU" sz="2000" b="1" i="1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orbel" panose="020B0503020204020204" pitchFamily="34" charset="0"/>
              </a:rPr>
              <a:t>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со сложностью</a:t>
            </a: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 </a:t>
            </a: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O(N)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 </a:t>
            </a:r>
            <a:r>
              <a:rPr kumimoji="0" lang="ru-RU" altLang="ru-RU" sz="2000" b="1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к выбору в дереве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, с помощью которого можно сохранить и использовать гораздо больше информации о процессе выбора и уменьшить сложность до </a:t>
            </a: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O(log</a:t>
            </a:r>
            <a:r>
              <a:rPr kumimoji="0" lang="en-US" altLang="ru-RU" sz="20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2</a:t>
            </a: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N).</a:t>
            </a:r>
            <a:endParaRPr kumimoji="0" lang="ru-RU" altLang="ru-RU" sz="2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5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b="1" kern="1200" cap="all" spc="75" baseline="0" noProof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rPr>
              <a:t>Пирамидальная сортировка</a:t>
            </a:r>
            <a:br>
              <a:rPr lang="ru-RU" b="1" kern="1200" cap="all" spc="75" baseline="0" noProof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rPr>
            </a:br>
            <a:endParaRPr lang="ru-RU" b="1" kern="1200" cap="all" spc="75" baseline="0" noProof="1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68095" y="2286000"/>
            <a:ext cx="3566160" cy="40233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45720" tIns="45720" rIns="45720" bIns="45720" rtlCol="0">
            <a:norm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defTabSz="685800"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kumimoji="0" lang="ru-RU" altLang="ru-RU" sz="1650" b="1" i="0" u="none" strike="noStrike" cap="none" spc="0" normalizeH="0" baseline="0" noProof="1">
                <a:ln>
                  <a:noFill/>
                </a:ln>
                <a:effectLst/>
                <a:uLnTx/>
                <a:uFillTx/>
                <a:latin typeface="+mn-lt"/>
              </a:rPr>
              <a:t>Таким образом, на i-ом шаге </a:t>
            </a:r>
            <a:r>
              <a:rPr kumimoji="0" lang="ru-RU" altLang="ru-RU" sz="1650" b="1" i="1" u="none" strike="noStrike" cap="none" spc="0" normalizeH="0" baseline="0" noProof="1">
                <a:ln>
                  <a:noFill/>
                </a:ln>
                <a:effectLst/>
                <a:uLnTx/>
                <a:uFillTx/>
                <a:latin typeface="+mn-lt"/>
              </a:rPr>
              <a:t>всегда находящийся на первом</a:t>
            </a:r>
            <a:r>
              <a:rPr kumimoji="0" lang="ru-RU" altLang="ru-RU" sz="1650" b="1" i="0" u="none" strike="noStrike" cap="none" spc="0" normalizeH="0" baseline="0" noProof="1">
                <a:ln>
                  <a:noFill/>
                </a:ln>
                <a:effectLst/>
                <a:uLnTx/>
                <a:uFillTx/>
                <a:latin typeface="+mn-lt"/>
              </a:rPr>
              <a:t> месте </a:t>
            </a:r>
            <a:r>
              <a:rPr kumimoji="0" lang="ru-RU" altLang="ru-RU" sz="1650" b="1" i="1" u="none" strike="noStrike" cap="none" spc="0" normalizeH="0" baseline="0" noProof="1">
                <a:ln>
                  <a:noFill/>
                </a:ln>
                <a:effectLst/>
                <a:uLnTx/>
                <a:uFillTx/>
                <a:latin typeface="+mn-lt"/>
              </a:rPr>
              <a:t>максимальный</a:t>
            </a:r>
            <a:r>
              <a:rPr kumimoji="0" lang="ru-RU" altLang="ru-RU" sz="1650" b="1" i="0" u="none" strike="noStrike" cap="none" spc="0" normalizeH="0" baseline="0" noProof="1">
                <a:ln>
                  <a:noFill/>
                </a:ln>
                <a:effectLst/>
                <a:uLnTx/>
                <a:uFillTx/>
                <a:latin typeface="+mn-lt"/>
              </a:rPr>
              <a:t> элемент x[1] меняется местами с </a:t>
            </a:r>
            <a:r>
              <a:rPr kumimoji="0" lang="ru-RU" altLang="ru-RU" sz="1650" b="1" i="1" u="none" strike="noStrike" cap="none" spc="0" normalizeH="0" baseline="0" noProof="1">
                <a:ln>
                  <a:noFill/>
                </a:ln>
                <a:effectLst/>
                <a:uLnTx/>
                <a:uFillTx/>
                <a:latin typeface="+mn-lt"/>
              </a:rPr>
              <a:t>последним</a:t>
            </a:r>
            <a:r>
              <a:rPr kumimoji="0" lang="ru-RU" altLang="ru-RU" sz="1650" b="1" i="0" u="none" strike="noStrike" cap="none" spc="0" normalizeH="0" baseline="0" noProof="1">
                <a:ln>
                  <a:noFill/>
                </a:ln>
                <a:effectLst/>
                <a:uLnTx/>
                <a:uFillTx/>
                <a:latin typeface="+mn-lt"/>
              </a:rPr>
              <a:t> элементом </a:t>
            </a:r>
            <a:r>
              <a:rPr kumimoji="0" lang="ru-RU" altLang="ru-RU" sz="1650" b="1" i="1" u="none" strike="noStrike" cap="none" spc="0" normalizeH="0" baseline="0" noProof="1">
                <a:ln>
                  <a:noFill/>
                </a:ln>
                <a:effectLst/>
                <a:uLnTx/>
                <a:uFillTx/>
                <a:latin typeface="+mn-lt"/>
              </a:rPr>
              <a:t>неупорядоченной</a:t>
            </a:r>
            <a:r>
              <a:rPr kumimoji="0" lang="ru-RU" altLang="ru-RU" sz="1650" b="1" i="0" u="none" strike="noStrike" cap="none" spc="0" normalizeH="0" baseline="0" noProof="1">
                <a:ln>
                  <a:noFill/>
                </a:ln>
                <a:effectLst/>
                <a:uLnTx/>
                <a:uFillTx/>
                <a:latin typeface="+mn-lt"/>
              </a:rPr>
              <a:t> части x[N-i+1]</a:t>
            </a:r>
            <a:endParaRPr lang="ru-RU" altLang="ru-RU" sz="1650" b="1" noProof="1">
              <a:latin typeface="+mn-lt"/>
            </a:endParaRPr>
          </a:p>
          <a:p>
            <a:pPr marL="342900" indent="-342900" defTabSz="685800"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altLang="ru-RU" sz="1650" b="1" noProof="1">
                <a:latin typeface="+mn-lt"/>
              </a:rPr>
              <a:t>З</a:t>
            </a:r>
            <a:r>
              <a:rPr kumimoji="0" lang="ru-RU" altLang="ru-RU" sz="1650" b="1" i="0" u="none" strike="noStrike" cap="none" spc="0" normalizeH="0" baseline="0" noProof="1">
                <a:ln>
                  <a:noFill/>
                </a:ln>
                <a:effectLst/>
                <a:uLnTx/>
                <a:uFillTx/>
                <a:latin typeface="+mn-lt"/>
              </a:rPr>
              <a:t>атем, из уменьшенной на один элемент неупорядоченной части при восстановлении её пирамидальности выбирается наибольший и перемещается на первое место в массиве</a:t>
            </a:r>
          </a:p>
        </p:txBody>
      </p:sp>
    </p:spTree>
    <p:extLst>
      <p:ext uri="{BB962C8B-B14F-4D97-AF65-F5344CB8AC3E}">
        <p14:creationId xmlns:p14="http://schemas.microsoft.com/office/powerpoint/2010/main" val="155599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3456384" cy="14031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2800" b="1" kern="1200" cap="all" spc="75" baseline="0" noProof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rPr>
              <a:t>Пирамидальная сортировка,</a:t>
            </a:r>
            <a:br>
              <a:rPr lang="ru-RU" sz="2800" b="1" kern="1200" cap="all" spc="75" baseline="0" noProof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ru-RU" sz="2800" b="1" kern="1200" cap="all" spc="75" baseline="0" noProof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rPr>
              <a:t>построение пирамиды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685884"/>
            <a:ext cx="3352800" cy="36576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enter image description here">
            <a:extLst>
              <a:ext uri="{FF2B5EF4-FFF2-40B4-BE49-F238E27FC236}">
                <a16:creationId xmlns:a16="http://schemas.microsoft.com/office/drawing/2014/main" id="{28FE2827-B5B9-4CF4-9AFD-BE0E162F1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306" y="2282436"/>
            <a:ext cx="5484402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320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3752"/>
            <a:ext cx="7772400" cy="1143000"/>
          </a:xfrm>
        </p:spPr>
        <p:txBody>
          <a:bodyPr/>
          <a:lstStyle/>
          <a:p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Пирамидальная сортировка</a:t>
            </a:r>
            <a:b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ru-RU" sz="36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51520" y="671853"/>
            <a:ext cx="66967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Black" panose="020B0A04020102020204" pitchFamily="34" charset="0"/>
              </a:rPr>
              <a:t>Анализ пирамидальной сортировки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показывает, что её сложность </a:t>
            </a: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O(N*log</a:t>
            </a:r>
            <a:r>
              <a:rPr kumimoji="0" lang="en-US" altLang="ru-RU" sz="2000" b="1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2</a:t>
            </a: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N)</a:t>
            </a:r>
            <a:endParaRPr kumimoji="0" lang="ru-RU" altLang="ru-RU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59532" y="5157192"/>
            <a:ext cx="842493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Эту сортировку (впрочем, как и все улучшенные варианты сортировок) не рекомендуется применять для небольших массивов, так как, например, для </a:t>
            </a: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N=1000</a:t>
            </a: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даже прямые вставки окажутся примерно вдвое быстрее пирамидальной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FC335A-FC39-4312-95D2-3F6C3DFBD3B2}"/>
              </a:ext>
            </a:extLst>
          </p:cNvPr>
          <p:cNvSpPr txBox="1"/>
          <p:nvPr/>
        </p:nvSpPr>
        <p:spPr>
          <a:xfrm>
            <a:off x="266311" y="1628800"/>
            <a:ext cx="457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fun </a:t>
            </a:r>
            <a:r>
              <a:rPr lang="en-US" dirty="0" err="1"/>
              <a:t>heapSort</a:t>
            </a:r>
            <a:r>
              <a:rPr lang="en-US" dirty="0"/>
              <a:t>(A : list &lt;T&gt;):</a:t>
            </a:r>
          </a:p>
          <a:p>
            <a:r>
              <a:rPr lang="en-US" dirty="0"/>
              <a:t>   </a:t>
            </a:r>
            <a:r>
              <a:rPr lang="en-US" dirty="0" err="1"/>
              <a:t>buildHeap</a:t>
            </a:r>
            <a:r>
              <a:rPr lang="en-US" dirty="0"/>
              <a:t>(A)</a:t>
            </a:r>
          </a:p>
          <a:p>
            <a:r>
              <a:rPr lang="en-US" dirty="0"/>
              <a:t>   </a:t>
            </a:r>
            <a:r>
              <a:rPr lang="en-US" dirty="0" err="1"/>
              <a:t>heapSize</a:t>
            </a:r>
            <a:r>
              <a:rPr lang="en-US" dirty="0"/>
              <a:t> = </a:t>
            </a:r>
            <a:r>
              <a:rPr lang="en-US" dirty="0" err="1"/>
              <a:t>A.size</a:t>
            </a:r>
            <a:endParaRPr lang="en-US" dirty="0"/>
          </a:p>
          <a:p>
            <a:r>
              <a:rPr lang="en-US" dirty="0"/>
              <a:t>   for </a:t>
            </a:r>
            <a:r>
              <a:rPr lang="en-US" dirty="0" err="1"/>
              <a:t>i</a:t>
            </a:r>
            <a:r>
              <a:rPr lang="en-US" dirty="0"/>
              <a:t> = 0 to n - 1</a:t>
            </a:r>
          </a:p>
          <a:p>
            <a:r>
              <a:rPr lang="en-US" dirty="0"/>
              <a:t>     swap(A[0], A[n - 1 - 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r>
              <a:rPr lang="en-US" dirty="0"/>
              <a:t>     </a:t>
            </a:r>
            <a:r>
              <a:rPr lang="en-US" dirty="0" err="1"/>
              <a:t>heapSize</a:t>
            </a:r>
            <a:r>
              <a:rPr lang="en-US" dirty="0"/>
              <a:t>--</a:t>
            </a:r>
          </a:p>
          <a:p>
            <a:r>
              <a:rPr lang="en-US" dirty="0"/>
              <a:t>     </a:t>
            </a:r>
            <a:r>
              <a:rPr lang="en-US" dirty="0" err="1"/>
              <a:t>siftDown</a:t>
            </a:r>
            <a:r>
              <a:rPr lang="en-US" dirty="0"/>
              <a:t>(A, 0, </a:t>
            </a:r>
            <a:r>
              <a:rPr lang="en-US" dirty="0" err="1"/>
              <a:t>heapSize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9A9AEC-54E4-481A-91EE-28B0B284A85F}"/>
              </a:ext>
            </a:extLst>
          </p:cNvPr>
          <p:cNvSpPr txBox="1"/>
          <p:nvPr/>
        </p:nvSpPr>
        <p:spPr>
          <a:xfrm>
            <a:off x="4572000" y="2230475"/>
            <a:ext cx="44279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Операция </a:t>
            </a:r>
            <a:r>
              <a:rPr lang="ru-RU" dirty="0" err="1">
                <a:solidFill>
                  <a:schemeClr val="accent2"/>
                </a:solidFill>
              </a:rPr>
              <a:t>siftDown</a:t>
            </a:r>
            <a:r>
              <a:rPr lang="ru-RU" dirty="0"/>
              <a:t> работает за </a:t>
            </a:r>
            <a:r>
              <a:rPr lang="ru-RU" dirty="0">
                <a:solidFill>
                  <a:schemeClr val="accent2"/>
                </a:solidFill>
              </a:rPr>
              <a:t>O(</a:t>
            </a:r>
            <a:r>
              <a:rPr lang="ru-RU" dirty="0" err="1">
                <a:solidFill>
                  <a:schemeClr val="accent2"/>
                </a:solidFill>
              </a:rPr>
              <a:t>logn</a:t>
            </a:r>
            <a:r>
              <a:rPr lang="ru-RU" dirty="0">
                <a:solidFill>
                  <a:schemeClr val="accent2"/>
                </a:solidFill>
              </a:rPr>
              <a:t>). </a:t>
            </a:r>
            <a:r>
              <a:rPr lang="ru-RU" dirty="0"/>
              <a:t>Всего цикл выполняется </a:t>
            </a:r>
            <a:r>
              <a:rPr lang="ru-RU" dirty="0">
                <a:solidFill>
                  <a:schemeClr val="accent2"/>
                </a:solidFill>
              </a:rPr>
              <a:t>(n−1) </a:t>
            </a:r>
            <a:r>
              <a:rPr lang="ru-RU" dirty="0"/>
              <a:t>раз. Таким образом сложность сортировки кучей является </a:t>
            </a:r>
            <a:r>
              <a:rPr lang="ru-RU" dirty="0">
                <a:solidFill>
                  <a:schemeClr val="accent2"/>
                </a:solidFill>
              </a:rPr>
              <a:t>O(</a:t>
            </a:r>
            <a:r>
              <a:rPr lang="ru-RU" dirty="0" err="1">
                <a:solidFill>
                  <a:schemeClr val="accent2"/>
                </a:solidFill>
              </a:rPr>
              <a:t>nlogn</a:t>
            </a:r>
            <a:r>
              <a:rPr lang="ru-RU" dirty="0">
                <a:solidFill>
                  <a:schemeClr val="accent2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3238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b="1" kern="1200" cap="all" spc="75" baseline="0" noProof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rPr>
              <a:t>Пирамидальная сортировка</a:t>
            </a:r>
            <a:br>
              <a:rPr lang="ru-RU" b="1" kern="1200" cap="all" spc="75" baseline="0" noProof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rPr>
            </a:br>
            <a:endParaRPr lang="ru-RU" b="1" kern="1200" cap="all" spc="75" baseline="0" noProof="1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4" y="1484785"/>
            <a:ext cx="7080448" cy="403244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5010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3752"/>
            <a:ext cx="7772400" cy="1143000"/>
          </a:xfrm>
        </p:spPr>
        <p:txBody>
          <a:bodyPr/>
          <a:lstStyle/>
          <a:p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Приоритетная очередь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D0D13B-655A-4525-9CD0-FDC25C835143}"/>
              </a:ext>
            </a:extLst>
          </p:cNvPr>
          <p:cNvSpPr txBox="1"/>
          <p:nvPr/>
        </p:nvSpPr>
        <p:spPr>
          <a:xfrm>
            <a:off x="827584" y="1196752"/>
            <a:ext cx="4572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2"/>
                </a:solidFill>
              </a:rPr>
              <a:t>Приоритетные очереди поддерживают следующие операции:</a:t>
            </a:r>
          </a:p>
          <a:p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/>
              <a:t>findMin</a:t>
            </a:r>
            <a:r>
              <a:rPr lang="ru-RU" sz="2000" dirty="0"/>
              <a:t> или </a:t>
            </a:r>
            <a:r>
              <a:rPr lang="ru-RU" sz="2000" dirty="0" err="1"/>
              <a:t>findMax</a:t>
            </a:r>
            <a:r>
              <a:rPr lang="ru-RU" sz="2000" dirty="0"/>
              <a:t> — поиск элемента с наибольшим приоритетом,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/>
              <a:t>insert</a:t>
            </a:r>
            <a:r>
              <a:rPr lang="ru-RU" sz="2000" dirty="0"/>
              <a:t> или </a:t>
            </a:r>
            <a:r>
              <a:rPr lang="ru-RU" sz="2000" dirty="0" err="1"/>
              <a:t>push</a:t>
            </a:r>
            <a:r>
              <a:rPr lang="ru-RU" sz="2000" dirty="0"/>
              <a:t> — вставка нового элемента,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/>
              <a:t>extractMin</a:t>
            </a:r>
            <a:r>
              <a:rPr lang="ru-RU" sz="2000" dirty="0"/>
              <a:t> или </a:t>
            </a:r>
            <a:r>
              <a:rPr lang="ru-RU" sz="2000" dirty="0" err="1"/>
              <a:t>extractMax</a:t>
            </a:r>
            <a:r>
              <a:rPr lang="ru-RU" sz="2000" dirty="0"/>
              <a:t> — извлечь элемент с наибольшим приоритетом,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/>
              <a:t>deleteMin</a:t>
            </a:r>
            <a:r>
              <a:rPr lang="ru-RU" sz="2000" dirty="0"/>
              <a:t> или </a:t>
            </a:r>
            <a:r>
              <a:rPr lang="ru-RU" sz="2000" dirty="0" err="1"/>
              <a:t>deleteMax</a:t>
            </a:r>
            <a:r>
              <a:rPr lang="ru-RU" sz="2000" dirty="0"/>
              <a:t> — удалить элемент с наибольшим приоритетом,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/>
              <a:t>increaseKey</a:t>
            </a:r>
            <a:r>
              <a:rPr lang="ru-RU" sz="2000" dirty="0"/>
              <a:t> или </a:t>
            </a:r>
            <a:r>
              <a:rPr lang="ru-RU" sz="2000" dirty="0" err="1"/>
              <a:t>decreaseKey</a:t>
            </a:r>
            <a:r>
              <a:rPr lang="ru-RU" sz="2000" dirty="0"/>
              <a:t> — обновить значение элемента</a:t>
            </a:r>
          </a:p>
        </p:txBody>
      </p:sp>
    </p:spTree>
    <p:extLst>
      <p:ext uri="{BB962C8B-B14F-4D97-AF65-F5344CB8AC3E}">
        <p14:creationId xmlns:p14="http://schemas.microsoft.com/office/powerpoint/2010/main" val="3199306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3752"/>
            <a:ext cx="7772400" cy="1143000"/>
          </a:xfrm>
        </p:spPr>
        <p:txBody>
          <a:bodyPr/>
          <a:lstStyle/>
          <a:p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Приоритетная очередь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D0D13B-655A-4525-9CD0-FDC25C835143}"/>
              </a:ext>
            </a:extLst>
          </p:cNvPr>
          <p:cNvSpPr txBox="1"/>
          <p:nvPr/>
        </p:nvSpPr>
        <p:spPr>
          <a:xfrm>
            <a:off x="827584" y="119675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2"/>
                </a:solidFill>
              </a:rPr>
              <a:t>Почему неудобно на списке:</a:t>
            </a:r>
          </a:p>
        </p:txBody>
      </p:sp>
    </p:spTree>
    <p:extLst>
      <p:ext uri="{BB962C8B-B14F-4D97-AF65-F5344CB8AC3E}">
        <p14:creationId xmlns:p14="http://schemas.microsoft.com/office/powerpoint/2010/main" val="2274712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3752"/>
            <a:ext cx="7772400" cy="1143000"/>
          </a:xfrm>
        </p:spPr>
        <p:txBody>
          <a:bodyPr/>
          <a:lstStyle/>
          <a:p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Приоритетная очередь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D0D13B-655A-4525-9CD0-FDC25C835143}"/>
              </a:ext>
            </a:extLst>
          </p:cNvPr>
          <p:cNvSpPr txBox="1"/>
          <p:nvPr/>
        </p:nvSpPr>
        <p:spPr>
          <a:xfrm>
            <a:off x="827584" y="119675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2"/>
                </a:solidFill>
              </a:rPr>
              <a:t>Почему удобно на куче:</a:t>
            </a:r>
          </a:p>
        </p:txBody>
      </p:sp>
    </p:spTree>
    <p:extLst>
      <p:ext uri="{BB962C8B-B14F-4D97-AF65-F5344CB8AC3E}">
        <p14:creationId xmlns:p14="http://schemas.microsoft.com/office/powerpoint/2010/main" val="174005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ru-RU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+mj-ea"/>
                <a:cs typeface="+mj-cs"/>
              </a:rPr>
              <a:t>Пирамидальная сортировка</a:t>
            </a:r>
            <a:br>
              <a:rPr lang="ru-RU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+mj-ea"/>
                <a:cs typeface="+mj-cs"/>
              </a:rPr>
            </a:br>
            <a:endParaRPr lang="ru-RU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Arial" charset="0"/>
              <a:ea typeface="+mj-ea"/>
              <a:cs typeface="+mj-cs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854888" y="5287903"/>
            <a:ext cx="404018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R="0" defTabSz="914400" latinLnBrk="0">
              <a:lnSpc>
                <a:spcPct val="90000"/>
              </a:lnSpc>
              <a:buClrTx/>
              <a:buSzTx/>
              <a:buNone/>
              <a:tabLst/>
              <a:defRPr/>
            </a:pPr>
            <a:r>
              <a:rPr kumimoji="0" lang="ru-RU" altLang="ru-RU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Есть более простой и быстрый способ организации соревнований -кубковая система. Участников по какому-либо принципу разделяют на пары. </a:t>
            </a:r>
            <a:br>
              <a:rPr kumimoji="0" lang="en-US" altLang="ru-RU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0" lang="en-US" altLang="ru-RU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ru-RU" altLang="ru-RU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Победитель каждой пары выходит в следующий круг, а проигравший выбывает из соревнования.</a:t>
            </a:r>
          </a:p>
        </p:txBody>
      </p:sp>
      <p:graphicFrame>
        <p:nvGraphicFramePr>
          <p:cNvPr id="37" name="Text Box 2">
            <a:extLst>
              <a:ext uri="{FF2B5EF4-FFF2-40B4-BE49-F238E27FC236}">
                <a16:creationId xmlns:a16="http://schemas.microsoft.com/office/drawing/2014/main" id="{DDD0387C-F084-4542-95C1-11CA0A2ED4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6851056"/>
              </p:ext>
            </p:extLst>
          </p:nvPr>
        </p:nvGraphicFramePr>
        <p:xfrm>
          <a:off x="147820" y="2315917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3" name="Text Box 4">
            <a:extLst>
              <a:ext uri="{FF2B5EF4-FFF2-40B4-BE49-F238E27FC236}">
                <a16:creationId xmlns:a16="http://schemas.microsoft.com/office/drawing/2014/main" id="{2CBD56B1-CCFA-474E-B0A5-544114368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9455" y="3106872"/>
            <a:ext cx="108743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Волков</a:t>
            </a:r>
          </a:p>
        </p:txBody>
      </p:sp>
      <p:sp>
        <p:nvSpPr>
          <p:cNvPr id="64" name="Text Box 5">
            <a:extLst>
              <a:ext uri="{FF2B5EF4-FFF2-40B4-BE49-F238E27FC236}">
                <a16:creationId xmlns:a16="http://schemas.microsoft.com/office/drawing/2014/main" id="{D4261E88-6F94-4DD3-8821-135C9C91E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680" y="3606996"/>
            <a:ext cx="11350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Тютерев</a:t>
            </a:r>
            <a:endParaRPr kumimoji="0" lang="ru-RU" altLang="ru-RU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5" name="Text Box 6">
            <a:extLst>
              <a:ext uri="{FF2B5EF4-FFF2-40B4-BE49-F238E27FC236}">
                <a16:creationId xmlns:a16="http://schemas.microsoft.com/office/drawing/2014/main" id="{93C67B92-AE6C-43B3-B0E7-9C95D3A3C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7287" y="3099748"/>
            <a:ext cx="962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Щуров</a:t>
            </a:r>
          </a:p>
        </p:txBody>
      </p:sp>
      <p:sp>
        <p:nvSpPr>
          <p:cNvPr id="66" name="Text Box 7">
            <a:extLst>
              <a:ext uri="{FF2B5EF4-FFF2-40B4-BE49-F238E27FC236}">
                <a16:creationId xmlns:a16="http://schemas.microsoft.com/office/drawing/2014/main" id="{31272F6F-3015-457E-8062-676CF3C63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9615" y="3606997"/>
            <a:ext cx="12446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Сивашов</a:t>
            </a:r>
            <a:endParaRPr kumimoji="0" lang="ru-RU" altLang="ru-RU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7" name="Text Box 8">
            <a:extLst>
              <a:ext uri="{FF2B5EF4-FFF2-40B4-BE49-F238E27FC236}">
                <a16:creationId xmlns:a16="http://schemas.microsoft.com/office/drawing/2014/main" id="{54B9FBBC-14DA-4EB7-B8F7-5E9C53E0B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0743" y="3606996"/>
            <a:ext cx="138588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Искольный</a:t>
            </a:r>
            <a:endParaRPr kumimoji="0" lang="ru-RU" altLang="ru-RU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8" name="Text Box 9">
            <a:extLst>
              <a:ext uri="{FF2B5EF4-FFF2-40B4-BE49-F238E27FC236}">
                <a16:creationId xmlns:a16="http://schemas.microsoft.com/office/drawing/2014/main" id="{09BF589E-8F6E-4F0D-965C-906B5A039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771" y="3106872"/>
            <a:ext cx="116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Шакиров</a:t>
            </a:r>
          </a:p>
        </p:txBody>
      </p:sp>
      <p:sp>
        <p:nvSpPr>
          <p:cNvPr id="69" name="Text Box 10">
            <a:extLst>
              <a:ext uri="{FF2B5EF4-FFF2-40B4-BE49-F238E27FC236}">
                <a16:creationId xmlns:a16="http://schemas.microsoft.com/office/drawing/2014/main" id="{21C3C993-2E3A-42EB-B3D1-F4D6B676B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085" y="3606998"/>
            <a:ext cx="13874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Бородулин</a:t>
            </a:r>
          </a:p>
        </p:txBody>
      </p:sp>
      <p:sp>
        <p:nvSpPr>
          <p:cNvPr id="70" name="Line 12">
            <a:extLst>
              <a:ext uri="{FF2B5EF4-FFF2-40B4-BE49-F238E27FC236}">
                <a16:creationId xmlns:a16="http://schemas.microsoft.com/office/drawing/2014/main" id="{721A71F0-7346-4C56-8405-FA2E33969C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19169" y="2809625"/>
            <a:ext cx="372107" cy="306935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1" name="Line 13">
            <a:extLst>
              <a:ext uri="{FF2B5EF4-FFF2-40B4-BE49-F238E27FC236}">
                <a16:creationId xmlns:a16="http://schemas.microsoft.com/office/drawing/2014/main" id="{09CBAE6B-03E6-4A4D-90EB-CD865E72800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69001" y="2808855"/>
            <a:ext cx="245395" cy="307705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2" name="Text Box 14">
            <a:extLst>
              <a:ext uri="{FF2B5EF4-FFF2-40B4-BE49-F238E27FC236}">
                <a16:creationId xmlns:a16="http://schemas.microsoft.com/office/drawing/2014/main" id="{EA02181B-18A9-4B81-AE15-0DBBC1D4D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475" y="2559997"/>
            <a:ext cx="8718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Борисов</a:t>
            </a:r>
          </a:p>
        </p:txBody>
      </p:sp>
      <p:sp>
        <p:nvSpPr>
          <p:cNvPr id="73" name="Line 15">
            <a:extLst>
              <a:ext uri="{FF2B5EF4-FFF2-40B4-BE49-F238E27FC236}">
                <a16:creationId xmlns:a16="http://schemas.microsoft.com/office/drawing/2014/main" id="{7083674C-AB52-4967-A08B-A367BD8858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3083" y="2809626"/>
            <a:ext cx="295551" cy="291013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4" name="Line 16">
            <a:extLst>
              <a:ext uri="{FF2B5EF4-FFF2-40B4-BE49-F238E27FC236}">
                <a16:creationId xmlns:a16="http://schemas.microsoft.com/office/drawing/2014/main" id="{94098BDA-93CF-4228-8009-A42E8F8BBBB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99562" y="2818880"/>
            <a:ext cx="331767" cy="287992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5" name="Line 17">
            <a:extLst>
              <a:ext uri="{FF2B5EF4-FFF2-40B4-BE49-F238E27FC236}">
                <a16:creationId xmlns:a16="http://schemas.microsoft.com/office/drawing/2014/main" id="{EB0087F8-0011-49A9-8065-C953A0BFDE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3671" y="3272604"/>
            <a:ext cx="457200" cy="363537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6" name="Line 18">
            <a:extLst>
              <a:ext uri="{FF2B5EF4-FFF2-40B4-BE49-F238E27FC236}">
                <a16:creationId xmlns:a16="http://schemas.microsoft.com/office/drawing/2014/main" id="{0CD624C6-77AE-4B89-BC56-161044B6F5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69014" y="3301533"/>
            <a:ext cx="425450" cy="331787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7" name="Line 19">
            <a:extLst>
              <a:ext uri="{FF2B5EF4-FFF2-40B4-BE49-F238E27FC236}">
                <a16:creationId xmlns:a16="http://schemas.microsoft.com/office/drawing/2014/main" id="{339BC19A-F260-4194-B64A-0659FB1569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8813" y="3307303"/>
            <a:ext cx="457200" cy="363537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8" name="Line 20">
            <a:extLst>
              <a:ext uri="{FF2B5EF4-FFF2-40B4-BE49-F238E27FC236}">
                <a16:creationId xmlns:a16="http://schemas.microsoft.com/office/drawing/2014/main" id="{0D98644B-9C17-469E-BD9D-FB27BC551A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40411" y="3323177"/>
            <a:ext cx="425450" cy="331787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9" name="Text Box 21">
            <a:extLst>
              <a:ext uri="{FF2B5EF4-FFF2-40B4-BE49-F238E27FC236}">
                <a16:creationId xmlns:a16="http://schemas.microsoft.com/office/drawing/2014/main" id="{E0B06BCB-9FF8-45DC-B8C2-0E0D8DE20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5467" y="2559998"/>
            <a:ext cx="93243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Шакиров</a:t>
            </a:r>
          </a:p>
        </p:txBody>
      </p:sp>
      <p:sp>
        <p:nvSpPr>
          <p:cNvPr id="80" name="Text Box 22">
            <a:extLst>
              <a:ext uri="{FF2B5EF4-FFF2-40B4-BE49-F238E27FC236}">
                <a16:creationId xmlns:a16="http://schemas.microsoft.com/office/drawing/2014/main" id="{37856AEB-B7B5-44A2-ADCF-AD2E4895A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324" y="3024748"/>
            <a:ext cx="12446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Сивашов</a:t>
            </a:r>
            <a:endParaRPr kumimoji="0" lang="ru-RU" altLang="ru-RU" sz="1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1" name="Text Box 23">
            <a:extLst>
              <a:ext uri="{FF2B5EF4-FFF2-40B4-BE49-F238E27FC236}">
                <a16:creationId xmlns:a16="http://schemas.microsoft.com/office/drawing/2014/main" id="{80C128BE-9D8B-4262-8D9B-C5C4D776E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3211" y="3051926"/>
            <a:ext cx="128448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Тютерев</a:t>
            </a:r>
            <a:endParaRPr kumimoji="0" lang="ru-RU" altLang="ru-RU" sz="1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2" name="Line 24">
            <a:extLst>
              <a:ext uri="{FF2B5EF4-FFF2-40B4-BE49-F238E27FC236}">
                <a16:creationId xmlns:a16="http://schemas.microsoft.com/office/drawing/2014/main" id="{2BFF930E-6927-4DA0-B9D6-DF1BB8B6B7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66909" y="2196182"/>
            <a:ext cx="365857" cy="879825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3" name="Line 25">
            <a:extLst>
              <a:ext uri="{FF2B5EF4-FFF2-40B4-BE49-F238E27FC236}">
                <a16:creationId xmlns:a16="http://schemas.microsoft.com/office/drawing/2014/main" id="{AD7A8B5B-64A9-4A60-94E7-7DB44F466F2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5074" y="2229777"/>
            <a:ext cx="522572" cy="274277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4" name="Line 26">
            <a:extLst>
              <a:ext uri="{FF2B5EF4-FFF2-40B4-BE49-F238E27FC236}">
                <a16:creationId xmlns:a16="http://schemas.microsoft.com/office/drawing/2014/main" id="{98B01079-73AA-4ABF-9515-4233B7C6BB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6144" y="2208213"/>
            <a:ext cx="568833" cy="357502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5" name="Line 27">
            <a:extLst>
              <a:ext uri="{FF2B5EF4-FFF2-40B4-BE49-F238E27FC236}">
                <a16:creationId xmlns:a16="http://schemas.microsoft.com/office/drawing/2014/main" id="{51AEBCA4-2788-4045-BF00-1116BFC5AB1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80592" y="2229777"/>
            <a:ext cx="1648078" cy="886782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6" name="Text Box 28">
            <a:extLst>
              <a:ext uri="{FF2B5EF4-FFF2-40B4-BE49-F238E27FC236}">
                <a16:creationId xmlns:a16="http://schemas.microsoft.com/office/drawing/2014/main" id="{DC33F27B-E9F7-4EF2-A674-90613833B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968" y="1965072"/>
            <a:ext cx="12874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Шакиров</a:t>
            </a:r>
          </a:p>
        </p:txBody>
      </p:sp>
      <p:sp>
        <p:nvSpPr>
          <p:cNvPr id="87" name="Text Box 29">
            <a:extLst>
              <a:ext uri="{FF2B5EF4-FFF2-40B4-BE49-F238E27FC236}">
                <a16:creationId xmlns:a16="http://schemas.microsoft.com/office/drawing/2014/main" id="{CEB03607-D259-4C6D-AF39-6AB6B0BAC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271" y="1929627"/>
            <a:ext cx="12446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Сивашов</a:t>
            </a:r>
            <a:endParaRPr kumimoji="0" lang="ru-RU" altLang="ru-RU" sz="1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8" name="Line 30">
            <a:extLst>
              <a:ext uri="{FF2B5EF4-FFF2-40B4-BE49-F238E27FC236}">
                <a16:creationId xmlns:a16="http://schemas.microsoft.com/office/drawing/2014/main" id="{549E32BF-2C7E-48AC-A09A-8634BBA6CD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3084" y="1641428"/>
            <a:ext cx="993776" cy="350638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9" name="Line 31">
            <a:extLst>
              <a:ext uri="{FF2B5EF4-FFF2-40B4-BE49-F238E27FC236}">
                <a16:creationId xmlns:a16="http://schemas.microsoft.com/office/drawing/2014/main" id="{229BD883-9DA4-44D3-8872-1E35E2A9298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88007" y="1641425"/>
            <a:ext cx="1285166" cy="330970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0" name="Text Box 32">
            <a:extLst>
              <a:ext uri="{FF2B5EF4-FFF2-40B4-BE49-F238E27FC236}">
                <a16:creationId xmlns:a16="http://schemas.microsoft.com/office/drawing/2014/main" id="{FA20EA15-BD01-4325-93D8-C9C7B2908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853" y="1340768"/>
            <a:ext cx="12949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Шакиров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7D8E83C-8275-4390-9B76-CCD13D691407}"/>
              </a:ext>
            </a:extLst>
          </p:cNvPr>
          <p:cNvSpPr txBox="1"/>
          <p:nvPr/>
        </p:nvSpPr>
        <p:spPr>
          <a:xfrm>
            <a:off x="924797" y="3110376"/>
            <a:ext cx="14146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altLang="ru-RU" sz="12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Борисов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26497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 animBg="1"/>
      <p:bldP spid="71" grpId="0" animBg="1"/>
      <p:bldP spid="72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/>
      <p:bldP spid="80" grpId="0"/>
      <p:bldP spid="81" grpId="0"/>
      <p:bldP spid="82" grpId="0" animBg="1"/>
      <p:bldP spid="83" grpId="0" animBg="1"/>
      <p:bldP spid="84" grpId="0" animBg="1"/>
      <p:bldP spid="85" grpId="0" animBg="1"/>
      <p:bldP spid="86" grpId="0"/>
      <p:bldP spid="87" grpId="0"/>
      <p:bldP spid="88" grpId="0" animBg="1"/>
      <p:bldP spid="89" grpId="0" animBg="1"/>
      <p:bldP spid="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300" b="1" kern="1200" cap="all" spc="75" baseline="0" noProof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+mj-ea"/>
                <a:cs typeface="+mj-cs"/>
              </a:rPr>
              <a:t>Пирамидальная сортировка</a:t>
            </a:r>
            <a:br>
              <a:rPr lang="ru-RU" sz="1300" b="1" kern="1200" cap="all" spc="75" baseline="0" noProof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+mj-ea"/>
                <a:cs typeface="+mj-cs"/>
              </a:rPr>
            </a:br>
            <a:endParaRPr lang="ru-RU" sz="1300" b="1" kern="1200" cap="all" spc="75" baseline="0" noProof="1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Arial" charset="0"/>
              <a:ea typeface="+mj-ea"/>
              <a:cs typeface="+mj-cs"/>
            </a:endParaRPr>
          </a:p>
        </p:txBody>
      </p:sp>
      <p:sp>
        <p:nvSpPr>
          <p:cNvPr id="3" name="Прямоугольник 2"/>
          <p:cNvSpPr/>
          <p:nvPr/>
        </p:nvSpPr>
        <p:spPr bwMode="auto">
          <a:xfrm>
            <a:off x="107950" y="1052513"/>
            <a:ext cx="4351338" cy="50736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685800">
              <a:spcBef>
                <a:spcPct val="20000"/>
              </a:spcBef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ru-RU" altLang="ru-RU" sz="2600" b="1" i="0" u="none" strike="noStrike" cap="none" spc="0" normalizeH="0" baseline="0" noProof="1">
                <a:ln>
                  <a:noFill/>
                </a:ln>
                <a:effectLst/>
                <a:uLnTx/>
                <a:uFillTx/>
              </a:rPr>
              <a:t>Таким образом очень быстро в три этапа определяется сильнейший игрок. </a:t>
            </a:r>
          </a:p>
          <a:p>
            <a:pPr marL="0" marR="0" lvl="0" indent="0" defTabSz="685800">
              <a:spcBef>
                <a:spcPct val="20000"/>
              </a:spcBef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ru-RU" altLang="ru-RU" sz="2600" b="1" i="0" u="none" strike="noStrike" cap="none" spc="0" normalizeH="0" baseline="0" noProof="1">
                <a:ln>
                  <a:noFill/>
                </a:ln>
                <a:effectLst/>
                <a:uLnTx/>
                <a:uFillTx/>
              </a:rPr>
              <a:t>Однако, кубковая система с выбыванием имеет недостаток: сложно определить второго, третьего и  т.д. по силе игрока, в то время как чемпионат распределяет всех по своим местам.</a:t>
            </a:r>
          </a:p>
        </p:txBody>
      </p:sp>
    </p:spTree>
    <p:extLst>
      <p:ext uri="{BB962C8B-B14F-4D97-AF65-F5344CB8AC3E}">
        <p14:creationId xmlns:p14="http://schemas.microsoft.com/office/powerpoint/2010/main" val="68264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3752"/>
            <a:ext cx="7772400" cy="1143000"/>
          </a:xfrm>
        </p:spPr>
        <p:txBody>
          <a:bodyPr/>
          <a:lstStyle/>
          <a:p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Пирамидальная сортировка</a:t>
            </a:r>
            <a:b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ru-RU" sz="36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0" y="4443834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Дело в том, что </a:t>
            </a:r>
            <a:r>
              <a:rPr kumimoji="0" lang="ru-RU" altLang="ru-RU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Сивашов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, проигравший в финале Шакирову, совсем не обязательно второй по силам участник соревнований. </a:t>
            </a:r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0" y="3850234"/>
            <a:ext cx="1087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Борисов</a:t>
            </a: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982663" y="3850234"/>
            <a:ext cx="1087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Волков</a:t>
            </a: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6715125" y="3850234"/>
            <a:ext cx="1135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Тютерев</a:t>
            </a:r>
            <a:endParaRPr kumimoji="0" lang="ru-RU" altLang="ru-RU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3089275" y="3850234"/>
            <a:ext cx="962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Щуров</a:t>
            </a: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5402263" y="3850234"/>
            <a:ext cx="124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Сивашов</a:t>
            </a:r>
            <a:endParaRPr kumimoji="0" lang="ru-RU" altLang="ru-RU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5" name="Text Box 9"/>
          <p:cNvSpPr txBox="1">
            <a:spLocks noChangeArrowheads="1"/>
          </p:cNvSpPr>
          <p:nvPr/>
        </p:nvSpPr>
        <p:spPr bwMode="auto">
          <a:xfrm>
            <a:off x="7758113" y="3850234"/>
            <a:ext cx="1385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Искольный</a:t>
            </a:r>
            <a:endParaRPr kumimoji="0" lang="ru-RU" altLang="ru-RU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1981200" y="3850234"/>
            <a:ext cx="1165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Шакиров</a:t>
            </a: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4151313" y="3850234"/>
            <a:ext cx="1387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Бородулин</a:t>
            </a:r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V="1">
            <a:off x="504825" y="3488284"/>
            <a:ext cx="457200" cy="363537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9" name="Line 13"/>
          <p:cNvSpPr>
            <a:spLocks noChangeShapeType="1"/>
          </p:cNvSpPr>
          <p:nvPr/>
        </p:nvSpPr>
        <p:spPr bwMode="auto">
          <a:xfrm flipH="1" flipV="1">
            <a:off x="993775" y="3488284"/>
            <a:ext cx="425450" cy="331787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0" name="Text Box 14"/>
          <p:cNvSpPr txBox="1">
            <a:spLocks noChangeArrowheads="1"/>
          </p:cNvSpPr>
          <p:nvPr/>
        </p:nvSpPr>
        <p:spPr bwMode="auto">
          <a:xfrm>
            <a:off x="433388" y="3061246"/>
            <a:ext cx="10874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Борисов</a:t>
            </a:r>
          </a:p>
        </p:txBody>
      </p:sp>
      <p:sp>
        <p:nvSpPr>
          <p:cNvPr id="51" name="Line 15"/>
          <p:cNvSpPr>
            <a:spLocks noChangeShapeType="1"/>
          </p:cNvSpPr>
          <p:nvPr/>
        </p:nvSpPr>
        <p:spPr bwMode="auto">
          <a:xfrm flipV="1">
            <a:off x="2684463" y="3488284"/>
            <a:ext cx="457200" cy="363537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2" name="Line 16"/>
          <p:cNvSpPr>
            <a:spLocks noChangeShapeType="1"/>
          </p:cNvSpPr>
          <p:nvPr/>
        </p:nvSpPr>
        <p:spPr bwMode="auto">
          <a:xfrm flipH="1" flipV="1">
            <a:off x="3173413" y="3488284"/>
            <a:ext cx="425450" cy="331787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3" name="Line 17"/>
          <p:cNvSpPr>
            <a:spLocks noChangeShapeType="1"/>
          </p:cNvSpPr>
          <p:nvPr/>
        </p:nvSpPr>
        <p:spPr bwMode="auto">
          <a:xfrm flipV="1">
            <a:off x="5022850" y="3488284"/>
            <a:ext cx="457200" cy="363537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4" name="Line 18"/>
          <p:cNvSpPr>
            <a:spLocks noChangeShapeType="1"/>
          </p:cNvSpPr>
          <p:nvPr/>
        </p:nvSpPr>
        <p:spPr bwMode="auto">
          <a:xfrm flipH="1" flipV="1">
            <a:off x="5511800" y="3488284"/>
            <a:ext cx="425450" cy="331787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5" name="Line 19"/>
          <p:cNvSpPr>
            <a:spLocks noChangeShapeType="1"/>
          </p:cNvSpPr>
          <p:nvPr/>
        </p:nvSpPr>
        <p:spPr bwMode="auto">
          <a:xfrm flipV="1">
            <a:off x="7388225" y="3488284"/>
            <a:ext cx="457200" cy="363537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6" name="Line 20"/>
          <p:cNvSpPr>
            <a:spLocks noChangeShapeType="1"/>
          </p:cNvSpPr>
          <p:nvPr/>
        </p:nvSpPr>
        <p:spPr bwMode="auto">
          <a:xfrm flipH="1" flipV="1">
            <a:off x="7877175" y="3488284"/>
            <a:ext cx="425450" cy="331787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7" name="Text Box 21"/>
          <p:cNvSpPr txBox="1">
            <a:spLocks noChangeArrowheads="1"/>
          </p:cNvSpPr>
          <p:nvPr/>
        </p:nvSpPr>
        <p:spPr bwMode="auto">
          <a:xfrm>
            <a:off x="2605088" y="3061246"/>
            <a:ext cx="1165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Шакиров</a:t>
            </a:r>
          </a:p>
        </p:txBody>
      </p:sp>
      <p:sp>
        <p:nvSpPr>
          <p:cNvPr id="58" name="Text Box 22"/>
          <p:cNvSpPr txBox="1">
            <a:spLocks noChangeArrowheads="1"/>
          </p:cNvSpPr>
          <p:nvPr/>
        </p:nvSpPr>
        <p:spPr bwMode="auto">
          <a:xfrm>
            <a:off x="4824413" y="3061246"/>
            <a:ext cx="124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Сивашов</a:t>
            </a:r>
            <a:endParaRPr kumimoji="0" lang="ru-RU" altLang="ru-RU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9" name="Text Box 23"/>
          <p:cNvSpPr txBox="1">
            <a:spLocks noChangeArrowheads="1"/>
          </p:cNvSpPr>
          <p:nvPr/>
        </p:nvSpPr>
        <p:spPr bwMode="auto">
          <a:xfrm>
            <a:off x="7319963" y="3061246"/>
            <a:ext cx="1135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Тютерев</a:t>
            </a:r>
            <a:endParaRPr kumimoji="0" lang="ru-RU" altLang="ru-RU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0" name="Line 24"/>
          <p:cNvSpPr>
            <a:spLocks noChangeShapeType="1"/>
          </p:cNvSpPr>
          <p:nvPr/>
        </p:nvSpPr>
        <p:spPr bwMode="auto">
          <a:xfrm flipV="1">
            <a:off x="5453063" y="2523084"/>
            <a:ext cx="852487" cy="534987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1" name="Line 25"/>
          <p:cNvSpPr>
            <a:spLocks noChangeShapeType="1"/>
          </p:cNvSpPr>
          <p:nvPr/>
        </p:nvSpPr>
        <p:spPr bwMode="auto">
          <a:xfrm flipH="1" flipV="1">
            <a:off x="2033588" y="2523084"/>
            <a:ext cx="836612" cy="536575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V="1">
            <a:off x="1092200" y="2523084"/>
            <a:ext cx="852488" cy="534987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3" name="Line 27"/>
          <p:cNvSpPr>
            <a:spLocks noChangeShapeType="1"/>
          </p:cNvSpPr>
          <p:nvPr/>
        </p:nvSpPr>
        <p:spPr bwMode="auto">
          <a:xfrm flipH="1" flipV="1">
            <a:off x="6691313" y="2523084"/>
            <a:ext cx="836612" cy="536575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1397000" y="2057946"/>
            <a:ext cx="1165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Шакиров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5838825" y="2057946"/>
            <a:ext cx="124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Сивашов</a:t>
            </a:r>
            <a:endParaRPr kumimoji="0" lang="ru-RU" altLang="ru-RU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6" name="Line 30"/>
          <p:cNvSpPr>
            <a:spLocks noChangeShapeType="1"/>
          </p:cNvSpPr>
          <p:nvPr/>
        </p:nvSpPr>
        <p:spPr bwMode="auto">
          <a:xfrm flipV="1">
            <a:off x="2049463" y="1165771"/>
            <a:ext cx="1970087" cy="868363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7" name="Line 31"/>
          <p:cNvSpPr>
            <a:spLocks noChangeShapeType="1"/>
          </p:cNvSpPr>
          <p:nvPr/>
        </p:nvSpPr>
        <p:spPr bwMode="auto">
          <a:xfrm flipH="1" flipV="1">
            <a:off x="4146550" y="1181646"/>
            <a:ext cx="2222500" cy="868363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8" name="Text Box 32"/>
          <p:cNvSpPr txBox="1">
            <a:spLocks noChangeArrowheads="1"/>
          </p:cNvSpPr>
          <p:nvPr/>
        </p:nvSpPr>
        <p:spPr bwMode="auto">
          <a:xfrm>
            <a:off x="3421063" y="692696"/>
            <a:ext cx="1165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Шакиров</a:t>
            </a:r>
          </a:p>
        </p:txBody>
      </p:sp>
      <p:sp>
        <p:nvSpPr>
          <p:cNvPr id="69" name="Text Box 33"/>
          <p:cNvSpPr txBox="1">
            <a:spLocks noChangeArrowheads="1"/>
          </p:cNvSpPr>
          <p:nvPr/>
        </p:nvSpPr>
        <p:spPr bwMode="auto">
          <a:xfrm>
            <a:off x="3092450" y="3856584"/>
            <a:ext cx="962025" cy="376237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Щуров</a:t>
            </a:r>
          </a:p>
        </p:txBody>
      </p:sp>
      <p:sp>
        <p:nvSpPr>
          <p:cNvPr id="70" name="Text Box 34"/>
          <p:cNvSpPr txBox="1">
            <a:spLocks noChangeArrowheads="1"/>
          </p:cNvSpPr>
          <p:nvPr/>
        </p:nvSpPr>
        <p:spPr bwMode="auto">
          <a:xfrm>
            <a:off x="423863" y="3050134"/>
            <a:ext cx="1277937" cy="376237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Борисов</a:t>
            </a:r>
          </a:p>
        </p:txBody>
      </p:sp>
      <p:sp>
        <p:nvSpPr>
          <p:cNvPr id="71" name="Text Box 35"/>
          <p:cNvSpPr txBox="1">
            <a:spLocks noChangeArrowheads="1"/>
          </p:cNvSpPr>
          <p:nvPr/>
        </p:nvSpPr>
        <p:spPr bwMode="auto">
          <a:xfrm>
            <a:off x="-58738" y="5074444"/>
            <a:ext cx="4729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Сильнее </a:t>
            </a:r>
            <a:r>
              <a:rPr kumimoji="0" lang="ru-RU" altLang="ru-RU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Сивашова</a:t>
            </a: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 может быть Борисов, </a:t>
            </a:r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4414838" y="5074444"/>
            <a:ext cx="4729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сильнее может быть и Щуров, которые </a:t>
            </a:r>
          </a:p>
        </p:txBody>
      </p:sp>
      <p:cxnSp>
        <p:nvCxnSpPr>
          <p:cNvPr id="73" name="AutoShape 37"/>
          <p:cNvCxnSpPr>
            <a:cxnSpLocks noChangeShapeType="1"/>
            <a:stCxn id="70" idx="3"/>
            <a:endCxn id="69" idx="1"/>
          </p:cNvCxnSpPr>
          <p:nvPr/>
        </p:nvCxnSpPr>
        <p:spPr bwMode="auto">
          <a:xfrm>
            <a:off x="1701800" y="3239046"/>
            <a:ext cx="1390650" cy="806450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Line 38"/>
          <p:cNvSpPr>
            <a:spLocks noChangeShapeType="1"/>
          </p:cNvSpPr>
          <p:nvPr/>
        </p:nvSpPr>
        <p:spPr bwMode="auto">
          <a:xfrm flipV="1">
            <a:off x="2224088" y="2261146"/>
            <a:ext cx="3703637" cy="129381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5" name="Text Box 39"/>
          <p:cNvSpPr txBox="1">
            <a:spLocks noChangeArrowheads="1"/>
          </p:cNvSpPr>
          <p:nvPr/>
        </p:nvSpPr>
        <p:spPr bwMode="auto">
          <a:xfrm>
            <a:off x="0" y="5753372"/>
            <a:ext cx="9144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charset="0"/>
              </a:rPr>
              <a:t>Чтобы выявить второго по силе</a:t>
            </a: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нужно пройти по дереву соревнования вниз, выбрать соперников Шакирова, организовать между ними матч, а затем победитель сыграет с </a:t>
            </a:r>
            <a:r>
              <a:rPr kumimoji="0" lang="ru-RU" altLang="ru-RU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Сивашовым</a:t>
            </a: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. </a:t>
            </a:r>
          </a:p>
        </p:txBody>
      </p:sp>
      <p:sp>
        <p:nvSpPr>
          <p:cNvPr id="76" name="Text Box 40"/>
          <p:cNvSpPr txBox="1">
            <a:spLocks noChangeArrowheads="1"/>
          </p:cNvSpPr>
          <p:nvPr/>
        </p:nvSpPr>
        <p:spPr bwMode="auto">
          <a:xfrm>
            <a:off x="-31750" y="5366544"/>
            <a:ext cx="6038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проиграли на ранних этапах Шакирову.</a:t>
            </a:r>
          </a:p>
        </p:txBody>
      </p:sp>
    </p:spTree>
    <p:extLst>
      <p:ext uri="{BB962C8B-B14F-4D97-AF65-F5344CB8AC3E}">
        <p14:creationId xmlns:p14="http://schemas.microsoft.com/office/powerpoint/2010/main" val="428356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3" grpId="1"/>
      <p:bldP spid="44" grpId="0"/>
      <p:bldP spid="45" grpId="0"/>
      <p:bldP spid="46" grpId="0"/>
      <p:bldP spid="47" grpId="0"/>
      <p:bldP spid="48" grpId="0" animBg="1"/>
      <p:bldP spid="49" grpId="0" animBg="1"/>
      <p:bldP spid="50" grpId="0"/>
      <p:bldP spid="50" grpId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/>
      <p:bldP spid="59" grpId="0"/>
      <p:bldP spid="60" grpId="0" animBg="1"/>
      <p:bldP spid="61" grpId="0" animBg="1"/>
      <p:bldP spid="62" grpId="0" animBg="1"/>
      <p:bldP spid="63" grpId="0" animBg="1"/>
      <p:bldP spid="64" grpId="0"/>
      <p:bldP spid="65" grpId="0"/>
      <p:bldP spid="66" grpId="0" animBg="1"/>
      <p:bldP spid="67" grpId="0" animBg="1"/>
      <p:bldP spid="68" grpId="0"/>
      <p:bldP spid="69" grpId="0" animBg="1"/>
      <p:bldP spid="70" grpId="0" animBg="1"/>
      <p:bldP spid="71" grpId="0"/>
      <p:bldP spid="72" grpId="0"/>
      <p:bldP spid="74" grpId="0" animBg="1"/>
      <p:bldP spid="75" grpId="0"/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3752"/>
            <a:ext cx="7772400" cy="1143000"/>
          </a:xfrm>
        </p:spPr>
        <p:txBody>
          <a:bodyPr/>
          <a:lstStyle/>
          <a:p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Пирамидальная сортировка</a:t>
            </a:r>
            <a:b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ru-RU" sz="36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8" name="Text Box 2"/>
          <p:cNvSpPr txBox="1">
            <a:spLocks noChangeArrowheads="1"/>
          </p:cNvSpPr>
          <p:nvPr/>
        </p:nvSpPr>
        <p:spPr bwMode="auto">
          <a:xfrm>
            <a:off x="467543" y="1508007"/>
            <a:ext cx="833154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Видно, что для выявления второго участника потребуется организовать всего два дополнительных матча. Это оказалось возможным за счёт того, что в структуре дерева существует дополнительная информация о </a:t>
            </a:r>
            <a:r>
              <a:rPr kumimoji="0" lang="ru-RU" altLang="ru-RU" sz="2000" b="1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выполненных ранее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сравнениях и её использование приведет к уменьшению количества сравнений для выбора второго участника</a:t>
            </a:r>
          </a:p>
        </p:txBody>
      </p:sp>
      <p:sp>
        <p:nvSpPr>
          <p:cNvPr id="79" name="Text Box 3"/>
          <p:cNvSpPr txBox="1">
            <a:spLocks noChangeArrowheads="1"/>
          </p:cNvSpPr>
          <p:nvPr/>
        </p:nvSpPr>
        <p:spPr bwMode="auto">
          <a:xfrm>
            <a:off x="467543" y="3861048"/>
            <a:ext cx="833154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Однако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orbel" panose="020B0503020204020204" pitchFamily="34" charset="0"/>
              </a:rPr>
              <a:t>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построение подобного дерева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из массива требует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orbel" panose="020B0503020204020204" pitchFamily="34" charset="0"/>
              </a:rPr>
              <a:t>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дополнительных затрат памяти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, по крайней мере, за счет дублирования одних и тех же элементов на разных уровнях дерева: вместо хранения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orbel" panose="020B0503020204020204" pitchFamily="34" charset="0"/>
              </a:rPr>
              <a:t> </a:t>
            </a: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N</a:t>
            </a: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orbel" panose="020B0503020204020204" pitchFamily="34" charset="0"/>
              </a:rPr>
              <a:t>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элементов нужно хранить </a:t>
            </a: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 panose="020B0503020204020204" pitchFamily="34" charset="0"/>
              </a:rPr>
              <a:t>2N-1</a:t>
            </a:r>
            <a:r>
              <a:rPr kumimoji="0" lang="en-US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orbel" panose="020B0503020204020204" pitchFamily="34" charset="0"/>
              </a:rPr>
              <a:t> </a:t>
            </a: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</a:rPr>
              <a:t>элемент, что фактически эквивалентно использованию вспомогательного массива  </a:t>
            </a:r>
          </a:p>
        </p:txBody>
      </p:sp>
    </p:spTree>
    <p:extLst>
      <p:ext uri="{BB962C8B-B14F-4D97-AF65-F5344CB8AC3E}">
        <p14:creationId xmlns:p14="http://schemas.microsoft.com/office/powerpoint/2010/main" val="149158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3752"/>
            <a:ext cx="7772400" cy="1143000"/>
          </a:xfrm>
        </p:spPr>
        <p:txBody>
          <a:bodyPr/>
          <a:lstStyle/>
          <a:p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Пирамидальная сортировка</a:t>
            </a:r>
            <a:b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ru-RU" sz="36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36342" y="1426171"/>
            <a:ext cx="8475559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В основе предложенной Р. </a:t>
            </a:r>
            <a:r>
              <a:rPr kumimoji="0" lang="ru-RU" altLang="ru-RU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Флойдом</a:t>
            </a: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 эффективной реализации сортировки выбором из дерева лежит специальная разновидность бинарного дерева, которую принято называть </a:t>
            </a:r>
            <a:r>
              <a:rPr kumimoji="0" lang="ru-RU" altLang="ru-RU" sz="1800" b="1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charset="0"/>
              </a:rPr>
              <a:t>пирамидальным деревом</a:t>
            </a: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charset="0"/>
              </a:rPr>
              <a:t> или просто </a:t>
            </a:r>
            <a:r>
              <a:rPr kumimoji="0" lang="ru-RU" altLang="ru-RU" sz="1800" b="1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charset="0"/>
              </a:rPr>
              <a:t>пирамидой</a:t>
            </a: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. Иногда такое дерево называют </a:t>
            </a:r>
            <a:r>
              <a:rPr kumimoji="0" lang="ru-RU" altLang="ru-RU" sz="1800" b="1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charset="0"/>
              </a:rPr>
              <a:t>деревом сортировки</a:t>
            </a: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charset="0"/>
              </a:rPr>
              <a:t>. 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36342" y="3096716"/>
            <a:ext cx="84755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charset="0"/>
              </a:rPr>
              <a:t>Пирамидальным</a:t>
            </a: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 называется </a:t>
            </a:r>
            <a:r>
              <a:rPr kumimoji="0" lang="ru-RU" altLang="ru-RU" sz="1800" b="0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charset="0"/>
              </a:rPr>
              <a:t>полное</a:t>
            </a: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ru-RU" altLang="ru-RU" sz="1800" b="0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charset="0"/>
              </a:rPr>
              <a:t>бинарное</a:t>
            </a: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дерево, у которого ключ корня любого поддерева </a:t>
            </a:r>
            <a:r>
              <a:rPr kumimoji="0" lang="ru-RU" altLang="ru-RU" sz="1800" b="0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charset="0"/>
              </a:rPr>
              <a:t>не меньше</a:t>
            </a: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, чем  ключи двух его дочерних вершин.  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36342" y="4508203"/>
            <a:ext cx="8475559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В отличие </a:t>
            </a:r>
            <a:r>
              <a:rPr kumimoji="0" lang="ru-RU" altLang="ru-RU" sz="1800" b="0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charset="0"/>
              </a:rPr>
              <a:t>от дерева поиска</a:t>
            </a: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ключи </a:t>
            </a:r>
            <a:r>
              <a:rPr kumimoji="0" lang="ru-RU" altLang="ru-RU" sz="1800" b="0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charset="0"/>
              </a:rPr>
              <a:t>дочерних</a:t>
            </a: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 вершин пирамидального дерева считаются </a:t>
            </a:r>
            <a:r>
              <a:rPr kumimoji="0" lang="ru-RU" altLang="ru-RU" sz="1800" b="0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charset="0"/>
              </a:rPr>
              <a:t>неупорядоченными</a:t>
            </a: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charset="0"/>
              </a:rPr>
              <a:t>: </a:t>
            </a: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ключ левой дочерней вершины может быть как больше, так и меньше ключа правой дочерней вершины</a:t>
            </a:r>
            <a:r>
              <a:rPr kumimoji="0" lang="ru-RU" alt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753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3752"/>
            <a:ext cx="7772400" cy="1143000"/>
          </a:xfrm>
        </p:spPr>
        <p:txBody>
          <a:bodyPr/>
          <a:lstStyle/>
          <a:p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Пирамидальное дерево</a:t>
            </a:r>
            <a:b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ru-RU" sz="36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498518"/>
            <a:ext cx="806489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90170" algn="l"/>
                <a:tab pos="5850890" algn="r"/>
              </a:tabLst>
            </a:pPr>
            <a:r>
              <a:rPr lang="ru-RU" sz="2000" b="1" dirty="0">
                <a:solidFill>
                  <a:srgbClr val="FF0000"/>
                </a:solidFill>
                <a:latin typeface="Arial Black" panose="020B0A04020102020204" pitchFamily="34" charset="0"/>
                <a:ea typeface="Calibri"/>
                <a:cs typeface="Times New Roman"/>
              </a:rPr>
              <a:t>Пирамида (</a:t>
            </a:r>
            <a:r>
              <a:rPr lang="ru-RU" sz="2000" b="1" dirty="0" err="1">
                <a:solidFill>
                  <a:srgbClr val="FF0000"/>
                </a:solidFill>
                <a:latin typeface="Arial Black" panose="020B0A04020102020204" pitchFamily="34" charset="0"/>
                <a:ea typeface="Calibri"/>
                <a:cs typeface="Times New Roman"/>
              </a:rPr>
              <a:t>Heap</a:t>
            </a:r>
            <a:r>
              <a:rPr lang="ru-RU" sz="2000" b="1" dirty="0">
                <a:solidFill>
                  <a:srgbClr val="FF0000"/>
                </a:solidFill>
                <a:latin typeface="Arial Black" panose="020B0A04020102020204" pitchFamily="34" charset="0"/>
                <a:ea typeface="Calibri"/>
                <a:cs typeface="Times New Roman"/>
              </a:rPr>
              <a:t>)</a:t>
            </a:r>
            <a:r>
              <a:rPr lang="ru-RU" sz="2000" b="1" dirty="0">
                <a:solidFill>
                  <a:srgbClr val="CC00CC"/>
                </a:solidFill>
                <a:latin typeface="Corbel" panose="020B0503020204020204" pitchFamily="34" charset="0"/>
                <a:ea typeface="Calibri"/>
                <a:cs typeface="Times New Roman"/>
              </a:rPr>
              <a:t> – </a:t>
            </a:r>
            <a:r>
              <a:rPr lang="ru-RU" sz="2000" b="1" dirty="0">
                <a:solidFill>
                  <a:schemeClr val="accent2"/>
                </a:solidFill>
                <a:latin typeface="Corbel" panose="020B0503020204020204" pitchFamily="34" charset="0"/>
                <a:ea typeface="Calibri"/>
                <a:cs typeface="Times New Roman"/>
              </a:rPr>
              <a:t>это бинарное дерево высоты </a:t>
            </a:r>
            <a:r>
              <a:rPr lang="ru-RU" sz="2000" b="1" i="1" dirty="0">
                <a:solidFill>
                  <a:schemeClr val="accent2"/>
                </a:solidFill>
                <a:latin typeface="Corbel" panose="020B0503020204020204" pitchFamily="34" charset="0"/>
                <a:ea typeface="Calibri"/>
                <a:cs typeface="Times New Roman"/>
              </a:rPr>
              <a:t>k</a:t>
            </a:r>
            <a:r>
              <a:rPr lang="ru-RU" sz="2000" b="1" dirty="0">
                <a:solidFill>
                  <a:schemeClr val="accent2"/>
                </a:solidFill>
                <a:latin typeface="Corbel" panose="020B0503020204020204" pitchFamily="34" charset="0"/>
                <a:ea typeface="Calibri"/>
                <a:cs typeface="Times New Roman"/>
              </a:rPr>
              <a:t>, удовлетворяющая следующим требованиям:</a:t>
            </a:r>
          </a:p>
          <a:p>
            <a:pPr indent="450215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90170" algn="l"/>
                <a:tab pos="5850890" algn="r"/>
              </a:tabLst>
            </a:pPr>
            <a:endParaRPr lang="ru-RU" sz="2000" b="1" dirty="0">
              <a:solidFill>
                <a:srgbClr val="CC00CC"/>
              </a:solidFill>
              <a:latin typeface="Corbel" panose="020B0503020204020204" pitchFamily="34" charset="0"/>
              <a:ea typeface="Calibri"/>
              <a:cs typeface="Times New Roman"/>
            </a:endParaRPr>
          </a:p>
          <a:p>
            <a:pPr marL="34290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90170" algn="l"/>
                <a:tab pos="5850890" algn="r"/>
              </a:tabLst>
            </a:pPr>
            <a:r>
              <a:rPr lang="ru-RU" sz="2000" b="1" dirty="0">
                <a:solidFill>
                  <a:srgbClr val="0000FF"/>
                </a:solidFill>
                <a:latin typeface="Corbel" panose="020B0503020204020204" pitchFamily="34" charset="0"/>
                <a:ea typeface="Calibri"/>
              </a:rPr>
              <a:t>узлами дерева являются элементы массива; 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416" y="4229922"/>
            <a:ext cx="1490784" cy="1224136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539552" y="3573016"/>
            <a:ext cx="604867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90170" algn="l"/>
                <a:tab pos="5850890" algn="r"/>
              </a:tabLst>
            </a:pPr>
            <a:r>
              <a:rPr lang="ru-RU" sz="2000" b="1" dirty="0">
                <a:solidFill>
                  <a:srgbClr val="0000FF"/>
                </a:solidFill>
                <a:latin typeface="Corbel" panose="020B0503020204020204" pitchFamily="34" charset="0"/>
                <a:ea typeface="Calibri"/>
                <a:cs typeface="Times New Roman"/>
              </a:rPr>
              <a:t>дерево является </a:t>
            </a:r>
            <a:r>
              <a:rPr lang="ru-RU" sz="2000" b="1" dirty="0">
                <a:solidFill>
                  <a:schemeClr val="accent2"/>
                </a:solidFill>
                <a:latin typeface="Corbel" panose="020B0503020204020204" pitchFamily="34" charset="0"/>
                <a:ea typeface="Calibri"/>
                <a:cs typeface="Times New Roman"/>
              </a:rPr>
              <a:t>сбалансированным,</a:t>
            </a:r>
            <a:r>
              <a:rPr lang="ru-RU" sz="2000" b="1" dirty="0">
                <a:solidFill>
                  <a:srgbClr val="0000FF"/>
                </a:solidFill>
                <a:latin typeface="Corbel" panose="020B0503020204020204" pitchFamily="34" charset="0"/>
                <a:ea typeface="Calibri"/>
                <a:cs typeface="Times New Roman"/>
              </a:rPr>
              <a:t> т.е. все листья имеют глубину </a:t>
            </a:r>
            <a:r>
              <a:rPr lang="ru-RU" sz="2000" b="1" i="1" dirty="0">
                <a:solidFill>
                  <a:srgbClr val="FF0000"/>
                </a:solidFill>
                <a:latin typeface="Corbel" panose="020B0503020204020204" pitchFamily="34" charset="0"/>
                <a:ea typeface="Calibri"/>
                <a:cs typeface="Times New Roman"/>
              </a:rPr>
              <a:t>k</a:t>
            </a:r>
            <a:r>
              <a:rPr lang="ru-RU" sz="2000" b="1" dirty="0">
                <a:solidFill>
                  <a:srgbClr val="0000FF"/>
                </a:solidFill>
                <a:latin typeface="Corbel" panose="020B0503020204020204" pitchFamily="34" charset="0"/>
                <a:ea typeface="Calibri"/>
                <a:cs typeface="Times New Roman"/>
              </a:rPr>
              <a:t> или </a:t>
            </a:r>
            <a:r>
              <a:rPr lang="ru-RU" sz="2000" b="1" i="1" dirty="0">
                <a:solidFill>
                  <a:srgbClr val="FF0000"/>
                </a:solidFill>
                <a:latin typeface="Corbel" panose="020B0503020204020204" pitchFamily="34" charset="0"/>
                <a:ea typeface="Calibri"/>
                <a:cs typeface="Times New Roman"/>
              </a:rPr>
              <a:t>k – 1</a:t>
            </a:r>
            <a:r>
              <a:rPr lang="ru-RU" sz="2000" b="1" dirty="0">
                <a:solidFill>
                  <a:srgbClr val="0000FF"/>
                </a:solidFill>
                <a:latin typeface="Corbel" panose="020B0503020204020204" pitchFamily="34" charset="0"/>
                <a:ea typeface="Calibri"/>
                <a:cs typeface="Times New Roman"/>
              </a:rPr>
              <a:t>, при этом уровень </a:t>
            </a:r>
            <a:r>
              <a:rPr lang="ru-RU" sz="2000" b="1" i="1" dirty="0">
                <a:solidFill>
                  <a:srgbClr val="FF0000"/>
                </a:solidFill>
                <a:latin typeface="Corbel" panose="020B0503020204020204" pitchFamily="34" charset="0"/>
                <a:ea typeface="Calibri"/>
                <a:cs typeface="Times New Roman"/>
              </a:rPr>
              <a:t>k – 1 </a:t>
            </a:r>
            <a:r>
              <a:rPr lang="ru-RU" sz="2000" b="1" dirty="0">
                <a:solidFill>
                  <a:srgbClr val="0000FF"/>
                </a:solidFill>
                <a:latin typeface="Corbel" panose="020B0503020204020204" pitchFamily="34" charset="0"/>
                <a:ea typeface="Calibri"/>
                <a:cs typeface="Times New Roman"/>
              </a:rPr>
              <a:t>полностью заполнен, а уровень </a:t>
            </a:r>
            <a:r>
              <a:rPr lang="ru-RU" sz="2000" b="1" i="1" dirty="0">
                <a:solidFill>
                  <a:srgbClr val="FF0000"/>
                </a:solidFill>
                <a:latin typeface="Corbel" panose="020B0503020204020204" pitchFamily="34" charset="0"/>
                <a:ea typeface="Calibri"/>
                <a:cs typeface="Times New Roman"/>
              </a:rPr>
              <a:t>k</a:t>
            </a:r>
            <a:r>
              <a:rPr lang="ru-RU" sz="2000" b="1" dirty="0">
                <a:solidFill>
                  <a:srgbClr val="0000FF"/>
                </a:solidFill>
                <a:latin typeface="Corbel" panose="020B0503020204020204" pitchFamily="34" charset="0"/>
                <a:ea typeface="Calibri"/>
                <a:cs typeface="Times New Roman"/>
              </a:rPr>
              <a:t> заполнен слева направо, т.е. форма пирамиды имеет приблизительно такой вид:</a:t>
            </a:r>
          </a:p>
        </p:txBody>
      </p:sp>
    </p:spTree>
    <p:extLst>
      <p:ext uri="{BB962C8B-B14F-4D97-AF65-F5344CB8AC3E}">
        <p14:creationId xmlns:p14="http://schemas.microsoft.com/office/powerpoint/2010/main" val="2221790346"/>
      </p:ext>
    </p:extLst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Comic Sans MS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4926</TotalTime>
  <Words>3026</Words>
  <Application>Microsoft Office PowerPoint</Application>
  <PresentationFormat>Экран (4:3)</PresentationFormat>
  <Paragraphs>598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4" baseType="lpstr">
      <vt:lpstr>Arial</vt:lpstr>
      <vt:lpstr>Arial Black</vt:lpstr>
      <vt:lpstr>Calibri</vt:lpstr>
      <vt:lpstr>Comic Sans MS</vt:lpstr>
      <vt:lpstr>Corbel</vt:lpstr>
      <vt:lpstr>Times New Roman</vt:lpstr>
      <vt:lpstr>Wingdings</vt:lpstr>
      <vt:lpstr>Оформление по умолчанию</vt:lpstr>
      <vt:lpstr>АиСД</vt:lpstr>
      <vt:lpstr>Пирамидальная сортировка </vt:lpstr>
      <vt:lpstr>Пирамидальная сортировка </vt:lpstr>
      <vt:lpstr>Пирамидальная сортировка </vt:lpstr>
      <vt:lpstr>Пирамидальная сортировка </vt:lpstr>
      <vt:lpstr>Пирамидальная сортировка </vt:lpstr>
      <vt:lpstr>Пирамидальная сортировка </vt:lpstr>
      <vt:lpstr>Пирамидальная сортировка </vt:lpstr>
      <vt:lpstr>Пирамидальное дерево </vt:lpstr>
      <vt:lpstr>Пирамидальное дерево </vt:lpstr>
      <vt:lpstr>Пирамидальное дерево </vt:lpstr>
      <vt:lpstr>Пирамидальное дерево </vt:lpstr>
      <vt:lpstr>Пирамидальное дерево </vt:lpstr>
      <vt:lpstr>Пирамидальное дерево </vt:lpstr>
      <vt:lpstr>Пирамидальное дерево </vt:lpstr>
      <vt:lpstr>Пирамидальное дерево </vt:lpstr>
      <vt:lpstr>Пирамидальная сортировка </vt:lpstr>
      <vt:lpstr>Презентация PowerPoint</vt:lpstr>
      <vt:lpstr>Презентация PowerPoint</vt:lpstr>
      <vt:lpstr>Презентация PowerPoint</vt:lpstr>
      <vt:lpstr>Презентация PowerPoint</vt:lpstr>
      <vt:lpstr>Построение пирамиды </vt:lpstr>
      <vt:lpstr>Презентация PowerPoint</vt:lpstr>
      <vt:lpstr>Презентация PowerPoint</vt:lpstr>
      <vt:lpstr>Презентация PowerPoint</vt:lpstr>
      <vt:lpstr>Презентация PowerPoint</vt:lpstr>
      <vt:lpstr>Пирамидальная сортировка </vt:lpstr>
      <vt:lpstr>Пирамидальная сортировка </vt:lpstr>
      <vt:lpstr>Пирамидальная сортировка </vt:lpstr>
      <vt:lpstr>Пирамидальная сортировка </vt:lpstr>
      <vt:lpstr>Пирамидальная сортировка, построение пирамиды</vt:lpstr>
      <vt:lpstr>Пирамидальная сортировка </vt:lpstr>
      <vt:lpstr>Пирамидальная сортировка </vt:lpstr>
      <vt:lpstr>Приоритетная очередь</vt:lpstr>
      <vt:lpstr>Приоритетная очередь</vt:lpstr>
      <vt:lpstr>Приоритетная очередь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Ирина Горская</dc:creator>
  <cp:lastModifiedBy>Ткаченко Данил Михайлович</cp:lastModifiedBy>
  <cp:revision>337</cp:revision>
  <dcterms:created xsi:type="dcterms:W3CDTF">2014-09-02T07:20:40Z</dcterms:created>
  <dcterms:modified xsi:type="dcterms:W3CDTF">2021-10-20T23:26:22Z</dcterms:modified>
</cp:coreProperties>
</file>