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9" r:id="rId4"/>
    <p:sldId id="272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73" r:id="rId13"/>
    <p:sldId id="297" r:id="rId14"/>
    <p:sldId id="298" r:id="rId15"/>
    <p:sldId id="299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A43163-5220-4ECB-A675-6D27A282F219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8F7C071-8AE1-4ACC-864E-7CA7BC7AD2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30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F033FA-F9D8-4322-A0ED-38681C8094E9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89C5-29B0-4B7D-8258-15082AA788CF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8647F-AB6A-426F-BB9B-BADDDE4F3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477B3-790A-4234-89F0-DCFD272D94F4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525FF-AC49-41DF-A2A1-F466579A00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801C-574F-4DA3-B469-6392DBBEABC1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5200-737A-4530-BA13-9C970FE204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5C881-58C5-4CAF-BA80-03760EB95C54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8A76F-421F-473E-A06F-124C3C589E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DBF8D-7A6B-40E8-8E06-F12E7D3E12FC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F830A-24AE-4D72-822C-70F2EF36FD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6C401-C0D8-4325-843D-6AA6A1CF9A96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5AFA7-48DF-4F62-9862-FF2825E05E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D8708-B19C-4C94-8F58-5BD0A0A5CA59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34D58-19D0-40A6-AEAF-8CF981AE24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8FF5-A9AB-4985-8A0A-96B362C72455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723F-87F1-4D77-9C78-A9899FF9A8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D7B25-6FCE-4CEC-B243-41F843F3D5F1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7048A-7DB9-4317-B49B-2DBEB582A9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E4B00-C844-419F-95CD-DC2E94505933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A1D59-80C8-42A0-86E7-A3DF88551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F60E6-E908-4663-94E5-4849654E6491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C5D07-3223-48EA-AA08-7DE958933A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4F48B-CAB6-4A50-BA18-7FD9A5D8428E}" type="datetimeFigureOut">
              <a:rPr lang="ru-RU"/>
              <a:pPr>
                <a:defRPr/>
              </a:pPr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A1843C-7E2F-4DFF-89DC-F97235125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AVL-</a:t>
            </a:r>
            <a:r>
              <a:rPr lang="ru-RU" sz="3600" dirty="0"/>
              <a:t>деревья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2800" i="1">
                <a:solidFill>
                  <a:srgbClr val="000099"/>
                </a:solidFill>
              </a:rPr>
              <a:t>Случай </a:t>
            </a:r>
            <a:r>
              <a:rPr lang="ru-RU" sz="2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/>
              <a:t>Одно из поддеревьев узла перевешивает, и новый узел помещается в более тяжелое поддерево. Тем самым нарушается условие сбалансированности, так как balanceFactor выходит за пределы -1..1. </a:t>
            </a:r>
          </a:p>
          <a:p>
            <a:pPr>
              <a:buFont typeface="Arial" charset="0"/>
              <a:buNone/>
            </a:pPr>
            <a:endParaRPr lang="en-US" sz="2400"/>
          </a:p>
          <a:p>
            <a:pPr>
              <a:buFont typeface="Arial" charset="0"/>
              <a:buNone/>
            </a:pPr>
            <a:r>
              <a:rPr lang="ru-RU" sz="2400"/>
              <a:t>Чтобы восстановить равновесие, нужно выполнить поворот.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8229600" cy="706437"/>
          </a:xfrm>
        </p:spPr>
        <p:txBody>
          <a:bodyPr/>
          <a:lstStyle/>
          <a:p>
            <a:pPr algn="l"/>
            <a:r>
              <a:rPr lang="ru-RU" sz="2800" b="1" dirty="0"/>
              <a:t>Повороты</a:t>
            </a:r>
          </a:p>
        </p:txBody>
      </p:sp>
      <p:pic>
        <p:nvPicPr>
          <p:cNvPr id="79874" name="Picture 3" descr="avl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47664" y="692696"/>
            <a:ext cx="6192837" cy="568801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pPr algn="l" eaLnBrk="1" hangingPunct="1"/>
            <a:r>
              <a:rPr lang="ru-RU" sz="2800" b="1"/>
              <a:t>Перебалансировка - левая ветвь перегружена</a:t>
            </a:r>
          </a:p>
        </p:txBody>
      </p:sp>
      <p:sp>
        <p:nvSpPr>
          <p:cNvPr id="4" name="Овал 3"/>
          <p:cNvSpPr/>
          <p:nvPr/>
        </p:nvSpPr>
        <p:spPr>
          <a:xfrm>
            <a:off x="2071688" y="1500188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428750" y="2428875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0125" y="3429000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28813" y="3429000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00375" y="2643188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00125" y="5572125"/>
            <a:ext cx="571500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000125" y="5572125"/>
            <a:ext cx="57150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10800000" flipV="1">
            <a:off x="1000125" y="5572125"/>
            <a:ext cx="57150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rot="5400000">
            <a:off x="1107281" y="3034507"/>
            <a:ext cx="573087" cy="215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7" idx="0"/>
          </p:cNvCxnSpPr>
          <p:nvPr/>
        </p:nvCxnSpPr>
        <p:spPr>
          <a:xfrm rot="16200000" flipH="1">
            <a:off x="1750219" y="2964656"/>
            <a:ext cx="571500" cy="357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rot="5400000">
            <a:off x="1660526" y="1944687"/>
            <a:ext cx="501650" cy="4667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 rot="16200000" flipH="1">
            <a:off x="2534443" y="1891507"/>
            <a:ext cx="715963" cy="787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34" name="TextBox 21"/>
          <p:cNvSpPr txBox="1">
            <a:spLocks noChangeArrowheads="1"/>
          </p:cNvSpPr>
          <p:nvPr/>
        </p:nvSpPr>
        <p:spPr bwMode="auto">
          <a:xfrm>
            <a:off x="1500188" y="2428875"/>
            <a:ext cx="369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A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81935" name="TextBox 22"/>
          <p:cNvSpPr txBox="1">
            <a:spLocks noChangeArrowheads="1"/>
          </p:cNvSpPr>
          <p:nvPr/>
        </p:nvSpPr>
        <p:spPr bwMode="auto">
          <a:xfrm>
            <a:off x="2143125" y="1500188"/>
            <a:ext cx="369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B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81936" name="TextBox 23"/>
          <p:cNvSpPr txBox="1">
            <a:spLocks noChangeArrowheads="1"/>
          </p:cNvSpPr>
          <p:nvPr/>
        </p:nvSpPr>
        <p:spPr bwMode="auto">
          <a:xfrm>
            <a:off x="3071813" y="328612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3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81937" name="TextBox 24"/>
          <p:cNvSpPr txBox="1">
            <a:spLocks noChangeArrowheads="1"/>
          </p:cNvSpPr>
          <p:nvPr/>
        </p:nvSpPr>
        <p:spPr bwMode="auto">
          <a:xfrm>
            <a:off x="2000250" y="421481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2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81938" name="TextBox 27"/>
          <p:cNvSpPr txBox="1">
            <a:spLocks noChangeArrowheads="1"/>
          </p:cNvSpPr>
          <p:nvPr/>
        </p:nvSpPr>
        <p:spPr bwMode="auto">
          <a:xfrm>
            <a:off x="1071563" y="428625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1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429375" y="2286000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5786438" y="1428750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000625" y="2786063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5929313" y="3214688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6929438" y="3214688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000625" y="4929188"/>
            <a:ext cx="571500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5000625" y="4929188"/>
            <a:ext cx="57150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10800000" flipV="1">
            <a:off x="5000625" y="4929188"/>
            <a:ext cx="57150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rot="5400000">
            <a:off x="5107781" y="2034382"/>
            <a:ext cx="930275" cy="573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rot="5400000">
            <a:off x="6107907" y="2820194"/>
            <a:ext cx="501650" cy="2873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rot="16200000" flipV="1">
            <a:off x="6231732" y="1837531"/>
            <a:ext cx="430212" cy="4667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 rot="16200000" flipH="1">
            <a:off x="6784976" y="2784475"/>
            <a:ext cx="501650" cy="358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857875" y="1428750"/>
            <a:ext cx="36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A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500813" y="2286000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B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000875" y="385762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3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00750" y="385762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2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072063" y="3786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1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81" name="Стрелка вправо 80"/>
          <p:cNvSpPr/>
          <p:nvPr/>
        </p:nvSpPr>
        <p:spPr>
          <a:xfrm>
            <a:off x="4071938" y="3286125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8" grpId="0"/>
      <p:bldP spid="59" grpId="0"/>
      <p:bldP spid="60" grpId="0"/>
      <p:bldP spid="61" grpId="0"/>
      <p:bldP spid="62" grpId="0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2800" b="1"/>
              <a:t>Пример</a:t>
            </a:r>
          </a:p>
        </p:txBody>
      </p:sp>
      <p:pic>
        <p:nvPicPr>
          <p:cNvPr id="83970" name="Picture 3" descr="Image27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9750" y="1412875"/>
            <a:ext cx="8208963" cy="33845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E8076A-B932-4718-A4CD-AC2B9F25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6"/>
            <a:ext cx="9144000" cy="36437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B36A1A-A3A6-4F0F-9A0A-662FA3E91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5" y="4293096"/>
            <a:ext cx="3432401" cy="19110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EE16BA-FD30-4CCA-80D0-FB78D800D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4437112"/>
            <a:ext cx="434423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407BA8-6EB7-4711-8005-C6997A9A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29" y="68263"/>
            <a:ext cx="7930943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33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/>
          <a:lstStyle/>
          <a:p>
            <a:pPr algn="l" eaLnBrk="1" hangingPunct="1"/>
            <a:r>
              <a:rPr lang="ru-RU" sz="2400" b="1"/>
              <a:t>Сбалансированные деревья</a:t>
            </a:r>
            <a:r>
              <a:rPr lang="en-US" sz="2400" b="1"/>
              <a:t> </a:t>
            </a:r>
            <a:r>
              <a:rPr lang="en-US" sz="2800" b="1"/>
              <a:t>(</a:t>
            </a:r>
            <a:r>
              <a:rPr lang="ru-RU" sz="2800" b="1"/>
              <a:t>АВЛ</a:t>
            </a:r>
            <a:r>
              <a:rPr lang="en-US" sz="2800" b="1"/>
              <a:t>)</a:t>
            </a:r>
            <a:endParaRPr lang="ru-RU" sz="2800" b="1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63" y="1000125"/>
            <a:ext cx="8229600" cy="5500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500">
                <a:solidFill>
                  <a:schemeClr val="hlink"/>
                </a:solidFill>
              </a:rPr>
              <a:t>Теорема</a:t>
            </a:r>
            <a:r>
              <a:rPr lang="ru-RU" sz="2500">
                <a:solidFill>
                  <a:srgbClr val="7030A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500">
                <a:solidFill>
                  <a:srgbClr val="7030A0"/>
                </a:solidFill>
              </a:rPr>
              <a:t>	</a:t>
            </a:r>
            <a:r>
              <a:rPr lang="ru-RU" sz="2500"/>
              <a:t>Среднее число сравнений, необходимых для вставки </a:t>
            </a:r>
            <a:r>
              <a:rPr lang="en-US" sz="2500" i="1"/>
              <a:t>n</a:t>
            </a:r>
            <a:r>
              <a:rPr lang="en-US" sz="2500"/>
              <a:t> </a:t>
            </a:r>
            <a:r>
              <a:rPr lang="ru-RU" sz="2500"/>
              <a:t>случайных элементов в дерево двоичного поиска, пустое в начале, равно </a:t>
            </a:r>
            <a:r>
              <a:rPr lang="en-US" sz="2500"/>
              <a:t>O(</a:t>
            </a:r>
            <a:r>
              <a:rPr lang="en-US" sz="2500" i="1"/>
              <a:t>n</a:t>
            </a:r>
            <a:r>
              <a:rPr lang="en-US" sz="2500"/>
              <a:t> </a:t>
            </a:r>
            <a:r>
              <a:rPr lang="en-US" sz="2500" i="1"/>
              <a:t>log</a:t>
            </a:r>
            <a:r>
              <a:rPr lang="en-US" sz="2500" baseline="-25000"/>
              <a:t>2</a:t>
            </a:r>
            <a:r>
              <a:rPr lang="en-US" sz="2500" i="1"/>
              <a:t>n</a:t>
            </a:r>
            <a:r>
              <a:rPr lang="en-US" sz="2500"/>
              <a:t>) </a:t>
            </a:r>
            <a:r>
              <a:rPr lang="ru-RU" sz="2500"/>
              <a:t>для </a:t>
            </a:r>
            <a:r>
              <a:rPr lang="en-US" sz="2500" i="1"/>
              <a:t>n</a:t>
            </a:r>
            <a:r>
              <a:rPr lang="en-US" sz="2500"/>
              <a:t> ≥ 1 </a:t>
            </a:r>
            <a:r>
              <a:rPr lang="ru-RU" sz="2500"/>
              <a:t>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500"/>
              <a:t>	</a:t>
            </a:r>
            <a:endParaRPr lang="en-US" sz="250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500"/>
              <a:t>Максимальное число сравнений  </a:t>
            </a:r>
            <a:r>
              <a:rPr lang="en-US" sz="2500"/>
              <a:t>O(</a:t>
            </a:r>
            <a:r>
              <a:rPr lang="en-US" sz="2500" i="1"/>
              <a:t>n</a:t>
            </a:r>
            <a:r>
              <a:rPr lang="ru-RU" sz="2500" baseline="30000"/>
              <a:t>2</a:t>
            </a:r>
            <a:r>
              <a:rPr lang="ru-RU" sz="2500"/>
              <a:t>) – для вырожденных деревьев.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50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500"/>
              <a:t>	Дерево  называется </a:t>
            </a:r>
            <a:r>
              <a:rPr lang="ru-RU" sz="2500">
                <a:solidFill>
                  <a:schemeClr val="hlink"/>
                </a:solidFill>
              </a:rPr>
              <a:t>сбалансированным</a:t>
            </a:r>
            <a:r>
              <a:rPr lang="ru-RU" sz="2500"/>
              <a:t> тогда и только тогда, когда высоты двух поддеревьев каждой из его вершин отличаются не более чем на единицу.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50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500"/>
              <a:t>АВЛ-деревья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500"/>
              <a:t>(1964 г. - Г.М.Адельсон-Вельский, Е.М. Ландис)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863600"/>
          </a:xfrm>
        </p:spPr>
        <p:txBody>
          <a:bodyPr/>
          <a:lstStyle/>
          <a:p>
            <a:pPr algn="l"/>
            <a:r>
              <a:rPr lang="ru-RU" sz="2800" b="1"/>
              <a:t>Пример</a:t>
            </a:r>
          </a:p>
        </p:txBody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>
          <a:xfrm>
            <a:off x="250825" y="1052513"/>
            <a:ext cx="8229600" cy="54006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/>
              <a:t> </a:t>
            </a:r>
            <a:endParaRPr lang="ru-RU"/>
          </a:p>
        </p:txBody>
      </p:sp>
      <p:sp>
        <p:nvSpPr>
          <p:cNvPr id="61443" name="Oval 5"/>
          <p:cNvSpPr>
            <a:spLocks noChangeArrowheads="1"/>
          </p:cNvSpPr>
          <p:nvPr/>
        </p:nvSpPr>
        <p:spPr bwMode="auto">
          <a:xfrm>
            <a:off x="4140200" y="14128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44" name="Oval 7"/>
          <p:cNvSpPr>
            <a:spLocks noChangeArrowheads="1"/>
          </p:cNvSpPr>
          <p:nvPr/>
        </p:nvSpPr>
        <p:spPr bwMode="auto">
          <a:xfrm>
            <a:off x="3203575" y="1989138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45" name="Oval 8"/>
          <p:cNvSpPr>
            <a:spLocks noChangeArrowheads="1"/>
          </p:cNvSpPr>
          <p:nvPr/>
        </p:nvSpPr>
        <p:spPr bwMode="auto">
          <a:xfrm>
            <a:off x="2484438" y="2492375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46" name="Oval 9"/>
          <p:cNvSpPr>
            <a:spLocks noChangeArrowheads="1"/>
          </p:cNvSpPr>
          <p:nvPr/>
        </p:nvSpPr>
        <p:spPr bwMode="auto">
          <a:xfrm>
            <a:off x="1692275" y="3141663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47" name="Oval 10"/>
          <p:cNvSpPr>
            <a:spLocks noChangeArrowheads="1"/>
          </p:cNvSpPr>
          <p:nvPr/>
        </p:nvSpPr>
        <p:spPr bwMode="auto">
          <a:xfrm>
            <a:off x="3059113" y="3213100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48" name="Oval 11"/>
          <p:cNvSpPr>
            <a:spLocks noChangeArrowheads="1"/>
          </p:cNvSpPr>
          <p:nvPr/>
        </p:nvSpPr>
        <p:spPr bwMode="auto">
          <a:xfrm>
            <a:off x="3708400" y="2636838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49" name="Oval 12"/>
          <p:cNvSpPr>
            <a:spLocks noChangeArrowheads="1"/>
          </p:cNvSpPr>
          <p:nvPr/>
        </p:nvSpPr>
        <p:spPr bwMode="auto">
          <a:xfrm>
            <a:off x="5076825" y="20605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50" name="Oval 13"/>
          <p:cNvSpPr>
            <a:spLocks noChangeArrowheads="1"/>
          </p:cNvSpPr>
          <p:nvPr/>
        </p:nvSpPr>
        <p:spPr bwMode="auto">
          <a:xfrm>
            <a:off x="4643438" y="2708275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51" name="Oval 14"/>
          <p:cNvSpPr>
            <a:spLocks noChangeArrowheads="1"/>
          </p:cNvSpPr>
          <p:nvPr/>
        </p:nvSpPr>
        <p:spPr bwMode="auto">
          <a:xfrm>
            <a:off x="4067175" y="32131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52" name="Oval 15"/>
          <p:cNvSpPr>
            <a:spLocks noChangeArrowheads="1"/>
          </p:cNvSpPr>
          <p:nvPr/>
        </p:nvSpPr>
        <p:spPr bwMode="auto">
          <a:xfrm>
            <a:off x="5003800" y="32131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53" name="Oval 16"/>
          <p:cNvSpPr>
            <a:spLocks noChangeArrowheads="1"/>
          </p:cNvSpPr>
          <p:nvPr/>
        </p:nvSpPr>
        <p:spPr bwMode="auto">
          <a:xfrm>
            <a:off x="3563938" y="3933825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54" name="Oval 17"/>
          <p:cNvSpPr>
            <a:spLocks noChangeArrowheads="1"/>
          </p:cNvSpPr>
          <p:nvPr/>
        </p:nvSpPr>
        <p:spPr bwMode="auto">
          <a:xfrm>
            <a:off x="4427538" y="3933825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55" name="Oval 18"/>
          <p:cNvSpPr>
            <a:spLocks noChangeArrowheads="1"/>
          </p:cNvSpPr>
          <p:nvPr/>
        </p:nvSpPr>
        <p:spPr bwMode="auto">
          <a:xfrm>
            <a:off x="5867400" y="27082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56" name="Oval 19"/>
          <p:cNvSpPr>
            <a:spLocks noChangeArrowheads="1"/>
          </p:cNvSpPr>
          <p:nvPr/>
        </p:nvSpPr>
        <p:spPr bwMode="auto">
          <a:xfrm>
            <a:off x="5580063" y="3500438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57" name="Oval 20"/>
          <p:cNvSpPr>
            <a:spLocks noChangeArrowheads="1"/>
          </p:cNvSpPr>
          <p:nvPr/>
        </p:nvSpPr>
        <p:spPr bwMode="auto">
          <a:xfrm>
            <a:off x="6372225" y="3500438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58" name="Oval 21"/>
          <p:cNvSpPr>
            <a:spLocks noChangeArrowheads="1"/>
          </p:cNvSpPr>
          <p:nvPr/>
        </p:nvSpPr>
        <p:spPr bwMode="auto">
          <a:xfrm>
            <a:off x="6732588" y="4149725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59" name="Oval 22"/>
          <p:cNvSpPr>
            <a:spLocks noChangeArrowheads="1"/>
          </p:cNvSpPr>
          <p:nvPr/>
        </p:nvSpPr>
        <p:spPr bwMode="auto">
          <a:xfrm>
            <a:off x="6011863" y="4221163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60" name="Line 24"/>
          <p:cNvSpPr>
            <a:spLocks noChangeShapeType="1"/>
          </p:cNvSpPr>
          <p:nvPr/>
        </p:nvSpPr>
        <p:spPr bwMode="auto">
          <a:xfrm flipH="1">
            <a:off x="3492500" y="1628775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1" name="Line 25"/>
          <p:cNvSpPr>
            <a:spLocks noChangeShapeType="1"/>
          </p:cNvSpPr>
          <p:nvPr/>
        </p:nvSpPr>
        <p:spPr bwMode="auto">
          <a:xfrm flipH="1">
            <a:off x="2700338" y="2205038"/>
            <a:ext cx="5032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2" name="Line 26"/>
          <p:cNvSpPr>
            <a:spLocks noChangeShapeType="1"/>
          </p:cNvSpPr>
          <p:nvPr/>
        </p:nvSpPr>
        <p:spPr bwMode="auto">
          <a:xfrm flipH="1">
            <a:off x="1908175" y="2708275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3" name="Line 27"/>
          <p:cNvSpPr>
            <a:spLocks noChangeShapeType="1"/>
          </p:cNvSpPr>
          <p:nvPr/>
        </p:nvSpPr>
        <p:spPr bwMode="auto">
          <a:xfrm>
            <a:off x="3419475" y="2205038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4" name="Line 28"/>
          <p:cNvSpPr>
            <a:spLocks noChangeShapeType="1"/>
          </p:cNvSpPr>
          <p:nvPr/>
        </p:nvSpPr>
        <p:spPr bwMode="auto">
          <a:xfrm>
            <a:off x="2700338" y="27813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5" name="Line 29"/>
          <p:cNvSpPr>
            <a:spLocks noChangeShapeType="1"/>
          </p:cNvSpPr>
          <p:nvPr/>
        </p:nvSpPr>
        <p:spPr bwMode="auto">
          <a:xfrm>
            <a:off x="4427538" y="1628775"/>
            <a:ext cx="6492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6" name="Line 30"/>
          <p:cNvSpPr>
            <a:spLocks noChangeShapeType="1"/>
          </p:cNvSpPr>
          <p:nvPr/>
        </p:nvSpPr>
        <p:spPr bwMode="auto">
          <a:xfrm flipH="1">
            <a:off x="4787900" y="2349500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7" name="Line 31"/>
          <p:cNvSpPr>
            <a:spLocks noChangeShapeType="1"/>
          </p:cNvSpPr>
          <p:nvPr/>
        </p:nvSpPr>
        <p:spPr bwMode="auto">
          <a:xfrm>
            <a:off x="5292725" y="2276475"/>
            <a:ext cx="5746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8" name="Line 32"/>
          <p:cNvSpPr>
            <a:spLocks noChangeShapeType="1"/>
          </p:cNvSpPr>
          <p:nvPr/>
        </p:nvSpPr>
        <p:spPr bwMode="auto">
          <a:xfrm flipH="1">
            <a:off x="4284663" y="29241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9" name="Line 33"/>
          <p:cNvSpPr>
            <a:spLocks noChangeShapeType="1"/>
          </p:cNvSpPr>
          <p:nvPr/>
        </p:nvSpPr>
        <p:spPr bwMode="auto">
          <a:xfrm flipH="1">
            <a:off x="3779838" y="3500438"/>
            <a:ext cx="3603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0" name="Line 34"/>
          <p:cNvSpPr>
            <a:spLocks noChangeShapeType="1"/>
          </p:cNvSpPr>
          <p:nvPr/>
        </p:nvSpPr>
        <p:spPr bwMode="auto">
          <a:xfrm>
            <a:off x="4284663" y="3500438"/>
            <a:ext cx="28733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1" name="Line 35"/>
          <p:cNvSpPr>
            <a:spLocks noChangeShapeType="1"/>
          </p:cNvSpPr>
          <p:nvPr/>
        </p:nvSpPr>
        <p:spPr bwMode="auto">
          <a:xfrm>
            <a:off x="4859338" y="2924175"/>
            <a:ext cx="2174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2" name="Line 36"/>
          <p:cNvSpPr>
            <a:spLocks noChangeShapeType="1"/>
          </p:cNvSpPr>
          <p:nvPr/>
        </p:nvSpPr>
        <p:spPr bwMode="auto">
          <a:xfrm>
            <a:off x="6084888" y="2997200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3" name="Line 37"/>
          <p:cNvSpPr>
            <a:spLocks noChangeShapeType="1"/>
          </p:cNvSpPr>
          <p:nvPr/>
        </p:nvSpPr>
        <p:spPr bwMode="auto">
          <a:xfrm flipH="1">
            <a:off x="5724525" y="2997200"/>
            <a:ext cx="2159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4" name="Line 38"/>
          <p:cNvSpPr>
            <a:spLocks noChangeShapeType="1"/>
          </p:cNvSpPr>
          <p:nvPr/>
        </p:nvSpPr>
        <p:spPr bwMode="auto">
          <a:xfrm>
            <a:off x="6588125" y="378936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5" name="Line 39"/>
          <p:cNvSpPr>
            <a:spLocks noChangeShapeType="1"/>
          </p:cNvSpPr>
          <p:nvPr/>
        </p:nvSpPr>
        <p:spPr bwMode="auto">
          <a:xfrm flipH="1">
            <a:off x="6227763" y="3789363"/>
            <a:ext cx="2159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6" name="Text Box 40"/>
          <p:cNvSpPr txBox="1">
            <a:spLocks noChangeArrowheads="1"/>
          </p:cNvSpPr>
          <p:nvPr/>
        </p:nvSpPr>
        <p:spPr bwMode="auto">
          <a:xfrm>
            <a:off x="3348038" y="1557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61477" name="Rectangle 42"/>
          <p:cNvSpPr>
            <a:spLocks noChangeArrowheads="1"/>
          </p:cNvSpPr>
          <p:nvPr/>
        </p:nvSpPr>
        <p:spPr bwMode="auto">
          <a:xfrm>
            <a:off x="5076825" y="170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61478" name="Rectangle 43"/>
          <p:cNvSpPr>
            <a:spLocks noChangeArrowheads="1"/>
          </p:cNvSpPr>
          <p:nvPr/>
        </p:nvSpPr>
        <p:spPr bwMode="auto">
          <a:xfrm>
            <a:off x="2484438" y="2133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endParaRPr lang="ru-RU"/>
          </a:p>
        </p:txBody>
      </p:sp>
      <p:sp>
        <p:nvSpPr>
          <p:cNvPr id="61479" name="Rectangle 44"/>
          <p:cNvSpPr>
            <a:spLocks noChangeArrowheads="1"/>
          </p:cNvSpPr>
          <p:nvPr/>
        </p:nvSpPr>
        <p:spPr bwMode="auto">
          <a:xfrm>
            <a:off x="3708400" y="22764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endParaRPr lang="ru-RU"/>
          </a:p>
        </p:txBody>
      </p:sp>
      <p:sp>
        <p:nvSpPr>
          <p:cNvPr id="61480" name="Rectangle 45"/>
          <p:cNvSpPr>
            <a:spLocks noChangeArrowheads="1"/>
          </p:cNvSpPr>
          <p:nvPr/>
        </p:nvSpPr>
        <p:spPr bwMode="auto">
          <a:xfrm>
            <a:off x="4500563" y="2349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endParaRPr lang="ru-RU"/>
          </a:p>
        </p:txBody>
      </p:sp>
      <p:sp>
        <p:nvSpPr>
          <p:cNvPr id="61481" name="Rectangle 46"/>
          <p:cNvSpPr>
            <a:spLocks noChangeArrowheads="1"/>
          </p:cNvSpPr>
          <p:nvPr/>
        </p:nvSpPr>
        <p:spPr bwMode="auto">
          <a:xfrm>
            <a:off x="5724525" y="2349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endParaRPr lang="ru-RU"/>
          </a:p>
        </p:txBody>
      </p:sp>
      <p:sp>
        <p:nvSpPr>
          <p:cNvPr id="61482" name="Rectangle 47"/>
          <p:cNvSpPr>
            <a:spLocks noChangeArrowheads="1"/>
          </p:cNvSpPr>
          <p:nvPr/>
        </p:nvSpPr>
        <p:spPr bwMode="auto">
          <a:xfrm>
            <a:off x="1619250" y="285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  <a:endParaRPr lang="ru-RU"/>
          </a:p>
        </p:txBody>
      </p:sp>
      <p:sp>
        <p:nvSpPr>
          <p:cNvPr id="61483" name="Rectangle 48"/>
          <p:cNvSpPr>
            <a:spLocks noChangeArrowheads="1"/>
          </p:cNvSpPr>
          <p:nvPr/>
        </p:nvSpPr>
        <p:spPr bwMode="auto">
          <a:xfrm>
            <a:off x="3059113" y="285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  <a:endParaRPr lang="ru-RU"/>
          </a:p>
        </p:txBody>
      </p:sp>
      <p:sp>
        <p:nvSpPr>
          <p:cNvPr id="61484" name="Rectangle 49"/>
          <p:cNvSpPr>
            <a:spLocks noChangeArrowheads="1"/>
          </p:cNvSpPr>
          <p:nvPr/>
        </p:nvSpPr>
        <p:spPr bwMode="auto">
          <a:xfrm>
            <a:off x="3779838" y="30686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  <a:endParaRPr lang="ru-RU"/>
          </a:p>
        </p:txBody>
      </p:sp>
      <p:sp>
        <p:nvSpPr>
          <p:cNvPr id="61485" name="Rectangle 50"/>
          <p:cNvSpPr>
            <a:spLocks noChangeArrowheads="1"/>
          </p:cNvSpPr>
          <p:nvPr/>
        </p:nvSpPr>
        <p:spPr bwMode="auto">
          <a:xfrm>
            <a:off x="5076825" y="2924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  <a:endParaRPr lang="ru-RU"/>
          </a:p>
        </p:txBody>
      </p:sp>
      <p:sp>
        <p:nvSpPr>
          <p:cNvPr id="61486" name="Rectangle 51"/>
          <p:cNvSpPr>
            <a:spLocks noChangeArrowheads="1"/>
          </p:cNvSpPr>
          <p:nvPr/>
        </p:nvSpPr>
        <p:spPr bwMode="auto">
          <a:xfrm>
            <a:off x="5435600" y="321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  <a:endParaRPr lang="ru-RU"/>
          </a:p>
        </p:txBody>
      </p:sp>
      <p:sp>
        <p:nvSpPr>
          <p:cNvPr id="61487" name="Rectangle 52"/>
          <p:cNvSpPr>
            <a:spLocks noChangeArrowheads="1"/>
          </p:cNvSpPr>
          <p:nvPr/>
        </p:nvSpPr>
        <p:spPr bwMode="auto">
          <a:xfrm>
            <a:off x="6588125" y="321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  <a:endParaRPr lang="ru-RU"/>
          </a:p>
        </p:txBody>
      </p:sp>
      <p:sp>
        <p:nvSpPr>
          <p:cNvPr id="61488" name="Rectangle 53"/>
          <p:cNvSpPr>
            <a:spLocks noChangeArrowheads="1"/>
          </p:cNvSpPr>
          <p:nvPr/>
        </p:nvSpPr>
        <p:spPr bwMode="auto">
          <a:xfrm>
            <a:off x="3419475" y="3644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  <a:endParaRPr lang="ru-RU"/>
          </a:p>
        </p:txBody>
      </p:sp>
      <p:sp>
        <p:nvSpPr>
          <p:cNvPr id="61489" name="Rectangle 54"/>
          <p:cNvSpPr>
            <a:spLocks noChangeArrowheads="1"/>
          </p:cNvSpPr>
          <p:nvPr/>
        </p:nvSpPr>
        <p:spPr bwMode="auto">
          <a:xfrm>
            <a:off x="4500563" y="35734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  <a:endParaRPr lang="ru-RU"/>
          </a:p>
        </p:txBody>
      </p:sp>
      <p:sp>
        <p:nvSpPr>
          <p:cNvPr id="61490" name="Rectangle 55"/>
          <p:cNvSpPr>
            <a:spLocks noChangeArrowheads="1"/>
          </p:cNvSpPr>
          <p:nvPr/>
        </p:nvSpPr>
        <p:spPr bwMode="auto">
          <a:xfrm>
            <a:off x="5867400" y="3933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  <a:endParaRPr lang="ru-RU"/>
          </a:p>
        </p:txBody>
      </p:sp>
      <p:sp>
        <p:nvSpPr>
          <p:cNvPr id="61491" name="Rectangle 56"/>
          <p:cNvSpPr>
            <a:spLocks noChangeArrowheads="1"/>
          </p:cNvSpPr>
          <p:nvPr/>
        </p:nvSpPr>
        <p:spPr bwMode="auto">
          <a:xfrm>
            <a:off x="6804025" y="3860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Заголовок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654050"/>
          </a:xfrm>
        </p:spPr>
        <p:txBody>
          <a:bodyPr/>
          <a:lstStyle/>
          <a:p>
            <a:pPr algn="l" eaLnBrk="1" hangingPunct="1"/>
            <a:r>
              <a:rPr lang="ru-RU" sz="2400" b="1"/>
              <a:t>Вставка элемента в сбалансированное 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25"/>
            <a:ext cx="5900738" cy="51260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600" dirty="0"/>
              <a:t>Пусть </a:t>
            </a:r>
            <a:r>
              <a:rPr lang="en-US" sz="2600" dirty="0"/>
              <a:t>r – </a:t>
            </a:r>
            <a:r>
              <a:rPr lang="ru-RU" sz="2600" dirty="0"/>
              <a:t>корень, </a:t>
            </a:r>
            <a:r>
              <a:rPr lang="en-US" sz="2600" dirty="0"/>
              <a:t>L – </a:t>
            </a:r>
            <a:r>
              <a:rPr lang="ru-RU" sz="2600" dirty="0"/>
              <a:t>левое поддерево, </a:t>
            </a:r>
            <a:r>
              <a:rPr lang="en-US" sz="2600" dirty="0"/>
              <a:t>R – </a:t>
            </a:r>
            <a:r>
              <a:rPr lang="ru-RU" sz="2600" dirty="0"/>
              <a:t>правое поддерево. Предположим, что включение в </a:t>
            </a:r>
            <a:r>
              <a:rPr lang="en-US" sz="2600" dirty="0"/>
              <a:t>L </a:t>
            </a:r>
            <a:r>
              <a:rPr lang="ru-RU" sz="2600" dirty="0"/>
              <a:t>приведет  к увеличению высоты на 1.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800" dirty="0"/>
              <a:t>Возможны три случая</a:t>
            </a:r>
            <a:r>
              <a:rPr lang="en-US" sz="2800" dirty="0"/>
              <a:t>: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i="1" dirty="0" err="1"/>
              <a:t>h</a:t>
            </a:r>
            <a:r>
              <a:rPr lang="en-US" sz="2800" i="1" baseline="-25000" dirty="0" err="1"/>
              <a:t>L</a:t>
            </a:r>
            <a:r>
              <a:rPr lang="en-US" sz="2800" i="1" baseline="-25000" dirty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R</a:t>
            </a:r>
            <a:endParaRPr lang="en-US" sz="2800" i="1" baseline="-25000" dirty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i="1" dirty="0" err="1"/>
              <a:t>h</a:t>
            </a:r>
            <a:r>
              <a:rPr lang="en-US" sz="2800" i="1" baseline="-25000" dirty="0" err="1"/>
              <a:t>L</a:t>
            </a:r>
            <a:r>
              <a:rPr lang="en-US" sz="2800" i="1" baseline="-25000" dirty="0"/>
              <a:t> </a:t>
            </a:r>
            <a:r>
              <a:rPr lang="en-US" sz="2800" i="1" dirty="0"/>
              <a:t>&lt;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R</a:t>
            </a:r>
            <a:endParaRPr lang="en-US" sz="2800" i="1" baseline="-25000" dirty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i="1" dirty="0" err="1"/>
              <a:t>h</a:t>
            </a:r>
            <a:r>
              <a:rPr lang="en-US" sz="2800" i="1" baseline="-25000" dirty="0" err="1"/>
              <a:t>L</a:t>
            </a:r>
            <a:r>
              <a:rPr lang="en-US" sz="2800" i="1" baseline="-25000" dirty="0"/>
              <a:t> </a:t>
            </a:r>
            <a:r>
              <a:rPr lang="en-US" sz="2800" i="1" dirty="0"/>
              <a:t>&gt;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R</a:t>
            </a:r>
            <a:r>
              <a:rPr lang="en-US" sz="2800" i="1" baseline="-25000" dirty="0"/>
              <a:t>  </a:t>
            </a:r>
            <a:r>
              <a:rPr lang="en-US" sz="2800" i="1" dirty="0"/>
              <a:t>→</a:t>
            </a:r>
            <a:r>
              <a:rPr lang="ru-RU" sz="2800" i="1" dirty="0"/>
              <a:t>нарушен принцип сбалансированности, дерево нужно перестраивать</a:t>
            </a:r>
            <a:endParaRPr lang="en-US" sz="2800" i="1" baseline="-25000" dirty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i="1" baseline="-25000" dirty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ru-RU" b="1" i="1" baseline="-25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i="1" baseline="-25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143750" y="2143125"/>
            <a:ext cx="357188" cy="357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7215188" y="2143125"/>
            <a:ext cx="274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Calibri" pitchFamily="34" charset="0"/>
              </a:rPr>
              <a:t>r</a:t>
            </a:r>
            <a:endParaRPr lang="ru-RU" sz="2000" b="1" i="1">
              <a:latin typeface="Calibri" pitchFamily="34" charset="0"/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6357938" y="2857500"/>
            <a:ext cx="785812" cy="19288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7500938" y="2857500"/>
            <a:ext cx="785812" cy="19288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>
            <a:stCxn id="4" idx="3"/>
            <a:endCxn id="6" idx="0"/>
          </p:cNvCxnSpPr>
          <p:nvPr/>
        </p:nvCxnSpPr>
        <p:spPr>
          <a:xfrm rot="5400000">
            <a:off x="6769100" y="2430463"/>
            <a:ext cx="409575" cy="4445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0"/>
            <a:endCxn id="4" idx="5"/>
          </p:cNvCxnSpPr>
          <p:nvPr/>
        </p:nvCxnSpPr>
        <p:spPr>
          <a:xfrm rot="16200000" flipV="1">
            <a:off x="7466806" y="2429669"/>
            <a:ext cx="409575" cy="4460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5" name="TextBox 15"/>
          <p:cNvSpPr txBox="1">
            <a:spLocks noChangeArrowheads="1"/>
          </p:cNvSpPr>
          <p:nvPr/>
        </p:nvSpPr>
        <p:spPr bwMode="auto">
          <a:xfrm>
            <a:off x="6572250" y="4071938"/>
            <a:ext cx="293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Calibri" pitchFamily="34" charset="0"/>
              </a:rPr>
              <a:t>L</a:t>
            </a:r>
            <a:endParaRPr lang="ru-RU" sz="2000" b="1" i="1">
              <a:latin typeface="Calibri" pitchFamily="34" charset="0"/>
            </a:endParaRPr>
          </a:p>
        </p:txBody>
      </p:sp>
      <p:sp>
        <p:nvSpPr>
          <p:cNvPr id="65546" name="TextBox 16"/>
          <p:cNvSpPr txBox="1">
            <a:spLocks noChangeArrowheads="1"/>
          </p:cNvSpPr>
          <p:nvPr/>
        </p:nvSpPr>
        <p:spPr bwMode="auto">
          <a:xfrm>
            <a:off x="7786688" y="4071938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Calibri" pitchFamily="34" charset="0"/>
              </a:rPr>
              <a:t>R</a:t>
            </a:r>
            <a:endParaRPr lang="ru-RU" sz="2000" b="1" i="1">
              <a:latin typeface="Calibri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357938" y="4786313"/>
            <a:ext cx="785812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6357938" y="4786313"/>
            <a:ext cx="785812" cy="35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10800000" flipV="1">
            <a:off x="6357938" y="4786313"/>
            <a:ext cx="785812" cy="35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6" idx="0"/>
          </p:cNvCxnSpPr>
          <p:nvPr/>
        </p:nvCxnSpPr>
        <p:spPr>
          <a:xfrm rot="16200000" flipV="1">
            <a:off x="6233319" y="2339181"/>
            <a:ext cx="0" cy="1036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10800000">
            <a:off x="5643563" y="4786313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10800000">
            <a:off x="5643563" y="5143500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5400000">
            <a:off x="4964907" y="3821906"/>
            <a:ext cx="1930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>
            <a:off x="5749925" y="4965701"/>
            <a:ext cx="3587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5" name="TextBox 34"/>
          <p:cNvSpPr txBox="1">
            <a:spLocks noChangeArrowheads="1"/>
          </p:cNvSpPr>
          <p:nvPr/>
        </p:nvSpPr>
        <p:spPr bwMode="auto">
          <a:xfrm>
            <a:off x="5572125" y="3786188"/>
            <a:ext cx="392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Calibri" pitchFamily="34" charset="0"/>
              </a:rPr>
              <a:t>h</a:t>
            </a:r>
            <a:r>
              <a:rPr lang="en-US" sz="2000" b="1" i="1" baseline="-25000">
                <a:latin typeface="Calibri" pitchFamily="34" charset="0"/>
              </a:rPr>
              <a:t>L</a:t>
            </a:r>
            <a:endParaRPr lang="ru-RU" sz="2000" b="1" i="1" baseline="-25000">
              <a:latin typeface="Calibri" pitchFamily="34" charset="0"/>
            </a:endParaRPr>
          </a:p>
        </p:txBody>
      </p:sp>
      <p:sp>
        <p:nvSpPr>
          <p:cNvPr id="65556" name="TextBox 35"/>
          <p:cNvSpPr txBox="1">
            <a:spLocks noChangeArrowheads="1"/>
          </p:cNvSpPr>
          <p:nvPr/>
        </p:nvSpPr>
        <p:spPr bwMode="auto">
          <a:xfrm>
            <a:off x="5643563" y="47148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Calibri" pitchFamily="34" charset="0"/>
              </a:rPr>
              <a:t>1</a:t>
            </a:r>
            <a:endParaRPr lang="ru-RU" sz="2000" b="1" i="1">
              <a:latin typeface="Calibri" pitchFamily="34" charset="0"/>
            </a:endParaRPr>
          </a:p>
        </p:txBody>
      </p:sp>
      <p:cxnSp>
        <p:nvCxnSpPr>
          <p:cNvPr id="38" name="Прямая соединительная линия 37"/>
          <p:cNvCxnSpPr>
            <a:stCxn id="7" idx="0"/>
          </p:cNvCxnSpPr>
          <p:nvPr/>
        </p:nvCxnSpPr>
        <p:spPr>
          <a:xfrm rot="5400000" flipH="1" flipV="1">
            <a:off x="8340726" y="2411412"/>
            <a:ext cx="0" cy="89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7" idx="4"/>
          </p:cNvCxnSpPr>
          <p:nvPr/>
        </p:nvCxnSpPr>
        <p:spPr>
          <a:xfrm rot="16200000" flipH="1">
            <a:off x="8608219" y="4464844"/>
            <a:ext cx="0" cy="64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16200000" flipH="1">
            <a:off x="7429500" y="3786188"/>
            <a:ext cx="1928813" cy="714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60" name="TextBox 43"/>
          <p:cNvSpPr txBox="1">
            <a:spLocks noChangeArrowheads="1"/>
          </p:cNvSpPr>
          <p:nvPr/>
        </p:nvSpPr>
        <p:spPr bwMode="auto">
          <a:xfrm>
            <a:off x="8429625" y="3643313"/>
            <a:ext cx="415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Calibri" pitchFamily="34" charset="0"/>
              </a:rPr>
              <a:t>h</a:t>
            </a:r>
            <a:r>
              <a:rPr lang="en-US" sz="2000" b="1" i="1" baseline="-25000">
                <a:latin typeface="Calibri" pitchFamily="34" charset="0"/>
              </a:rPr>
              <a:t>R</a:t>
            </a:r>
            <a:endParaRPr lang="ru-RU" sz="2000" b="1" i="1" baseline="-25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u-RU" sz="2800" b="1"/>
              <a:t>Показатель сбалансированности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179388" y="981075"/>
            <a:ext cx="8713787" cy="4525963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Операции вставки и удаления узла должны постоянно отслеживать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соотношение высот левого и правого поддеревьев узла.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Для хранения этой информации можно добавить поле balanceFactor,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которое содержит разность высот правого и левого поддеревьев.</a:t>
            </a:r>
            <a:endParaRPr lang="en-US" sz="22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	</a:t>
            </a:r>
            <a:r>
              <a:rPr lang="en-US" sz="2200">
                <a:solidFill>
                  <a:srgbClr val="000099"/>
                </a:solidFill>
              </a:rPr>
              <a:t>balanceFactor = height(right subtree) - height(left subtree</a:t>
            </a:r>
            <a:r>
              <a:rPr lang="en-US" sz="2200"/>
              <a:t>)</a:t>
            </a:r>
            <a:r>
              <a:rPr lang="ru-RU" sz="220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В AVL-дереве показатель сбалансированности должен быть в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диапазоне [-1, 1].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	-1: Высота левого поддерева на 1 больше высоты правого поддерева. </a:t>
            </a:r>
            <a:endParaRPr lang="en-US" sz="22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/>
              <a:t>  </a:t>
            </a:r>
            <a:r>
              <a:rPr lang="ru-RU" sz="2200"/>
              <a:t>	0: Высоты обоих поддеревьев одинаковы.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/>
              <a:t>	+1: Высота правого поддерева на 1 больше высоты левого поддерева.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2400" b="1"/>
              <a:t>Вставка элемента </a:t>
            </a:r>
            <a:r>
              <a:rPr lang="en-US" sz="2400" b="1"/>
              <a:t>(</a:t>
            </a:r>
            <a:r>
              <a:rPr lang="ru-RU" sz="2400" b="1"/>
              <a:t>продолжение)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395288" y="1268413"/>
            <a:ext cx="8497887" cy="452596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Процесс вставки почти такой же, что и для бинарного дерева поиска. Осуществляется рекурсивный спуск по левым и правым сыновьям, пока не встретится пустое поддерево, а затем производится пробная вставка нового узла в этом месте. </a:t>
            </a: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Поскольку процесс рекурсивный, обработка узлов ведется в обратном порядке. При этом показатель сбалансированности родительского узла можно скорректировать после изучения эффекта от добавления нового элемента в одно из поддеревьев. </a:t>
            </a: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/>
              <a:t>Необходимость корректировки определяется для каждого узла, входящего в поисковый маршрут.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ru-RU" sz="2800" b="1"/>
              <a:t>Три возможных ситуации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323850" y="908050"/>
            <a:ext cx="8569325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800" i="1">
                <a:solidFill>
                  <a:srgbClr val="000099"/>
                </a:solidFill>
              </a:rPr>
              <a:t>Случай </a:t>
            </a:r>
            <a:r>
              <a:rPr lang="ru-RU" sz="2800">
                <a:solidFill>
                  <a:srgbClr val="000099"/>
                </a:solidFill>
              </a:rPr>
              <a:t>1</a:t>
            </a:r>
            <a:endParaRPr lang="en-US" sz="2800"/>
          </a:p>
          <a:p>
            <a:pPr>
              <a:buFont typeface="Arial" charset="0"/>
              <a:buNone/>
            </a:pPr>
            <a:r>
              <a:rPr lang="ru-RU" sz="2800"/>
              <a:t>Узел на поисковом маршруте изначально является сбалансированным (balanceFactor = 0). </a:t>
            </a:r>
            <a:endParaRPr lang="en-US" sz="2800"/>
          </a:p>
          <a:p>
            <a:pPr>
              <a:buFont typeface="Arial" charset="0"/>
              <a:buNone/>
            </a:pPr>
            <a:r>
              <a:rPr lang="ru-RU" sz="2800"/>
              <a:t>После вставки в поддерево нового элемента узел стал перевешивать влево или вправо в зависимости от того, в какое поддерево была произведена вставка.</a:t>
            </a:r>
            <a:endParaRPr lang="en-US" sz="2800"/>
          </a:p>
          <a:p>
            <a:pPr>
              <a:buFont typeface="Arial" charset="0"/>
              <a:buNone/>
            </a:pPr>
            <a:r>
              <a:rPr lang="ru-RU" sz="2800"/>
              <a:t>Если элемент вставлен в левое поддерево, показателю сбалансированности присваивается -1, а если в правое, то 1. 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2089150"/>
          </a:xfrm>
        </p:spPr>
        <p:txBody>
          <a:bodyPr/>
          <a:lstStyle/>
          <a:p>
            <a:pPr algn="l"/>
            <a:br>
              <a:rPr lang="en-US" sz="2400"/>
            </a:br>
            <a:r>
              <a:rPr lang="ru-RU" sz="2800" b="1"/>
              <a:t>Пример</a:t>
            </a:r>
            <a:br>
              <a:rPr lang="en-US" sz="2400"/>
            </a:br>
            <a:br>
              <a:rPr lang="ru-RU" sz="2400"/>
            </a:br>
            <a:r>
              <a:rPr lang="ru-RU" sz="2400"/>
              <a:t>Например, на пути 40-50-60 каждый узел сбалансирован. После вставки узла 55 показатели сбалансированности изменяются.</a:t>
            </a:r>
            <a:br>
              <a:rPr lang="ru-RU" sz="2400"/>
            </a:br>
            <a:endParaRPr lang="ru-RU" sz="2400"/>
          </a:p>
        </p:txBody>
      </p:sp>
      <p:pic>
        <p:nvPicPr>
          <p:cNvPr id="73730" name="Picture 3" descr="Image27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31913" y="2565400"/>
            <a:ext cx="5832475" cy="302418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2800" i="1">
                <a:solidFill>
                  <a:srgbClr val="000099"/>
                </a:solidFill>
              </a:rPr>
              <a:t>Случай </a:t>
            </a:r>
            <a:r>
              <a:rPr lang="ru-RU" sz="280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8569325" cy="1223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/>
              <a:t>Одно из поддеревьев узла перевешивает, и новый узел вставляется в более легкое поддерево. Узел становится сбалансированным. </a:t>
            </a:r>
          </a:p>
        </p:txBody>
      </p:sp>
      <p:pic>
        <p:nvPicPr>
          <p:cNvPr id="81924" name="Picture 4" descr="Image27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2565400"/>
            <a:ext cx="532765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526</Words>
  <Application>Microsoft Office PowerPoint</Application>
  <PresentationFormat>Экран (4:3)</PresentationFormat>
  <Paragraphs>86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AVL-деревья</vt:lpstr>
      <vt:lpstr>Сбалансированные деревья (АВЛ)</vt:lpstr>
      <vt:lpstr>Пример</vt:lpstr>
      <vt:lpstr>Вставка элемента в сбалансированное дерево</vt:lpstr>
      <vt:lpstr>Показатель сбалансированности</vt:lpstr>
      <vt:lpstr>Вставка элемента (продолжение)</vt:lpstr>
      <vt:lpstr>Три возможных ситуации</vt:lpstr>
      <vt:lpstr> Пример  Например, на пути 40-50-60 каждый узел сбалансирован. После вставки узла 55 показатели сбалансированности изменяются. </vt:lpstr>
      <vt:lpstr>Случай 2</vt:lpstr>
      <vt:lpstr>Случай 3</vt:lpstr>
      <vt:lpstr>Повороты</vt:lpstr>
      <vt:lpstr>Перебалансировка - левая ветвь перегружена</vt:lpstr>
      <vt:lpstr>Пример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nest</dc:creator>
  <cp:lastModifiedBy>Ткаченко Данил Михайлович</cp:lastModifiedBy>
  <cp:revision>76</cp:revision>
  <dcterms:created xsi:type="dcterms:W3CDTF">2009-10-11T08:46:54Z</dcterms:created>
  <dcterms:modified xsi:type="dcterms:W3CDTF">2021-12-02T06:02:09Z</dcterms:modified>
</cp:coreProperties>
</file>