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190332-10EB-4D89-85F6-E978A82C427B}">
  <a:tblStyle styleId="{D8190332-10EB-4D89-85F6-E978A82C42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b79e686b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2cb79e686b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2cb79e686b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cb79e68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cb79e68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b79e686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b79e686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b79e686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b79e686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cb79e686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cb79e686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b79e686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cb79e686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b79e686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b79e686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cb79e686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cb79e686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b79e686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b79e686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cb79e686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cb79e686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b79e686b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b79e686b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b79e68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cb79e68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cb79e686b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cb79e686b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d139ae2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d139ae2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b79e686b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b79e686b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b79e68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b79e68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b79e686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b79e686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cb79e686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cb79e686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b79e686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b79e686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b79e686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b79e686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cb79e68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cb79e68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MYfXoNbQzlolzHdlMMSc2VHTGHPGERh7jEQHfVTUtPE/edit?usp=sharing" TargetMode="External"/><Relationship Id="rId4" Type="http://schemas.openxmlformats.org/officeDocument/2006/relationships/hyperlink" Target="https://colab.research.google.com/drive/1FlqBF1gKiuiyHmlD6PTroLcXAKbZ5Oo4?usp=sharing" TargetMode="External"/><Relationship Id="rId5" Type="http://schemas.openxmlformats.org/officeDocument/2006/relationships/hyperlink" Target="https://drive.google.com/drive/folders/1x6K_21regg6Xpl19Ua65jTDtUgHIXTv1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omework 3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</a:t>
            </a:r>
            <a:r>
              <a:rPr lang="zh-TW">
                <a:solidFill>
                  <a:srgbClr val="E06666"/>
                </a:solidFill>
              </a:rPr>
              <a:t>2023.04.12 </a:t>
            </a:r>
            <a:r>
              <a:rPr lang="zh-TW">
                <a:solidFill>
                  <a:srgbClr val="E06666"/>
                </a:solidFill>
              </a:rPr>
              <a:t>12</a:t>
            </a:r>
            <a:r>
              <a:rPr lang="zh-TW">
                <a:solidFill>
                  <a:srgbClr val="E06666"/>
                </a:solidFill>
              </a:rPr>
              <a:t>:00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Questions for Decision Tree (30%)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Q4</a:t>
            </a:r>
            <a:r>
              <a:rPr lang="zh-TW"/>
              <a:t> (5%)</a:t>
            </a:r>
            <a:r>
              <a:rPr lang="zh-TW"/>
              <a:t>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 your model using </a:t>
            </a:r>
            <a:r>
              <a:rPr lang="zh-TW">
                <a:solidFill>
                  <a:srgbClr val="E06666"/>
                </a:solidFill>
              </a:rPr>
              <a:t>criterion=‘gini’</a:t>
            </a:r>
            <a:r>
              <a:rPr lang="zh-TW"/>
              <a:t>, </a:t>
            </a:r>
            <a:r>
              <a:rPr lang="zh-TW">
                <a:solidFill>
                  <a:srgbClr val="8E7CC3"/>
                </a:solidFill>
              </a:rPr>
              <a:t>max_depth=10</a:t>
            </a:r>
            <a:r>
              <a:rPr lang="zh-TW"/>
              <a:t>, and </a:t>
            </a:r>
            <a:r>
              <a:rPr lang="zh-TW">
                <a:solidFill>
                  <a:srgbClr val="6D9EEB"/>
                </a:solidFill>
              </a:rPr>
              <a:t>max_features=None</a:t>
            </a:r>
            <a:r>
              <a:rPr lang="zh-TW"/>
              <a:t>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Plot the feature importance of your decision tree model by simply counting the number of times each feature is used to split the data.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563" y="2571750"/>
            <a:ext cx="3406878" cy="25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4061350" y="4527100"/>
            <a:ext cx="21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For your reference, not the answer.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Bagging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Ensemble method of decision trees.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Bagging (Bootstrap aggregating): Fit many deep trees to </a:t>
            </a:r>
            <a:r>
              <a:rPr lang="zh-TW">
                <a:solidFill>
                  <a:srgbClr val="E06666"/>
                </a:solidFill>
              </a:rPr>
              <a:t>bootstrap-resampled </a:t>
            </a:r>
            <a:r>
              <a:rPr lang="zh-TW"/>
              <a:t>versions of the training data, and classify data by majority voting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10329" l="3263" r="2128" t="0"/>
          <a:stretch/>
        </p:blipFill>
        <p:spPr>
          <a:xfrm>
            <a:off x="2453475" y="2571750"/>
            <a:ext cx="4237057" cy="24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</a:t>
            </a:r>
            <a:r>
              <a:rPr lang="zh-TW"/>
              <a:t>andom forest combines multiple decision trees to make a better estimator than the individual decision trees.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the Decision Tree you implemented as the weak estimator.</a:t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400" y="2420824"/>
            <a:ext cx="6335200" cy="26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Where does the </a:t>
            </a:r>
            <a:r>
              <a:rPr b="1" lang="zh-TW">
                <a:solidFill>
                  <a:srgbClr val="E06666"/>
                </a:solidFill>
              </a:rPr>
              <a:t>randomness</a:t>
            </a:r>
            <a:r>
              <a:rPr lang="zh-TW"/>
              <a:t> come from in a random forest algorithm?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Bootstrapped datasets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Random feature selection during the growth of each tree in the forest.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Specifically, each tree may grow using different subsets of the original data and features, which are randomly sampled during the construction process.</a:t>
            </a:r>
            <a:endParaRPr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375" y="2989200"/>
            <a:ext cx="2967225" cy="20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00" y="964150"/>
            <a:ext cx="6413601" cy="40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 for Random Forest (20%)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Q5 (10%):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Fix </a:t>
            </a:r>
            <a:r>
              <a:rPr lang="zh-TW" sz="1600">
                <a:solidFill>
                  <a:srgbClr val="E06666"/>
                </a:solidFill>
              </a:rPr>
              <a:t>criterion=‘gini’</a:t>
            </a:r>
            <a:r>
              <a:rPr lang="zh-TW"/>
              <a:t>,</a:t>
            </a:r>
            <a:r>
              <a:rPr lang="zh-TW" sz="1600"/>
              <a:t> </a:t>
            </a:r>
            <a:r>
              <a:rPr lang="zh-TW" sz="1600">
                <a:solidFill>
                  <a:srgbClr val="6D9EEB"/>
                </a:solidFill>
              </a:rPr>
              <a:t>max_features=</a:t>
            </a:r>
            <a:r>
              <a:rPr lang="zh-TW" sz="1600">
                <a:solidFill>
                  <a:srgbClr val="6D9EEB"/>
                </a:solidFill>
              </a:rPr>
              <a:t>sqrt(n_features)</a:t>
            </a:r>
            <a:r>
              <a:rPr lang="zh-TW"/>
              <a:t>,</a:t>
            </a:r>
            <a:r>
              <a:rPr lang="zh-TW" sz="1600">
                <a:solidFill>
                  <a:srgbClr val="93C47D"/>
                </a:solidFill>
              </a:rPr>
              <a:t> </a:t>
            </a:r>
            <a:r>
              <a:rPr lang="zh-TW" sz="1600">
                <a:solidFill>
                  <a:srgbClr val="8E7CC3"/>
                </a:solidFill>
              </a:rPr>
              <a:t>max_depth=None</a:t>
            </a:r>
            <a:r>
              <a:rPr lang="zh-TW"/>
              <a:t>, and</a:t>
            </a:r>
            <a:r>
              <a:rPr lang="zh-TW" sz="1600">
                <a:solidFill>
                  <a:srgbClr val="8E7CC3"/>
                </a:solidFill>
              </a:rPr>
              <a:t> </a:t>
            </a:r>
            <a:r>
              <a:rPr lang="zh-TW" sz="1600">
                <a:solidFill>
                  <a:srgbClr val="93C47D"/>
                </a:solidFill>
              </a:rPr>
              <a:t>Bootstrap=True</a:t>
            </a:r>
            <a:endParaRPr sz="1600">
              <a:solidFill>
                <a:srgbClr val="93C47D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Try</a:t>
            </a:r>
            <a:r>
              <a:rPr lang="zh-TW" sz="1600">
                <a:solidFill>
                  <a:srgbClr val="FFD966"/>
                </a:solidFill>
              </a:rPr>
              <a:t> </a:t>
            </a:r>
            <a:r>
              <a:rPr b="1" lang="zh-TW" sz="1600">
                <a:solidFill>
                  <a:srgbClr val="F1C232"/>
                </a:solidFill>
              </a:rPr>
              <a:t>n_estimator=10</a:t>
            </a:r>
            <a:r>
              <a:rPr lang="zh-TW" sz="1600">
                <a:solidFill>
                  <a:srgbClr val="F1C232"/>
                </a:solidFill>
              </a:rPr>
              <a:t> </a:t>
            </a:r>
            <a:r>
              <a:rPr lang="zh-TW"/>
              <a:t>and</a:t>
            </a:r>
            <a:r>
              <a:rPr lang="zh-TW" sz="1600">
                <a:solidFill>
                  <a:srgbClr val="F1C232"/>
                </a:solidFill>
              </a:rPr>
              <a:t> </a:t>
            </a:r>
            <a:r>
              <a:rPr b="1" lang="zh-TW" sz="1600">
                <a:solidFill>
                  <a:srgbClr val="F1C232"/>
                </a:solidFill>
              </a:rPr>
              <a:t>n_estimator=50</a:t>
            </a:r>
            <a:r>
              <a:rPr lang="zh-TW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Q6 (10%):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Fix </a:t>
            </a:r>
            <a:r>
              <a:rPr lang="zh-TW" sz="1600">
                <a:solidFill>
                  <a:srgbClr val="E06666"/>
                </a:solidFill>
              </a:rPr>
              <a:t>criterion=‘gini’</a:t>
            </a:r>
            <a:r>
              <a:rPr lang="zh-TW" sz="1600"/>
              <a:t>, </a:t>
            </a:r>
            <a:r>
              <a:rPr lang="zh-TW" sz="1600">
                <a:solidFill>
                  <a:srgbClr val="8E7CC3"/>
                </a:solidFill>
              </a:rPr>
              <a:t>max_depth=None, </a:t>
            </a:r>
            <a:r>
              <a:rPr lang="zh-TW" sz="1600">
                <a:solidFill>
                  <a:srgbClr val="93C47D"/>
                </a:solidFill>
              </a:rPr>
              <a:t>Bootstrap=True</a:t>
            </a:r>
            <a:r>
              <a:rPr lang="zh-TW"/>
              <a:t>, and</a:t>
            </a:r>
            <a:r>
              <a:rPr lang="zh-TW" sz="1600">
                <a:solidFill>
                  <a:srgbClr val="F1C232"/>
                </a:solidFill>
              </a:rPr>
              <a:t> n_estimator=10</a:t>
            </a:r>
            <a:endParaRPr sz="1600">
              <a:solidFill>
                <a:srgbClr val="F1C23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Try </a:t>
            </a:r>
            <a:r>
              <a:rPr lang="zh-TW" sz="1600">
                <a:solidFill>
                  <a:srgbClr val="6D9EEB"/>
                </a:solidFill>
              </a:rPr>
              <a:t>max_features=sqrt(n_features)</a:t>
            </a:r>
            <a:r>
              <a:rPr lang="zh-TW" sz="1600">
                <a:solidFill>
                  <a:srgbClr val="E06666"/>
                </a:solidFill>
              </a:rPr>
              <a:t> </a:t>
            </a:r>
            <a:r>
              <a:rPr lang="zh-TW" sz="1600"/>
              <a:t>and </a:t>
            </a:r>
            <a:r>
              <a:rPr lang="zh-TW" sz="1600">
                <a:solidFill>
                  <a:srgbClr val="6D9EEB"/>
                </a:solidFill>
              </a:rPr>
              <a:t>max_features=None</a:t>
            </a:r>
            <a:r>
              <a:rPr lang="zh-TW"/>
              <a:t>.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use nither </a:t>
            </a:r>
            <a:r>
              <a:rPr lang="zh-TW">
                <a:solidFill>
                  <a:srgbClr val="E06666"/>
                </a:solidFill>
              </a:rPr>
              <a:t>Decision Tree </a:t>
            </a:r>
            <a:r>
              <a:rPr lang="zh-TW"/>
              <a:t>or </a:t>
            </a:r>
            <a:r>
              <a:rPr lang="zh-TW">
                <a:solidFill>
                  <a:srgbClr val="E06666"/>
                </a:solidFill>
              </a:rPr>
              <a:t>Random Forest</a:t>
            </a:r>
            <a:r>
              <a:rPr lang="zh-TW"/>
              <a:t> that you implemented.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Try different parameters and features to beat the baseline.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Explain in detail how you choose the model, parameters, and features in the report. Otherwise, extra penalty.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Predict the testing data and save the result into a CSV file.</a:t>
            </a:r>
            <a:endParaRPr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is based on testing accuracy.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distribution is guaranteed to be similar to validation data. </a:t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2282900" y="2373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{D8190332-10EB-4D89-85F6-E978A82C427B}</a:tableStyleId>
              </a:tblPr>
              <a:tblGrid>
                <a:gridCol w="2289100"/>
                <a:gridCol w="22891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Accuracy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&gt; 0.915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&gt; 0.9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&gt; 0.88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&gt; 0.8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 points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 &lt;= 0.8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write your report in </a:t>
            </a:r>
            <a:r>
              <a:rPr lang="zh-TW">
                <a:solidFill>
                  <a:srgbClr val="E06666"/>
                </a:solidFill>
              </a:rPr>
              <a:t>English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Please follow the HW1 report template</a:t>
            </a:r>
            <a:r>
              <a:rPr lang="zh-TW"/>
              <a:t>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must type the answer and also screenshot at the same time for the coding part.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E06666"/>
                </a:solidFill>
              </a:rPr>
              <a:t>Answer each question as clearly as possible</a:t>
            </a:r>
            <a:r>
              <a:rPr lang="zh-TW"/>
              <a:t>. You will get an extra penalty for only the brief answer.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Compress your .ipynb, .pdf, and .csv into a zip file and submit it on E3.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submission: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Restart and run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Save and submit the .ipynb (keep all cell outputs)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Get 0 points if you do not keep the cell outputs</a:t>
            </a:r>
            <a:r>
              <a:rPr lang="zh-TW">
                <a:solidFill>
                  <a:srgbClr val="FF0000"/>
                </a:solidFill>
              </a:rPr>
              <a:t>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ID&gt;_HW3.zip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ID&gt;_HW3.ipynb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ID&gt;_HW3.pdf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ID&gt;_prediction.csv</a:t>
            </a:r>
            <a:endParaRPr/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31" name="Google Shape;231;p32"/>
          <p:cNvGrpSpPr/>
          <p:nvPr/>
        </p:nvGrpSpPr>
        <p:grpSpPr>
          <a:xfrm>
            <a:off x="4502200" y="109775"/>
            <a:ext cx="4641800" cy="907949"/>
            <a:chOff x="4050550" y="2761750"/>
            <a:chExt cx="4641800" cy="907949"/>
          </a:xfrm>
        </p:grpSpPr>
        <p:pic>
          <p:nvPicPr>
            <p:cNvPr id="232" name="Google Shape;23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0550" y="2856800"/>
              <a:ext cx="4641800" cy="8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32"/>
            <p:cNvSpPr/>
            <p:nvPr/>
          </p:nvSpPr>
          <p:spPr>
            <a:xfrm>
              <a:off x="670420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522125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479" y="1580075"/>
            <a:ext cx="3448520" cy="2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/>
          <p:nvPr/>
        </p:nvSpPr>
        <p:spPr>
          <a:xfrm>
            <a:off x="7109700" y="3176850"/>
            <a:ext cx="20343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3" y="4417500"/>
            <a:ext cx="68675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4808450" y="4627975"/>
            <a:ext cx="21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For your reference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3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E06666"/>
                </a:solidFill>
              </a:rPr>
              <a:t>Apr. 26,Wed. at 23:59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(70%)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Implement </a:t>
            </a:r>
            <a:r>
              <a:rPr lang="zh-TW" u="sng"/>
              <a:t>Decision Tree</a:t>
            </a:r>
            <a:r>
              <a:rPr lang="zh-TW"/>
              <a:t> and </a:t>
            </a:r>
            <a:r>
              <a:rPr lang="zh-TW" u="sng"/>
              <a:t>Random forest</a:t>
            </a:r>
            <a:r>
              <a:rPr lang="zh-TW"/>
              <a:t> </a:t>
            </a:r>
            <a:r>
              <a:rPr lang="zh-TW"/>
              <a:t>using only NumPy.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Questions (30%)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Write your answer in detail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Question: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code: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policy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deduct a late penalty of 20 points per additional late day.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you get 90 points but delay for two days, you get 90 - (20 x 2) = 50 points!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</a:t>
            </a:r>
            <a:r>
              <a:rPr lang="zh-TW"/>
              <a:t>e only accept submissions that are up to </a:t>
            </a:r>
            <a:r>
              <a:rPr lang="zh-TW">
                <a:solidFill>
                  <a:srgbClr val="E06666"/>
                </a:solidFill>
              </a:rPr>
              <a:t>10 minutes late</a:t>
            </a:r>
            <a:r>
              <a:rPr lang="zh-TW"/>
              <a:t>. Any submissions that are later than that will be considered late, regardless of the reason.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237" y="2801175"/>
            <a:ext cx="3007525" cy="22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 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announce the HW2 scores before Apr. 16.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criterion has been adjusted from the left table to the right table.</a:t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54" name="Google Shape;254;p34"/>
          <p:cNvGraphicFramePr/>
          <p:nvPr/>
        </p:nvGraphicFramePr>
        <p:xfrm>
          <a:off x="949225" y="20735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{D8190332-10EB-4D89-85F6-E978A82C427B}</a:tableStyleId>
              </a:tblPr>
              <a:tblGrid>
                <a:gridCol w="763500"/>
                <a:gridCol w="2503100"/>
              </a:tblGrid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Accuracy 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&gt; 0.921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0.91 &lt; testing acc &lt;= 0.921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 &lt; testing acc &lt;= 0.91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&lt;= 0.9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Google Shape;255;p34"/>
          <p:cNvGraphicFramePr/>
          <p:nvPr/>
        </p:nvGraphicFramePr>
        <p:xfrm>
          <a:off x="4663050" y="2073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{D8190332-10EB-4D89-85F6-E978A82C427B}</a:tableStyleId>
              </a:tblPr>
              <a:tblGrid>
                <a:gridCol w="763500"/>
                <a:gridCol w="2503100"/>
              </a:tblGrid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Points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Accuracy 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&gt; 0.921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testing acc &gt; 0.91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testing acc &gt; 0.8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testing acc &gt; 0.6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testing acc</a:t>
                      </a:r>
                      <a:r>
                        <a:rPr lang="zh-TW"/>
                        <a:t> &lt;= 0.6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real world dataset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Training set (800 data)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Validation set </a:t>
            </a:r>
            <a:r>
              <a:rPr lang="zh-TW"/>
              <a:t>(800 data)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Testing set </a:t>
            </a:r>
            <a:r>
              <a:rPr lang="zh-TW"/>
              <a:t>(800 data)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7</a:t>
            </a:r>
            <a:r>
              <a:rPr lang="zh-TW">
                <a:solidFill>
                  <a:srgbClr val="E06666"/>
                </a:solidFill>
              </a:rPr>
              <a:t> features, 7 labels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386" y="1573103"/>
            <a:ext cx="3332674" cy="25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5917050" y="4835700"/>
            <a:ext cx="322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https://www.v7labs.com/blog/train-validation-test-set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100" y="3126650"/>
            <a:ext cx="24193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 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task is to determine whether to approve a loan for a customer. 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9865" l="7261" r="8107" t="13833"/>
          <a:stretch/>
        </p:blipFill>
        <p:spPr>
          <a:xfrm>
            <a:off x="2218900" y="1970825"/>
            <a:ext cx="4706200" cy="29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 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 the feature that will split the data in a way that results in the most </a:t>
            </a:r>
            <a:r>
              <a:rPr b="1" lang="zh-TW">
                <a:solidFill>
                  <a:srgbClr val="E06666"/>
                </a:solidFill>
              </a:rPr>
              <a:t>pure</a:t>
            </a:r>
            <a:r>
              <a:rPr lang="zh-TW"/>
              <a:t> classes at the resulting nodes.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570725" y="2231100"/>
            <a:ext cx="102000" cy="2460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864525" y="3261150"/>
            <a:ext cx="7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depth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9865" l="7261" r="8107" t="13833"/>
          <a:stretch/>
        </p:blipFill>
        <p:spPr>
          <a:xfrm>
            <a:off x="2218900" y="1970825"/>
            <a:ext cx="4706200" cy="29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Decision Tree 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measure </a:t>
            </a:r>
            <a:r>
              <a:rPr b="1" lang="zh-TW">
                <a:solidFill>
                  <a:srgbClr val="E06666"/>
                </a:solidFill>
              </a:rPr>
              <a:t>“pure”</a:t>
            </a:r>
            <a:r>
              <a:rPr lang="zh-TW"/>
              <a:t>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6FA8DC"/>
                </a:solidFill>
              </a:rPr>
              <a:t>Entropy</a:t>
            </a:r>
            <a:r>
              <a:rPr lang="zh-TW"/>
              <a:t>: the smaller, the purer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EA9999"/>
                </a:solidFill>
              </a:rPr>
              <a:t>Gini-index</a:t>
            </a:r>
            <a:r>
              <a:rPr lang="zh-TW"/>
              <a:t>: the smaller, the purer</a:t>
            </a:r>
            <a:endParaRPr/>
          </a:p>
        </p:txBody>
      </p:sp>
      <p:grpSp>
        <p:nvGrpSpPr>
          <p:cNvPr id="121" name="Google Shape;121;p19"/>
          <p:cNvGrpSpPr/>
          <p:nvPr/>
        </p:nvGrpSpPr>
        <p:grpSpPr>
          <a:xfrm>
            <a:off x="401100" y="2369675"/>
            <a:ext cx="8341800" cy="2471024"/>
            <a:chOff x="527100" y="2397100"/>
            <a:chExt cx="8341800" cy="2471024"/>
          </a:xfrm>
        </p:grpSpPr>
        <p:sp>
          <p:nvSpPr>
            <p:cNvPr id="122" name="Google Shape;122;p19"/>
            <p:cNvSpPr txBox="1"/>
            <p:nvPr/>
          </p:nvSpPr>
          <p:spPr>
            <a:xfrm>
              <a:off x="4726475" y="2397100"/>
              <a:ext cx="4140000" cy="2341800"/>
            </a:xfrm>
            <a:prstGeom prst="rect">
              <a:avLst/>
            </a:prstGeom>
            <a:noFill/>
            <a:ln cap="flat" cmpd="sng" w="38100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527100" y="2398000"/>
              <a:ext cx="4140000" cy="2340000"/>
            </a:xfrm>
            <a:prstGeom prst="rect">
              <a:avLst/>
            </a:prstGeom>
            <a:noFill/>
            <a:ln cap="flat" cmpd="sng" w="38100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4;p19"/>
            <p:cNvGrpSpPr/>
            <p:nvPr/>
          </p:nvGrpSpPr>
          <p:grpSpPr>
            <a:xfrm>
              <a:off x="1025059" y="2822109"/>
              <a:ext cx="3144080" cy="1643343"/>
              <a:chOff x="759925" y="2829286"/>
              <a:chExt cx="3444812" cy="1800530"/>
            </a:xfrm>
          </p:grpSpPr>
          <p:pic>
            <p:nvPicPr>
              <p:cNvPr id="125" name="Google Shape;125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59925" y="3678346"/>
                <a:ext cx="3444812" cy="9514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22324" y="2829286"/>
                <a:ext cx="2120006" cy="732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7" name="Google Shape;127;p19"/>
            <p:cNvSpPr txBox="1"/>
            <p:nvPr/>
          </p:nvSpPr>
          <p:spPr>
            <a:xfrm>
              <a:off x="4708200" y="2943024"/>
              <a:ext cx="4160700" cy="19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Char char="●"/>
              </a:pPr>
              <a:r>
                <a:rPr lang="zh-TW">
                  <a:solidFill>
                    <a:schemeClr val="dk2"/>
                  </a:solidFill>
                </a:rPr>
                <a:t>If all classes are the same in one node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zh-TW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If the classes are half-and-half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24887" y="4197374"/>
              <a:ext cx="3727325" cy="268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36200" y="2468925"/>
              <a:ext cx="2504683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90075" y="3352601"/>
              <a:ext cx="2778600" cy="325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52475"/>
            <a:ext cx="85206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Until stopped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Select a node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Loop through all values of all features</a:t>
            </a:r>
            <a:br>
              <a:rPr lang="zh-TW" sz="1400"/>
            </a:br>
            <a:r>
              <a:rPr lang="zh-TW" sz="1400"/>
              <a:t>	1) Partition the node and calculate the purity of the resulting data</a:t>
            </a:r>
            <a:br>
              <a:rPr lang="zh-TW" sz="1400"/>
            </a:br>
            <a:r>
              <a:rPr lang="zh-TW" sz="1400"/>
              <a:t>	2) Find the feature value that yields the lowest value of Gini or Entropy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Split the node using the feature value found in step b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/>
              <a:t>Move to the next node and repeat steps a to c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3471450"/>
            <a:ext cx="85206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Stopping criteria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data in each leaf node belongs to the same class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depth of the tree reaches a pre-specified limit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Decision Tree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Decision tree can find a unique path for each data (over-fitting) if we don’t pre-specified any limits, such as the </a:t>
            </a:r>
            <a:r>
              <a:rPr b="1" lang="zh-TW">
                <a:solidFill>
                  <a:srgbClr val="E06666"/>
                </a:solidFill>
              </a:rPr>
              <a:t>depth of the node.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563" y="2003925"/>
            <a:ext cx="3808875" cy="29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 for Decision Tree (30%)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Q1 (5%): Compute the </a:t>
            </a:r>
            <a:r>
              <a:rPr lang="zh-TW">
                <a:solidFill>
                  <a:srgbClr val="E06666"/>
                </a:solidFill>
              </a:rPr>
              <a:t>Entropy</a:t>
            </a:r>
            <a:r>
              <a:rPr lang="zh-TW"/>
              <a:t> and </a:t>
            </a:r>
            <a:r>
              <a:rPr lang="zh-TW">
                <a:solidFill>
                  <a:srgbClr val="E06666"/>
                </a:solidFill>
              </a:rPr>
              <a:t>Gini Index</a:t>
            </a:r>
            <a:r>
              <a:rPr lang="zh-TW"/>
              <a:t> of the following inputs.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Q2 </a:t>
            </a:r>
            <a:r>
              <a:rPr lang="zh-TW"/>
              <a:t>(10%)</a:t>
            </a:r>
            <a:r>
              <a:rPr lang="zh-TW"/>
              <a:t>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Fix </a:t>
            </a:r>
            <a:r>
              <a:rPr lang="zh-TW" sz="1600">
                <a:solidFill>
                  <a:srgbClr val="E06666"/>
                </a:solidFill>
              </a:rPr>
              <a:t>c</a:t>
            </a:r>
            <a:r>
              <a:rPr lang="zh-TW" sz="1600">
                <a:solidFill>
                  <a:srgbClr val="E06666"/>
                </a:solidFill>
              </a:rPr>
              <a:t>riterion=‘gini’</a:t>
            </a:r>
            <a:r>
              <a:rPr lang="zh-TW" sz="1600"/>
              <a:t>, </a:t>
            </a:r>
            <a:r>
              <a:rPr lang="zh-TW" sz="1600">
                <a:solidFill>
                  <a:srgbClr val="6D9EEB"/>
                </a:solidFill>
              </a:rPr>
              <a:t>max_features=None</a:t>
            </a:r>
            <a:endParaRPr sz="1600">
              <a:solidFill>
                <a:srgbClr val="93C47D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Try </a:t>
            </a:r>
            <a:r>
              <a:rPr lang="zh-TW" sz="1600">
                <a:solidFill>
                  <a:srgbClr val="8E7CC3"/>
                </a:solidFill>
              </a:rPr>
              <a:t>max_depth=3</a:t>
            </a:r>
            <a:r>
              <a:rPr lang="zh-TW" sz="1600"/>
              <a:t> and </a:t>
            </a:r>
            <a:r>
              <a:rPr lang="zh-TW" sz="1600">
                <a:solidFill>
                  <a:srgbClr val="8E7CC3"/>
                </a:solidFill>
              </a:rPr>
              <a:t>max_depth=10</a:t>
            </a:r>
            <a:endParaRPr sz="1600">
              <a:solidFill>
                <a:srgbClr val="8E7CC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Q3 (10%):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Fix </a:t>
            </a:r>
            <a:r>
              <a:rPr lang="zh-TW" sz="1600">
                <a:solidFill>
                  <a:srgbClr val="8E7CC3"/>
                </a:solidFill>
              </a:rPr>
              <a:t>max_depth=3</a:t>
            </a:r>
            <a:r>
              <a:rPr lang="zh-TW" sz="1600"/>
              <a:t>, </a:t>
            </a:r>
            <a:r>
              <a:rPr lang="zh-TW" sz="1600">
                <a:solidFill>
                  <a:srgbClr val="6D9EEB"/>
                </a:solidFill>
              </a:rPr>
              <a:t>max_features=None</a:t>
            </a:r>
            <a:endParaRPr sz="1600">
              <a:solidFill>
                <a:srgbClr val="93C47D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Try </a:t>
            </a:r>
            <a:r>
              <a:rPr lang="zh-TW" sz="1600">
                <a:solidFill>
                  <a:srgbClr val="E06666"/>
                </a:solidFill>
              </a:rPr>
              <a:t>criterion=‘gini’ </a:t>
            </a:r>
            <a:r>
              <a:rPr lang="zh-TW" sz="1600"/>
              <a:t>and </a:t>
            </a:r>
            <a:r>
              <a:rPr lang="zh-TW" sz="1600">
                <a:solidFill>
                  <a:srgbClr val="E06666"/>
                </a:solidFill>
              </a:rPr>
              <a:t>criterion=‘entropy’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609" y="1621975"/>
            <a:ext cx="3856775" cy="6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