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822A60-56BC-4ECB-86FE-4E07D244A996}">
  <a:tblStyle styleId="{75822A60-56BC-4ECB-86FE-4E07D244A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3E265F4-90DB-4CB5-8830-3A6627FC71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fe872ee1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3cfe872ee1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3cfe872ee1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fe872ee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fe872ee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cfe872ee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cfe872ee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cfe872ee1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cfe872ee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fe872ee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fe872ee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cfe872ee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cfe872ee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cfe872ee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cfe872ee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fe872ee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cfe872ee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cfe872ee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cfe872ee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cfe872ee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cfe872ee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cfe872ee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cfe872ee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cfe872e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cfe872e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fe872e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fe872e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fe872e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fe872e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fe872e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fe872e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fe872e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fe872e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cfe872ee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cfe872ee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fe872ee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fe872ee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fe872ee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fe872ee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ethen8181.github.io/machine-learning/model_selection/model_selection.html" TargetMode="External"/><Relationship Id="rId4" Type="http://schemas.openxmlformats.org/officeDocument/2006/relationships/hyperlink" Target="https://www.hackerearth.com/blog/developers/simple-tutorial-svm-parameter-tuning-python-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lKmgoqrtlC_gvFD4WfGh5r4RGskrl5k0EmbXaE-d4qU/edit?usp=sharing" TargetMode="External"/><Relationship Id="rId4" Type="http://schemas.openxmlformats.org/officeDocument/2006/relationships/hyperlink" Target="https://colab.research.google.com/drive/1Zkrm8wIq5PyuYey60PcOgO7sL0-5rREP?usp=sharing" TargetMode="External"/><Relationship Id="rId5" Type="http://schemas.openxmlformats.org/officeDocument/2006/relationships/hyperlink" Target="https://drive.google.com/drive/folders/1Uozlg7ktK6se0O-g4rYla4PaJo6QGl1W?usp=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s.stanford.edu/people/karpathy/svmjs/demo/" TargetMode="External"/><Relationship Id="rId4" Type="http://schemas.openxmlformats.org/officeDocument/2006/relationships/image" Target="../media/image1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4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</a:t>
            </a:r>
            <a:r>
              <a:rPr b="1" lang="zh-TW">
                <a:solidFill>
                  <a:srgbClr val="E06666"/>
                </a:solidFill>
              </a:rPr>
              <a:t>2023.05.03 12:00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Grid Search and K-Fold Cross-Validation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can experiment with 12 (3 x 4) </a:t>
            </a:r>
            <a:r>
              <a:rPr lang="zh-TW">
                <a:solidFill>
                  <a:srgbClr val="E06666"/>
                </a:solidFill>
              </a:rPr>
              <a:t>combinations</a:t>
            </a:r>
            <a:r>
              <a:rPr lang="zh-TW"/>
              <a:t> of hyperparameters as defined on page 7.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each combination, we can apply K-fold cross-validation and calculate the </a:t>
            </a:r>
            <a:r>
              <a:rPr lang="zh-TW">
                <a:solidFill>
                  <a:srgbClr val="E06666"/>
                </a:solidFill>
              </a:rPr>
              <a:t>average performance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combination that yields the best performance.</a:t>
            </a:r>
            <a:endParaRPr/>
          </a:p>
        </p:txBody>
      </p:sp>
      <p:grpSp>
        <p:nvGrpSpPr>
          <p:cNvPr id="154" name="Google Shape;154;p23"/>
          <p:cNvGrpSpPr/>
          <p:nvPr/>
        </p:nvGrpSpPr>
        <p:grpSpPr>
          <a:xfrm>
            <a:off x="160925" y="3086075"/>
            <a:ext cx="2680849" cy="2057426"/>
            <a:chOff x="600200" y="2938525"/>
            <a:chExt cx="2680849" cy="2057426"/>
          </a:xfrm>
        </p:grpSpPr>
        <p:pic>
          <p:nvPicPr>
            <p:cNvPr id="155" name="Google Shape;15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200" y="3065243"/>
              <a:ext cx="2680849" cy="1930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3"/>
            <p:cNvSpPr txBox="1"/>
            <p:nvPr/>
          </p:nvSpPr>
          <p:spPr>
            <a:xfrm>
              <a:off x="1045285" y="2938525"/>
              <a:ext cx="707100" cy="190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Calibri"/>
                  <a:ea typeface="Calibri"/>
                  <a:cs typeface="Calibri"/>
                  <a:sym typeface="Calibri"/>
                </a:rPr>
                <a:t>Training set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3079175" y="3086075"/>
            <a:ext cx="2680849" cy="2057426"/>
            <a:chOff x="600200" y="2938525"/>
            <a:chExt cx="2680849" cy="2057426"/>
          </a:xfrm>
        </p:grpSpPr>
        <p:pic>
          <p:nvPicPr>
            <p:cNvPr id="158" name="Google Shape;15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200" y="3065243"/>
              <a:ext cx="2680849" cy="1930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3"/>
            <p:cNvSpPr txBox="1"/>
            <p:nvPr/>
          </p:nvSpPr>
          <p:spPr>
            <a:xfrm>
              <a:off x="1045285" y="2938525"/>
              <a:ext cx="707100" cy="190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Calibri"/>
                  <a:ea typeface="Calibri"/>
                  <a:cs typeface="Calibri"/>
                  <a:sym typeface="Calibri"/>
                </a:rPr>
                <a:t>Training set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6226025" y="3086075"/>
            <a:ext cx="2680849" cy="2057426"/>
            <a:chOff x="600200" y="2938525"/>
            <a:chExt cx="2680849" cy="2057426"/>
          </a:xfrm>
        </p:grpSpPr>
        <p:pic>
          <p:nvPicPr>
            <p:cNvPr id="161" name="Google Shape;16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200" y="3065243"/>
              <a:ext cx="2680849" cy="1930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3"/>
            <p:cNvSpPr txBox="1"/>
            <p:nvPr/>
          </p:nvSpPr>
          <p:spPr>
            <a:xfrm>
              <a:off x="1045285" y="2938525"/>
              <a:ext cx="707100" cy="190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latin typeface="Calibri"/>
                  <a:ea typeface="Calibri"/>
                  <a:cs typeface="Calibri"/>
                  <a:sym typeface="Calibri"/>
                </a:rPr>
                <a:t>Training set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23"/>
          <p:cNvSpPr txBox="1"/>
          <p:nvPr/>
        </p:nvSpPr>
        <p:spPr>
          <a:xfrm>
            <a:off x="996525" y="3047700"/>
            <a:ext cx="2095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Combination </a:t>
            </a:r>
            <a:r>
              <a:rPr b="1" lang="zh-TW" sz="12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: [0.1, 0.01]</a:t>
            </a:r>
            <a:br>
              <a:rPr lang="zh-TW" sz="1200">
                <a:latin typeface="Calibri"/>
                <a:ea typeface="Calibri"/>
                <a:cs typeface="Calibri"/>
                <a:sym typeface="Calibri"/>
              </a:rPr>
            </a:b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avgerage score=0.8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383975" y="3047700"/>
            <a:ext cx="2626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 u="sng">
                <a:latin typeface="Calibri"/>
                <a:ea typeface="Calibri"/>
                <a:cs typeface="Calibri"/>
                <a:sym typeface="Calibri"/>
              </a:rPr>
              <a:t>Combination </a:t>
            </a:r>
            <a:r>
              <a:rPr b="1" lang="zh-TW" sz="12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zh-TW" sz="1200" u="sng">
                <a:latin typeface="Calibri"/>
                <a:ea typeface="Calibri"/>
                <a:cs typeface="Calibri"/>
                <a:sym typeface="Calibri"/>
              </a:rPr>
              <a:t>: [0.1, 0.1]</a:t>
            </a:r>
            <a:br>
              <a:rPr b="1" lang="zh-TW" sz="1200" u="sng">
                <a:latin typeface="Calibri"/>
                <a:ea typeface="Calibri"/>
                <a:cs typeface="Calibri"/>
                <a:sym typeface="Calibri"/>
              </a:rPr>
            </a:br>
            <a:r>
              <a:rPr b="1" lang="zh-TW" sz="1200" u="sng">
                <a:latin typeface="Calibri"/>
                <a:ea typeface="Calibri"/>
                <a:cs typeface="Calibri"/>
                <a:sym typeface="Calibri"/>
              </a:rPr>
              <a:t>avgerage score=</a:t>
            </a:r>
            <a:r>
              <a:rPr b="1" lang="zh-TW" sz="12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0.91</a:t>
            </a:r>
            <a:endParaRPr b="1" sz="12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488450" y="3047700"/>
            <a:ext cx="2626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Combination </a:t>
            </a:r>
            <a:r>
              <a:rPr b="1" lang="zh-TW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:[10, 10]</a:t>
            </a:r>
            <a:br>
              <a:rPr lang="zh-TW" sz="1200">
                <a:latin typeface="Calibri"/>
                <a:ea typeface="Calibri"/>
                <a:cs typeface="Calibri"/>
                <a:sym typeface="Calibri"/>
              </a:rPr>
            </a:b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avgerage score=0.75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392088" y="0"/>
            <a:ext cx="5751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 = [0.1, 1, 10] #3 values</a:t>
            </a:r>
            <a:endParaRPr>
              <a:solidFill>
                <a:srgbClr val="000000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gamma = [0.01, 0.1, 1, 10] #4 values</a:t>
            </a:r>
            <a:endParaRPr sz="1600"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Grid Search and K-Fold Cross-Validation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Finally, train your model on the </a:t>
            </a:r>
            <a:r>
              <a:rPr lang="zh-TW">
                <a:solidFill>
                  <a:srgbClr val="E06666"/>
                </a:solidFill>
              </a:rPr>
              <a:t>entire training set</a:t>
            </a:r>
            <a:r>
              <a:rPr lang="zh-TW"/>
              <a:t> using the best hyperparameters, and evaluate the model's performance on the test set.</a:t>
            </a:r>
            <a:endParaRPr/>
          </a:p>
        </p:txBody>
      </p:sp>
      <p:grpSp>
        <p:nvGrpSpPr>
          <p:cNvPr id="174" name="Google Shape;174;p24"/>
          <p:cNvGrpSpPr/>
          <p:nvPr/>
        </p:nvGrpSpPr>
        <p:grpSpPr>
          <a:xfrm>
            <a:off x="470679" y="2590923"/>
            <a:ext cx="8185083" cy="2335489"/>
            <a:chOff x="152400" y="2614530"/>
            <a:chExt cx="6978500" cy="1919370"/>
          </a:xfrm>
        </p:grpSpPr>
        <p:pic>
          <p:nvPicPr>
            <p:cNvPr id="175" name="Google Shape;17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2614530"/>
              <a:ext cx="5477900" cy="19193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Google Shape;176;p24"/>
            <p:cNvCxnSpPr/>
            <p:nvPr/>
          </p:nvCxnSpPr>
          <p:spPr>
            <a:xfrm>
              <a:off x="5227700" y="3521925"/>
              <a:ext cx="1164600" cy="6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" name="Google Shape;177;p24"/>
            <p:cNvSpPr txBox="1"/>
            <p:nvPr/>
          </p:nvSpPr>
          <p:spPr>
            <a:xfrm>
              <a:off x="6392300" y="3390513"/>
              <a:ext cx="738600" cy="269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Calibri"/>
                  <a:ea typeface="Calibri"/>
                  <a:cs typeface="Calibri"/>
                  <a:sym typeface="Calibri"/>
                </a:rPr>
                <a:t>Test set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5380025" y="3195775"/>
              <a:ext cx="882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Calibri"/>
                  <a:ea typeface="Calibri"/>
                  <a:cs typeface="Calibri"/>
                  <a:sym typeface="Calibri"/>
                </a:rPr>
                <a:t>evaluate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4"/>
          <p:cNvSpPr txBox="1"/>
          <p:nvPr/>
        </p:nvSpPr>
        <p:spPr>
          <a:xfrm>
            <a:off x="3088275" y="2362325"/>
            <a:ext cx="1707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alibri"/>
                <a:ea typeface="Calibri"/>
                <a:cs typeface="Calibri"/>
                <a:sym typeface="Calibri"/>
              </a:rPr>
              <a:t>C=0.1, Gamma = 0.1 from combination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(50%)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(10%) </a:t>
            </a:r>
            <a:r>
              <a:rPr lang="zh-TW"/>
              <a:t>Implement K-fold data partitioning using numpy.</a:t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96" y="1678050"/>
            <a:ext cx="4701401" cy="32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Questions (50%)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(10%) </a:t>
            </a:r>
            <a:r>
              <a:rPr lang="zh-TW"/>
              <a:t>Perform a grid search on the hyperparameters </a:t>
            </a:r>
            <a:r>
              <a:rPr b="1" lang="zh-TW">
                <a:solidFill>
                  <a:srgbClr val="E06666"/>
                </a:solidFill>
              </a:rPr>
              <a:t>C</a:t>
            </a:r>
            <a:r>
              <a:rPr lang="zh-TW"/>
              <a:t> and </a:t>
            </a:r>
            <a:r>
              <a:rPr b="1" lang="zh-TW">
                <a:solidFill>
                  <a:srgbClr val="E06666"/>
                </a:solidFill>
              </a:rPr>
              <a:t>gamma</a:t>
            </a:r>
            <a:r>
              <a:rPr lang="zh-TW"/>
              <a:t> to identify the optimal values using cross-validation implemented by NumPy.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(10%) Plot the results of your SVM's grid search.</a:t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725" y="2472950"/>
            <a:ext cx="3846549" cy="266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(50%)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zh-TW"/>
              <a:t>(20%) </a:t>
            </a:r>
            <a:r>
              <a:rPr lang="zh-TW"/>
              <a:t>Train your SVM model using the best hyperparameters found in Q2 on the entire training dataset, then evaluate its performance on the test set. </a:t>
            </a:r>
            <a:br>
              <a:rPr lang="zh-TW"/>
            </a:br>
            <a:r>
              <a:rPr lang="zh-TW"/>
              <a:t>Print your testing accuracy.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5101475" y="29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{23E265F4-90DB-4CB5-8830-3A6627FC71BF}</a:tableStyleId>
              </a:tblPr>
              <a:tblGrid>
                <a:gridCol w="1900175"/>
                <a:gridCol w="1830650"/>
              </a:tblGrid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Your scores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0.9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 </a:t>
                      </a: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0.85 &lt;=  acc &lt;= 0.9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r>
                        <a:rPr lang="zh-TW"/>
                        <a:t> points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&lt; 0.85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 points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00" y="2975276"/>
            <a:ext cx="4657074" cy="12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set: 7000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set:  3000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300 features, 2 labels</a:t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38" y="2606725"/>
            <a:ext cx="24098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011" y="1573103"/>
            <a:ext cx="3332674" cy="25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 and .pdf into a zip file and submit 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Get 0 points if you do not keep the cell outputs</a:t>
            </a:r>
            <a:r>
              <a:rPr lang="zh-TW">
                <a:solidFill>
                  <a:srgbClr val="FF0000"/>
                </a:solidFill>
              </a:rPr>
              <a:t>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ID&gt;_HW4.zip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ID&gt;_HW4.ipynb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ID&gt;_HW4.pdf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No csv file in HW4.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22" name="Google Shape;222;p29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223" name="Google Shape;22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9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098" y="4379525"/>
            <a:ext cx="6442050" cy="6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4572000" y="4659925"/>
            <a:ext cx="21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For your reference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write your report in </a:t>
            </a:r>
            <a:r>
              <a:rPr lang="zh-TW">
                <a:solidFill>
                  <a:srgbClr val="E06666"/>
                </a:solidFill>
              </a:rPr>
              <a:t>English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Please follow the HW1 report template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must type the answer and also screenshot at the same time for the coding part.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E06666"/>
                </a:solidFill>
              </a:rPr>
              <a:t>Answer each question as clearly as possible</a:t>
            </a:r>
            <a:r>
              <a:rPr lang="zh-TW"/>
              <a:t>. You will get an extra penalty for only the brief answer.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you get 90 points but delay for two days, you get 90 - (20 x 2) = 50 points!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only accept submissions that are up to </a:t>
            </a:r>
            <a:r>
              <a:rPr lang="zh-TW">
                <a:solidFill>
                  <a:srgbClr val="E06666"/>
                </a:solidFill>
              </a:rPr>
              <a:t>10 minutes late</a:t>
            </a:r>
            <a:r>
              <a:rPr lang="zh-TW"/>
              <a:t>. Any submissions that are later than that will be considered late, regardless of the reason.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237" y="2801175"/>
            <a:ext cx="3007525" cy="22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K-fold Cross-Validation &amp; Grid Search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SVM hyperparameter 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4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May. 17, Wed. at 23:59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(50%)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Implement </a:t>
            </a:r>
            <a:r>
              <a:rPr lang="zh-TW" u="sng"/>
              <a:t>Cross-Validation</a:t>
            </a:r>
            <a:r>
              <a:rPr lang="zh-TW"/>
              <a:t> and </a:t>
            </a:r>
            <a:r>
              <a:rPr lang="zh-TW" u="sng"/>
              <a:t>Grid Search</a:t>
            </a:r>
            <a:r>
              <a:rPr lang="zh-TW"/>
              <a:t> for SVM training using only NumPy.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(50%)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Write your answer in detail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Support Vector Machines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Support Vector Classifier aims to identify the optimal hyperplane for separating distinct classes by maximizing the distance between the sample points and the hyperplane.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25" y="2291775"/>
            <a:ext cx="7804525" cy="23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Support Vector Machines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Since SVM involves complex mathematical operations, you are allowed to use the SVM implementation available in the </a:t>
            </a:r>
            <a:r>
              <a:rPr lang="zh-TW">
                <a:solidFill>
                  <a:srgbClr val="E06666"/>
                </a:solidFill>
              </a:rPr>
              <a:t>sklearn library</a:t>
            </a:r>
            <a:r>
              <a:rPr lang="zh-TW"/>
              <a:t> instead of implementing it from scratch.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50" y="2531250"/>
            <a:ext cx="2199325" cy="24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Search and K-Fold Cross-Validation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 are many hyperparameters in SVM.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this homework, you need to perform grid search and cross-validation to find the best hyperparameters for SVM on the provided dataset.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50" y="2406850"/>
            <a:ext cx="2680100" cy="26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Search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Suppose we want to find the optimal values of two hyperparameters for an RBF kernel SVM, namely </a:t>
            </a:r>
            <a:r>
              <a:rPr b="1" lang="zh-TW">
                <a:solidFill>
                  <a:srgbClr val="E06666"/>
                </a:solidFill>
              </a:rPr>
              <a:t>C</a:t>
            </a:r>
            <a:r>
              <a:rPr lang="zh-TW"/>
              <a:t> and </a:t>
            </a:r>
            <a:r>
              <a:rPr b="1" lang="zh-TW">
                <a:solidFill>
                  <a:srgbClr val="E06666"/>
                </a:solidFill>
              </a:rPr>
              <a:t>gamma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 are numerous combinations that need to be considered!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200" u="sng">
                <a:solidFill>
                  <a:srgbClr val="00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Interactive demo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975" y="2362225"/>
            <a:ext cx="4017896" cy="26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52349" t="0"/>
          <a:stretch/>
        </p:blipFill>
        <p:spPr>
          <a:xfrm>
            <a:off x="5900525" y="1967750"/>
            <a:ext cx="3007974" cy="31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Search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Grid search explores all possible hyperparameter combinations and selects the best set of hyperparameters based on the model's performance.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39988" y="2113800"/>
            <a:ext cx="5751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 = [0.1, 1, 10] #3 values</a:t>
            </a:r>
            <a:endParaRPr sz="1600">
              <a:solidFill>
                <a:srgbClr val="000000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gamma = [0.01, 0.1, 1, 10] #4 values</a:t>
            </a:r>
            <a:endParaRPr sz="1600">
              <a:solidFill>
                <a:srgbClr val="000000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# There are totally 12 combinations for tuning</a:t>
            </a:r>
            <a:endParaRPr sz="1800"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428400" y="31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{75822A60-56BC-4ECB-86FE-4E07D244A996}</a:tableStyleId>
              </a:tblPr>
              <a:tblGrid>
                <a:gridCol w="888275"/>
                <a:gridCol w="926100"/>
                <a:gridCol w="799425"/>
                <a:gridCol w="682500"/>
                <a:gridCol w="744625"/>
              </a:tblGrid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C\gamma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0.01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0.1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[0.1, 0.01]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[0.1, 0.1]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[0.1, 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[0.1, 10]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0.01]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0.1]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[1, 10]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0.01]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0.1]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1]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rgbClr val="000000"/>
                          </a:solidFill>
                        </a:rPr>
                        <a:t>[10, 10]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K-Fold Cross-Validation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divide the dataset into K subsets.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One subset is used for validation.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○"/>
            </a:pPr>
            <a:r>
              <a:rPr lang="zh-TW">
                <a:solidFill>
                  <a:srgbClr val="3D85C6"/>
                </a:solidFill>
              </a:rPr>
              <a:t>The remaining K-1 subsets are combined to form the training set. 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This process is repeated K times, with each subset </a:t>
            </a:r>
            <a:r>
              <a:rPr lang="zh-TW">
                <a:solidFill>
                  <a:srgbClr val="E06666"/>
                </a:solidFill>
              </a:rPr>
              <a:t>used once</a:t>
            </a:r>
            <a:r>
              <a:rPr lang="zh-TW"/>
              <a:t> as the validation data.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950" y="2643550"/>
            <a:ext cx="4870351" cy="24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037525" y="2531000"/>
            <a:ext cx="1319100" cy="24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50" y="3246725"/>
            <a:ext cx="4031175" cy="9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K-Fold Cross-Validation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Below is the workflow for k-fold cross-validation.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373" y="1694975"/>
            <a:ext cx="4619250" cy="31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