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5DA72A-9588-444D-A481-C23A25CE84B7}">
  <a:tblStyle styleId="{4C5DA72A-9588-444D-A481-C23A25CE84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6de2ae20f_0_0:notes"/>
          <p:cNvSpPr txBox="1"/>
          <p:nvPr/>
        </p:nvSpPr>
        <p:spPr>
          <a:xfrm>
            <a:off x="3885453" y="8686373"/>
            <a:ext cx="2970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4700" lIns="89375" spcFirstLastPara="1" rIns="89375" wrap="square" tIns="44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1f6de2ae20f_0_0:notes"/>
          <p:cNvSpPr/>
          <p:nvPr>
            <p:ph idx="2" type="sldImg"/>
          </p:nvPr>
        </p:nvSpPr>
        <p:spPr>
          <a:xfrm>
            <a:off x="130863" y="685057"/>
            <a:ext cx="6596400" cy="34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g1f6de2ae20f_0_0:notes"/>
          <p:cNvSpPr txBox="1"/>
          <p:nvPr>
            <p:ph idx="1" type="body"/>
          </p:nvPr>
        </p:nvSpPr>
        <p:spPr>
          <a:xfrm>
            <a:off x="685480" y="4343918"/>
            <a:ext cx="54870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700" lIns="89375" spcFirstLastPara="1" rIns="89375" wrap="square" tIns="44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6de2ae20f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f6de2ae20f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6de2ae20f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6de2ae20f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6de2ae20f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6de2ae20f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6de2ae20f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f6de2ae20f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f6de2ae20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f6de2ae20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6de2ae20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f6de2ae20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f6de2ae20f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f6de2ae20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f6de2ae20f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f6de2ae20f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6de2ae20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6de2ae20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6de2ae20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6de2ae20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6de2ae20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6de2ae20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6de2ae20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6de2ae20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6de2ae20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6de2ae20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6de2ae20f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6de2ae20f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6de2ae20f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6de2ae20f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6de2ae20f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6de2ae20f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_1">
    <p:bg>
      <p:bgPr>
        <a:gradFill>
          <a:gsLst>
            <a:gs pos="0">
              <a:srgbClr val="9A9ADF"/>
            </a:gs>
            <a:gs pos="31000">
              <a:srgbClr val="9A9ADF"/>
            </a:gs>
            <a:gs pos="100000">
              <a:srgbClr val="212167"/>
            </a:gs>
          </a:gsLst>
          <a:lin ang="10800025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107787" y="1400997"/>
            <a:ext cx="7036200" cy="24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 rot="10800000">
            <a:off x="395406" y="1400929"/>
            <a:ext cx="3331200" cy="2409000"/>
          </a:xfrm>
          <a:prstGeom prst="flowChartDelay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13"/>
          <p:cNvGrpSpPr/>
          <p:nvPr/>
        </p:nvGrpSpPr>
        <p:grpSpPr>
          <a:xfrm>
            <a:off x="3147004" y="4331494"/>
            <a:ext cx="1556778" cy="657676"/>
            <a:chOff x="-253" y="3137"/>
            <a:chExt cx="1281" cy="722"/>
          </a:xfrm>
        </p:grpSpPr>
        <p:sp>
          <p:nvSpPr>
            <p:cNvPr id="54" name="Google Shape;54;p13"/>
            <p:cNvSpPr/>
            <p:nvPr/>
          </p:nvSpPr>
          <p:spPr>
            <a:xfrm>
              <a:off x="600" y="3137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028" y="3476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731" y="3627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96" y="3859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-196" y="3265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-60" y="3438"/>
              <a:ext cx="300" cy="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" name="Google Shape;60;p13"/>
            <p:cNvCxnSpPr/>
            <p:nvPr/>
          </p:nvCxnSpPr>
          <p:spPr>
            <a:xfrm rot="10800000">
              <a:off x="420" y="3521"/>
              <a:ext cx="6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 rot="10800000">
              <a:off x="-253" y="3310"/>
              <a:ext cx="6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347" y="3302"/>
              <a:ext cx="30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3"/>
            <p:cNvCxnSpPr/>
            <p:nvPr/>
          </p:nvCxnSpPr>
          <p:spPr>
            <a:xfrm flipH="1">
              <a:off x="313" y="3249"/>
              <a:ext cx="30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3"/>
            <p:cNvCxnSpPr/>
            <p:nvPr/>
          </p:nvCxnSpPr>
          <p:spPr>
            <a:xfrm>
              <a:off x="0" y="3521"/>
              <a:ext cx="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340" y="3521"/>
              <a:ext cx="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3"/>
            <p:cNvCxnSpPr/>
            <p:nvPr/>
          </p:nvCxnSpPr>
          <p:spPr>
            <a:xfrm rot="10800000">
              <a:off x="449" y="3686"/>
              <a:ext cx="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圖片1" id="67" name="Google Shape;67;p13"/>
          <p:cNvPicPr preferRelativeResize="0"/>
          <p:nvPr/>
        </p:nvPicPr>
        <p:blipFill rotWithShape="1">
          <a:blip r:embed="rId2">
            <a:alphaModFix/>
          </a:blip>
          <a:srcRect b="24276" l="0" r="15597" t="8401"/>
          <a:stretch/>
        </p:blipFill>
        <p:spPr>
          <a:xfrm>
            <a:off x="5303838" y="0"/>
            <a:ext cx="2880121" cy="13835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1" id="68" name="Google Shape;68;p13"/>
          <p:cNvPicPr preferRelativeResize="0"/>
          <p:nvPr/>
        </p:nvPicPr>
        <p:blipFill rotWithShape="1">
          <a:blip r:embed="rId3">
            <a:alphaModFix/>
          </a:blip>
          <a:srcRect b="0" l="0" r="21905" t="28891"/>
          <a:stretch/>
        </p:blipFill>
        <p:spPr>
          <a:xfrm>
            <a:off x="6659563" y="3813572"/>
            <a:ext cx="1863326" cy="10227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2" id="69" name="Google Shape;69;p13"/>
          <p:cNvPicPr preferRelativeResize="0"/>
          <p:nvPr/>
        </p:nvPicPr>
        <p:blipFill rotWithShape="1">
          <a:blip r:embed="rId4">
            <a:alphaModFix/>
          </a:blip>
          <a:srcRect b="0" l="14632" r="0" t="0"/>
          <a:stretch/>
        </p:blipFill>
        <p:spPr>
          <a:xfrm>
            <a:off x="0" y="3734991"/>
            <a:ext cx="1382317" cy="977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2" id="70" name="Google Shape;70;p13"/>
          <p:cNvPicPr preferRelativeResize="0"/>
          <p:nvPr/>
        </p:nvPicPr>
        <p:blipFill rotWithShape="1">
          <a:blip r:embed="rId5">
            <a:alphaModFix/>
          </a:blip>
          <a:srcRect b="21783" l="0" r="0" t="0"/>
          <a:stretch/>
        </p:blipFill>
        <p:spPr>
          <a:xfrm>
            <a:off x="1044575" y="4455319"/>
            <a:ext cx="1457324" cy="688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1709" y="1529023"/>
            <a:ext cx="2178186" cy="217818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G9IQb8GGNgON41bdo8hh6FdC_Z2QfZbH-O4fRkQ84Ik/edit?usp=sharing" TargetMode="External"/><Relationship Id="rId4" Type="http://schemas.openxmlformats.org/officeDocument/2006/relationships/hyperlink" Target="https://drive.google.com/file/d/1RXqWnmAyU_ulQGof-3t5E-D52h6937mq/view?usp=sharing" TargetMode="External"/><Relationship Id="rId5" Type="http://schemas.openxmlformats.org/officeDocument/2006/relationships/hyperlink" Target="https://drive.google.com/drive/folders/1IHXxy9I3nJp7jE9v3uB0b2_vpsSKKrpA?usp=sharing" TargetMode="External"/><Relationship Id="rId6" Type="http://schemas.openxmlformats.org/officeDocument/2006/relationships/hyperlink" Target="https://docs.google.com/document/d/1q6nQaZ6reSvpmnrQ4V-xgUMIfAY33LUlVnEeb072qCQ/edit?usp=sharing" TargetMode="External"/><Relationship Id="rId7" Type="http://schemas.openxmlformats.org/officeDocument/2006/relationships/hyperlink" Target="https://drive.google.com/file/d/1UKxQAOcEUG9itcPTe4c50ky2NsfgX8GQ/view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hyperlink" Target="https://www.linkedin.com/pulse/gradient-descent-visualization-python-ibrahim-sobh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3144750" y="2114703"/>
            <a:ext cx="5652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Pattern Recognition</a:t>
            </a:r>
            <a:endParaRPr b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lang="zh-TW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omework 1 Announcement</a:t>
            </a:r>
            <a:endParaRPr b="1" i="1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508150" y="3406525"/>
            <a:ext cx="32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Lastest update: 2023.03.08 13:30</a:t>
            </a:r>
            <a:endParaRPr/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/>
              <a:t>ultiple Features </a:t>
            </a:r>
            <a:r>
              <a:rPr lang="zh-TW"/>
              <a:t>Linear Regression (25%)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Train linear regression model by gradient descent </a:t>
            </a:r>
            <a:r>
              <a:rPr lang="zh-TW">
                <a:solidFill>
                  <a:srgbClr val="FF0000"/>
                </a:solidFill>
              </a:rPr>
              <a:t>using all six features.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Tune the learning rate and epoch to </a:t>
            </a:r>
            <a:r>
              <a:rPr lang="zh-TW">
                <a:solidFill>
                  <a:srgbClr val="FF0000"/>
                </a:solidFill>
              </a:rPr>
              <a:t>get the same results as sklearn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Reference parameters from sklearn: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Intercepts:  [</a:t>
            </a:r>
            <a:r>
              <a:rPr lang="zh-TW">
                <a:solidFill>
                  <a:srgbClr val="FF0000"/>
                </a:solidFill>
              </a:rPr>
              <a:t>-11857</a:t>
            </a:r>
            <a:r>
              <a:rPr lang="zh-TW"/>
              <a:t>]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Weights:  [[</a:t>
            </a:r>
            <a:r>
              <a:rPr lang="zh-TW">
                <a:solidFill>
                  <a:srgbClr val="FF0000"/>
                </a:solidFill>
              </a:rPr>
              <a:t>259</a:t>
            </a:r>
            <a:r>
              <a:rPr lang="zh-TW"/>
              <a:t>] </a:t>
            </a:r>
            <a:br>
              <a:rPr lang="zh-TW"/>
            </a:br>
            <a:r>
              <a:rPr lang="zh-TW"/>
              <a:t>	        [</a:t>
            </a:r>
            <a:r>
              <a:rPr lang="zh-TW">
                <a:solidFill>
                  <a:srgbClr val="FF0000"/>
                </a:solidFill>
              </a:rPr>
              <a:t>-383</a:t>
            </a:r>
            <a:r>
              <a:rPr lang="zh-TW"/>
              <a:t>]</a:t>
            </a:r>
            <a:br>
              <a:rPr lang="zh-TW"/>
            </a:br>
            <a:r>
              <a:rPr lang="zh-TW"/>
              <a:t>	        [</a:t>
            </a:r>
            <a:r>
              <a:rPr lang="zh-TW">
                <a:solidFill>
                  <a:srgbClr val="FF0000"/>
                </a:solidFill>
              </a:rPr>
              <a:t>333</a:t>
            </a:r>
            <a:r>
              <a:rPr lang="zh-TW"/>
              <a:t>]</a:t>
            </a:r>
            <a:br>
              <a:rPr lang="zh-TW"/>
            </a:br>
            <a:r>
              <a:rPr lang="zh-TW"/>
              <a:t>	        [</a:t>
            </a:r>
            <a:r>
              <a:rPr lang="zh-TW">
                <a:solidFill>
                  <a:srgbClr val="FF0000"/>
                </a:solidFill>
              </a:rPr>
              <a:t>442</a:t>
            </a:r>
            <a:r>
              <a:rPr lang="zh-TW"/>
              <a:t>]</a:t>
            </a:r>
            <a:br>
              <a:rPr lang="zh-TW"/>
            </a:br>
            <a:r>
              <a:rPr lang="zh-TW"/>
              <a:t>	        [</a:t>
            </a:r>
            <a:r>
              <a:rPr lang="zh-TW">
                <a:solidFill>
                  <a:srgbClr val="FF0000"/>
                </a:solidFill>
              </a:rPr>
              <a:t>24032</a:t>
            </a:r>
            <a:r>
              <a:rPr lang="zh-TW"/>
              <a:t>]</a:t>
            </a:r>
            <a:br>
              <a:rPr lang="zh-TW"/>
            </a:br>
            <a:r>
              <a:rPr lang="zh-TW"/>
              <a:t>	        [</a:t>
            </a:r>
            <a:r>
              <a:rPr lang="zh-TW">
                <a:solidFill>
                  <a:srgbClr val="FF0000"/>
                </a:solidFill>
              </a:rPr>
              <a:t>-416</a:t>
            </a:r>
            <a:r>
              <a:rPr lang="zh-TW"/>
              <a:t>] ]</a:t>
            </a:r>
            <a:endParaRPr/>
          </a:p>
        </p:txBody>
      </p:sp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000" y="2398251"/>
            <a:ext cx="4430425" cy="23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/>
          <p:nvPr/>
        </p:nvSpPr>
        <p:spPr>
          <a:xfrm>
            <a:off x="4923950" y="2398225"/>
            <a:ext cx="548700" cy="2319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6602675" y="2398313"/>
            <a:ext cx="548700" cy="2319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7204600" y="2398325"/>
            <a:ext cx="615300" cy="2319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4720963" y="4717225"/>
            <a:ext cx="35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label encoding (see sample code)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 your own model (20%)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 this part, you can choose any learning rate, epoch, batch_size, and features you want to train your model to </a:t>
            </a:r>
            <a:r>
              <a:rPr lang="zh-TW">
                <a:solidFill>
                  <a:srgbClr val="FF0000"/>
                </a:solidFill>
              </a:rPr>
              <a:t>beat the baseline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Explain in detail how </a:t>
            </a:r>
            <a:r>
              <a:rPr lang="zh-TW"/>
              <a:t>you choose the parameters in the report.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Predict for the testing data and save the result into a csv file (refer to </a:t>
            </a:r>
            <a:r>
              <a:rPr lang="zh-TW" u="sng">
                <a:solidFill>
                  <a:schemeClr val="hlink"/>
                </a:solidFill>
                <a:hlinkClick action="ppaction://hlinksldjump" r:id="rId3"/>
              </a:rPr>
              <a:t>sample prediction.csv</a:t>
            </a:r>
            <a:r>
              <a:rPr lang="zh-TW">
                <a:solidFill>
                  <a:srgbClr val="FF0000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80" name="Google Shape;180;p24"/>
          <p:cNvGrpSpPr/>
          <p:nvPr/>
        </p:nvGrpSpPr>
        <p:grpSpPr>
          <a:xfrm>
            <a:off x="841238" y="3198659"/>
            <a:ext cx="3318252" cy="1858171"/>
            <a:chOff x="1230837" y="2221814"/>
            <a:chExt cx="2754422" cy="1590900"/>
          </a:xfrm>
        </p:grpSpPr>
        <p:pic>
          <p:nvPicPr>
            <p:cNvPr id="181" name="Google Shape;181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30837" y="2261794"/>
              <a:ext cx="2705163" cy="15150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24"/>
            <p:cNvSpPr/>
            <p:nvPr/>
          </p:nvSpPr>
          <p:spPr>
            <a:xfrm>
              <a:off x="3501359" y="2221814"/>
              <a:ext cx="483900" cy="15909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24"/>
          <p:cNvGrpSpPr/>
          <p:nvPr/>
        </p:nvGrpSpPr>
        <p:grpSpPr>
          <a:xfrm>
            <a:off x="4571995" y="2812800"/>
            <a:ext cx="2761511" cy="2133824"/>
            <a:chOff x="4037696" y="1967025"/>
            <a:chExt cx="2625260" cy="2100220"/>
          </a:xfrm>
        </p:grpSpPr>
        <p:pic>
          <p:nvPicPr>
            <p:cNvPr id="184" name="Google Shape;184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37696" y="1967025"/>
              <a:ext cx="2625260" cy="21002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24"/>
            <p:cNvSpPr/>
            <p:nvPr/>
          </p:nvSpPr>
          <p:spPr>
            <a:xfrm>
              <a:off x="5377182" y="3447000"/>
              <a:ext cx="1019100" cy="3912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24"/>
          <p:cNvSpPr txBox="1"/>
          <p:nvPr/>
        </p:nvSpPr>
        <p:spPr>
          <a:xfrm>
            <a:off x="7042373" y="4074950"/>
            <a:ext cx="187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66FF"/>
                </a:solidFill>
              </a:rPr>
              <a:t>TA will evaluate your testing performance using your csv file.</a:t>
            </a:r>
            <a:endParaRPr>
              <a:solidFill>
                <a:srgbClr val="0066FF"/>
              </a:solidFill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5917050" y="4835700"/>
            <a:ext cx="322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2"/>
                </a:solidFill>
              </a:rPr>
              <a:t>https://www.v7labs.com/blog/train-validation-test-set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3025" y="0"/>
            <a:ext cx="3550974" cy="199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 your own model (20%)</a:t>
            </a:r>
            <a:endParaRPr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Evaluation will be based on the testing mse loss.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Testing data distribution is </a:t>
            </a:r>
            <a:r>
              <a:rPr lang="zh-TW"/>
              <a:t>guaranteed to be similar with validation data.</a:t>
            </a:r>
            <a:r>
              <a:rPr lang="zh-TW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Explain your</a:t>
            </a:r>
            <a:r>
              <a:rPr lang="zh-TW"/>
              <a:t> m</a:t>
            </a:r>
            <a:r>
              <a:rPr lang="zh-TW"/>
              <a:t>ethod in detail in report. Otherwise, extra penalty.</a:t>
            </a:r>
            <a:endParaRPr/>
          </a:p>
        </p:txBody>
      </p:sp>
      <p:sp>
        <p:nvSpPr>
          <p:cNvPr id="195" name="Google Shape;19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196" name="Google Shape;196;p25"/>
          <p:cNvGraphicFramePr/>
          <p:nvPr/>
        </p:nvGraphicFramePr>
        <p:xfrm>
          <a:off x="952500" y="248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{4C5DA72A-9588-444D-A481-C23A25CE84B7}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Points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Test MSE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&lt; 30000000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15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&lt; 40000000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&lt; 50000000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50000000 ~ 100000000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&gt; 100000000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</a:t>
            </a:r>
            <a:r>
              <a:rPr lang="zh-TW"/>
              <a:t>ata Analysis / Pre-processing</a:t>
            </a:r>
            <a:endParaRPr/>
          </a:p>
        </p:txBody>
      </p:sp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Which features to be used?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Different label encoding s</a:t>
            </a:r>
            <a:r>
              <a:rPr lang="zh-TW"/>
              <a:t>trategy?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Feature Importance?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 distribution / normalization?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Different</a:t>
            </a:r>
            <a:r>
              <a:rPr lang="zh-TW"/>
              <a:t> feature weights?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How to create more features?</a:t>
            </a:r>
            <a:endParaRPr/>
          </a:p>
        </p:txBody>
      </p:sp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</a:t>
            </a:r>
            <a:endParaRPr/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311700" y="1152475"/>
            <a:ext cx="8520600" cy="3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Compress your .ipynb, .pdf, and .csv into zip file and submit on E3.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Before submission: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Restart and Run All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Save and submit the .ipynb (keep all the cell outputs)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Get 0 points if you do not keep the cell outputs.</a:t>
            </a:r>
            <a:r>
              <a:rPr lang="zh-TW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400"/>
              <a:t>&lt;STUDENT ID&gt;_HW1.zip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&lt;STUDENT ID&gt;_HW1.ipynb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&lt;STUDENT ID&gt;_HW1.pdf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&lt;STUDENT ID&gt;_prediction.csv</a:t>
            </a:r>
            <a:endParaRPr/>
          </a:p>
        </p:txBody>
      </p:sp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211" name="Google Shape;211;p27"/>
          <p:cNvGrpSpPr/>
          <p:nvPr/>
        </p:nvGrpSpPr>
        <p:grpSpPr>
          <a:xfrm>
            <a:off x="4502200" y="109775"/>
            <a:ext cx="4641800" cy="907949"/>
            <a:chOff x="4050550" y="2761750"/>
            <a:chExt cx="4641800" cy="907949"/>
          </a:xfrm>
        </p:grpSpPr>
        <p:pic>
          <p:nvPicPr>
            <p:cNvPr id="212" name="Google Shape;212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50550" y="2856800"/>
              <a:ext cx="4641800" cy="812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27"/>
            <p:cNvSpPr/>
            <p:nvPr/>
          </p:nvSpPr>
          <p:spPr>
            <a:xfrm>
              <a:off x="6704200" y="2761750"/>
              <a:ext cx="515700" cy="312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5221250" y="2761750"/>
              <a:ext cx="515700" cy="312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5" name="Google Shape;21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5479" y="1580075"/>
            <a:ext cx="3448520" cy="272775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7"/>
          <p:cNvSpPr/>
          <p:nvPr/>
        </p:nvSpPr>
        <p:spPr>
          <a:xfrm>
            <a:off x="7109700" y="3176850"/>
            <a:ext cx="2034300" cy="31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3" y="4417500"/>
            <a:ext cx="686752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 policy</a:t>
            </a:r>
            <a:endParaRPr/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will deduct a late penalty of 20 points per additional late day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For example, If you get 90 points but delay for two days, your will get only 90- (20 x 2) = 50 points!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625" y="2420775"/>
            <a:ext cx="3514750" cy="26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311700" y="11524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Why my loss is high and the training can not converge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Make sure you calculate the gradients correctly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Use smaller learning rate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Can I use deep learning frameworks such as TensorFlow, PyTorch?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/>
              <a:t>No!</a:t>
            </a:r>
            <a:r>
              <a:rPr lang="zh-TW"/>
              <a:t> In HW1, you are request using </a:t>
            </a:r>
            <a:r>
              <a:rPr lang="zh-TW">
                <a:solidFill>
                  <a:srgbClr val="FF0000"/>
                </a:solidFill>
              </a:rPr>
              <a:t>only Numpy</a:t>
            </a:r>
            <a:r>
              <a:rPr lang="zh-TW"/>
              <a:t> to implement linear regression and gradien descent. You can use matplotlib to plot the results.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DO NOT CHEAT!</a:t>
            </a:r>
            <a:r>
              <a:rPr lang="zh-TW"/>
              <a:t> Otherwise, you will get 0 points for the homework.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If </a:t>
            </a:r>
            <a:r>
              <a:rPr lang="zh-TW">
                <a:solidFill>
                  <a:srgbClr val="FF0000"/>
                </a:solidFill>
              </a:rPr>
              <a:t>you</a:t>
            </a:r>
            <a:r>
              <a:rPr lang="zh-TW">
                <a:solidFill>
                  <a:srgbClr val="FF0000"/>
                </a:solidFill>
              </a:rPr>
              <a:t> have any questions, ask on E3 first! </a:t>
            </a:r>
            <a:r>
              <a:rPr lang="zh-TW"/>
              <a:t>We will reply as soon as possible.</a:t>
            </a:r>
            <a:endParaRPr/>
          </a:p>
        </p:txBody>
      </p:sp>
      <p:sp>
        <p:nvSpPr>
          <p:cNvPr id="232" name="Google Shape;23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Have Fun!</a:t>
            </a:r>
            <a:endParaRPr/>
          </a:p>
        </p:txBody>
      </p:sp>
      <p:sp>
        <p:nvSpPr>
          <p:cNvPr id="238" name="Google Shape;2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600" y="250161"/>
            <a:ext cx="4649801" cy="464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Homework 1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Deadline: </a:t>
            </a:r>
            <a:r>
              <a:rPr lang="zh-TW">
                <a:solidFill>
                  <a:srgbClr val="FF0000"/>
                </a:solidFill>
              </a:rPr>
              <a:t>Mar. 22 , Wed. at 23:59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Code assignment (70%): Implement linear regression using only numpy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Questions (30%): Write your answer in detail on pdf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Question: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Sample code: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Link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Dataset: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Link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Report template: </a:t>
            </a:r>
            <a:r>
              <a:rPr lang="zh-TW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Sample prediction file: </a:t>
            </a:r>
            <a:r>
              <a:rPr lang="zh-TW" u="sng">
                <a:solidFill>
                  <a:schemeClr val="hlink"/>
                </a:solidFill>
                <a:hlinkClick r:id="rId7"/>
              </a:rPr>
              <a:t>Link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Linear Regression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Find the value of weight and intercept 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750" y="2080425"/>
            <a:ext cx="4093244" cy="21477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11875"/>
            <a:ext cx="4320727" cy="21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5050500" y="4835700"/>
            <a:ext cx="409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2"/>
                </a:solidFill>
              </a:rPr>
              <a:t>https://aegis4048.github.io/mutiple_linear_regression_and_visualization_in_python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to find β0 and β1?</a:t>
            </a:r>
            <a:endParaRPr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1699975" y="1319025"/>
            <a:ext cx="2539175" cy="3344200"/>
            <a:chOff x="1713550" y="1370700"/>
            <a:chExt cx="2539175" cy="3344200"/>
          </a:xfrm>
        </p:grpSpPr>
        <p:pic>
          <p:nvPicPr>
            <p:cNvPr id="105" name="Google Shape;105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13550" y="2550655"/>
              <a:ext cx="2539175" cy="21642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7"/>
            <p:cNvPicPr preferRelativeResize="0"/>
            <p:nvPr/>
          </p:nvPicPr>
          <p:blipFill rotWithShape="1">
            <a:blip r:embed="rId3">
              <a:alphaModFix/>
            </a:blip>
            <a:srcRect b="49553" l="0" r="0" t="0"/>
            <a:stretch/>
          </p:blipFill>
          <p:spPr>
            <a:xfrm>
              <a:off x="1713550" y="1370700"/>
              <a:ext cx="2539175" cy="12065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" name="Google Shape;107;p17"/>
          <p:cNvSpPr txBox="1"/>
          <p:nvPr/>
        </p:nvSpPr>
        <p:spPr>
          <a:xfrm>
            <a:off x="5324400" y="1483900"/>
            <a:ext cx="21537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β0 = -2, -1, 0, 1, 2,...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zh-TW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β1 =  1,  2,  3, 4, 5,...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5891049" y="1567875"/>
            <a:ext cx="227700" cy="5901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6158625" y="1567875"/>
            <a:ext cx="267300" cy="5901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7872" y="2661198"/>
            <a:ext cx="2118699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2985675" y="1319025"/>
            <a:ext cx="1335900" cy="119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T</a:t>
            </a:r>
            <a:r>
              <a:rPr b="1" lang="zh-TW" sz="1600"/>
              <a:t>rial 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and 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Error</a:t>
            </a:r>
            <a:endParaRPr b="1" sz="1600"/>
          </a:p>
        </p:txBody>
      </p:sp>
      <p:sp>
        <p:nvSpPr>
          <p:cNvPr id="112" name="Google Shape;112;p17"/>
          <p:cNvSpPr/>
          <p:nvPr/>
        </p:nvSpPr>
        <p:spPr>
          <a:xfrm>
            <a:off x="2985675" y="2448638"/>
            <a:ext cx="1335900" cy="119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Closed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form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solution</a:t>
            </a:r>
            <a:endParaRPr b="1" sz="1600"/>
          </a:p>
        </p:txBody>
      </p:sp>
      <p:sp>
        <p:nvSpPr>
          <p:cNvPr id="113" name="Google Shape;113;p17"/>
          <p:cNvSpPr/>
          <p:nvPr/>
        </p:nvSpPr>
        <p:spPr>
          <a:xfrm>
            <a:off x="2994150" y="3500563"/>
            <a:ext cx="1335900" cy="119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Gradient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Descent</a:t>
            </a:r>
            <a:endParaRPr b="1" sz="160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5525" y="3282205"/>
            <a:ext cx="2703400" cy="162743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5050500" y="4835700"/>
            <a:ext cx="409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2"/>
                </a:solidFill>
              </a:rPr>
              <a:t>https://www.javatpoint.com/gradient-descent-in-machine-learning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Gradient Descent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x-axis and y-axis represent the value of </a:t>
            </a:r>
            <a:r>
              <a:rPr lang="zh-TW">
                <a:solidFill>
                  <a:srgbClr val="FF0000"/>
                </a:solidFill>
              </a:rPr>
              <a:t>weights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z-axis represents the </a:t>
            </a:r>
            <a:r>
              <a:rPr lang="zh-TW">
                <a:solidFill>
                  <a:srgbClr val="FF0000"/>
                </a:solidFill>
              </a:rPr>
              <a:t>loss</a:t>
            </a:r>
            <a:r>
              <a:rPr lang="zh-TW"/>
              <a:t> of the corresponding weights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Goal</a:t>
            </a:r>
            <a:r>
              <a:rPr lang="zh-TW"/>
              <a:t>: Find the weights that </a:t>
            </a:r>
            <a:r>
              <a:rPr lang="zh-TW">
                <a:solidFill>
                  <a:srgbClr val="FF0000"/>
                </a:solidFill>
              </a:rPr>
              <a:t>minimize</a:t>
            </a:r>
            <a:r>
              <a:rPr lang="zh-TW"/>
              <a:t> the loss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700" y="2571750"/>
            <a:ext cx="3720600" cy="21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5050500" y="4835700"/>
            <a:ext cx="409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u="sng">
                <a:solidFill>
                  <a:schemeClr val="hlink"/>
                </a:solidFill>
                <a:hlinkClick r:id="rId4"/>
              </a:rPr>
              <a:t>https://www.linkedin.com/pulse/gradient-descent-visualization-python-ibrahim-sobh/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Gradient Descent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Gradient tells the direction</a:t>
            </a:r>
            <a:endParaRPr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0" l="0" r="0" t="10778"/>
          <a:stretch/>
        </p:blipFill>
        <p:spPr>
          <a:xfrm>
            <a:off x="1355250" y="1606900"/>
            <a:ext cx="5858276" cy="33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4298325" y="1557775"/>
            <a:ext cx="32910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1C232"/>
                </a:solidFill>
              </a:rPr>
              <a:t>Learning rate: How far for one step</a:t>
            </a:r>
            <a:endParaRPr sz="1000">
              <a:solidFill>
                <a:srgbClr val="F1C232"/>
              </a:solidFill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3136675" y="2855950"/>
            <a:ext cx="2034900" cy="2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6AA84F"/>
              </a:solidFill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2159375" y="2763550"/>
            <a:ext cx="324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AA84F"/>
                </a:solidFill>
              </a:rPr>
              <a:t>Move in the opposite direction of the gradient</a:t>
            </a:r>
            <a:endParaRPr sz="1000">
              <a:solidFill>
                <a:srgbClr val="6AA84F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5171575" y="1847350"/>
            <a:ext cx="32910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Believe that in one day…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5050500" y="4835700"/>
            <a:ext cx="409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2"/>
                </a:solidFill>
              </a:rPr>
              <a:t>https://www.youtube.com/watch?v=yKKNr-QKz2Q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Medical </a:t>
            </a:r>
            <a:r>
              <a:rPr lang="zh-TW"/>
              <a:t>Insurance Charges Forecast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Training set: 938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Validation set: 200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Testing set: 200</a:t>
            </a:r>
            <a:endParaRPr/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835" y="2571750"/>
            <a:ext cx="4676324" cy="2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11700" y="1152475"/>
            <a:ext cx="8520600" cy="3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Medical Cost Personal Datasets: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age</a:t>
            </a:r>
            <a:r>
              <a:rPr lang="zh-TW"/>
              <a:t>: age of primary beneficiary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sex</a:t>
            </a:r>
            <a:r>
              <a:rPr lang="zh-TW"/>
              <a:t>: insurance contractor gender, female, male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bmi</a:t>
            </a:r>
            <a:r>
              <a:rPr lang="zh-TW"/>
              <a:t>: Body mass index, providing an understanding of body, weights that are relatively high or low relative to height, objective index of body weight (kg / m ^ 2) using the ratio of height to weight, ideally 18.5 to 24.9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children</a:t>
            </a:r>
            <a:r>
              <a:rPr lang="zh-TW"/>
              <a:t>: Number of children covered by health insurance / Number of dependents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smoker</a:t>
            </a:r>
            <a:r>
              <a:rPr lang="zh-TW"/>
              <a:t>: Smoking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region</a:t>
            </a:r>
            <a:r>
              <a:rPr lang="zh-TW"/>
              <a:t>: the beneficiary's residential area in the US, northeast, southeast, southwest, northwest.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0066FF"/>
                </a:solidFill>
              </a:rPr>
              <a:t>charges</a:t>
            </a:r>
            <a:r>
              <a:rPr lang="zh-TW"/>
              <a:t>: Individual medical costs billed by health insurance.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6 features, 1 target</a:t>
            </a:r>
            <a:endParaRPr/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Single Feature Linear Regression (25%)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Train</a:t>
            </a:r>
            <a:r>
              <a:rPr lang="zh-TW"/>
              <a:t> linear regression model by gradient descent using</a:t>
            </a:r>
            <a:r>
              <a:rPr lang="zh-TW"/>
              <a:t> only </a:t>
            </a:r>
            <a:r>
              <a:rPr lang="zh-TW">
                <a:solidFill>
                  <a:srgbClr val="FF0000"/>
                </a:solidFill>
              </a:rPr>
              <a:t>bmi feature.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Tune the learning rate and epoch </a:t>
            </a:r>
            <a:r>
              <a:rPr lang="zh-TW"/>
              <a:t>to </a:t>
            </a:r>
            <a:r>
              <a:rPr lang="zh-TW">
                <a:solidFill>
                  <a:srgbClr val="FF0000"/>
                </a:solidFill>
              </a:rPr>
              <a:t>get the same results as sklearn</a:t>
            </a:r>
            <a:r>
              <a:rPr lang="zh-TW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Reference parameters from sklearn: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Intercept: </a:t>
            </a:r>
            <a:r>
              <a:rPr lang="zh-TW">
                <a:solidFill>
                  <a:srgbClr val="FF0000"/>
                </a:solidFill>
              </a:rPr>
              <a:t>1382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Weight: </a:t>
            </a:r>
            <a:r>
              <a:rPr lang="zh-TW">
                <a:solidFill>
                  <a:srgbClr val="FF0000"/>
                </a:solidFill>
              </a:rPr>
              <a:t>380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300" y="1993425"/>
            <a:ext cx="4077800" cy="31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