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60" r:id="rId4"/>
    <p:sldId id="282" r:id="rId5"/>
    <p:sldId id="266" r:id="rId6"/>
    <p:sldId id="264" r:id="rId7"/>
    <p:sldId id="265" r:id="rId8"/>
    <p:sldId id="267" r:id="rId9"/>
    <p:sldId id="271" r:id="rId10"/>
    <p:sldId id="283" r:id="rId11"/>
    <p:sldId id="261" r:id="rId12"/>
    <p:sldId id="262" r:id="rId13"/>
    <p:sldId id="263" r:id="rId14"/>
    <p:sldId id="268" r:id="rId15"/>
    <p:sldId id="269" r:id="rId16"/>
    <p:sldId id="270" r:id="rId17"/>
    <p:sldId id="272" r:id="rId18"/>
    <p:sldId id="273" r:id="rId19"/>
    <p:sldId id="274" r:id="rId20"/>
    <p:sldId id="275" r:id="rId21"/>
    <p:sldId id="276" r:id="rId22"/>
    <p:sldId id="278" r:id="rId23"/>
    <p:sldId id="280" r:id="rId24"/>
    <p:sldId id="284"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E1C50-D0C7-4E79-9F85-3FC68CA14B41}" type="datetimeFigureOut">
              <a:rPr lang="en-US" smtClean="0"/>
              <a:t>3/4/2018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68559-7E5C-4738-8E19-B67C5C1C5889}" type="slidenum">
              <a:rPr lang="en-US" smtClean="0"/>
              <a:t>‹#›</a:t>
            </a:fld>
            <a:endParaRPr lang="en-US"/>
          </a:p>
        </p:txBody>
      </p:sp>
    </p:spTree>
    <p:extLst>
      <p:ext uri="{BB962C8B-B14F-4D97-AF65-F5344CB8AC3E}">
        <p14:creationId xmlns:p14="http://schemas.microsoft.com/office/powerpoint/2010/main" val="367393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n-1 in denominator?</a:t>
            </a:r>
            <a:r>
              <a:rPr lang="en-US" baseline="0" dirty="0" smtClean="0"/>
              <a:t> reference model uses one parameter, the intercept</a:t>
            </a:r>
          </a:p>
          <a:p>
            <a:r>
              <a:rPr lang="en-US" baseline="0" dirty="0" smtClean="0"/>
              <a:t>why n-p-1 in the numerator? model uses p parameters</a:t>
            </a:r>
            <a:endParaRPr lang="en-US" dirty="0"/>
          </a:p>
        </p:txBody>
      </p:sp>
      <p:sp>
        <p:nvSpPr>
          <p:cNvPr id="4" name="Slide Number Placeholder 3"/>
          <p:cNvSpPr>
            <a:spLocks noGrp="1"/>
          </p:cNvSpPr>
          <p:nvPr>
            <p:ph type="sldNum" sz="quarter" idx="10"/>
          </p:nvPr>
        </p:nvSpPr>
        <p:spPr/>
        <p:txBody>
          <a:bodyPr/>
          <a:lstStyle/>
          <a:p>
            <a:fld id="{0C6596FA-4859-4E10-965C-C8B77CDAC132}" type="slidenum">
              <a:rPr lang="en-US" smtClean="0"/>
              <a:t>15</a:t>
            </a:fld>
            <a:endParaRPr lang="en-US"/>
          </a:p>
        </p:txBody>
      </p:sp>
    </p:spTree>
    <p:extLst>
      <p:ext uri="{BB962C8B-B14F-4D97-AF65-F5344CB8AC3E}">
        <p14:creationId xmlns:p14="http://schemas.microsoft.com/office/powerpoint/2010/main" val="420838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a:t>
            </a:r>
            <a:r>
              <a:rPr lang="en-US" baseline="0" dirty="0" smtClean="0"/>
              <a:t> </a:t>
            </a:r>
            <a:r>
              <a:rPr lang="en-US" baseline="0" dirty="0" err="1" smtClean="0"/>
              <a:t>Blattberg</a:t>
            </a:r>
            <a:r>
              <a:rPr lang="en-US" baseline="0" dirty="0" smtClean="0"/>
              <a:t> et al. page 301-308</a:t>
            </a:r>
            <a:endParaRPr lang="en-US" dirty="0"/>
          </a:p>
        </p:txBody>
      </p:sp>
      <p:sp>
        <p:nvSpPr>
          <p:cNvPr id="4" name="Slide Number Placeholder 3"/>
          <p:cNvSpPr>
            <a:spLocks noGrp="1"/>
          </p:cNvSpPr>
          <p:nvPr>
            <p:ph type="sldNum" sz="quarter" idx="10"/>
          </p:nvPr>
        </p:nvSpPr>
        <p:spPr/>
        <p:txBody>
          <a:bodyPr/>
          <a:lstStyle/>
          <a:p>
            <a:fld id="{39FC4589-5AF3-4EEC-9679-62E9F77B70BD}" type="slidenum">
              <a:rPr lang="en-US" smtClean="0"/>
              <a:t>23</a:t>
            </a:fld>
            <a:endParaRPr lang="en-US"/>
          </a:p>
        </p:txBody>
      </p:sp>
    </p:spTree>
    <p:extLst>
      <p:ext uri="{BB962C8B-B14F-4D97-AF65-F5344CB8AC3E}">
        <p14:creationId xmlns:p14="http://schemas.microsoft.com/office/powerpoint/2010/main" val="264230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a:t>
            </a:r>
            <a:r>
              <a:rPr lang="en-US" baseline="0" dirty="0" smtClean="0"/>
              <a:t> </a:t>
            </a:r>
            <a:r>
              <a:rPr lang="en-US" baseline="0" dirty="0" err="1" smtClean="0"/>
              <a:t>Blattberg</a:t>
            </a:r>
            <a:r>
              <a:rPr lang="en-US" baseline="0" dirty="0" smtClean="0"/>
              <a:t> et al. page 301-308</a:t>
            </a:r>
            <a:endParaRPr lang="en-US" dirty="0"/>
          </a:p>
        </p:txBody>
      </p:sp>
      <p:sp>
        <p:nvSpPr>
          <p:cNvPr id="4" name="Slide Number Placeholder 3"/>
          <p:cNvSpPr>
            <a:spLocks noGrp="1"/>
          </p:cNvSpPr>
          <p:nvPr>
            <p:ph type="sldNum" sz="quarter" idx="10"/>
          </p:nvPr>
        </p:nvSpPr>
        <p:spPr/>
        <p:txBody>
          <a:bodyPr/>
          <a:lstStyle/>
          <a:p>
            <a:fld id="{39FC4589-5AF3-4EEC-9679-62E9F77B70BD}" type="slidenum">
              <a:rPr lang="en-US" smtClean="0"/>
              <a:t>24</a:t>
            </a:fld>
            <a:endParaRPr lang="en-US"/>
          </a:p>
        </p:txBody>
      </p:sp>
    </p:spTree>
    <p:extLst>
      <p:ext uri="{BB962C8B-B14F-4D97-AF65-F5344CB8AC3E}">
        <p14:creationId xmlns:p14="http://schemas.microsoft.com/office/powerpoint/2010/main" val="3371416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D2F114-7EF6-4EF4-90A8-BDFE8911B8AE}"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22A24-0AFB-49D1-BFEB-CCC66065F43F}" type="slidenum">
              <a:rPr lang="en-US" smtClean="0"/>
              <a:t>‹#›</a:t>
            </a:fld>
            <a:endParaRPr lang="en-US"/>
          </a:p>
        </p:txBody>
      </p:sp>
    </p:spTree>
    <p:extLst>
      <p:ext uri="{BB962C8B-B14F-4D97-AF65-F5344CB8AC3E}">
        <p14:creationId xmlns:p14="http://schemas.microsoft.com/office/powerpoint/2010/main" val="2911242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2F114-7EF6-4EF4-90A8-BDFE8911B8AE}"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22A24-0AFB-49D1-BFEB-CCC66065F43F}" type="slidenum">
              <a:rPr lang="en-US" smtClean="0"/>
              <a:t>‹#›</a:t>
            </a:fld>
            <a:endParaRPr lang="en-US"/>
          </a:p>
        </p:txBody>
      </p:sp>
    </p:spTree>
    <p:extLst>
      <p:ext uri="{BB962C8B-B14F-4D97-AF65-F5344CB8AC3E}">
        <p14:creationId xmlns:p14="http://schemas.microsoft.com/office/powerpoint/2010/main" val="329354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2F114-7EF6-4EF4-90A8-BDFE8911B8AE}"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22A24-0AFB-49D1-BFEB-CCC66065F43F}" type="slidenum">
              <a:rPr lang="en-US" smtClean="0"/>
              <a:t>‹#›</a:t>
            </a:fld>
            <a:endParaRPr lang="en-US"/>
          </a:p>
        </p:txBody>
      </p:sp>
    </p:spTree>
    <p:extLst>
      <p:ext uri="{BB962C8B-B14F-4D97-AF65-F5344CB8AC3E}">
        <p14:creationId xmlns:p14="http://schemas.microsoft.com/office/powerpoint/2010/main" val="296857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2F114-7EF6-4EF4-90A8-BDFE8911B8AE}"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22A24-0AFB-49D1-BFEB-CCC66065F43F}" type="slidenum">
              <a:rPr lang="en-US" smtClean="0"/>
              <a:t>‹#›</a:t>
            </a:fld>
            <a:endParaRPr lang="en-US"/>
          </a:p>
        </p:txBody>
      </p:sp>
    </p:spTree>
    <p:extLst>
      <p:ext uri="{BB962C8B-B14F-4D97-AF65-F5344CB8AC3E}">
        <p14:creationId xmlns:p14="http://schemas.microsoft.com/office/powerpoint/2010/main" val="110298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D2F114-7EF6-4EF4-90A8-BDFE8911B8AE}"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22A24-0AFB-49D1-BFEB-CCC66065F43F}" type="slidenum">
              <a:rPr lang="en-US" smtClean="0"/>
              <a:t>‹#›</a:t>
            </a:fld>
            <a:endParaRPr lang="en-US"/>
          </a:p>
        </p:txBody>
      </p:sp>
    </p:spTree>
    <p:extLst>
      <p:ext uri="{BB962C8B-B14F-4D97-AF65-F5344CB8AC3E}">
        <p14:creationId xmlns:p14="http://schemas.microsoft.com/office/powerpoint/2010/main" val="51500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D2F114-7EF6-4EF4-90A8-BDFE8911B8AE}"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22A24-0AFB-49D1-BFEB-CCC66065F43F}" type="slidenum">
              <a:rPr lang="en-US" smtClean="0"/>
              <a:t>‹#›</a:t>
            </a:fld>
            <a:endParaRPr lang="en-US"/>
          </a:p>
        </p:txBody>
      </p:sp>
    </p:spTree>
    <p:extLst>
      <p:ext uri="{BB962C8B-B14F-4D97-AF65-F5344CB8AC3E}">
        <p14:creationId xmlns:p14="http://schemas.microsoft.com/office/powerpoint/2010/main" val="96814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D2F114-7EF6-4EF4-90A8-BDFE8911B8AE}" type="datetimeFigureOut">
              <a:rPr lang="en-US" smtClean="0"/>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22A24-0AFB-49D1-BFEB-CCC66065F43F}" type="slidenum">
              <a:rPr lang="en-US" smtClean="0"/>
              <a:t>‹#›</a:t>
            </a:fld>
            <a:endParaRPr lang="en-US"/>
          </a:p>
        </p:txBody>
      </p:sp>
    </p:spTree>
    <p:extLst>
      <p:ext uri="{BB962C8B-B14F-4D97-AF65-F5344CB8AC3E}">
        <p14:creationId xmlns:p14="http://schemas.microsoft.com/office/powerpoint/2010/main" val="311206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D2F114-7EF6-4EF4-90A8-BDFE8911B8AE}" type="datetimeFigureOut">
              <a:rPr lang="en-US" smtClean="0"/>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22A24-0AFB-49D1-BFEB-CCC66065F43F}" type="slidenum">
              <a:rPr lang="en-US" smtClean="0"/>
              <a:t>‹#›</a:t>
            </a:fld>
            <a:endParaRPr lang="en-US"/>
          </a:p>
        </p:txBody>
      </p:sp>
    </p:spTree>
    <p:extLst>
      <p:ext uri="{BB962C8B-B14F-4D97-AF65-F5344CB8AC3E}">
        <p14:creationId xmlns:p14="http://schemas.microsoft.com/office/powerpoint/2010/main" val="1418267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2F114-7EF6-4EF4-90A8-BDFE8911B8AE}" type="datetimeFigureOut">
              <a:rPr lang="en-US" smtClean="0"/>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22A24-0AFB-49D1-BFEB-CCC66065F43F}" type="slidenum">
              <a:rPr lang="en-US" smtClean="0"/>
              <a:t>‹#›</a:t>
            </a:fld>
            <a:endParaRPr lang="en-US"/>
          </a:p>
        </p:txBody>
      </p:sp>
    </p:spTree>
    <p:extLst>
      <p:ext uri="{BB962C8B-B14F-4D97-AF65-F5344CB8AC3E}">
        <p14:creationId xmlns:p14="http://schemas.microsoft.com/office/powerpoint/2010/main" val="3937681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2F114-7EF6-4EF4-90A8-BDFE8911B8AE}"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22A24-0AFB-49D1-BFEB-CCC66065F43F}" type="slidenum">
              <a:rPr lang="en-US" smtClean="0"/>
              <a:t>‹#›</a:t>
            </a:fld>
            <a:endParaRPr lang="en-US"/>
          </a:p>
        </p:txBody>
      </p:sp>
    </p:spTree>
    <p:extLst>
      <p:ext uri="{BB962C8B-B14F-4D97-AF65-F5344CB8AC3E}">
        <p14:creationId xmlns:p14="http://schemas.microsoft.com/office/powerpoint/2010/main" val="109686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2F114-7EF6-4EF4-90A8-BDFE8911B8AE}"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22A24-0AFB-49D1-BFEB-CCC66065F43F}" type="slidenum">
              <a:rPr lang="en-US" smtClean="0"/>
              <a:t>‹#›</a:t>
            </a:fld>
            <a:endParaRPr lang="en-US"/>
          </a:p>
        </p:txBody>
      </p:sp>
    </p:spTree>
    <p:extLst>
      <p:ext uri="{BB962C8B-B14F-4D97-AF65-F5344CB8AC3E}">
        <p14:creationId xmlns:p14="http://schemas.microsoft.com/office/powerpoint/2010/main" val="4018401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2F114-7EF6-4EF4-90A8-BDFE8911B8AE}" type="datetimeFigureOut">
              <a:rPr lang="en-US" smtClean="0"/>
              <a:t>3/4/2018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22A24-0AFB-49D1-BFEB-CCC66065F43F}" type="slidenum">
              <a:rPr lang="en-US" smtClean="0"/>
              <a:t>‹#›</a:t>
            </a:fld>
            <a:endParaRPr lang="en-US"/>
          </a:p>
        </p:txBody>
      </p:sp>
    </p:spTree>
    <p:extLst>
      <p:ext uri="{BB962C8B-B14F-4D97-AF65-F5344CB8AC3E}">
        <p14:creationId xmlns:p14="http://schemas.microsoft.com/office/powerpoint/2010/main" val="4513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32893"/>
            <a:ext cx="9144000" cy="2387600"/>
          </a:xfrm>
        </p:spPr>
        <p:txBody>
          <a:bodyPr/>
          <a:lstStyle/>
          <a:p>
            <a:r>
              <a:rPr lang="en-US" dirty="0" smtClean="0"/>
              <a:t>Lecture 3 – Linear Regression</a:t>
            </a:r>
            <a:endParaRPr lang="en-US" dirty="0"/>
          </a:p>
        </p:txBody>
      </p:sp>
      <p:sp>
        <p:nvSpPr>
          <p:cNvPr id="3" name="Subtitle 2"/>
          <p:cNvSpPr>
            <a:spLocks noGrp="1"/>
          </p:cNvSpPr>
          <p:nvPr>
            <p:ph type="subTitle" idx="1"/>
          </p:nvPr>
        </p:nvSpPr>
        <p:spPr>
          <a:xfrm>
            <a:off x="1524000" y="3676178"/>
            <a:ext cx="9144000" cy="1655762"/>
          </a:xfrm>
        </p:spPr>
        <p:txBody>
          <a:bodyPr>
            <a:normAutofit lnSpcReduction="10000"/>
          </a:bodyPr>
          <a:lstStyle/>
          <a:p>
            <a:r>
              <a:rPr lang="en-US" dirty="0" smtClean="0">
                <a:latin typeface="+mj-lt"/>
              </a:rPr>
              <a:t>Yanwen Wang</a:t>
            </a:r>
          </a:p>
          <a:p>
            <a:r>
              <a:rPr lang="en-US" dirty="0" smtClean="0">
                <a:latin typeface="+mj-lt"/>
              </a:rPr>
              <a:t>Sauder School of Business</a:t>
            </a:r>
          </a:p>
          <a:p>
            <a:r>
              <a:rPr lang="en-US" dirty="0" smtClean="0">
                <a:latin typeface="+mj-lt"/>
              </a:rPr>
              <a:t>University of British Columbia</a:t>
            </a:r>
          </a:p>
          <a:p>
            <a:r>
              <a:rPr lang="en-US" dirty="0" smtClean="0">
                <a:latin typeface="+mj-lt"/>
              </a:rPr>
              <a:t>Feb-March 2018</a:t>
            </a:r>
            <a:endParaRPr lang="en-US" dirty="0">
              <a:latin typeface="+mj-lt"/>
            </a:endParaRPr>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112757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 of Linear Regression</a:t>
            </a:r>
            <a:endParaRPr lang="en-US" dirty="0"/>
          </a:p>
        </p:txBody>
      </p:sp>
      <p:sp>
        <p:nvSpPr>
          <p:cNvPr id="3" name="Content Placeholder 2"/>
          <p:cNvSpPr>
            <a:spLocks noGrp="1"/>
          </p:cNvSpPr>
          <p:nvPr>
            <p:ph idx="1"/>
          </p:nvPr>
        </p:nvSpPr>
        <p:spPr/>
        <p:txBody>
          <a:bodyPr/>
          <a:lstStyle/>
          <a:p>
            <a:r>
              <a:rPr lang="en-US" dirty="0" smtClean="0">
                <a:latin typeface="+mj-lt"/>
              </a:rPr>
              <a:t>Download baseball.csv</a:t>
            </a:r>
          </a:p>
          <a:p>
            <a:endParaRPr lang="en-US" dirty="0">
              <a:latin typeface="+mj-lt"/>
            </a:endParaRPr>
          </a:p>
          <a:p>
            <a:r>
              <a:rPr lang="en-US" dirty="0" smtClean="0">
                <a:latin typeface="+mj-lt"/>
              </a:rPr>
              <a:t>Let’s run a regression model of attendance on weekday and </a:t>
            </a:r>
            <a:r>
              <a:rPr lang="en-US" dirty="0" err="1" smtClean="0">
                <a:latin typeface="+mj-lt"/>
              </a:rPr>
              <a:t>tickets_sold</a:t>
            </a:r>
            <a:r>
              <a:rPr lang="en-US" dirty="0" smtClean="0">
                <a:latin typeface="+mj-lt"/>
              </a:rPr>
              <a:t> </a:t>
            </a:r>
            <a:endParaRPr lang="en-US" dirty="0">
              <a:latin typeface="+mj-lt"/>
            </a:endParaRPr>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56626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Variable Transformation and Linear Regression</a:t>
            </a:r>
            <a:endParaRPr lang="en-US" sz="4000" dirty="0"/>
          </a:p>
        </p:txBody>
      </p:sp>
      <p:pic>
        <p:nvPicPr>
          <p:cNvPr id="5" name="Picture 4"/>
          <p:cNvPicPr>
            <a:picLocks noChangeAspect="1"/>
          </p:cNvPicPr>
          <p:nvPr/>
        </p:nvPicPr>
        <p:blipFill rotWithShape="1">
          <a:blip r:embed="rId2"/>
          <a:srcRect l="7315" t="24394" r="17647" b="7012"/>
          <a:stretch/>
        </p:blipFill>
        <p:spPr>
          <a:xfrm>
            <a:off x="1070918" y="1825624"/>
            <a:ext cx="8724788" cy="4486275"/>
          </a:xfrm>
          <a:prstGeom prst="rect">
            <a:avLst/>
          </a:prstGeom>
        </p:spPr>
      </p:pic>
      <p:sp>
        <p:nvSpPr>
          <p:cNvPr id="6" name="Rectangle 5"/>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338771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Results</a:t>
            </a:r>
            <a:endParaRPr lang="en-US" dirty="0"/>
          </a:p>
        </p:txBody>
      </p:sp>
      <p:pic>
        <p:nvPicPr>
          <p:cNvPr id="5" name="Picture 4"/>
          <p:cNvPicPr>
            <a:picLocks noChangeAspect="1"/>
          </p:cNvPicPr>
          <p:nvPr/>
        </p:nvPicPr>
        <p:blipFill rotWithShape="1">
          <a:blip r:embed="rId2"/>
          <a:srcRect l="51903" t="14841" r="18386" b="45062"/>
          <a:stretch/>
        </p:blipFill>
        <p:spPr>
          <a:xfrm>
            <a:off x="1203648" y="1690688"/>
            <a:ext cx="6246040" cy="4565844"/>
          </a:xfrm>
          <a:prstGeom prst="rect">
            <a:avLst/>
          </a:prstGeom>
        </p:spPr>
      </p:pic>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3316307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Good is Our Model?</a:t>
            </a:r>
            <a:endParaRPr lang="en-US" dirty="0"/>
          </a:p>
        </p:txBody>
      </p:sp>
      <p:sp>
        <p:nvSpPr>
          <p:cNvPr id="3" name="Content Placeholder 2"/>
          <p:cNvSpPr>
            <a:spLocks noGrp="1"/>
          </p:cNvSpPr>
          <p:nvPr>
            <p:ph idx="1"/>
          </p:nvPr>
        </p:nvSpPr>
        <p:spPr/>
        <p:txBody>
          <a:bodyPr/>
          <a:lstStyle/>
          <a:p>
            <a:r>
              <a:rPr lang="en-US" dirty="0" smtClean="0">
                <a:latin typeface="+mj-lt"/>
              </a:rPr>
              <a:t>R-squared</a:t>
            </a:r>
          </a:p>
          <a:p>
            <a:r>
              <a:rPr lang="en-US" dirty="0" smtClean="0">
                <a:latin typeface="+mj-lt"/>
              </a:rPr>
              <a:t>Adjusted R-squared</a:t>
            </a:r>
          </a:p>
          <a:p>
            <a:r>
              <a:rPr lang="en-US" dirty="0" smtClean="0">
                <a:latin typeface="+mj-lt"/>
              </a:rPr>
              <a:t>F statistics</a:t>
            </a:r>
            <a:endParaRPr lang="en-US" dirty="0">
              <a:latin typeface="+mj-lt"/>
            </a:endParaRPr>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3089304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freedom = DF</a:t>
            </a:r>
            <a:endParaRPr lang="en-US" dirty="0"/>
          </a:p>
        </p:txBody>
      </p:sp>
      <p:sp>
        <p:nvSpPr>
          <p:cNvPr id="3" name="Content Placeholder 2"/>
          <p:cNvSpPr>
            <a:spLocks noGrp="1"/>
          </p:cNvSpPr>
          <p:nvPr>
            <p:ph idx="1"/>
          </p:nvPr>
        </p:nvSpPr>
        <p:spPr/>
        <p:txBody>
          <a:bodyPr/>
          <a:lstStyle/>
          <a:p>
            <a:r>
              <a:rPr lang="en-US" dirty="0" smtClean="0">
                <a:latin typeface="+mj-lt"/>
              </a:rPr>
              <a:t>Number </a:t>
            </a:r>
            <a:r>
              <a:rPr lang="en-US" dirty="0">
                <a:latin typeface="+mj-lt"/>
              </a:rPr>
              <a:t>of </a:t>
            </a:r>
            <a:r>
              <a:rPr lang="en-US" dirty="0" smtClean="0">
                <a:latin typeface="+mj-lt"/>
              </a:rPr>
              <a:t>remaining parameters</a:t>
            </a:r>
            <a:endParaRPr lang="en-US" dirty="0">
              <a:latin typeface="+mj-lt"/>
            </a:endParaRPr>
          </a:p>
          <a:p>
            <a:pPr lvl="1"/>
            <a:r>
              <a:rPr lang="en-US" dirty="0">
                <a:latin typeface="+mj-lt"/>
              </a:rPr>
              <a:t>i.e., </a:t>
            </a:r>
            <a:r>
              <a:rPr lang="en-US" dirty="0" smtClean="0">
                <a:latin typeface="+mj-lt"/>
              </a:rPr>
              <a:t>number </a:t>
            </a:r>
            <a:r>
              <a:rPr lang="en-US" dirty="0">
                <a:latin typeface="+mj-lt"/>
              </a:rPr>
              <a:t>of observations minus the number </a:t>
            </a:r>
            <a:r>
              <a:rPr lang="en-US" dirty="0" smtClean="0">
                <a:latin typeface="+mj-lt"/>
              </a:rPr>
              <a:t>of parameters in your model</a:t>
            </a:r>
            <a:endParaRPr lang="en-US" dirty="0">
              <a:latin typeface="+mj-lt"/>
            </a:endParaRPr>
          </a:p>
          <a:p>
            <a:endParaRPr lang="en-US" dirty="0" smtClean="0">
              <a:latin typeface="+mj-lt"/>
            </a:endParaRPr>
          </a:p>
          <a:p>
            <a:r>
              <a:rPr lang="en-US" dirty="0" smtClean="0">
                <a:latin typeface="+mj-lt"/>
              </a:rPr>
              <a:t>Examples:</a:t>
            </a:r>
          </a:p>
          <a:p>
            <a:pPr lvl="1"/>
            <a:r>
              <a:rPr lang="en-US" dirty="0" smtClean="0">
                <a:latin typeface="+mj-lt"/>
              </a:rPr>
              <a:t>For a model with only an intercept: n – 1</a:t>
            </a:r>
          </a:p>
          <a:p>
            <a:pPr lvl="1"/>
            <a:r>
              <a:rPr lang="en-US" dirty="0">
                <a:latin typeface="+mj-lt"/>
              </a:rPr>
              <a:t>For a model with </a:t>
            </a:r>
            <a:r>
              <a:rPr lang="en-US" dirty="0" smtClean="0">
                <a:latin typeface="+mj-lt"/>
              </a:rPr>
              <a:t>an intercept and a slope: n </a:t>
            </a:r>
            <a:r>
              <a:rPr lang="en-US" dirty="0">
                <a:latin typeface="+mj-lt"/>
              </a:rPr>
              <a:t>– </a:t>
            </a:r>
            <a:r>
              <a:rPr lang="en-US" dirty="0" smtClean="0">
                <a:latin typeface="+mj-lt"/>
              </a:rPr>
              <a:t>2</a:t>
            </a:r>
            <a:endParaRPr lang="en-US" dirty="0">
              <a:latin typeface="+mj-lt"/>
            </a:endParaRPr>
          </a:p>
          <a:p>
            <a:pPr lvl="1"/>
            <a:r>
              <a:rPr lang="en-US" dirty="0">
                <a:latin typeface="+mj-lt"/>
              </a:rPr>
              <a:t>For a model with </a:t>
            </a:r>
            <a:r>
              <a:rPr lang="en-US" dirty="0" smtClean="0">
                <a:latin typeface="+mj-lt"/>
              </a:rPr>
              <a:t>an intercept and two slopes: n </a:t>
            </a:r>
            <a:r>
              <a:rPr lang="en-US" dirty="0">
                <a:latin typeface="+mj-lt"/>
              </a:rPr>
              <a:t>– </a:t>
            </a:r>
            <a:r>
              <a:rPr lang="en-US" dirty="0" smtClean="0">
                <a:latin typeface="+mj-lt"/>
              </a:rPr>
              <a:t>3</a:t>
            </a:r>
            <a:endParaRPr lang="en-US" dirty="0">
              <a:latin typeface="+mj-lt"/>
            </a:endParaRPr>
          </a:p>
          <a:p>
            <a:pPr lvl="1"/>
            <a:endParaRPr lang="en-US" dirty="0">
              <a:latin typeface="+mj-lt"/>
            </a:endParaRPr>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1938849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R-squared and adjusted R-squared</a:t>
            </a:r>
            <a:endParaRPr lang="en-US" dirty="0">
              <a:latin typeface="Garamond" panose="02020404030301010803"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marL="228600" lvl="1">
                  <a:spcBef>
                    <a:spcPts val="1000"/>
                  </a:spcBef>
                </a:pPr>
                <a:r>
                  <a:rPr lang="en-US" sz="2600" dirty="0" smtClean="0">
                    <a:latin typeface="Garamond" panose="02020404030301010803" pitchFamily="18" charset="0"/>
                  </a:rPr>
                  <a:t>R</a:t>
                </a:r>
                <a:r>
                  <a:rPr lang="en-US" sz="2600" baseline="30000" dirty="0" smtClean="0">
                    <a:latin typeface="Garamond" panose="02020404030301010803" pitchFamily="18" charset="0"/>
                  </a:rPr>
                  <a:t>2</a:t>
                </a:r>
                <a:r>
                  <a:rPr lang="en-US" sz="2600" dirty="0" smtClean="0">
                    <a:latin typeface="Garamond" panose="02020404030301010803" pitchFamily="18" charset="0"/>
                  </a:rPr>
                  <a:t> = Proportion of variability in Y accounted for by your model</a:t>
                </a:r>
              </a:p>
              <a:p>
                <a14:m>
                  <m:oMath xmlns:m="http://schemas.openxmlformats.org/officeDocument/2006/math">
                    <m:sSup>
                      <m:sSupPr>
                        <m:ctrlPr>
                          <a:rPr lang="en-US" sz="2600" i="1" smtClean="0">
                            <a:latin typeface="Cambria Math" panose="02040503050406030204" pitchFamily="18" charset="0"/>
                          </a:rPr>
                        </m:ctrlPr>
                      </m:sSupPr>
                      <m:e>
                        <m:r>
                          <a:rPr lang="en-US" sz="2600" b="0" i="1" smtClean="0">
                            <a:latin typeface="Cambria Math" panose="02040503050406030204" pitchFamily="18" charset="0"/>
                          </a:rPr>
                          <m:t>𝑅</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=1−</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𝑆𝑆𝑅</m:t>
                        </m:r>
                      </m:num>
                      <m:den>
                        <m:r>
                          <a:rPr lang="en-US" sz="2600" b="0" i="1" smtClean="0">
                            <a:latin typeface="Cambria Math" panose="02040503050406030204" pitchFamily="18" charset="0"/>
                          </a:rPr>
                          <m:t>𝑆𝑆𝑇</m:t>
                        </m:r>
                      </m:den>
                    </m:f>
                  </m:oMath>
                </a14:m>
                <a:endParaRPr lang="en-US" sz="2600" dirty="0" smtClean="0">
                  <a:latin typeface="Garamond" panose="02020404030301010803" pitchFamily="18" charset="0"/>
                </a:endParaRPr>
              </a:p>
              <a:p>
                <a:pPr marL="685800" lvl="2">
                  <a:spcBef>
                    <a:spcPts val="1000"/>
                  </a:spcBef>
                </a:pPr>
                <a:r>
                  <a:rPr lang="en-US" sz="2600" dirty="0" smtClean="0">
                    <a:latin typeface="Garamond" panose="02020404030301010803" pitchFamily="18" charset="0"/>
                  </a:rPr>
                  <a:t>Only appropriate as a basis for model comparison if models have an equal number of parameters</a:t>
                </a:r>
              </a:p>
              <a:p>
                <a:pPr marL="685800" lvl="2">
                  <a:spcBef>
                    <a:spcPts val="1000"/>
                  </a:spcBef>
                </a:pPr>
                <a:endParaRPr lang="en-US" sz="2600" dirty="0" smtClean="0">
                  <a:latin typeface="Garamond" panose="02020404030301010803" pitchFamily="18" charset="0"/>
                </a:endParaRPr>
              </a:p>
              <a:p>
                <a14:m>
                  <m:oMath xmlns:m="http://schemas.openxmlformats.org/officeDocument/2006/math">
                    <m:sSup>
                      <m:sSupPr>
                        <m:ctrlPr>
                          <a:rPr lang="en-US" sz="2600" i="1" smtClean="0">
                            <a:latin typeface="Cambria Math" panose="02040503050406030204" pitchFamily="18" charset="0"/>
                          </a:rPr>
                        </m:ctrlPr>
                      </m:sSupPr>
                      <m:e>
                        <m:r>
                          <a:rPr lang="en-US" sz="2600" b="0" i="1" smtClean="0">
                            <a:latin typeface="Cambria Math" panose="02040503050406030204" pitchFamily="18" charset="0"/>
                          </a:rPr>
                          <m:t>𝐴𝑑𝑗𝑢𝑠𝑡𝑒𝑑</m:t>
                        </m:r>
                        <m:r>
                          <a:rPr lang="en-US" sz="2600" b="0" i="1" smtClean="0">
                            <a:latin typeface="Cambria Math" panose="02040503050406030204" pitchFamily="18" charset="0"/>
                          </a:rPr>
                          <m:t> </m:t>
                        </m:r>
                        <m:r>
                          <a:rPr lang="en-US" sz="2600" b="0" i="1" smtClean="0">
                            <a:latin typeface="Cambria Math" panose="02040503050406030204" pitchFamily="18" charset="0"/>
                          </a:rPr>
                          <m:t>𝑅</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=1−</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𝑆𝑆𝑅</m:t>
                        </m:r>
                        <m:r>
                          <a:rPr lang="en-US" sz="2600" b="0" i="1" smtClean="0">
                            <a:latin typeface="Cambria Math" panose="02040503050406030204" pitchFamily="18" charset="0"/>
                          </a:rPr>
                          <m:t>/(</m:t>
                        </m:r>
                        <m:r>
                          <a:rPr lang="en-US" sz="2600" b="0" i="1" smtClean="0">
                            <a:latin typeface="Cambria Math" panose="02040503050406030204" pitchFamily="18" charset="0"/>
                          </a:rPr>
                          <m:t>𝑛</m:t>
                        </m:r>
                        <m:r>
                          <a:rPr lang="en-US" sz="2600" b="0" i="1" smtClean="0">
                            <a:latin typeface="Cambria Math" panose="02040503050406030204" pitchFamily="18" charset="0"/>
                          </a:rPr>
                          <m:t>−</m:t>
                        </m:r>
                        <m:r>
                          <a:rPr lang="en-US" sz="2600" b="0" i="1" smtClean="0">
                            <a:latin typeface="Cambria Math" panose="02040503050406030204" pitchFamily="18" charset="0"/>
                          </a:rPr>
                          <m:t>𝑝</m:t>
                        </m:r>
                        <m:r>
                          <a:rPr lang="en-US" sz="2600" b="0" i="1" smtClean="0">
                            <a:latin typeface="Cambria Math" panose="02040503050406030204" pitchFamily="18" charset="0"/>
                          </a:rPr>
                          <m:t>−1)</m:t>
                        </m:r>
                      </m:num>
                      <m:den>
                        <m:r>
                          <a:rPr lang="en-US" sz="2600" b="0" i="1" smtClean="0">
                            <a:latin typeface="Cambria Math" panose="02040503050406030204" pitchFamily="18" charset="0"/>
                          </a:rPr>
                          <m:t>𝑆𝑆𝑇</m:t>
                        </m:r>
                        <m:r>
                          <a:rPr lang="en-US" sz="2600" b="0" i="1" smtClean="0">
                            <a:latin typeface="Cambria Math" panose="02040503050406030204" pitchFamily="18" charset="0"/>
                          </a:rPr>
                          <m:t>/(</m:t>
                        </m:r>
                        <m:r>
                          <a:rPr lang="en-US" sz="2600" b="0" i="1" smtClean="0">
                            <a:latin typeface="Cambria Math" panose="02040503050406030204" pitchFamily="18" charset="0"/>
                          </a:rPr>
                          <m:t>𝑛</m:t>
                        </m:r>
                        <m:r>
                          <a:rPr lang="en-US" sz="2600" b="0" i="1" smtClean="0">
                            <a:latin typeface="Cambria Math" panose="02040503050406030204" pitchFamily="18" charset="0"/>
                          </a:rPr>
                          <m:t>−1)</m:t>
                        </m:r>
                      </m:den>
                    </m:f>
                  </m:oMath>
                </a14:m>
                <a:endParaRPr lang="en-US" sz="2600" dirty="0" smtClean="0">
                  <a:latin typeface="Garamond" panose="02020404030301010803" pitchFamily="18" charset="0"/>
                </a:endParaRPr>
              </a:p>
              <a:p>
                <a:pPr lvl="1"/>
                <a:r>
                  <a:rPr lang="en-US" sz="2600" dirty="0" smtClean="0">
                    <a:latin typeface="Garamond" panose="02020404030301010803" pitchFamily="18" charset="0"/>
                  </a:rPr>
                  <a:t>n = # observations</a:t>
                </a:r>
              </a:p>
              <a:p>
                <a:pPr lvl="1"/>
                <a:r>
                  <a:rPr lang="en-US" sz="2600" dirty="0" smtClean="0">
                    <a:latin typeface="Garamond" panose="02020404030301010803" pitchFamily="18" charset="0"/>
                  </a:rPr>
                  <a:t>p = # additional parameters</a:t>
                </a:r>
              </a:p>
              <a:p>
                <a:pPr lvl="2"/>
                <a:r>
                  <a:rPr lang="en-US" sz="2600" dirty="0" smtClean="0">
                    <a:latin typeface="Garamond" panose="02020404030301010803" pitchFamily="18" charset="0"/>
                  </a:rPr>
                  <a:t>ceteris paribus, the higher p, the lower adjusted R</a:t>
                </a:r>
                <a:r>
                  <a:rPr lang="en-US" sz="2600" baseline="30000" dirty="0" smtClean="0">
                    <a:latin typeface="Garamond" panose="02020404030301010803" pitchFamily="18" charset="0"/>
                  </a:rPr>
                  <a:t>2</a:t>
                </a:r>
                <a:r>
                  <a:rPr lang="en-US" sz="2600" dirty="0" smtClean="0">
                    <a:latin typeface="Garamond" panose="02020404030301010803" pitchFamily="18" charset="0"/>
                  </a:rPr>
                  <a:t> </a:t>
                </a:r>
              </a:p>
              <a:p>
                <a:pPr lvl="2"/>
                <a:r>
                  <a:rPr lang="en-US" sz="2600" dirty="0" smtClean="0">
                    <a:latin typeface="Garamond" panose="02020404030301010803" pitchFamily="18" charset="0"/>
                  </a:rPr>
                  <a:t>in other words, adjusted R</a:t>
                </a:r>
                <a:r>
                  <a:rPr lang="en-US" sz="2600" baseline="30000" dirty="0" smtClean="0">
                    <a:latin typeface="Garamond" panose="02020404030301010803" pitchFamily="18" charset="0"/>
                  </a:rPr>
                  <a:t>2 </a:t>
                </a:r>
                <a:r>
                  <a:rPr lang="en-US" sz="2600" dirty="0" smtClean="0">
                    <a:latin typeface="Garamond" panose="02020404030301010803" pitchFamily="18" charset="0"/>
                  </a:rPr>
                  <a:t>penalizes models with more parameters</a:t>
                </a:r>
                <a:endParaRPr lang="en-US" sz="2600" baseline="30000" dirty="0">
                  <a:latin typeface="Garamond" panose="02020404030301010803" pitchFamily="18" charset="0"/>
                </a:endParaRPr>
              </a:p>
              <a:p>
                <a:endParaRPr lang="en-US" dirty="0">
                  <a:latin typeface="Garamond" panose="02020404030301010803"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12" t="-2521"/>
                </a:stretch>
              </a:blipFill>
            </p:spPr>
            <p:txBody>
              <a:bodyPr/>
              <a:lstStyle/>
              <a:p>
                <a:r>
                  <a:rPr lang="en-US">
                    <a:noFill/>
                  </a:rPr>
                  <a:t> </a:t>
                </a:r>
              </a:p>
            </p:txBody>
          </p:sp>
        </mc:Fallback>
      </mc:AlternateContent>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700819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F-statistic</a:t>
            </a:r>
            <a:endParaRPr lang="en-US" dirty="0">
              <a:latin typeface="Garamond" panose="02020404030301010803"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33412" y="1690688"/>
                <a:ext cx="10925175" cy="4351338"/>
              </a:xfrm>
            </p:spPr>
            <p:txBody>
              <a:bodyPr>
                <a:normAutofit/>
              </a:bodyPr>
              <a:lstStyle/>
              <a:p>
                <a:r>
                  <a:rPr lang="en-US" sz="2400" dirty="0" smtClean="0">
                    <a:latin typeface="Garamond" panose="02020404030301010803" pitchFamily="18" charset="0"/>
                  </a:rPr>
                  <a:t>To evaluate whether increase in prediction accuracy (i.e., reduction in SSE) due to increase in model complexity is statistically significant</a:t>
                </a:r>
              </a:p>
              <a:p>
                <a:r>
                  <a:rPr lang="en-US" sz="2400" dirty="0" smtClean="0">
                    <a:latin typeface="Garamond" panose="02020404030301010803" pitchFamily="18" charset="0"/>
                  </a:rPr>
                  <a:t>Comparison of:</a:t>
                </a:r>
              </a:p>
              <a:p>
                <a:pPr lvl="1"/>
                <a:r>
                  <a:rPr lang="en-US" dirty="0" smtClean="0">
                    <a:latin typeface="Garamond" panose="02020404030301010803" pitchFamily="18" charset="0"/>
                  </a:rPr>
                  <a:t>simple model with higher SSE, but fewer parameters</a:t>
                </a:r>
              </a:p>
              <a:p>
                <a:pPr lvl="1"/>
                <a:r>
                  <a:rPr lang="en-US" dirty="0" smtClean="0">
                    <a:latin typeface="Garamond" panose="02020404030301010803" pitchFamily="18" charset="0"/>
                  </a:rPr>
                  <a:t>more complex model with lower SSE, but more parameters</a:t>
                </a:r>
                <a:endParaRPr lang="en-US" dirty="0">
                  <a:latin typeface="Garamond" panose="02020404030301010803" pitchFamily="18" charset="0"/>
                </a:endParaRPr>
              </a:p>
              <a:p>
                <a:endParaRPr lang="en-US" sz="2400" dirty="0" smtClean="0">
                  <a:latin typeface="Garamond" panose="02020404030301010803" pitchFamily="18" charset="0"/>
                </a:endParaRPr>
              </a:p>
              <a:p>
                <a:endParaRPr lang="en-US" sz="2400" dirty="0" smtClean="0">
                  <a:latin typeface="Garamond" panose="02020404030301010803" pitchFamily="18" charset="0"/>
                </a:endParaRPr>
              </a:p>
              <a:p>
                <a14:m>
                  <m:oMath xmlns:m="http://schemas.openxmlformats.org/officeDocument/2006/math">
                    <m:r>
                      <a:rPr lang="en-US" sz="2400" b="0" i="1" smtClean="0">
                        <a:latin typeface="Cambria Math" panose="02040503050406030204" pitchFamily="18" charset="0"/>
                      </a:rPr>
                      <m:t>𝐹</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i="1">
                                        <a:latin typeface="Cambria Math" panose="02040503050406030204" pitchFamily="18" charset="0"/>
                                      </a:rPr>
                                      <m:t>𝑆𝑆</m:t>
                                    </m:r>
                                    <m:r>
                                      <a:rPr lang="en-US" sz="2400" b="0" i="1" smtClean="0">
                                        <a:latin typeface="Cambria Math" panose="02040503050406030204" pitchFamily="18" charset="0"/>
                                      </a:rPr>
                                      <m:t>𝐸</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𝑆𝑆</m:t>
                                    </m:r>
                                    <m:r>
                                      <a:rPr lang="en-US" sz="2400" b="0" i="1" smtClean="0">
                                        <a:latin typeface="Cambria Math" panose="02040503050406030204" pitchFamily="18" charset="0"/>
                                      </a:rPr>
                                      <m:t>𝐸</m:t>
                                    </m:r>
                                  </m:e>
                                  <m:sub>
                                    <m:r>
                                      <a:rPr lang="en-US" sz="2400" i="1">
                                        <a:latin typeface="Cambria Math" panose="02040503050406030204" pitchFamily="18" charset="0"/>
                                      </a:rPr>
                                      <m:t>2</m:t>
                                    </m:r>
                                  </m:sub>
                                </m:sSub>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den>
                            </m:f>
                          </m:e>
                        </m:d>
                      </m:num>
                      <m:den>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𝑆𝑆𝐸</m:t>
                                </m:r>
                              </m:e>
                              <m:sub>
                                <m:r>
                                  <a:rPr lang="en-US" sz="2400" b="0" i="1" smtClean="0">
                                    <a:latin typeface="Cambria Math" panose="02040503050406030204" pitchFamily="18" charset="0"/>
                                  </a:rPr>
                                  <m:t>2</m:t>
                                </m:r>
                              </m:sub>
                            </m:sSub>
                          </m:num>
                          <m:den>
                            <m:r>
                              <a:rPr lang="en-US" sz="2400" b="0" i="1" smtClean="0">
                                <a:latin typeface="Cambria Math" panose="02040503050406030204" pitchFamily="18" charset="0"/>
                              </a:rPr>
                              <m:t>𝑝</m:t>
                            </m:r>
                            <m:r>
                              <a:rPr lang="en-US" sz="2400" b="0" i="1" smtClean="0">
                                <a:latin typeface="Cambria Math" panose="02040503050406030204" pitchFamily="18" charset="0"/>
                              </a:rPr>
                              <m:t>2</m:t>
                            </m:r>
                          </m:den>
                        </m:f>
                      </m:den>
                    </m:f>
                  </m:oMath>
                </a14:m>
                <a:endParaRPr lang="en-US" sz="2400" dirty="0">
                  <a:latin typeface="Garamond" panose="02020404030301010803" pitchFamily="18" charset="0"/>
                </a:endParaRPr>
              </a:p>
              <a:p>
                <a:endParaRPr lang="en-US" sz="2400" dirty="0" smtClean="0">
                  <a:latin typeface="Garamond" panose="02020404030301010803" pitchFamily="18" charset="0"/>
                </a:endParaRPr>
              </a:p>
              <a:p>
                <a:endParaRPr lang="en-US" sz="2400" dirty="0">
                  <a:latin typeface="Garamond" panose="02020404030301010803"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33412" y="1690688"/>
                <a:ext cx="10925175" cy="4351338"/>
              </a:xfrm>
              <a:blipFill rotWithShape="0">
                <a:blip r:embed="rId2"/>
                <a:stretch>
                  <a:fillRect l="-781" t="-1821"/>
                </a:stretch>
              </a:blipFill>
            </p:spPr>
            <p:txBody>
              <a:bodyPr/>
              <a:lstStyle/>
              <a:p>
                <a:r>
                  <a:rPr lang="en-US">
                    <a:noFill/>
                  </a:rPr>
                  <a:t> </a:t>
                </a:r>
              </a:p>
            </p:txBody>
          </p:sp>
        </mc:Fallback>
      </mc:AlternateContent>
      <p:cxnSp>
        <p:nvCxnSpPr>
          <p:cNvPr id="6" name="Straight Arrow Connector 5"/>
          <p:cNvCxnSpPr>
            <a:stCxn id="9" idx="1"/>
          </p:cNvCxnSpPr>
          <p:nvPr/>
        </p:nvCxnSpPr>
        <p:spPr>
          <a:xfrm flipH="1">
            <a:off x="2940908" y="4585866"/>
            <a:ext cx="775293" cy="24113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16201" y="4262700"/>
            <a:ext cx="4492897" cy="646331"/>
          </a:xfrm>
          <a:prstGeom prst="rect">
            <a:avLst/>
          </a:prstGeom>
          <a:noFill/>
        </p:spPr>
        <p:txBody>
          <a:bodyPr wrap="square" rtlCol="0">
            <a:spAutoFit/>
          </a:bodyPr>
          <a:lstStyle/>
          <a:p>
            <a:r>
              <a:rPr lang="en-US" dirty="0" smtClean="0">
                <a:latin typeface="Garamond" panose="02020404030301010803" pitchFamily="18" charset="0"/>
              </a:rPr>
              <a:t>Numerator = How much variance were you able to explain by increasing model complexity?</a:t>
            </a:r>
            <a:endParaRPr lang="en-US" dirty="0">
              <a:latin typeface="Garamond" panose="02020404030301010803" pitchFamily="18" charset="0"/>
            </a:endParaRPr>
          </a:p>
        </p:txBody>
      </p:sp>
      <p:sp>
        <p:nvSpPr>
          <p:cNvPr id="10" name="TextBox 9"/>
          <p:cNvSpPr txBox="1"/>
          <p:nvPr/>
        </p:nvSpPr>
        <p:spPr>
          <a:xfrm>
            <a:off x="3741069" y="5343683"/>
            <a:ext cx="4350022" cy="646331"/>
          </a:xfrm>
          <a:prstGeom prst="rect">
            <a:avLst/>
          </a:prstGeom>
          <a:noFill/>
        </p:spPr>
        <p:txBody>
          <a:bodyPr wrap="square" rtlCol="0">
            <a:spAutoFit/>
          </a:bodyPr>
          <a:lstStyle/>
          <a:p>
            <a:r>
              <a:rPr lang="en-US" dirty="0" smtClean="0">
                <a:latin typeface="Garamond" panose="02020404030301010803" pitchFamily="18" charset="0"/>
              </a:rPr>
              <a:t>Denominator = How much variance is there left to be explained per remaining parameter?</a:t>
            </a:r>
            <a:endParaRPr lang="en-US" dirty="0">
              <a:latin typeface="Garamond" panose="02020404030301010803" pitchFamily="18" charset="0"/>
            </a:endParaRPr>
          </a:p>
        </p:txBody>
      </p:sp>
      <p:cxnSp>
        <p:nvCxnSpPr>
          <p:cNvPr id="11" name="Straight Arrow Connector 10"/>
          <p:cNvCxnSpPr>
            <a:stCxn id="10" idx="1"/>
          </p:cNvCxnSpPr>
          <p:nvPr/>
        </p:nvCxnSpPr>
        <p:spPr>
          <a:xfrm flipH="1" flipV="1">
            <a:off x="2940909" y="5364060"/>
            <a:ext cx="800160" cy="30278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8200" y="6045791"/>
            <a:ext cx="10816294" cy="430887"/>
          </a:xfrm>
          <a:prstGeom prst="rect">
            <a:avLst/>
          </a:prstGeom>
          <a:noFill/>
        </p:spPr>
        <p:txBody>
          <a:bodyPr wrap="none" rtlCol="0">
            <a:spAutoFit/>
          </a:bodyPr>
          <a:lstStyle/>
          <a:p>
            <a:r>
              <a:rPr lang="en-US" sz="2200" dirty="0" smtClean="0">
                <a:latin typeface="Garamond" panose="02020404030301010803" pitchFamily="18" charset="0"/>
              </a:rPr>
              <a:t>This ratio should (typically) be higher than 3.84 in order to be statistically significant (i.e., p &lt; .05)</a:t>
            </a:r>
            <a:endParaRPr lang="en-US" sz="2200" dirty="0">
              <a:latin typeface="Garamond" panose="02020404030301010803" pitchFamily="18" charset="0"/>
            </a:endParaRPr>
          </a:p>
        </p:txBody>
      </p:sp>
      <p:pic>
        <p:nvPicPr>
          <p:cNvPr id="1026" name="Picture 2" descr="http://static.memrise.com/uploads/things/images/9798316_121211_1842_4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9798" y="3633953"/>
            <a:ext cx="2806884" cy="243241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483079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Interpret Model Estimates?</a:t>
            </a:r>
            <a:endParaRPr lang="en-US" dirty="0"/>
          </a:p>
        </p:txBody>
      </p:sp>
      <p:pic>
        <p:nvPicPr>
          <p:cNvPr id="4" name="Picture 3"/>
          <p:cNvPicPr>
            <a:picLocks noChangeAspect="1"/>
          </p:cNvPicPr>
          <p:nvPr/>
        </p:nvPicPr>
        <p:blipFill rotWithShape="1">
          <a:blip r:embed="rId2"/>
          <a:srcRect l="7420" t="22453" r="18369" b="51153"/>
          <a:stretch/>
        </p:blipFill>
        <p:spPr>
          <a:xfrm>
            <a:off x="838200" y="1708382"/>
            <a:ext cx="8157519" cy="1631977"/>
          </a:xfrm>
          <a:prstGeom prst="rect">
            <a:avLst/>
          </a:prstGeom>
        </p:spPr>
      </p:pic>
      <p:pic>
        <p:nvPicPr>
          <p:cNvPr id="5" name="Picture 4"/>
          <p:cNvPicPr>
            <a:picLocks noChangeAspect="1"/>
          </p:cNvPicPr>
          <p:nvPr/>
        </p:nvPicPr>
        <p:blipFill rotWithShape="1">
          <a:blip r:embed="rId3"/>
          <a:srcRect l="51903" t="14841" r="18386" b="45062"/>
          <a:stretch/>
        </p:blipFill>
        <p:spPr>
          <a:xfrm>
            <a:off x="5169159" y="1950017"/>
            <a:ext cx="6077375" cy="4442550"/>
          </a:xfrm>
          <a:prstGeom prst="rect">
            <a:avLst/>
          </a:prstGeom>
        </p:spPr>
      </p:pic>
      <p:sp>
        <p:nvSpPr>
          <p:cNvPr id="6" name="Rectangle 5"/>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939645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Estimates Interpretation</a:t>
            </a:r>
            <a:endParaRPr lang="en-US" dirty="0"/>
          </a:p>
        </p:txBody>
      </p:sp>
      <p:grpSp>
        <p:nvGrpSpPr>
          <p:cNvPr id="6" name="Group 5"/>
          <p:cNvGrpSpPr/>
          <p:nvPr/>
        </p:nvGrpSpPr>
        <p:grpSpPr>
          <a:xfrm>
            <a:off x="838200" y="1961989"/>
            <a:ext cx="9553318" cy="4078610"/>
            <a:chOff x="838200" y="1961989"/>
            <a:chExt cx="9553318" cy="4078610"/>
          </a:xfrm>
        </p:grpSpPr>
        <p:pic>
          <p:nvPicPr>
            <p:cNvPr id="4" name="Picture 3"/>
            <p:cNvPicPr>
              <a:picLocks noChangeAspect="1"/>
            </p:cNvPicPr>
            <p:nvPr/>
          </p:nvPicPr>
          <p:blipFill rotWithShape="1">
            <a:blip r:embed="rId2"/>
            <a:srcRect l="8448" t="31087" r="17322" b="12574"/>
            <a:stretch/>
          </p:blipFill>
          <p:spPr>
            <a:xfrm>
              <a:off x="838200" y="1961989"/>
              <a:ext cx="9553318" cy="4078610"/>
            </a:xfrm>
            <a:prstGeom prst="rect">
              <a:avLst/>
            </a:prstGeom>
          </p:spPr>
        </p:pic>
        <p:sp>
          <p:nvSpPr>
            <p:cNvPr id="5" name="Rectangle 4"/>
            <p:cNvSpPr/>
            <p:nvPr/>
          </p:nvSpPr>
          <p:spPr>
            <a:xfrm>
              <a:off x="8052318" y="3676262"/>
              <a:ext cx="2127380" cy="391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smtClean="0">
                  <a:solidFill>
                    <a:schemeClr val="bg1">
                      <a:lumMod val="50000"/>
                    </a:schemeClr>
                  </a:solidFill>
                </a:rPr>
                <a:t>b1 percent  </a:t>
              </a:r>
              <a:endParaRPr lang="en-US" u="sng" dirty="0">
                <a:solidFill>
                  <a:schemeClr val="bg1">
                    <a:lumMod val="50000"/>
                  </a:schemeClr>
                </a:solidFill>
              </a:endParaRPr>
            </a:p>
          </p:txBody>
        </p:sp>
      </p:grpSp>
      <p:sp>
        <p:nvSpPr>
          <p:cNvPr id="7" name="Rectangle 6"/>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461390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most important components?</a:t>
            </a:r>
            <a:endParaRPr lang="en-US" dirty="0"/>
          </a:p>
        </p:txBody>
      </p:sp>
      <p:pic>
        <p:nvPicPr>
          <p:cNvPr id="4" name="Picture 3"/>
          <p:cNvPicPr>
            <a:picLocks noChangeAspect="1"/>
          </p:cNvPicPr>
          <p:nvPr/>
        </p:nvPicPr>
        <p:blipFill rotWithShape="1">
          <a:blip r:embed="rId2"/>
          <a:srcRect l="7454" t="23667" r="16541" b="7326"/>
          <a:stretch/>
        </p:blipFill>
        <p:spPr>
          <a:xfrm>
            <a:off x="955323" y="1825625"/>
            <a:ext cx="8985895" cy="4589151"/>
          </a:xfrm>
          <a:prstGeom prst="rect">
            <a:avLst/>
          </a:prstGeom>
        </p:spPr>
      </p:pic>
      <p:sp>
        <p:nvSpPr>
          <p:cNvPr id="5" name="Rectangle 4"/>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75982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endParaRPr lang="en-US" dirty="0" smtClean="0">
                  <a:latin typeface="+mj-lt"/>
                </a:endParaRPr>
              </a:p>
              <a:p>
                <a:endParaRPr lang="en-US" dirty="0">
                  <a:latin typeface="+mj-lt"/>
                </a:endParaRPr>
              </a:p>
              <a:p>
                <a:endParaRPr lang="en-US" dirty="0" smtClean="0">
                  <a:latin typeface="+mj-lt"/>
                </a:endParaRPr>
              </a:p>
              <a:p>
                <a:r>
                  <a:rPr lang="en-US" dirty="0" smtClean="0">
                    <a:latin typeface="+mj-lt"/>
                  </a:rPr>
                  <a:t>Terminology</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smtClean="0">
                    <a:latin typeface="+mj-lt"/>
                  </a:rPr>
                  <a:t>: dependent variable</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𝑖𝑘</m:t>
                        </m:r>
                      </m:sub>
                    </m:sSub>
                  </m:oMath>
                </a14:m>
                <a:r>
                  <a:rPr lang="en-US" dirty="0" smtClean="0">
                    <a:latin typeface="+mj-lt"/>
                  </a:rPr>
                  <a:t>: independent variable</a:t>
                </a:r>
              </a:p>
              <a:p>
                <a:pPr lvl="1"/>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US" dirty="0" smtClean="0">
                    <a:latin typeface="+mj-lt"/>
                  </a:rPr>
                  <a:t>: intercept</a:t>
                </a:r>
              </a:p>
              <a:p>
                <a:pPr lvl="1"/>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oMath>
                </a14:m>
                <a:r>
                  <a:rPr lang="en-US" dirty="0" smtClean="0">
                    <a:latin typeface="+mj-lt"/>
                  </a:rPr>
                  <a:t>: slopes</a:t>
                </a:r>
              </a:p>
              <a:p>
                <a:pPr lvl="1"/>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latin typeface="+mj-lt"/>
                  </a:rPr>
                  <a:t>: residuals(error terms)</a:t>
                </a:r>
                <a:endParaRPr lang="en-US" dirty="0">
                  <a:latin typeface="+mj-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2170669" y="2463113"/>
                <a:ext cx="608364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r>
                            <a:rPr lang="en-US" sz="2400" b="0" i="1" smtClean="0">
                              <a:latin typeface="Cambria Math" panose="02040503050406030204" pitchFamily="18" charset="0"/>
                            </a:rPr>
                            <m:t>2</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𝑘</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𝑖</m:t>
                          </m:r>
                        </m:sub>
                      </m:sSub>
                    </m:oMath>
                  </m:oMathPara>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2170669" y="2463113"/>
                <a:ext cx="6083645" cy="369332"/>
              </a:xfrm>
              <a:prstGeom prst="rect">
                <a:avLst/>
              </a:prstGeom>
              <a:blipFill rotWithShape="0">
                <a:blip r:embed="rId3"/>
                <a:stretch>
                  <a:fillRect b="-34426"/>
                </a:stretch>
              </a:blipFill>
            </p:spPr>
            <p:txBody>
              <a:bodyPr/>
              <a:lstStyle/>
              <a:p>
                <a:r>
                  <a:rPr lang="en-US">
                    <a:noFill/>
                  </a:rPr>
                  <a:t> </a:t>
                </a:r>
              </a:p>
            </p:txBody>
          </p:sp>
        </mc:Fallback>
      </mc:AlternateContent>
      <p:sp>
        <p:nvSpPr>
          <p:cNvPr id="6" name="Rectangle 5"/>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3048703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Prediction</a:t>
            </a:r>
            <a:endParaRPr lang="en-US" dirty="0"/>
          </a:p>
        </p:txBody>
      </p:sp>
      <p:pic>
        <p:nvPicPr>
          <p:cNvPr id="5" name="Picture 4"/>
          <p:cNvPicPr>
            <a:picLocks noChangeAspect="1"/>
          </p:cNvPicPr>
          <p:nvPr/>
        </p:nvPicPr>
        <p:blipFill rotWithShape="1">
          <a:blip r:embed="rId2"/>
          <a:srcRect l="6642" t="38505" r="16676" b="31384"/>
          <a:stretch/>
        </p:blipFill>
        <p:spPr>
          <a:xfrm>
            <a:off x="972065" y="2520779"/>
            <a:ext cx="8615302" cy="1902940"/>
          </a:xfrm>
          <a:prstGeom prst="rect">
            <a:avLst/>
          </a:prstGeom>
        </p:spPr>
      </p:pic>
      <p:sp>
        <p:nvSpPr>
          <p:cNvPr id="6" name="Rectangle 5"/>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3574437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good regression model?</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latin typeface="+mj-lt"/>
              </a:rPr>
              <a:t>Managerially meaningful (very important)</a:t>
            </a:r>
          </a:p>
          <a:p>
            <a:endParaRPr lang="en-US" sz="2400" dirty="0" smtClean="0">
              <a:latin typeface="+mj-lt"/>
            </a:endParaRPr>
          </a:p>
          <a:p>
            <a:r>
              <a:rPr lang="en-US" sz="2400" dirty="0" smtClean="0">
                <a:latin typeface="+mj-lt"/>
              </a:rPr>
              <a:t>Statistically significant</a:t>
            </a:r>
          </a:p>
          <a:p>
            <a:endParaRPr lang="en-US" sz="2400" dirty="0" smtClean="0">
              <a:latin typeface="+mj-lt"/>
            </a:endParaRPr>
          </a:p>
          <a:p>
            <a:r>
              <a:rPr lang="en-US" sz="2400" dirty="0" smtClean="0">
                <a:latin typeface="+mj-lt"/>
              </a:rPr>
              <a:t>Reasonable model fit: R-squared</a:t>
            </a:r>
          </a:p>
          <a:p>
            <a:endParaRPr lang="en-US" sz="2400" dirty="0" smtClean="0">
              <a:latin typeface="+mj-lt"/>
            </a:endParaRPr>
          </a:p>
          <a:p>
            <a:r>
              <a:rPr lang="en-US" sz="2400" dirty="0" smtClean="0">
                <a:latin typeface="+mj-lt"/>
              </a:rPr>
              <a:t>Model simplicity</a:t>
            </a:r>
          </a:p>
          <a:p>
            <a:pPr lvl="1"/>
            <a:r>
              <a:rPr lang="en-US" sz="2000" dirty="0" smtClean="0">
                <a:latin typeface="+mj-lt"/>
              </a:rPr>
              <a:t>A model with 100 variables may not be a good model</a:t>
            </a:r>
          </a:p>
          <a:p>
            <a:endParaRPr lang="en-US" sz="2400" dirty="0" smtClean="0">
              <a:latin typeface="+mj-lt"/>
            </a:endParaRPr>
          </a:p>
          <a:p>
            <a:r>
              <a:rPr lang="en-US" sz="2400" dirty="0" smtClean="0">
                <a:latin typeface="+mj-lt"/>
              </a:rPr>
              <a:t>Model calibration vs. model validation</a:t>
            </a:r>
          </a:p>
          <a:p>
            <a:pPr lvl="1"/>
            <a:r>
              <a:rPr lang="en-US" sz="2000" dirty="0" smtClean="0">
                <a:latin typeface="+mj-lt"/>
              </a:rPr>
              <a:t>It is important for a model to explain the past</a:t>
            </a:r>
          </a:p>
          <a:p>
            <a:pPr lvl="1"/>
            <a:r>
              <a:rPr lang="en-US" sz="2000" dirty="0" smtClean="0">
                <a:latin typeface="+mj-lt"/>
              </a:rPr>
              <a:t>It is also important for a model to predict the future</a:t>
            </a:r>
            <a:endParaRPr lang="en-US" sz="2000" dirty="0">
              <a:latin typeface="+mj-lt"/>
            </a:endParaRPr>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835776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vs. categorical variables </a:t>
            </a:r>
            <a:endParaRPr lang="en-US" dirty="0"/>
          </a:p>
        </p:txBody>
      </p:sp>
      <p:sp>
        <p:nvSpPr>
          <p:cNvPr id="3" name="Content Placeholder 2"/>
          <p:cNvSpPr>
            <a:spLocks noGrp="1"/>
          </p:cNvSpPr>
          <p:nvPr>
            <p:ph idx="1"/>
          </p:nvPr>
        </p:nvSpPr>
        <p:spPr/>
        <p:txBody>
          <a:bodyPr/>
          <a:lstStyle/>
          <a:p>
            <a:r>
              <a:rPr lang="en-US" dirty="0" smtClean="0">
                <a:latin typeface="+mj-lt"/>
              </a:rPr>
              <a:t>number of parameters!</a:t>
            </a:r>
          </a:p>
          <a:p>
            <a:r>
              <a:rPr lang="en-US" dirty="0" smtClean="0">
                <a:latin typeface="+mj-lt"/>
              </a:rPr>
              <a:t>recoding categorical variable with dummy variables</a:t>
            </a:r>
          </a:p>
          <a:p>
            <a:endParaRPr lang="en-US" i="1" dirty="0" smtClean="0">
              <a:latin typeface="+mj-lt"/>
            </a:endParaRPr>
          </a:p>
          <a:p>
            <a:r>
              <a:rPr lang="en-US" i="1" dirty="0" err="1" smtClean="0">
                <a:latin typeface="+mj-lt"/>
              </a:rPr>
              <a:t>data$categorical.var</a:t>
            </a:r>
            <a:r>
              <a:rPr lang="en-US" i="1" dirty="0" smtClean="0">
                <a:latin typeface="+mj-lt"/>
              </a:rPr>
              <a:t> &lt;- factor(</a:t>
            </a:r>
            <a:r>
              <a:rPr lang="en-US" i="1" dirty="0" err="1" smtClean="0">
                <a:latin typeface="+mj-lt"/>
              </a:rPr>
              <a:t>data$continuous.var</a:t>
            </a:r>
            <a:r>
              <a:rPr lang="en-US" i="1" dirty="0" smtClean="0">
                <a:latin typeface="+mj-lt"/>
              </a:rPr>
              <a:t>)</a:t>
            </a:r>
          </a:p>
          <a:p>
            <a:pPr lvl="1"/>
            <a:r>
              <a:rPr lang="en-US" dirty="0" smtClean="0">
                <a:latin typeface="+mj-lt"/>
              </a:rPr>
              <a:t>to recode continuous variable as categorical variable</a:t>
            </a:r>
          </a:p>
          <a:p>
            <a:endParaRPr lang="en-US" dirty="0" smtClean="0">
              <a:latin typeface="+mj-lt"/>
            </a:endParaRPr>
          </a:p>
          <a:p>
            <a:endParaRPr lang="en-US" dirty="0">
              <a:latin typeface="+mj-lt"/>
            </a:endParaRPr>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1767983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of missing data </a:t>
            </a:r>
            <a:r>
              <a:rPr lang="en-US" dirty="0" smtClean="0"/>
              <a:t>I</a:t>
            </a:r>
            <a:endParaRPr lang="en-US" dirty="0"/>
          </a:p>
        </p:txBody>
      </p:sp>
      <p:sp>
        <p:nvSpPr>
          <p:cNvPr id="3" name="Content Placeholder 2"/>
          <p:cNvSpPr>
            <a:spLocks noGrp="1"/>
          </p:cNvSpPr>
          <p:nvPr>
            <p:ph idx="1"/>
          </p:nvPr>
        </p:nvSpPr>
        <p:spPr/>
        <p:txBody>
          <a:bodyPr>
            <a:normAutofit/>
          </a:bodyPr>
          <a:lstStyle/>
          <a:p>
            <a:r>
              <a:rPr lang="en-US" dirty="0" err="1">
                <a:latin typeface="+mj-lt"/>
              </a:rPr>
              <a:t>C</a:t>
            </a:r>
            <a:r>
              <a:rPr lang="en-US" dirty="0" err="1" smtClean="0">
                <a:latin typeface="+mj-lt"/>
              </a:rPr>
              <a:t>asewise</a:t>
            </a:r>
            <a:r>
              <a:rPr lang="en-US" dirty="0" smtClean="0">
                <a:latin typeface="+mj-lt"/>
              </a:rPr>
              <a:t> </a:t>
            </a:r>
            <a:r>
              <a:rPr lang="en-US" dirty="0" smtClean="0">
                <a:latin typeface="+mj-lt"/>
              </a:rPr>
              <a:t>deletion</a:t>
            </a:r>
            <a:endParaRPr lang="en-US" dirty="0">
              <a:latin typeface="+mj-lt"/>
            </a:endParaRPr>
          </a:p>
          <a:p>
            <a:pPr lvl="1">
              <a:buFont typeface="Courier New" panose="02070309020205020404" pitchFamily="49" charset="0"/>
              <a:buChar char="o"/>
            </a:pPr>
            <a:r>
              <a:rPr lang="en-US" dirty="0" smtClean="0">
                <a:latin typeface="+mj-lt"/>
              </a:rPr>
              <a:t>d</a:t>
            </a:r>
            <a:r>
              <a:rPr lang="en-US" dirty="0" smtClean="0">
                <a:latin typeface="+mj-lt"/>
              </a:rPr>
              <a:t>ata[</a:t>
            </a:r>
            <a:r>
              <a:rPr lang="en-US" dirty="0" err="1" smtClean="0">
                <a:latin typeface="+mj-lt"/>
              </a:rPr>
              <a:t>complete.cases</a:t>
            </a:r>
            <a:r>
              <a:rPr lang="en-US" dirty="0" smtClean="0">
                <a:latin typeface="+mj-lt"/>
              </a:rPr>
              <a:t>(data),]</a:t>
            </a:r>
          </a:p>
          <a:p>
            <a:pPr lvl="1">
              <a:buFont typeface="Courier New" panose="02070309020205020404" pitchFamily="49" charset="0"/>
              <a:buChar char="o"/>
            </a:pPr>
            <a:endParaRPr lang="en-US" dirty="0" smtClean="0">
              <a:latin typeface="+mj-lt"/>
            </a:endParaRPr>
          </a:p>
          <a:p>
            <a:pPr lvl="1">
              <a:buFont typeface="Courier New" panose="02070309020205020404" pitchFamily="49" charset="0"/>
              <a:buChar char="o"/>
            </a:pPr>
            <a:r>
              <a:rPr lang="en-US" dirty="0" smtClean="0">
                <a:latin typeface="+mj-lt"/>
              </a:rPr>
              <a:t>Discard </a:t>
            </a:r>
            <a:r>
              <a:rPr lang="en-US" dirty="0" smtClean="0">
                <a:latin typeface="+mj-lt"/>
              </a:rPr>
              <a:t>observation if any one of the variables in the observation is missing</a:t>
            </a:r>
          </a:p>
          <a:p>
            <a:pPr lvl="1">
              <a:buFont typeface="Courier New" panose="02070309020205020404" pitchFamily="49" charset="0"/>
              <a:buChar char="o"/>
            </a:pPr>
            <a:r>
              <a:rPr lang="en-US" dirty="0" smtClean="0">
                <a:latin typeface="+mj-lt"/>
              </a:rPr>
              <a:t>Undesirable if entire sample size is small and when each observation has a lot of variables</a:t>
            </a:r>
          </a:p>
          <a:p>
            <a:pPr lvl="1">
              <a:buFont typeface="Courier New" panose="02070309020205020404" pitchFamily="49" charset="0"/>
              <a:buChar char="o"/>
            </a:pPr>
            <a:r>
              <a:rPr lang="en-US" dirty="0" smtClean="0">
                <a:latin typeface="+mj-lt"/>
              </a:rPr>
              <a:t>Biased results if characteristics of discarded observations are different from those of the remaining observations</a:t>
            </a:r>
          </a:p>
          <a:p>
            <a:pPr marL="457200" lvl="1" indent="0">
              <a:buNone/>
            </a:pPr>
            <a:endParaRPr lang="en-US" dirty="0" smtClean="0">
              <a:latin typeface="+mj-lt"/>
            </a:endParaRPr>
          </a:p>
          <a:p>
            <a:endParaRPr lang="en-US" dirty="0">
              <a:latin typeface="+mj-lt"/>
            </a:endParaRPr>
          </a:p>
          <a:p>
            <a:endParaRPr lang="en-US" dirty="0">
              <a:latin typeface="+mj-lt"/>
            </a:endParaRPr>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542326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of missing data </a:t>
            </a:r>
            <a:r>
              <a:rPr lang="en-US" dirty="0" smtClean="0"/>
              <a:t>II</a:t>
            </a:r>
            <a:endParaRPr lang="en-US" dirty="0"/>
          </a:p>
        </p:txBody>
      </p:sp>
      <p:sp>
        <p:nvSpPr>
          <p:cNvPr id="3" name="Content Placeholder 2"/>
          <p:cNvSpPr>
            <a:spLocks noGrp="1"/>
          </p:cNvSpPr>
          <p:nvPr>
            <p:ph idx="1"/>
          </p:nvPr>
        </p:nvSpPr>
        <p:spPr/>
        <p:txBody>
          <a:bodyPr>
            <a:normAutofit/>
          </a:bodyPr>
          <a:lstStyle/>
          <a:p>
            <a:r>
              <a:rPr lang="en-US" dirty="0" smtClean="0">
                <a:latin typeface="+mj-lt"/>
              </a:rPr>
              <a:t>Single imputation</a:t>
            </a:r>
          </a:p>
          <a:p>
            <a:pPr lvl="1">
              <a:buFont typeface="Courier New" panose="02070309020205020404" pitchFamily="49" charset="0"/>
              <a:buChar char="o"/>
            </a:pPr>
            <a:r>
              <a:rPr lang="en-US" dirty="0" err="1" smtClean="0">
                <a:latin typeface="+mj-lt"/>
              </a:rPr>
              <a:t>ifelse</a:t>
            </a:r>
            <a:r>
              <a:rPr lang="en-US" dirty="0" smtClean="0">
                <a:latin typeface="+mj-lt"/>
              </a:rPr>
              <a:t>(is.na(variable),mean(variable,na.rm=T),variable)</a:t>
            </a:r>
            <a:endParaRPr lang="en-US" dirty="0" smtClean="0">
              <a:latin typeface="+mj-lt"/>
            </a:endParaRPr>
          </a:p>
          <a:p>
            <a:pPr lvl="1">
              <a:buFont typeface="Courier New" panose="02070309020205020404" pitchFamily="49" charset="0"/>
              <a:buChar char="o"/>
            </a:pPr>
            <a:endParaRPr lang="en-US" dirty="0" smtClean="0">
              <a:latin typeface="+mj-lt"/>
            </a:endParaRPr>
          </a:p>
          <a:p>
            <a:pPr lvl="1">
              <a:buFont typeface="Courier New" panose="02070309020205020404" pitchFamily="49" charset="0"/>
              <a:buChar char="o"/>
            </a:pPr>
            <a:r>
              <a:rPr lang="en-US" dirty="0" smtClean="0">
                <a:latin typeface="+mj-lt"/>
              </a:rPr>
              <a:t>Simplest </a:t>
            </a:r>
            <a:r>
              <a:rPr lang="en-US" dirty="0" smtClean="0">
                <a:latin typeface="+mj-lt"/>
              </a:rPr>
              <a:t>form is mean substitution, but can also use patterns in the non-missing data to impute a suitable value for the missing response (e.g., using regression)</a:t>
            </a:r>
          </a:p>
          <a:p>
            <a:pPr lvl="1">
              <a:buFont typeface="Courier New" panose="02070309020205020404" pitchFamily="49" charset="0"/>
              <a:buChar char="o"/>
            </a:pPr>
            <a:r>
              <a:rPr lang="en-US" dirty="0" smtClean="0">
                <a:latin typeface="+mj-lt"/>
              </a:rPr>
              <a:t>Ignores uncertainty on the predictions of the unknown missing </a:t>
            </a:r>
            <a:r>
              <a:rPr lang="en-US" dirty="0" smtClean="0">
                <a:latin typeface="+mj-lt"/>
              </a:rPr>
              <a:t>values</a:t>
            </a:r>
          </a:p>
          <a:p>
            <a:pPr lvl="1">
              <a:buFont typeface="Courier New" panose="02070309020205020404" pitchFamily="49" charset="0"/>
              <a:buChar char="o"/>
            </a:pPr>
            <a:endParaRPr lang="en-US" dirty="0">
              <a:latin typeface="+mj-lt"/>
            </a:endParaRPr>
          </a:p>
          <a:p>
            <a:pPr lvl="1">
              <a:buFont typeface="Courier New" panose="02070309020205020404" pitchFamily="49" charset="0"/>
              <a:buChar char="o"/>
            </a:pPr>
            <a:r>
              <a:rPr lang="en-US" dirty="0">
                <a:latin typeface="+mj-lt"/>
              </a:rPr>
              <a:t>l</a:t>
            </a:r>
            <a:r>
              <a:rPr lang="en-US" dirty="0" smtClean="0">
                <a:latin typeface="+mj-lt"/>
              </a:rPr>
              <a:t>ibrary(zoo)</a:t>
            </a:r>
          </a:p>
          <a:p>
            <a:pPr lvl="1">
              <a:buFont typeface="Courier New" panose="02070309020205020404" pitchFamily="49" charset="0"/>
              <a:buChar char="o"/>
            </a:pPr>
            <a:r>
              <a:rPr lang="en-US" dirty="0" err="1" smtClean="0">
                <a:latin typeface="+mj-lt"/>
              </a:rPr>
              <a:t>na.approx</a:t>
            </a:r>
            <a:r>
              <a:rPr lang="en-US" dirty="0">
                <a:latin typeface="+mj-lt"/>
              </a:rPr>
              <a:t> </a:t>
            </a:r>
            <a:r>
              <a:rPr lang="en-US" dirty="0" smtClean="0">
                <a:latin typeface="+mj-lt"/>
              </a:rPr>
              <a:t>  interpolation is used to replace the missing values </a:t>
            </a:r>
            <a:endParaRPr lang="en-US" dirty="0" smtClean="0">
              <a:latin typeface="+mj-lt"/>
            </a:endParaRPr>
          </a:p>
          <a:p>
            <a:pPr marL="457200" lvl="1" indent="0">
              <a:buNone/>
            </a:pPr>
            <a:endParaRPr lang="en-US" dirty="0" smtClean="0">
              <a:latin typeface="+mj-lt"/>
            </a:endParaRPr>
          </a:p>
          <a:p>
            <a:endParaRPr lang="en-US" dirty="0">
              <a:latin typeface="+mj-lt"/>
            </a:endParaRPr>
          </a:p>
          <a:p>
            <a:endParaRPr lang="en-US" dirty="0">
              <a:latin typeface="+mj-lt"/>
            </a:endParaRPr>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3683766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of missing data </a:t>
            </a:r>
            <a:r>
              <a:rPr lang="en-US" dirty="0" smtClean="0"/>
              <a:t>III</a:t>
            </a:r>
            <a:endParaRPr lang="en-US" dirty="0"/>
          </a:p>
        </p:txBody>
      </p:sp>
      <p:sp>
        <p:nvSpPr>
          <p:cNvPr id="3" name="Content Placeholder 2"/>
          <p:cNvSpPr>
            <a:spLocks noGrp="1"/>
          </p:cNvSpPr>
          <p:nvPr>
            <p:ph idx="1"/>
          </p:nvPr>
        </p:nvSpPr>
        <p:spPr>
          <a:xfrm>
            <a:off x="838200" y="1825625"/>
            <a:ext cx="10515600" cy="4937640"/>
          </a:xfrm>
        </p:spPr>
        <p:txBody>
          <a:bodyPr>
            <a:noAutofit/>
          </a:bodyPr>
          <a:lstStyle/>
          <a:p>
            <a:r>
              <a:rPr lang="en-US" sz="2400" dirty="0" smtClean="0">
                <a:latin typeface="+mj-lt"/>
              </a:rPr>
              <a:t>Missing variable dummies</a:t>
            </a:r>
          </a:p>
          <a:p>
            <a:pPr lvl="1"/>
            <a:r>
              <a:rPr lang="en-US" sz="2000" dirty="0" smtClean="0">
                <a:latin typeface="+mj-lt"/>
              </a:rPr>
              <a:t>create a missing variable dummy to signify that the variable is missing for a given customer</a:t>
            </a:r>
          </a:p>
          <a:p>
            <a:pPr lvl="1"/>
            <a:r>
              <a:rPr lang="en-US" sz="2000" dirty="0" smtClean="0">
                <a:latin typeface="+mj-lt"/>
              </a:rPr>
              <a:t>For example:</a:t>
            </a:r>
            <a:endParaRPr lang="en-US" sz="2000" dirty="0">
              <a:latin typeface="+mj-lt"/>
            </a:endParaRPr>
          </a:p>
          <a:p>
            <a:pPr lvl="2"/>
            <a:r>
              <a:rPr lang="en-US" sz="1800" i="1" dirty="0" err="1" smtClean="0">
                <a:latin typeface="+mj-lt"/>
              </a:rPr>
              <a:t>MISS</a:t>
            </a:r>
            <a:r>
              <a:rPr lang="en-US" sz="1800" i="1" baseline="-25000" dirty="0" err="1" smtClean="0">
                <a:latin typeface="+mj-lt"/>
              </a:rPr>
              <a:t>i</a:t>
            </a:r>
            <a:r>
              <a:rPr lang="en-US" sz="1800" i="1" dirty="0" smtClean="0">
                <a:latin typeface="+mj-lt"/>
              </a:rPr>
              <a:t> </a:t>
            </a:r>
            <a:r>
              <a:rPr lang="en-US" sz="1800" i="1" dirty="0" smtClean="0">
                <a:latin typeface="+mj-lt"/>
              </a:rPr>
              <a:t>= </a:t>
            </a:r>
            <a:r>
              <a:rPr lang="en-US" sz="1800" dirty="0" smtClean="0">
                <a:latin typeface="+mj-lt"/>
              </a:rPr>
              <a:t>1 if income is missing for customer </a:t>
            </a:r>
            <a:r>
              <a:rPr lang="en-US" sz="1800" i="1" dirty="0" err="1" smtClean="0">
                <a:latin typeface="+mj-lt"/>
              </a:rPr>
              <a:t>i</a:t>
            </a:r>
            <a:r>
              <a:rPr lang="en-US" sz="1800" i="1" dirty="0" smtClean="0">
                <a:latin typeface="+mj-lt"/>
              </a:rPr>
              <a:t>,</a:t>
            </a:r>
            <a:r>
              <a:rPr lang="en-US" sz="1800" dirty="0" smtClean="0">
                <a:latin typeface="+mj-lt"/>
              </a:rPr>
              <a:t> and 0 if not missing</a:t>
            </a:r>
          </a:p>
          <a:p>
            <a:pPr lvl="2"/>
            <a:r>
              <a:rPr lang="en-US" sz="1800" i="1" dirty="0" err="1" smtClean="0">
                <a:latin typeface="+mj-lt"/>
              </a:rPr>
              <a:t>INCOME_NEW</a:t>
            </a:r>
            <a:r>
              <a:rPr lang="en-US" sz="1800" i="1" baseline="-25000" dirty="0" err="1" smtClean="0">
                <a:latin typeface="+mj-lt"/>
              </a:rPr>
              <a:t>i</a:t>
            </a:r>
            <a:r>
              <a:rPr lang="en-US" sz="1800" i="1" dirty="0" smtClean="0">
                <a:latin typeface="+mj-lt"/>
              </a:rPr>
              <a:t> </a:t>
            </a:r>
            <a:r>
              <a:rPr lang="en-US" sz="1800" i="1" dirty="0" smtClean="0">
                <a:latin typeface="+mj-lt"/>
              </a:rPr>
              <a:t>= </a:t>
            </a:r>
            <a:r>
              <a:rPr lang="en-US" sz="1800" dirty="0" smtClean="0">
                <a:latin typeface="+mj-lt"/>
              </a:rPr>
              <a:t>customer </a:t>
            </a:r>
            <a:r>
              <a:rPr lang="en-US" sz="1800" i="1" dirty="0" smtClean="0">
                <a:latin typeface="+mj-lt"/>
              </a:rPr>
              <a:t>has</a:t>
            </a:r>
            <a:r>
              <a:rPr lang="en-US" sz="1800" dirty="0" smtClean="0">
                <a:latin typeface="+mj-lt"/>
              </a:rPr>
              <a:t> </a:t>
            </a:r>
            <a:r>
              <a:rPr lang="en-US" sz="1800" dirty="0" smtClean="0">
                <a:latin typeface="+mj-lt"/>
              </a:rPr>
              <a:t>income if income is not missing, and 0 if missing</a:t>
            </a:r>
          </a:p>
          <a:p>
            <a:pPr lvl="2"/>
            <a:r>
              <a:rPr lang="en-US" sz="1800" i="1" dirty="0" smtClean="0">
                <a:latin typeface="+mj-lt"/>
              </a:rPr>
              <a:t>Y</a:t>
            </a:r>
            <a:r>
              <a:rPr lang="en-US" sz="1800" i="1" baseline="-25000" dirty="0" smtClean="0">
                <a:latin typeface="+mj-lt"/>
              </a:rPr>
              <a:t>i</a:t>
            </a:r>
            <a:r>
              <a:rPr lang="en-US" sz="1800" dirty="0" smtClean="0">
                <a:latin typeface="+mj-lt"/>
              </a:rPr>
              <a:t> = dependent variable to be predicted for customer </a:t>
            </a:r>
            <a:r>
              <a:rPr lang="en-US" sz="1800" i="1" dirty="0" err="1" smtClean="0">
                <a:latin typeface="+mj-lt"/>
              </a:rPr>
              <a:t>i</a:t>
            </a:r>
            <a:r>
              <a:rPr lang="en-US" sz="1800" i="1" dirty="0" smtClean="0">
                <a:latin typeface="+mj-lt"/>
              </a:rPr>
              <a:t>, </a:t>
            </a:r>
            <a:r>
              <a:rPr lang="en-US" sz="1800" dirty="0" smtClean="0">
                <a:latin typeface="+mj-lt"/>
              </a:rPr>
              <a:t>e.g., profit</a:t>
            </a:r>
            <a:endParaRPr lang="en-US" sz="1800" baseline="-25000" dirty="0">
              <a:latin typeface="+mj-lt"/>
            </a:endParaRPr>
          </a:p>
          <a:p>
            <a:pPr lvl="2"/>
            <a:r>
              <a:rPr lang="en-US" sz="1800" dirty="0" smtClean="0">
                <a:latin typeface="+mj-lt"/>
              </a:rPr>
              <a:t>The model is then: </a:t>
            </a:r>
            <a:r>
              <a:rPr lang="en-US" sz="1800" i="1" dirty="0" smtClean="0">
                <a:latin typeface="+mj-lt"/>
              </a:rPr>
              <a:t>Y</a:t>
            </a:r>
            <a:r>
              <a:rPr lang="en-US" sz="1800" i="1" baseline="-25000" dirty="0" smtClean="0">
                <a:latin typeface="+mj-lt"/>
              </a:rPr>
              <a:t>i </a:t>
            </a:r>
            <a:r>
              <a:rPr lang="en-US" sz="1800" dirty="0" smtClean="0">
                <a:latin typeface="+mj-lt"/>
              </a:rPr>
              <a:t>= </a:t>
            </a:r>
            <a:r>
              <a:rPr lang="el-GR" sz="1800" i="1" dirty="0" smtClean="0">
                <a:latin typeface="+mj-lt"/>
              </a:rPr>
              <a:t>β</a:t>
            </a:r>
            <a:r>
              <a:rPr lang="en-US" sz="1800" i="1" baseline="-25000" dirty="0" smtClean="0">
                <a:latin typeface="+mj-lt"/>
              </a:rPr>
              <a:t>0</a:t>
            </a:r>
            <a:r>
              <a:rPr lang="en-US" sz="1800" baseline="-25000" dirty="0" smtClean="0">
                <a:latin typeface="+mj-lt"/>
              </a:rPr>
              <a:t> </a:t>
            </a:r>
            <a:r>
              <a:rPr lang="en-US" sz="1800" dirty="0" smtClean="0">
                <a:latin typeface="+mj-lt"/>
              </a:rPr>
              <a:t>+</a:t>
            </a:r>
            <a:r>
              <a:rPr lang="en-US" sz="1800" baseline="-25000" dirty="0" smtClean="0">
                <a:latin typeface="+mj-lt"/>
              </a:rPr>
              <a:t> </a:t>
            </a:r>
            <a:r>
              <a:rPr lang="el-GR" sz="1800" i="1" dirty="0" smtClean="0">
                <a:latin typeface="+mj-lt"/>
              </a:rPr>
              <a:t>β</a:t>
            </a:r>
            <a:r>
              <a:rPr lang="en-US" sz="1800" i="1" baseline="-25000" dirty="0" smtClean="0">
                <a:latin typeface="+mj-lt"/>
              </a:rPr>
              <a:t>1</a:t>
            </a:r>
            <a:r>
              <a:rPr lang="en-US" sz="1800" i="1" dirty="0" smtClean="0">
                <a:latin typeface="+mj-lt"/>
              </a:rPr>
              <a:t>MISS</a:t>
            </a:r>
            <a:r>
              <a:rPr lang="en-US" sz="1800" i="1" baseline="-25000" dirty="0" smtClean="0">
                <a:latin typeface="+mj-lt"/>
              </a:rPr>
              <a:t>i </a:t>
            </a:r>
            <a:r>
              <a:rPr lang="en-US" sz="1800" i="1" dirty="0" smtClean="0">
                <a:latin typeface="+mj-lt"/>
              </a:rPr>
              <a:t>+ </a:t>
            </a:r>
            <a:r>
              <a:rPr lang="el-GR" sz="1800" i="1" dirty="0" smtClean="0">
                <a:latin typeface="+mj-lt"/>
              </a:rPr>
              <a:t>β</a:t>
            </a:r>
            <a:r>
              <a:rPr lang="en-US" sz="1800" i="1" baseline="-25000" dirty="0" smtClean="0">
                <a:latin typeface="+mj-lt"/>
              </a:rPr>
              <a:t>2</a:t>
            </a:r>
            <a:r>
              <a:rPr lang="en-US" sz="1800" i="1" dirty="0" smtClean="0">
                <a:latin typeface="+mj-lt"/>
              </a:rPr>
              <a:t>INCOME_NEW</a:t>
            </a:r>
            <a:r>
              <a:rPr lang="en-US" sz="1800" i="1" baseline="-25000" dirty="0" smtClean="0">
                <a:latin typeface="+mj-lt"/>
              </a:rPr>
              <a:t>i </a:t>
            </a:r>
            <a:r>
              <a:rPr lang="en-US" sz="1800" dirty="0" smtClean="0">
                <a:latin typeface="+mj-lt"/>
              </a:rPr>
              <a:t>+ </a:t>
            </a:r>
            <a:r>
              <a:rPr lang="el-GR" sz="1800" i="1" dirty="0" smtClean="0">
                <a:latin typeface="+mj-lt"/>
              </a:rPr>
              <a:t>ε</a:t>
            </a:r>
            <a:r>
              <a:rPr lang="en-US" sz="1800" i="1" baseline="-25000" dirty="0" err="1" smtClean="0">
                <a:latin typeface="+mj-lt"/>
              </a:rPr>
              <a:t>i</a:t>
            </a:r>
            <a:endParaRPr lang="en-US" sz="1800" i="1" baseline="-25000" dirty="0" smtClean="0">
              <a:latin typeface="+mj-lt"/>
            </a:endParaRPr>
          </a:p>
          <a:p>
            <a:pPr lvl="3"/>
            <a:r>
              <a:rPr lang="en-US" sz="1600" i="1" dirty="0" err="1" smtClean="0">
                <a:latin typeface="+mj-lt"/>
              </a:rPr>
              <a:t>Ŷ</a:t>
            </a:r>
            <a:r>
              <a:rPr lang="en-US" sz="1600" i="1" baseline="-25000" dirty="0" err="1" smtClean="0">
                <a:latin typeface="+mj-lt"/>
              </a:rPr>
              <a:t>i</a:t>
            </a:r>
            <a:r>
              <a:rPr lang="en-US" sz="1600" i="1" dirty="0" smtClean="0">
                <a:latin typeface="+mj-lt"/>
              </a:rPr>
              <a:t> = </a:t>
            </a:r>
            <a:r>
              <a:rPr lang="el-GR" sz="1600" i="1" dirty="0" smtClean="0">
                <a:latin typeface="+mj-lt"/>
              </a:rPr>
              <a:t>β</a:t>
            </a:r>
            <a:r>
              <a:rPr lang="en-US" sz="1600" i="1" baseline="-25000" dirty="0" smtClean="0">
                <a:latin typeface="+mj-lt"/>
              </a:rPr>
              <a:t>0</a:t>
            </a:r>
            <a:r>
              <a:rPr lang="en-US" sz="1600" baseline="-25000" dirty="0" smtClean="0">
                <a:latin typeface="+mj-lt"/>
              </a:rPr>
              <a:t> </a:t>
            </a:r>
            <a:r>
              <a:rPr lang="en-US" sz="1600" dirty="0" smtClean="0">
                <a:latin typeface="+mj-lt"/>
              </a:rPr>
              <a:t>+</a:t>
            </a:r>
            <a:r>
              <a:rPr lang="en-US" sz="1600" baseline="-25000" dirty="0" smtClean="0">
                <a:latin typeface="+mj-lt"/>
              </a:rPr>
              <a:t> </a:t>
            </a:r>
            <a:r>
              <a:rPr lang="el-GR" sz="1600" i="1" dirty="0" smtClean="0">
                <a:latin typeface="+mj-lt"/>
              </a:rPr>
              <a:t>β</a:t>
            </a:r>
            <a:r>
              <a:rPr lang="en-US" sz="1600" i="1" baseline="-25000" dirty="0" smtClean="0">
                <a:latin typeface="+mj-lt"/>
              </a:rPr>
              <a:t>1</a:t>
            </a:r>
            <a:r>
              <a:rPr lang="en-US" sz="1600" dirty="0" smtClean="0">
                <a:latin typeface="+mj-lt"/>
              </a:rPr>
              <a:t>,</a:t>
            </a:r>
            <a:r>
              <a:rPr lang="en-US" sz="1600" i="1" baseline="-25000" dirty="0" smtClean="0">
                <a:latin typeface="+mj-lt"/>
              </a:rPr>
              <a:t> </a:t>
            </a:r>
            <a:r>
              <a:rPr lang="en-US" sz="1600" dirty="0" smtClean="0">
                <a:latin typeface="+mj-lt"/>
              </a:rPr>
              <a:t>if income is missing for customer </a:t>
            </a:r>
            <a:r>
              <a:rPr lang="en-US" sz="1600" i="1" dirty="0" err="1" smtClean="0">
                <a:latin typeface="+mj-lt"/>
              </a:rPr>
              <a:t>i</a:t>
            </a:r>
            <a:endParaRPr lang="en-US" sz="1600" i="1" dirty="0" smtClean="0">
              <a:latin typeface="+mj-lt"/>
            </a:endParaRPr>
          </a:p>
          <a:p>
            <a:pPr lvl="3"/>
            <a:r>
              <a:rPr lang="en-US" sz="1600" i="1" dirty="0" err="1" smtClean="0">
                <a:latin typeface="+mj-lt"/>
              </a:rPr>
              <a:t>Ŷ</a:t>
            </a:r>
            <a:r>
              <a:rPr lang="en-US" sz="1600" i="1" baseline="-25000" dirty="0" err="1" smtClean="0">
                <a:latin typeface="+mj-lt"/>
              </a:rPr>
              <a:t>i</a:t>
            </a:r>
            <a:r>
              <a:rPr lang="en-US" sz="1600" i="1" dirty="0" smtClean="0">
                <a:latin typeface="+mj-lt"/>
              </a:rPr>
              <a:t> = </a:t>
            </a:r>
            <a:r>
              <a:rPr lang="el-GR" sz="1600" i="1" dirty="0" smtClean="0">
                <a:latin typeface="+mj-lt"/>
              </a:rPr>
              <a:t>β</a:t>
            </a:r>
            <a:r>
              <a:rPr lang="en-US" sz="1600" i="1" baseline="-25000" dirty="0" smtClean="0">
                <a:latin typeface="+mj-lt"/>
              </a:rPr>
              <a:t>0</a:t>
            </a:r>
            <a:r>
              <a:rPr lang="en-US" sz="1600" baseline="-25000" dirty="0" smtClean="0">
                <a:latin typeface="+mj-lt"/>
              </a:rPr>
              <a:t> </a:t>
            </a:r>
            <a:r>
              <a:rPr lang="en-US" sz="1600" dirty="0" smtClean="0">
                <a:latin typeface="+mj-lt"/>
              </a:rPr>
              <a:t>+</a:t>
            </a:r>
            <a:r>
              <a:rPr lang="en-US" sz="1600" baseline="-25000" dirty="0" smtClean="0">
                <a:latin typeface="+mj-lt"/>
              </a:rPr>
              <a:t> </a:t>
            </a:r>
            <a:r>
              <a:rPr lang="el-GR" sz="1600" i="1" dirty="0" smtClean="0">
                <a:latin typeface="+mj-lt"/>
              </a:rPr>
              <a:t>β</a:t>
            </a:r>
            <a:r>
              <a:rPr lang="en-US" sz="1600" i="1" baseline="-25000" dirty="0" smtClean="0">
                <a:latin typeface="+mj-lt"/>
              </a:rPr>
              <a:t>2</a:t>
            </a:r>
            <a:r>
              <a:rPr lang="en-US" sz="1600" dirty="0" smtClean="0">
                <a:latin typeface="+mj-lt"/>
              </a:rPr>
              <a:t>,</a:t>
            </a:r>
            <a:r>
              <a:rPr lang="en-US" sz="1600" i="1" baseline="-25000" dirty="0" smtClean="0">
                <a:latin typeface="+mj-lt"/>
              </a:rPr>
              <a:t> </a:t>
            </a:r>
            <a:r>
              <a:rPr lang="en-US" sz="1600" dirty="0" smtClean="0">
                <a:latin typeface="+mj-lt"/>
              </a:rPr>
              <a:t>if income is not missing for customer </a:t>
            </a:r>
            <a:r>
              <a:rPr lang="en-US" sz="1600" i="1" dirty="0" err="1" smtClean="0">
                <a:latin typeface="+mj-lt"/>
              </a:rPr>
              <a:t>i</a:t>
            </a:r>
            <a:endParaRPr lang="en-US" sz="1600" i="1" dirty="0" smtClean="0">
              <a:latin typeface="+mj-lt"/>
            </a:endParaRPr>
          </a:p>
          <a:p>
            <a:pPr lvl="1"/>
            <a:endParaRPr lang="en-US" sz="2000" dirty="0" smtClean="0">
              <a:latin typeface="+mj-lt"/>
            </a:endParaRPr>
          </a:p>
          <a:p>
            <a:pPr lvl="1"/>
            <a:r>
              <a:rPr lang="en-US" sz="2000" dirty="0" smtClean="0">
                <a:latin typeface="+mj-lt"/>
              </a:rPr>
              <a:t>This </a:t>
            </a:r>
            <a:r>
              <a:rPr lang="en-US" sz="2000" dirty="0" smtClean="0">
                <a:latin typeface="+mj-lt"/>
              </a:rPr>
              <a:t>technique can also be used after single or multiple imputation. The extra dummy takes on the value of 1 if the observation is imputed and 0 if the observation is complete. If the imputation procedure is unbiased, the coefficient associated with the dummy variable will be estimated to be 0. If the coefficient is not zero, the imputation method does not capture the pattern of missing data appropriately.</a:t>
            </a:r>
            <a:endParaRPr lang="en-US" sz="2000" dirty="0">
              <a:latin typeface="+mj-lt"/>
            </a:endParaRPr>
          </a:p>
          <a:p>
            <a:endParaRPr lang="en-US" sz="2400" dirty="0" smtClean="0">
              <a:latin typeface="+mj-lt"/>
            </a:endParaRPr>
          </a:p>
          <a:p>
            <a:endParaRPr lang="en-US" sz="2400" dirty="0">
              <a:latin typeface="+mj-lt"/>
            </a:endParaRPr>
          </a:p>
          <a:p>
            <a:endParaRPr lang="en-US" sz="2400" dirty="0">
              <a:latin typeface="+mj-lt"/>
            </a:endParaRPr>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101414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77802" y="3680911"/>
            <a:ext cx="5707387" cy="3043668"/>
            <a:chOff x="3280094" y="3670170"/>
            <a:chExt cx="5041785" cy="2623537"/>
          </a:xfrm>
        </p:grpSpPr>
        <p:pic>
          <p:nvPicPr>
            <p:cNvPr id="5" name="Picture 4"/>
            <p:cNvPicPr>
              <a:picLocks noChangeAspect="1"/>
            </p:cNvPicPr>
            <p:nvPr/>
          </p:nvPicPr>
          <p:blipFill rotWithShape="1">
            <a:blip r:embed="rId2"/>
            <a:srcRect l="28593" t="61895" r="38309" b="7488"/>
            <a:stretch/>
          </p:blipFill>
          <p:spPr>
            <a:xfrm>
              <a:off x="3280094" y="3670170"/>
              <a:ext cx="5041785" cy="2623537"/>
            </a:xfrm>
            <a:prstGeom prst="rect">
              <a:avLst/>
            </a:prstGeom>
          </p:spPr>
        </p:pic>
        <p:sp>
          <p:nvSpPr>
            <p:cNvPr id="9" name="Rectangle 8"/>
            <p:cNvSpPr/>
            <p:nvPr/>
          </p:nvSpPr>
          <p:spPr>
            <a:xfrm>
              <a:off x="5478162" y="3962400"/>
              <a:ext cx="1062681" cy="222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Assumptions of Linear Regression Model</a:t>
            </a:r>
            <a:endParaRPr lang="en-US" dirty="0"/>
          </a:p>
        </p:txBody>
      </p:sp>
      <p:sp>
        <p:nvSpPr>
          <p:cNvPr id="6" name="Rectangle 5"/>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mc:AlternateContent xmlns:mc="http://schemas.openxmlformats.org/markup-compatibility/2006">
        <mc:Choice xmlns:a14="http://schemas.microsoft.com/office/drawing/2010/main" Requires="a14">
          <p:sp>
            <p:nvSpPr>
              <p:cNvPr id="4" name="TextBox 3"/>
              <p:cNvSpPr txBox="1"/>
              <p:nvPr/>
            </p:nvSpPr>
            <p:spPr>
              <a:xfrm>
                <a:off x="907371" y="1715603"/>
                <a:ext cx="6929306" cy="1631216"/>
              </a:xfrm>
              <a:prstGeom prst="rect">
                <a:avLst/>
              </a:prstGeom>
              <a:noFill/>
            </p:spPr>
            <p:txBody>
              <a:bodyPr wrap="square" rtlCol="0">
                <a:spAutoFit/>
              </a:bodyPr>
              <a:lstStyle/>
              <a:p>
                <a:r>
                  <a:rPr lang="en-US" sz="2000" dirty="0" smtClean="0">
                    <a:latin typeface="+mj-lt"/>
                  </a:rPr>
                  <a:t>Assumptions (not required for exam)</a:t>
                </a:r>
              </a:p>
              <a:p>
                <a:pPr marL="285750" indent="-285750">
                  <a:buFontTx/>
                  <a:buChar char="-"/>
                </a:pPr>
                <a:r>
                  <a:rPr lang="en-US" sz="2000" dirty="0" smtClean="0">
                    <a:latin typeface="+mj-lt"/>
                  </a:rPr>
                  <a:t>Error term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rPr>
                          <m:t>𝑖</m:t>
                        </m:r>
                      </m:sub>
                    </m:sSub>
                  </m:oMath>
                </a14:m>
                <a:r>
                  <a:rPr lang="en-US" sz="2000" dirty="0" smtClean="0">
                    <a:latin typeface="+mj-lt"/>
                  </a:rPr>
                  <a:t> normally distributed</a:t>
                </a:r>
              </a:p>
              <a:p>
                <a:pPr marL="285750" indent="-285750">
                  <a:buFontTx/>
                  <a:buChar char="-"/>
                </a:pPr>
                <a:r>
                  <a:rPr lang="en-US" sz="2000" dirty="0" smtClean="0">
                    <a:latin typeface="+mj-lt"/>
                  </a:rPr>
                  <a:t>Mean of the error is zero: E(</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rPr>
                          <m:t>𝑖</m:t>
                        </m:r>
                      </m:sub>
                    </m:sSub>
                  </m:oMath>
                </a14:m>
                <a:r>
                  <a:rPr lang="en-US" sz="2000" dirty="0"/>
                  <a:t> </a:t>
                </a:r>
                <a:r>
                  <a:rPr lang="en-US" sz="2000" dirty="0" smtClean="0">
                    <a:latin typeface="+mj-lt"/>
                  </a:rPr>
                  <a:t>)=0</a:t>
                </a:r>
              </a:p>
              <a:p>
                <a:pPr marL="285750" indent="-285750">
                  <a:buFontTx/>
                  <a:buChar char="-"/>
                </a:pPr>
                <a:r>
                  <a:rPr lang="en-US" sz="2000" dirty="0" smtClean="0">
                    <a:latin typeface="+mj-lt"/>
                  </a:rPr>
                  <a:t>Variance of the error term is constant, independent of X</a:t>
                </a:r>
              </a:p>
              <a:p>
                <a:pPr marL="285750" indent="-285750">
                  <a:buFontTx/>
                  <a:buChar char="-"/>
                </a:pPr>
                <a:r>
                  <a:rPr lang="en-US" sz="2000" dirty="0" smtClean="0">
                    <a:latin typeface="+mj-lt"/>
                  </a:rPr>
                  <a:t>All the error terms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rPr>
                          <m:t>𝑖</m:t>
                        </m:r>
                      </m:sub>
                    </m:sSub>
                  </m:oMath>
                </a14:m>
                <a:r>
                  <a:rPr lang="en-US" sz="2000" dirty="0"/>
                  <a:t> </a:t>
                </a:r>
                <a:r>
                  <a:rPr lang="en-US" sz="2000" dirty="0" smtClean="0">
                    <a:latin typeface="+mj-lt"/>
                  </a:rPr>
                  <a:t> are independent of each other</a:t>
                </a:r>
                <a:endParaRPr lang="en-US" sz="2000" dirty="0">
                  <a:latin typeface="+mj-lt"/>
                </a:endParaRPr>
              </a:p>
            </p:txBody>
          </p:sp>
        </mc:Choice>
        <mc:Fallback>
          <p:sp>
            <p:nvSpPr>
              <p:cNvPr id="4" name="TextBox 3"/>
              <p:cNvSpPr txBox="1">
                <a:spLocks noRot="1" noChangeAspect="1" noMove="1" noResize="1" noEditPoints="1" noAdjustHandles="1" noChangeArrowheads="1" noChangeShapeType="1" noTextEdit="1"/>
              </p:cNvSpPr>
              <p:nvPr/>
            </p:nvSpPr>
            <p:spPr>
              <a:xfrm>
                <a:off x="907371" y="1715603"/>
                <a:ext cx="6929306" cy="1631216"/>
              </a:xfrm>
              <a:prstGeom prst="rect">
                <a:avLst/>
              </a:prstGeom>
              <a:blipFill rotWithShape="0">
                <a:blip r:embed="rId3"/>
                <a:stretch>
                  <a:fillRect l="-967" t="-1866" b="-59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177792" y="3564791"/>
                <a:ext cx="4850877" cy="397609"/>
              </a:xfrm>
              <a:prstGeom prst="rect">
                <a:avLst/>
              </a:prstGeom>
              <a:noFill/>
            </p:spPr>
            <p:txBody>
              <a:bodyPr wrap="square" rtlCol="0">
                <a:spAutoFit/>
              </a:bodyPr>
              <a:lstStyle/>
              <a:p>
                <a:r>
                  <a:rPr lang="en-US" dirty="0" smtClean="0">
                    <a:latin typeface="+mj-lt"/>
                  </a:rPr>
                  <a:t>Conditional mean model </a:t>
                </a:r>
                <a14:m>
                  <m:oMath xmlns:m="http://schemas.openxmlformats.org/officeDocument/2006/math">
                    <m:r>
                      <a:rPr lang="en-US" b="0" i="1" smtClean="0">
                        <a:latin typeface="+mj-lt"/>
                      </a:rPr>
                      <m:t>𝐸</m:t>
                    </m:r>
                    <m:d>
                      <m:dPr>
                        <m:ctrlPr>
                          <a:rPr lang="en-US" b="0" i="1" smtClean="0">
                            <a:latin typeface="+mj-lt"/>
                          </a:rPr>
                        </m:ctrlPr>
                      </m:dPr>
                      <m:e>
                        <m:r>
                          <a:rPr lang="en-US" b="0" i="1" smtClean="0">
                            <a:latin typeface="+mj-lt"/>
                          </a:rPr>
                          <m:t>𝑌</m:t>
                        </m:r>
                      </m:e>
                      <m:e>
                        <m:r>
                          <a:rPr lang="en-US" b="0" i="1" smtClean="0">
                            <a:latin typeface="+mj-lt"/>
                          </a:rPr>
                          <m:t>𝑋</m:t>
                        </m:r>
                      </m:e>
                    </m:d>
                    <m:r>
                      <a:rPr lang="en-US" b="0" i="1" smtClean="0">
                        <a:latin typeface="+mj-lt"/>
                      </a:rPr>
                      <m:t>=</m:t>
                    </m:r>
                    <m:sSub>
                      <m:sSubPr>
                        <m:ctrlPr>
                          <a:rPr lang="en-US" b="0" i="1" smtClean="0">
                            <a:latin typeface="+mj-lt"/>
                          </a:rPr>
                        </m:ctrlPr>
                      </m:sSubPr>
                      <m:e>
                        <m:r>
                          <a:rPr lang="en-US" b="0" i="1" smtClean="0">
                            <a:latin typeface="+mj-lt"/>
                            <a:ea typeface="Cambria Math" panose="02040503050406030204" pitchFamily="18" charset="0"/>
                          </a:rPr>
                          <m:t>𝛽</m:t>
                        </m:r>
                      </m:e>
                      <m:sub>
                        <m:r>
                          <a:rPr lang="en-US" b="0" i="1" smtClean="0">
                            <a:latin typeface="+mj-lt"/>
                          </a:rPr>
                          <m:t>0</m:t>
                        </m:r>
                      </m:sub>
                    </m:sSub>
                    <m:r>
                      <a:rPr lang="en-US" b="0" i="1" smtClean="0">
                        <a:latin typeface="+mj-lt"/>
                      </a:rPr>
                      <m:t>+</m:t>
                    </m:r>
                    <m:sSub>
                      <m:sSubPr>
                        <m:ctrlPr>
                          <a:rPr lang="en-US" b="0" i="1" smtClean="0">
                            <a:latin typeface="+mj-lt"/>
                          </a:rPr>
                        </m:ctrlPr>
                      </m:sSubPr>
                      <m:e>
                        <m:r>
                          <a:rPr lang="en-US" b="0" i="1" smtClean="0">
                            <a:latin typeface="+mj-lt"/>
                            <a:ea typeface="Cambria Math" panose="02040503050406030204" pitchFamily="18" charset="0"/>
                          </a:rPr>
                          <m:t>𝛽</m:t>
                        </m:r>
                      </m:e>
                      <m:sub>
                        <m:r>
                          <a:rPr lang="en-US" b="0" i="1" smtClean="0">
                            <a:latin typeface="+mj-lt"/>
                            <a:ea typeface="Cambria Math" panose="02040503050406030204" pitchFamily="18" charset="0"/>
                          </a:rPr>
                          <m:t>1</m:t>
                        </m:r>
                      </m:sub>
                    </m:sSub>
                    <m:r>
                      <a:rPr lang="en-US" b="0" i="1" smtClean="0">
                        <a:latin typeface="+mj-lt"/>
                      </a:rPr>
                      <m:t>𝑥</m:t>
                    </m:r>
                  </m:oMath>
                </a14:m>
                <a:endParaRPr lang="en-US" dirty="0">
                  <a:latin typeface="+mj-lt"/>
                </a:endParaRPr>
              </a:p>
            </p:txBody>
          </p:sp>
        </mc:Choice>
        <mc:Fallback>
          <p:sp>
            <p:nvSpPr>
              <p:cNvPr id="8" name="TextBox 7"/>
              <p:cNvSpPr txBox="1">
                <a:spLocks noRot="1" noChangeAspect="1" noMove="1" noResize="1" noEditPoints="1" noAdjustHandles="1" noChangeArrowheads="1" noChangeShapeType="1" noTextEdit="1"/>
              </p:cNvSpPr>
              <p:nvPr/>
            </p:nvSpPr>
            <p:spPr>
              <a:xfrm>
                <a:off x="4177792" y="3564791"/>
                <a:ext cx="4850877" cy="397609"/>
              </a:xfrm>
              <a:prstGeom prst="rect">
                <a:avLst/>
              </a:prstGeom>
              <a:blipFill rotWithShape="0">
                <a:blip r:embed="rId4"/>
                <a:stretch>
                  <a:fillRect l="-1005" t="-7692" b="-18462"/>
                </a:stretch>
              </a:blipFill>
            </p:spPr>
            <p:txBody>
              <a:bodyPr/>
              <a:lstStyle/>
              <a:p>
                <a:r>
                  <a:rPr lang="en-US">
                    <a:noFill/>
                  </a:rPr>
                  <a:t> </a:t>
                </a:r>
              </a:p>
            </p:txBody>
          </p:sp>
        </mc:Fallback>
      </mc:AlternateContent>
    </p:spTree>
    <p:extLst>
      <p:ext uri="{BB962C8B-B14F-4D97-AF65-F5344CB8AC3E}">
        <p14:creationId xmlns:p14="http://schemas.microsoft.com/office/powerpoint/2010/main" val="300987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itle 3"/>
              <p:cNvSpPr>
                <a:spLocks noGrp="1"/>
              </p:cNvSpPr>
              <p:nvPr>
                <p:ph type="title"/>
              </p:nvPr>
            </p:nvSpPr>
            <p:spPr/>
            <p:txBody>
              <a:bodyPr>
                <a:normAutofit/>
              </a:bodyPr>
              <a:lstStyle/>
              <a:p>
                <a:r>
                  <a:rPr lang="en-US" sz="3600" dirty="0" smtClean="0"/>
                  <a:t>Further illustration of the conditional mean linear regression model </a:t>
                </a:r>
                <a14:m>
                  <m:oMath xmlns:m="http://schemas.openxmlformats.org/officeDocument/2006/math">
                    <m:r>
                      <a:rPr lang="en-US" sz="3600" b="0" i="1" smtClean="0">
                        <a:latin typeface="Cambria Math" panose="02040503050406030204" pitchFamily="18" charset="0"/>
                      </a:rPr>
                      <m:t>𝐸</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𝑦</m:t>
                        </m:r>
                      </m:e>
                      <m:e>
                        <m:r>
                          <a:rPr lang="en-US" sz="3600" b="0" i="1" smtClean="0">
                            <a:latin typeface="Cambria Math" panose="02040503050406030204" pitchFamily="18" charset="0"/>
                          </a:rPr>
                          <m:t>𝑥</m:t>
                        </m:r>
                      </m:e>
                    </m:d>
                    <m:r>
                      <a:rPr lang="en-US" sz="3600" b="0" i="1" smtClean="0">
                        <a:latin typeface="Cambria Math" panose="02040503050406030204" pitchFamily="18" charset="0"/>
                      </a:rPr>
                      <m:t>=</m:t>
                    </m:r>
                    <m:r>
                      <a:rPr lang="en-US" sz="3600" b="0" i="1" smtClean="0">
                        <a:latin typeface="Cambria Math" panose="02040503050406030204" pitchFamily="18" charset="0"/>
                      </a:rPr>
                      <m:t>𝑎</m:t>
                    </m:r>
                    <m:r>
                      <a:rPr lang="en-US" sz="3600" b="0" i="1" smtClean="0">
                        <a:latin typeface="Cambria Math" panose="02040503050406030204" pitchFamily="18" charset="0"/>
                      </a:rPr>
                      <m:t>+</m:t>
                    </m:r>
                    <m:r>
                      <a:rPr lang="en-US" sz="3600" b="0" i="1" smtClean="0">
                        <a:latin typeface="Cambria Math" panose="02040503050406030204" pitchFamily="18" charset="0"/>
                      </a:rPr>
                      <m:t>𝑏𝑥</m:t>
                    </m:r>
                  </m:oMath>
                </a14:m>
                <a:endParaRPr lang="en-US" sz="3600" dirty="0"/>
              </a:p>
            </p:txBody>
          </p:sp>
        </mc:Choice>
        <mc:Fallback>
          <p:sp>
            <p:nvSpPr>
              <p:cNvPr id="4" name="Title 3"/>
              <p:cNvSpPr>
                <a:spLocks noGrp="1" noRot="1" noChangeAspect="1" noMove="1" noResize="1" noEditPoints="1" noAdjustHandles="1" noChangeArrowheads="1" noChangeShapeType="1" noTextEdit="1"/>
              </p:cNvSpPr>
              <p:nvPr>
                <p:ph type="title"/>
              </p:nvPr>
            </p:nvSpPr>
            <p:spPr>
              <a:blipFill rotWithShape="0">
                <a:blip r:embed="rId2"/>
                <a:stretch>
                  <a:fillRect l="-1797" t="-1843" b="-8295"/>
                </a:stretch>
              </a:blipFill>
            </p:spPr>
            <p:txBody>
              <a:bodyPr/>
              <a:lstStyle/>
              <a:p>
                <a:r>
                  <a:rPr lang="en-US">
                    <a:noFill/>
                  </a:rPr>
                  <a:t> </a:t>
                </a:r>
              </a:p>
            </p:txBody>
          </p:sp>
        </mc:Fallback>
      </mc:AlternateContent>
      <p:pic>
        <p:nvPicPr>
          <p:cNvPr id="1026" name="Picture 2" descr="Image result for linear reg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283" y="2176146"/>
            <a:ext cx="6335841" cy="46818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388454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 of </a:t>
            </a:r>
            <a:r>
              <a:rPr lang="en-US" dirty="0" smtClean="0"/>
              <a:t>Variance</a:t>
            </a:r>
            <a:endParaRPr lang="en-US" dirty="0"/>
          </a:p>
        </p:txBody>
      </p:sp>
      <p:pic>
        <p:nvPicPr>
          <p:cNvPr id="2052" name="Picture 4"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18160"/>
          <a:stretch/>
        </p:blipFill>
        <p:spPr bwMode="auto">
          <a:xfrm>
            <a:off x="1691147" y="1834956"/>
            <a:ext cx="7511846" cy="46107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21392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sz="4000" dirty="0" smtClean="0">
                <a:cs typeface="Times New Roman" panose="02020603050405020304" pitchFamily="18" charset="0"/>
              </a:rPr>
              <a:t>Decomposition of Variance I</a:t>
            </a:r>
            <a:endParaRPr lang="en-US" altLang="en-US" sz="4000" baseline="30000" dirty="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0115" name="Rectangle 3"/>
              <p:cNvSpPr>
                <a:spLocks noGrp="1" noChangeArrowheads="1"/>
              </p:cNvSpPr>
              <p:nvPr>
                <p:ph type="body" idx="1"/>
              </p:nvPr>
            </p:nvSpPr>
            <p:spPr/>
            <p:txBody>
              <a:bodyPr>
                <a:normAutofit/>
              </a:bodyPr>
              <a:lstStyle/>
              <a:p>
                <a:pPr lvl="2"/>
                <a:r>
                  <a:rPr lang="en-US" altLang="en-US" sz="2400" dirty="0">
                    <a:cs typeface="Times New Roman" panose="02020603050405020304" pitchFamily="18" charset="0"/>
                  </a:rPr>
                  <a:t>Total Deviation</a:t>
                </a:r>
                <a:r>
                  <a:rPr lang="en-US" altLang="en-US" sz="2400" dirty="0"/>
                  <a:t> </a:t>
                </a:r>
              </a:p>
              <a:p>
                <a:pPr lvl="2"/>
                <a:endParaRPr lang="en-US" altLang="en-US" sz="2400" dirty="0"/>
              </a:p>
              <a:p>
                <a:pPr lvl="2">
                  <a:buFont typeface="Wingdings" panose="05000000000000000000" pitchFamily="2" charset="2"/>
                  <a:buNone/>
                </a:pPr>
                <a:endParaRPr lang="en-US" altLang="en-US" sz="2400" dirty="0" smtClean="0">
                  <a:cs typeface="Times New Roman" panose="02020603050405020304" pitchFamily="18" charset="0"/>
                </a:endParaRPr>
              </a:p>
              <a:p>
                <a:pPr lvl="2">
                  <a:buFont typeface="Wingdings" panose="05000000000000000000" pitchFamily="2" charset="2"/>
                  <a:buNone/>
                </a:pPr>
                <a:r>
                  <a:rPr lang="en-US" altLang="en-US" sz="2400" dirty="0" smtClean="0">
                    <a:cs typeface="Times New Roman" panose="02020603050405020304" pitchFamily="18" charset="0"/>
                  </a:rPr>
                  <a:t>Total   =      </a:t>
                </a:r>
                <a:r>
                  <a:rPr lang="en-US" altLang="en-US" sz="2400" dirty="0">
                    <a:cs typeface="Times New Roman" panose="02020603050405020304" pitchFamily="18" charset="0"/>
                  </a:rPr>
                  <a:t>Explained   +       Unexplained</a:t>
                </a:r>
                <a:r>
                  <a:rPr lang="en-US" altLang="en-US" sz="2400" dirty="0"/>
                  <a:t> </a:t>
                </a:r>
              </a:p>
              <a:p>
                <a:pPr lvl="2">
                  <a:buFont typeface="Wingdings" panose="05000000000000000000" pitchFamily="2" charset="2"/>
                  <a:buNone/>
                </a:pPr>
                <a:r>
                  <a:rPr lang="en-US" altLang="en-US" sz="2400" dirty="0">
                    <a:cs typeface="Times New Roman" panose="02020603050405020304" pitchFamily="18" charset="0"/>
                  </a:rPr>
                  <a:t>Deviation    Deviation              Deviation</a:t>
                </a:r>
                <a:r>
                  <a:rPr lang="en-US" altLang="en-US" sz="2400" dirty="0"/>
                  <a:t> </a:t>
                </a:r>
              </a:p>
              <a:p>
                <a:pPr lvl="2">
                  <a:buFont typeface="Wingdings" panose="05000000000000000000" pitchFamily="2" charset="2"/>
                  <a:buNone/>
                </a:pPr>
                <a:endParaRPr lang="en-US" altLang="en-US" sz="2400" dirty="0"/>
              </a:p>
              <a:p>
                <a:pPr lvl="2"/>
                <a:r>
                  <a:rPr lang="en-US" altLang="en-US" sz="2200" dirty="0">
                    <a:cs typeface="Times New Roman" panose="02020603050405020304" pitchFamily="18" charset="0"/>
                  </a:rPr>
                  <a:t>The total distance from any point to  </a:t>
                </a:r>
                <a14:m>
                  <m:oMath xmlns:m="http://schemas.openxmlformats.org/officeDocument/2006/math">
                    <m:acc>
                      <m:accPr>
                        <m:chr m:val="̅"/>
                        <m:ctrlPr>
                          <a:rPr lang="en-US" altLang="en-US" sz="2200" i="1" smtClean="0">
                            <a:latin typeface="Cambria Math" panose="02040503050406030204" pitchFamily="18" charset="0"/>
                            <a:cs typeface="Times New Roman" panose="02020603050405020304" pitchFamily="18" charset="0"/>
                          </a:rPr>
                        </m:ctrlPr>
                      </m:accPr>
                      <m:e>
                        <m:r>
                          <m:rPr>
                            <m:sty m:val="p"/>
                          </m:rPr>
                          <a:rPr lang="en-US" altLang="zh-CN" sz="2200" i="1" smtClean="0">
                            <a:latin typeface="Cambria Math" panose="02040503050406030204" pitchFamily="18" charset="0"/>
                            <a:cs typeface="Times New Roman" panose="02020603050405020304" pitchFamily="18" charset="0"/>
                          </a:rPr>
                          <m:t>Y</m:t>
                        </m:r>
                      </m:e>
                    </m:acc>
                  </m:oMath>
                </a14:m>
                <a:r>
                  <a:rPr lang="en-US" altLang="en-US" sz="2200" dirty="0" smtClean="0">
                    <a:cs typeface="Times New Roman" panose="02020603050405020304" pitchFamily="18" charset="0"/>
                  </a:rPr>
                  <a:t>  </a:t>
                </a:r>
                <a:r>
                  <a:rPr lang="en-US" altLang="en-US" sz="2200" dirty="0">
                    <a:cs typeface="Times New Roman" panose="02020603050405020304" pitchFamily="18" charset="0"/>
                  </a:rPr>
                  <a:t>is the sum of the distance from Y to the regression line plus the distance from the regression line to  </a:t>
                </a:r>
                <a14:m>
                  <m:oMath xmlns:m="http://schemas.openxmlformats.org/officeDocument/2006/math">
                    <m:acc>
                      <m:accPr>
                        <m:chr m:val="̅"/>
                        <m:ctrlPr>
                          <a:rPr lang="en-US" altLang="en-US" sz="2200" i="1" smtClean="0">
                            <a:latin typeface="Cambria Math" panose="02040503050406030204" pitchFamily="18" charset="0"/>
                            <a:cs typeface="Times New Roman" panose="02020603050405020304" pitchFamily="18" charset="0"/>
                          </a:rPr>
                        </m:ctrlPr>
                      </m:accPr>
                      <m:e>
                        <m:r>
                          <m:rPr>
                            <m:sty m:val="p"/>
                          </m:rPr>
                          <a:rPr lang="en-US" altLang="zh-CN" sz="2200" i="1">
                            <a:latin typeface="Cambria Math" panose="02040503050406030204" pitchFamily="18" charset="0"/>
                            <a:cs typeface="Times New Roman" panose="02020603050405020304" pitchFamily="18" charset="0"/>
                          </a:rPr>
                          <m:t>Y</m:t>
                        </m:r>
                      </m:e>
                    </m:acc>
                  </m:oMath>
                </a14:m>
                <a:r>
                  <a:rPr lang="en-US" altLang="en-US" sz="2200" dirty="0" smtClean="0">
                    <a:cs typeface="Times New Roman" panose="02020603050405020304" pitchFamily="18" charset="0"/>
                  </a:rPr>
                  <a:t> </a:t>
                </a:r>
                <a:r>
                  <a:rPr lang="en-US" altLang="en-US" sz="2200" dirty="0">
                    <a:cs typeface="Times New Roman" panose="02020603050405020304" pitchFamily="18" charset="0"/>
                  </a:rPr>
                  <a:t>.</a:t>
                </a:r>
                <a:r>
                  <a:rPr lang="en-US" altLang="en-US" sz="2200" dirty="0"/>
                  <a:t> </a:t>
                </a:r>
              </a:p>
            </p:txBody>
          </p:sp>
        </mc:Choice>
        <mc:Fallback>
          <p:sp>
            <p:nvSpPr>
              <p:cNvPr id="90115" name="Rectangle 3"/>
              <p:cNvSpPr>
                <a:spLocks noGrp="1" noRot="1" noChangeAspect="1" noMove="1" noResize="1" noEditPoints="1" noAdjustHandles="1" noChangeArrowheads="1" noChangeShapeType="1" noTextEdit="1"/>
              </p:cNvSpPr>
              <p:nvPr>
                <p:ph type="body" idx="1"/>
              </p:nvPr>
            </p:nvSpPr>
            <p:spPr>
              <a:blipFill rotWithShape="0">
                <a:blip r:embed="rId2"/>
                <a:stretch>
                  <a:fillRect t="-1961"/>
                </a:stretch>
              </a:blipFill>
            </p:spPr>
            <p:txBody>
              <a:bodyPr/>
              <a:lstStyle/>
              <a:p>
                <a:r>
                  <a:rPr lang="en-US">
                    <a:noFill/>
                  </a:rPr>
                  <a:t> </a:t>
                </a:r>
              </a:p>
            </p:txBody>
          </p:sp>
        </mc:Fallback>
      </mc:AlternateContent>
      <p:pic>
        <p:nvPicPr>
          <p:cNvPr id="901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0084" y="2491518"/>
            <a:ext cx="8839200"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11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3750" y="3576765"/>
            <a:ext cx="222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994087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 of Variance II</a:t>
            </a:r>
            <a:endParaRPr lang="en-US" dirty="0"/>
          </a:p>
        </p:txBody>
      </p:sp>
      <mc:AlternateContent xmlns:mc="http://schemas.openxmlformats.org/markup-compatibility/2006">
        <mc:Choice xmlns:a14="http://schemas.microsoft.com/office/drawing/2010/main" Requires="a14">
          <p:sp>
            <p:nvSpPr>
              <p:cNvPr id="4" name="Content Placeholder 2"/>
              <p:cNvSpPr txBox="1">
                <a:spLocks/>
              </p:cNvSpPr>
              <p:nvPr/>
            </p:nvSpPr>
            <p:spPr>
              <a:xfrm>
                <a:off x="838200" y="178031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mj-lt"/>
                  </a:rPr>
                  <a:t>Total variation: sum of squared total</a:t>
                </a:r>
              </a:p>
              <a:p>
                <a:pPr marL="457200" lvl="1" indent="0">
                  <a:buNone/>
                </a:pPr>
                <a:r>
                  <a:rPr lang="en-US" dirty="0" smtClean="0">
                    <a:latin typeface="+mj-lt"/>
                  </a:rPr>
                  <a:t> 	</a:t>
                </a:r>
                <a14:m>
                  <m:oMath xmlns:m="http://schemas.openxmlformats.org/officeDocument/2006/math">
                    <m:r>
                      <a:rPr lang="en-US" b="0" i="1" smtClean="0">
                        <a:latin typeface="Cambria Math" panose="02040503050406030204" pitchFamily="18" charset="0"/>
                      </a:rPr>
                      <m:t>𝑆𝑆𝑇</m:t>
                    </m:r>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m:t>
                        </m:r>
                        <m:r>
                          <m:rPr>
                            <m:brk m:alnAt="25"/>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e>
                          <m:sup>
                            <m:r>
                              <a:rPr lang="en-US" b="0" i="1" smtClean="0">
                                <a:latin typeface="Cambria Math" panose="02040503050406030204" pitchFamily="18" charset="0"/>
                              </a:rPr>
                              <m:t>2</m:t>
                            </m:r>
                          </m:sup>
                        </m:sSup>
                      </m:e>
                    </m:nary>
                  </m:oMath>
                </a14:m>
                <a:endParaRPr lang="en-US" b="0" dirty="0" smtClean="0">
                  <a:latin typeface="+mj-lt"/>
                </a:endParaRPr>
              </a:p>
              <a:p>
                <a:endParaRPr lang="en-US" sz="2400" dirty="0" smtClean="0">
                  <a:latin typeface="+mj-lt"/>
                </a:endParaRPr>
              </a:p>
              <a:p>
                <a:r>
                  <a:rPr lang="en-US" sz="2400" dirty="0" smtClean="0">
                    <a:latin typeface="+mj-lt"/>
                  </a:rPr>
                  <a:t>Variation explained by regression model: sum </a:t>
                </a:r>
                <a:r>
                  <a:rPr lang="en-US" sz="2400" dirty="0">
                    <a:latin typeface="+mj-lt"/>
                  </a:rPr>
                  <a:t>of </a:t>
                </a:r>
                <a:r>
                  <a:rPr lang="en-US" sz="2400" dirty="0" smtClean="0">
                    <a:latin typeface="+mj-lt"/>
                  </a:rPr>
                  <a:t>squared regression</a:t>
                </a:r>
              </a:p>
              <a:p>
                <a:pPr marL="0" indent="0">
                  <a:buNone/>
                </a:pPr>
                <a:r>
                  <a:rPr lang="en-US" sz="2400" dirty="0">
                    <a:latin typeface="+mj-lt"/>
                  </a:rPr>
                  <a:t>	</a:t>
                </a:r>
                <a:r>
                  <a:rPr lang="en-US" sz="2400" dirty="0" smtClean="0">
                    <a:latin typeface="+mj-lt"/>
                  </a:rPr>
                  <a:t> </a:t>
                </a:r>
                <a14:m>
                  <m:oMath xmlns:m="http://schemas.openxmlformats.org/officeDocument/2006/math">
                    <m:r>
                      <a:rPr lang="en-US" sz="2400" b="0" i="1" smtClean="0">
                        <a:latin typeface="Cambria Math" panose="02040503050406030204" pitchFamily="18" charset="0"/>
                      </a:rPr>
                      <m:t>𝑆𝑆𝑅</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𝑌</m:t>
                                        </m:r>
                                      </m:e>
                                    </m:acc>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𝑌</m:t>
                                    </m:r>
                                  </m:e>
                                </m:acc>
                              </m:e>
                            </m:d>
                          </m:e>
                          <m:sup>
                            <m:r>
                              <a:rPr lang="en-US" sz="2400" b="0" i="1" smtClean="0">
                                <a:latin typeface="Cambria Math" panose="02040503050406030204" pitchFamily="18" charset="0"/>
                              </a:rPr>
                              <m:t>2</m:t>
                            </m:r>
                          </m:sup>
                        </m:sSup>
                      </m:e>
                    </m:nary>
                  </m:oMath>
                </a14:m>
                <a:endParaRPr lang="en-US" sz="2400" b="0" dirty="0" smtClean="0">
                  <a:latin typeface="+mj-lt"/>
                </a:endParaRPr>
              </a:p>
              <a:p>
                <a:endParaRPr lang="en-US" sz="2400" dirty="0" smtClean="0">
                  <a:latin typeface="+mj-lt"/>
                </a:endParaRPr>
              </a:p>
              <a:p>
                <a:r>
                  <a:rPr lang="en-US" sz="2400" b="0" dirty="0" smtClean="0">
                    <a:latin typeface="+mj-lt"/>
                  </a:rPr>
                  <a:t>Variation from error terms:  sum of squared error</a:t>
                </a:r>
                <a:endParaRPr lang="en-US" sz="2400" dirty="0" smtClean="0">
                  <a:latin typeface="+mj-lt"/>
                </a:endParaRPr>
              </a:p>
              <a:p>
                <a:pPr marL="457200" lvl="1" indent="0">
                  <a:buNone/>
                </a:pPr>
                <a:r>
                  <a:rPr lang="en-US" b="0" dirty="0" smtClean="0">
                    <a:latin typeface="+mj-lt"/>
                  </a:rPr>
                  <a:t>         </a:t>
                </a:r>
                <a14:m>
                  <m:oMath xmlns:m="http://schemas.openxmlformats.org/officeDocument/2006/math">
                    <m:r>
                      <a:rPr lang="en-US" b="0" i="1" smtClean="0">
                        <a:latin typeface="Cambria Math" panose="02040503050406030204" pitchFamily="18" charset="0"/>
                      </a:rPr>
                      <m:t>𝑆𝑆𝐸</m:t>
                    </m:r>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a14:m>
                <a:endParaRPr lang="en-US" dirty="0" smtClean="0">
                  <a:latin typeface="+mj-lt"/>
                </a:endParaRPr>
              </a:p>
              <a:p>
                <a:endParaRPr lang="en-US" sz="2400" dirty="0" smtClean="0">
                  <a:latin typeface="+mj-lt"/>
                </a:endParaRPr>
              </a:p>
              <a:p>
                <a:endParaRPr lang="en-US" sz="2400" dirty="0" smtClean="0">
                  <a:latin typeface="+mj-lt"/>
                </a:endParaRPr>
              </a:p>
              <a:p>
                <a:endParaRPr lang="en-US" sz="2400" dirty="0" smtClean="0">
                  <a:latin typeface="+mj-lt"/>
                </a:endParaRPr>
              </a:p>
              <a:p>
                <a:endParaRPr lang="en-US" sz="2400" dirty="0">
                  <a:latin typeface="+mj-lt"/>
                </a:endParaRPr>
              </a:p>
            </p:txBody>
          </p:sp>
        </mc:Choice>
        <mc:Fallback>
          <p:sp>
            <p:nvSpPr>
              <p:cNvPr id="4" name="Content Placeholder 2"/>
              <p:cNvSpPr txBox="1">
                <a:spLocks noRot="1" noChangeAspect="1" noMove="1" noResize="1" noEditPoints="1" noAdjustHandles="1" noChangeArrowheads="1" noChangeShapeType="1" noTextEdit="1"/>
              </p:cNvSpPr>
              <p:nvPr/>
            </p:nvSpPr>
            <p:spPr>
              <a:xfrm>
                <a:off x="838200" y="1780317"/>
                <a:ext cx="10515600" cy="4351338"/>
              </a:xfrm>
              <a:prstGeom prst="rect">
                <a:avLst/>
              </a:prstGeom>
              <a:blipFill rotWithShape="0">
                <a:blip r:embed="rId2"/>
                <a:stretch>
                  <a:fillRect l="-812" t="-5462"/>
                </a:stretch>
              </a:blipFill>
            </p:spPr>
            <p:txBody>
              <a:bodyPr/>
              <a:lstStyle/>
              <a:p>
                <a:r>
                  <a:rPr lang="en-US">
                    <a:noFill/>
                  </a:rPr>
                  <a:t> </a:t>
                </a:r>
              </a:p>
            </p:txBody>
          </p:sp>
        </mc:Fallback>
      </mc:AlternateContent>
      <p:sp>
        <p:nvSpPr>
          <p:cNvPr id="5" name="Rectangle 4"/>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754155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SST = SSR + SSE</a:t>
            </a:r>
            <a:endParaRPr lang="en-US" dirty="0"/>
          </a:p>
        </p:txBody>
      </p:sp>
      <p:pic>
        <p:nvPicPr>
          <p:cNvPr id="1026"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24618" b="6718"/>
          <a:stretch/>
        </p:blipFill>
        <p:spPr bwMode="auto">
          <a:xfrm>
            <a:off x="332554" y="1848465"/>
            <a:ext cx="8260839" cy="42541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184211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41" y="744065"/>
            <a:ext cx="10515600" cy="1325563"/>
          </a:xfrm>
        </p:spPr>
        <p:txBody>
          <a:bodyPr/>
          <a:lstStyle/>
          <a:p>
            <a:r>
              <a:rPr lang="en-US" dirty="0" smtClean="0"/>
              <a:t>Mean Squared Error = MSE</a:t>
            </a:r>
            <a:endParaRPr lang="en-US" dirty="0"/>
          </a:p>
        </p:txBody>
      </p:sp>
      <p:sp>
        <p:nvSpPr>
          <p:cNvPr id="3" name="Content Placeholder 2"/>
          <p:cNvSpPr>
            <a:spLocks noGrp="1"/>
          </p:cNvSpPr>
          <p:nvPr>
            <p:ph idx="1"/>
          </p:nvPr>
        </p:nvSpPr>
        <p:spPr/>
        <p:txBody>
          <a:bodyPr/>
          <a:lstStyle/>
          <a:p>
            <a:r>
              <a:rPr lang="en-US" dirty="0">
                <a:latin typeface="+mj-lt"/>
              </a:rPr>
              <a:t>Variability in Y not accounted for by your </a:t>
            </a:r>
            <a:r>
              <a:rPr lang="en-US" dirty="0" smtClean="0">
                <a:latin typeface="+mj-lt"/>
              </a:rPr>
              <a:t>model per remaining parameter</a:t>
            </a:r>
          </a:p>
          <a:p>
            <a:pPr lvl="1"/>
            <a:r>
              <a:rPr lang="en-US" dirty="0" smtClean="0">
                <a:latin typeface="+mj-lt"/>
              </a:rPr>
              <a:t>i.e., MSE = SSR / (n – p – 1), </a:t>
            </a:r>
            <a:r>
              <a:rPr lang="en-US" dirty="0">
                <a:latin typeface="+mj-lt"/>
              </a:rPr>
              <a:t>with n = # observations, and p = # additional parameters</a:t>
            </a:r>
          </a:p>
          <a:p>
            <a:endParaRPr lang="en-US" dirty="0">
              <a:latin typeface="+mj-lt"/>
            </a:endParaRPr>
          </a:p>
          <a:p>
            <a:endParaRPr lang="en-US" dirty="0" smtClean="0">
              <a:latin typeface="+mj-lt"/>
            </a:endParaRPr>
          </a:p>
          <a:p>
            <a:endParaRPr lang="en-US" dirty="0" smtClean="0">
              <a:latin typeface="+mj-lt"/>
            </a:endParaRPr>
          </a:p>
          <a:p>
            <a:endParaRPr lang="en-US" dirty="0">
              <a:latin typeface="+mj-lt"/>
            </a:endParaRPr>
          </a:p>
          <a:p>
            <a:endParaRPr lang="en-US" dirty="0">
              <a:latin typeface="+mj-lt"/>
            </a:endParaRPr>
          </a:p>
          <a:p>
            <a:endParaRPr lang="en-US" dirty="0" smtClean="0">
              <a:latin typeface="+mj-lt"/>
            </a:endParaRPr>
          </a:p>
          <a:p>
            <a:endParaRPr lang="en-US" dirty="0">
              <a:latin typeface="+mj-lt"/>
            </a:endParaRPr>
          </a:p>
          <a:p>
            <a:endParaRPr lang="en-US" dirty="0">
              <a:latin typeface="+mj-lt"/>
            </a:endParaRPr>
          </a:p>
        </p:txBody>
      </p:sp>
      <p:sp>
        <p:nvSpPr>
          <p:cNvPr id="4" name="Title 1"/>
          <p:cNvSpPr txBox="1">
            <a:spLocks/>
          </p:cNvSpPr>
          <p:nvPr/>
        </p:nvSpPr>
        <p:spPr>
          <a:xfrm>
            <a:off x="838200" y="35115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ramond" panose="02020404030301010803" pitchFamily="18" charset="0"/>
                <a:ea typeface="+mj-ea"/>
                <a:cs typeface="+mj-cs"/>
              </a:defRPr>
            </a:lvl1pPr>
          </a:lstStyle>
          <a:p>
            <a:r>
              <a:rPr lang="en-US" sz="4000" dirty="0" smtClean="0">
                <a:latin typeface="+mj-lt"/>
              </a:rPr>
              <a:t>Residual Standard Error = RSE</a:t>
            </a:r>
            <a:endParaRPr lang="en-US" sz="4000" dirty="0">
              <a:latin typeface="+mj-lt"/>
            </a:endParaRPr>
          </a:p>
        </p:txBody>
      </p:sp>
      <mc:AlternateContent xmlns:mc="http://schemas.openxmlformats.org/markup-compatibility/2006">
        <mc:Choice xmlns:a14="http://schemas.microsoft.com/office/drawing/2010/main" Requires="a14">
          <p:sp>
            <p:nvSpPr>
              <p:cNvPr id="5" name="Content Placeholder 2"/>
              <p:cNvSpPr txBox="1">
                <a:spLocks/>
              </p:cNvSpPr>
              <p:nvPr/>
            </p:nvSpPr>
            <p:spPr>
              <a:xfrm>
                <a:off x="1192427" y="4517037"/>
                <a:ext cx="10515600" cy="3589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mj-lt"/>
                  </a:rPr>
                  <a:t>Square root of </a:t>
                </a:r>
                <a:r>
                  <a:rPr lang="en-US" sz="2400" dirty="0">
                    <a:latin typeface="+mj-lt"/>
                  </a:rPr>
                  <a:t>v</a:t>
                </a:r>
                <a:r>
                  <a:rPr lang="en-US" sz="2400" dirty="0" smtClean="0">
                    <a:latin typeface="+mj-lt"/>
                  </a:rPr>
                  <a:t>ariability </a:t>
                </a:r>
                <a:r>
                  <a:rPr lang="en-US" sz="2400" dirty="0">
                    <a:latin typeface="+mj-lt"/>
                  </a:rPr>
                  <a:t>in Y not accounted for by your model per remaining parameter</a:t>
                </a:r>
              </a:p>
              <a:p>
                <a:pPr marL="685800" lvl="2">
                  <a:spcBef>
                    <a:spcPts val="1000"/>
                  </a:spcBef>
                </a:pPr>
                <a14:m>
                  <m:oMath xmlns:m="http://schemas.openxmlformats.org/officeDocument/2006/math">
                    <m:r>
                      <a:rPr lang="en-US" sz="2400" i="1" smtClean="0">
                        <a:latin typeface="Cambria Math" panose="02040503050406030204" pitchFamily="18" charset="0"/>
                      </a:rPr>
                      <m:t>𝑅𝑆𝐸</m:t>
                    </m:r>
                    <m:r>
                      <a:rPr lang="en-US" sz="240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𝑀𝑆𝐸</m:t>
                        </m:r>
                      </m:e>
                    </m:rad>
                  </m:oMath>
                </a14:m>
                <a:r>
                  <a:rPr lang="en-US" sz="2400" dirty="0" smtClean="0">
                    <a:latin typeface="+mj-lt"/>
                  </a:rPr>
                  <a:t>  </a:t>
                </a:r>
                <a:endParaRPr lang="en-US" sz="2400" dirty="0">
                  <a:latin typeface="+mj-lt"/>
                </a:endParaRPr>
              </a:p>
            </p:txBody>
          </p:sp>
        </mc:Choice>
        <mc:Fallback>
          <p:sp>
            <p:nvSpPr>
              <p:cNvPr id="5" name="Content Placeholder 2"/>
              <p:cNvSpPr txBox="1">
                <a:spLocks noRot="1" noChangeAspect="1" noMove="1" noResize="1" noEditPoints="1" noAdjustHandles="1" noChangeArrowheads="1" noChangeShapeType="1" noTextEdit="1"/>
              </p:cNvSpPr>
              <p:nvPr/>
            </p:nvSpPr>
            <p:spPr>
              <a:xfrm>
                <a:off x="1192427" y="4517037"/>
                <a:ext cx="10515600" cy="3589725"/>
              </a:xfrm>
              <a:prstGeom prst="rect">
                <a:avLst/>
              </a:prstGeom>
              <a:blipFill rotWithShape="0">
                <a:blip r:embed="rId2"/>
                <a:stretch>
                  <a:fillRect l="-812" t="-2377"/>
                </a:stretch>
              </a:blipFill>
            </p:spPr>
            <p:txBody>
              <a:bodyPr/>
              <a:lstStyle/>
              <a:p>
                <a:r>
                  <a:rPr lang="en-US">
                    <a:noFill/>
                  </a:rPr>
                  <a:t> </a:t>
                </a:r>
              </a:p>
            </p:txBody>
          </p:sp>
        </mc:Fallback>
      </mc:AlternateContent>
      <p:sp>
        <p:nvSpPr>
          <p:cNvPr id="6" name="Rectangle 5"/>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3939955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829</Words>
  <Application>Microsoft Office PowerPoint</Application>
  <PresentationFormat>Widescreen</PresentationFormat>
  <Paragraphs>158</Paragraphs>
  <Slides>25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宋体</vt:lpstr>
      <vt:lpstr>Arial</vt:lpstr>
      <vt:lpstr>Calibri</vt:lpstr>
      <vt:lpstr>Calibri Light</vt:lpstr>
      <vt:lpstr>Cambria Math</vt:lpstr>
      <vt:lpstr>Courier New</vt:lpstr>
      <vt:lpstr>Garamond</vt:lpstr>
      <vt:lpstr>Times New Roman</vt:lpstr>
      <vt:lpstr>Wingdings</vt:lpstr>
      <vt:lpstr>Office Theme</vt:lpstr>
      <vt:lpstr>Lecture 3 – Linear Regression</vt:lpstr>
      <vt:lpstr>Linear Regression Model</vt:lpstr>
      <vt:lpstr>Assumptions of Linear Regression Model</vt:lpstr>
      <vt:lpstr>Further illustration of the conditional mean linear regression model E(y│x)=a+bx</vt:lpstr>
      <vt:lpstr>Decomposition of Variance</vt:lpstr>
      <vt:lpstr>Decomposition of Variance I</vt:lpstr>
      <vt:lpstr>Decomposition of Variance II</vt:lpstr>
      <vt:lpstr>SST = SSR + SSE</vt:lpstr>
      <vt:lpstr>Mean Squared Error = MSE</vt:lpstr>
      <vt:lpstr>In-class Exercise of Linear Regression</vt:lpstr>
      <vt:lpstr>Variable Transformation and Linear Regression</vt:lpstr>
      <vt:lpstr>Estimation Results</vt:lpstr>
      <vt:lpstr>How Good is Our Model?</vt:lpstr>
      <vt:lpstr>Degrees of freedom = DF</vt:lpstr>
      <vt:lpstr>R-squared and adjusted R-squared</vt:lpstr>
      <vt:lpstr>F-statistic</vt:lpstr>
      <vt:lpstr>How to Interpret Model Estimates?</vt:lpstr>
      <vt:lpstr>Model Estimates Interpretation</vt:lpstr>
      <vt:lpstr>What are the most important components?</vt:lpstr>
      <vt:lpstr>Model Prediction</vt:lpstr>
      <vt:lpstr>What is a good regression model?</vt:lpstr>
      <vt:lpstr>Continuous vs. categorical variables </vt:lpstr>
      <vt:lpstr>Treatment of missing data I</vt:lpstr>
      <vt:lpstr>Treatment of missing data II</vt:lpstr>
      <vt:lpstr>Treatment of missing data III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 – Linear Regression</dc:title>
  <dc:creator>Yanwen Wang</dc:creator>
  <cp:lastModifiedBy>Yanwen Wang</cp:lastModifiedBy>
  <cp:revision>8</cp:revision>
  <dcterms:created xsi:type="dcterms:W3CDTF">2018-03-05T04:43:21Z</dcterms:created>
  <dcterms:modified xsi:type="dcterms:W3CDTF">2018-03-05T05:55:32Z</dcterms:modified>
</cp:coreProperties>
</file>